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96" y="-22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Регион 1</c:v>
                </c:pt>
              </c:strCache>
            </c:strRef>
          </c:tx>
          <c:spPr>
            <a:solidFill>
              <a:schemeClr val="accent1">
                <a:hueOff val="65867"/>
                <a:lumOff val="-6008"/>
              </a:schemeClr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hueOff val="609139"/>
                  <a:lumOff val="16169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bubble3D val="0"/>
            <c:spPr>
              <a:solidFill>
                <a:srgbClr val="D6D5D5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Sheet1!$B$1:$G$1</c:f>
              <c:strCache>
                <c:ptCount val="6"/>
                <c:pt idx="0">
                  <c:v>Апрель</c:v>
                </c:pt>
                <c:pt idx="1">
                  <c:v>Май</c:v>
                </c:pt>
                <c:pt idx="2">
                  <c:v>Июнь</c:v>
                </c:pt>
                <c:pt idx="3">
                  <c:v>Июль</c:v>
                </c:pt>
                <c:pt idx="4">
                  <c:v>Август</c:v>
                </c:pt>
                <c:pt idx="5">
                  <c:v>Сентябрь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91</c:v>
                </c:pt>
                <c:pt idx="1">
                  <c:v>76</c:v>
                </c:pt>
                <c:pt idx="2">
                  <c:v>28</c:v>
                </c:pt>
                <c:pt idx="3">
                  <c:v>26</c:v>
                </c:pt>
                <c:pt idx="4">
                  <c:v>21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203933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434335"/>
            <a:ext cx="21945600" cy="706629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ообщ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Сообщение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ажный факт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6" name="Информация о факте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94361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Информация о факте</a:t>
            </a:r>
          </a:p>
        </p:txBody>
      </p:sp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«Важная цитата»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5" name="Авторство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4203700" y="9347200"/>
            <a:ext cx="16840200" cy="680721"/>
          </a:xfrm>
          <a:prstGeom prst="rect">
            <a:avLst/>
          </a:prstGeom>
        </p:spPr>
        <p:txBody>
          <a:bodyPr lIns="76200" tIns="76200" rIns="76200" bIns="76200"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Авторство</a:t>
            </a:r>
          </a:p>
        </p:txBody>
      </p:sp>
      <p:sp>
        <p:nvSpPr>
          <p:cNvPr id="11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495873917_2724x1818.jpg"/>
          <p:cNvSpPr>
            <a:spLocks noGrp="1"/>
          </p:cNvSpPr>
          <p:nvPr>
            <p:ph type="pic" sz="half" idx="13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496036167_2890x1683.jpg"/>
          <p:cNvSpPr>
            <a:spLocks noGrp="1"/>
          </p:cNvSpPr>
          <p:nvPr>
            <p:ph type="pic" sz="half" idx="14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Изображение"/>
          <p:cNvSpPr>
            <a:spLocks noGrp="1"/>
          </p:cNvSpPr>
          <p:nvPr>
            <p:ph type="pic" idx="15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495873917_2724x1818.jpg"/>
          <p:cNvSpPr>
            <a:spLocks noGrp="1"/>
          </p:cNvSpPr>
          <p:nvPr>
            <p:ph type="pic" idx="13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>
            <a:spLocks noGrp="1"/>
          </p:cNvSpPr>
          <p:nvPr>
            <p:ph type="pic" idx="13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24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24384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 (вариант)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Текст подписи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Изображение"/>
          <p:cNvSpPr>
            <a:spLocks noGrp="1"/>
          </p:cNvSpPr>
          <p:nvPr>
            <p:ph type="pic" idx="13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z="22000" spc="-220">
                <a:solidFill>
                  <a:srgbClr val="FFD74C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id="35" name="Линия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3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>
            <a:lvl1pPr>
              <a:defRPr sz="10000" spc="-100"/>
            </a:lvl1pPr>
          </a:lstStyle>
          <a:p>
            <a:r>
              <a:t>Заголовок слайда</a:t>
            </a:r>
          </a:p>
        </p:txBody>
      </p:sp>
      <p:sp>
        <p:nvSpPr>
          <p:cNvPr id="62" name="Прямоугольник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63" name="638623930_2326x1548.jpg"/>
          <p:cNvSpPr>
            <a:spLocks noGrp="1"/>
          </p:cNvSpPr>
          <p:nvPr>
            <p:ph type="pic" idx="13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1646935"/>
            <a:ext cx="8356600" cy="77012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аздел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Заголовок раздела"/>
          <p:cNvSpPr txBox="1">
            <a:spLocks noGrp="1"/>
          </p:cNvSpPr>
          <p:nvPr>
            <p:ph type="title" hasCustomPrompt="1"/>
          </p:nvPr>
        </p:nvSpPr>
        <p:spPr>
          <a:xfrm>
            <a:off x="1219200" y="4064000"/>
            <a:ext cx="21945600" cy="5930900"/>
          </a:xfrm>
          <a:prstGeom prst="rect">
            <a:avLst/>
          </a:prstGeom>
        </p:spPr>
        <p:txBody>
          <a:bodyPr anchor="ctr"/>
          <a:lstStyle>
            <a:lvl1pPr marL="431800" indent="-431800">
              <a:defRPr spc="0">
                <a:solidFill>
                  <a:srgbClr val="FFFFFF"/>
                </a:solidFill>
              </a:defRPr>
            </a:lvl1pPr>
          </a:lstStyle>
          <a:p>
            <a:r>
              <a:t>Заголовок раздела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8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вестка дня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Заголовок повестки дня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6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t>Заголовок повестки дня</a:t>
            </a:r>
          </a:p>
        </p:txBody>
      </p:sp>
      <p:sp>
        <p:nvSpPr>
          <p:cNvPr id="89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1pPr>
            <a:lvl2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2pPr>
            <a:lvl3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3pPr>
            <a:lvl4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4pPr>
            <a:lvl5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5pPr>
          </a:lstStyle>
          <a:p>
            <a:r>
              <a:t>Темы повестки дня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Заголовок слайда"/>
          <p:cNvSpPr txBox="1">
            <a:spLocks noGrp="1"/>
          </p:cNvSpPr>
          <p:nvPr>
            <p:ph type="title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Заголовок слайда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ts val="2600"/>
              </a:lnSpc>
              <a:spcBef>
                <a:spcPts val="0"/>
              </a:spcBef>
              <a:defRPr sz="1800" b="0">
                <a:solidFill>
                  <a:srgbClr val="000000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Стратегічний аналіз та інструменти стратегічного бенчмаркетингу"/>
          <p:cNvSpPr txBox="1">
            <a:spLocks noGrp="1"/>
          </p:cNvSpPr>
          <p:nvPr>
            <p:ph type="ctrTitle"/>
          </p:nvPr>
        </p:nvSpPr>
        <p:spPr>
          <a:xfrm>
            <a:off x="1219200" y="3127375"/>
            <a:ext cx="21945600" cy="5504061"/>
          </a:xfrm>
          <a:prstGeom prst="rect">
            <a:avLst/>
          </a:prstGeom>
        </p:spPr>
        <p:txBody>
          <a:bodyPr>
            <a:noAutofit/>
          </a:bodyPr>
          <a:lstStyle>
            <a:lvl1pPr defTabSz="479044">
              <a:defRPr sz="18040" spc="-180"/>
            </a:lvl1pPr>
          </a:lstStyle>
          <a:p>
            <a:r>
              <a:rPr sz="12500" b="1" dirty="0" err="1"/>
              <a:t>Стратегічний</a:t>
            </a:r>
            <a:r>
              <a:rPr sz="12500" b="1" dirty="0"/>
              <a:t> </a:t>
            </a:r>
            <a:r>
              <a:rPr sz="12500" b="1" dirty="0" err="1"/>
              <a:t>аналіз</a:t>
            </a:r>
            <a:r>
              <a:rPr sz="12500" b="1" dirty="0"/>
              <a:t> </a:t>
            </a:r>
            <a:r>
              <a:rPr sz="12500" b="1" dirty="0" err="1"/>
              <a:t>та</a:t>
            </a:r>
            <a:r>
              <a:rPr sz="12500" b="1" dirty="0"/>
              <a:t> </a:t>
            </a:r>
            <a:r>
              <a:rPr sz="12500" b="1" dirty="0" err="1"/>
              <a:t>інструменти</a:t>
            </a:r>
            <a:r>
              <a:rPr sz="12500" b="1" dirty="0"/>
              <a:t> </a:t>
            </a:r>
            <a:r>
              <a:rPr sz="12500" b="1" dirty="0" err="1"/>
              <a:t>стратегічного</a:t>
            </a:r>
            <a:r>
              <a:rPr sz="12500" b="1" dirty="0"/>
              <a:t> </a:t>
            </a:r>
            <a:r>
              <a:rPr sz="12500" b="1" dirty="0" err="1"/>
              <a:t>бенчмаркетингу</a:t>
            </a:r>
            <a:r>
              <a:rPr sz="125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699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Сутність і завдання стратегічного бенчмаркетингу"/>
          <p:cNvSpPr txBox="1">
            <a:spLocks noGrp="1"/>
          </p:cNvSpPr>
          <p:nvPr>
            <p:ph type="title"/>
          </p:nvPr>
        </p:nvSpPr>
        <p:spPr>
          <a:xfrm>
            <a:off x="2438399" y="377280"/>
            <a:ext cx="21945601" cy="1382589"/>
          </a:xfrm>
          <a:prstGeom prst="rect">
            <a:avLst/>
          </a:prstGeom>
        </p:spPr>
        <p:txBody>
          <a:bodyPr>
            <a:noAutofit/>
          </a:bodyPr>
          <a:lstStyle>
            <a:lvl1pPr defTabSz="594360">
              <a:defRPr sz="10080" spc="-100"/>
            </a:lvl1pPr>
          </a:lstStyle>
          <a:p>
            <a:r>
              <a:rPr sz="8000" b="1" dirty="0" err="1"/>
              <a:t>Сутність</a:t>
            </a:r>
            <a:r>
              <a:rPr sz="8000" b="1" dirty="0"/>
              <a:t> і </a:t>
            </a:r>
            <a:r>
              <a:rPr sz="8000" b="1" dirty="0" err="1"/>
              <a:t>завдання</a:t>
            </a:r>
            <a:r>
              <a:rPr sz="8000" b="1" dirty="0"/>
              <a:t> </a:t>
            </a:r>
            <a:r>
              <a:rPr sz="8000" b="1" dirty="0" err="1"/>
              <a:t>стратегічного</a:t>
            </a:r>
            <a:r>
              <a:rPr sz="8000" b="1" dirty="0"/>
              <a:t> </a:t>
            </a:r>
            <a:r>
              <a:rPr sz="8000" b="1" dirty="0" err="1"/>
              <a:t>бенчмаркетингу</a:t>
            </a:r>
            <a:r>
              <a:rPr sz="8000" b="1" dirty="0"/>
              <a:t> </a:t>
            </a:r>
          </a:p>
        </p:txBody>
      </p:sp>
      <p:sp>
        <p:nvSpPr>
          <p:cNvPr id="153" name="Стратегічний бенчмаркетинг – це взаємозв'язок методології стратегічного планування та процесу бенчмаркетингу, кінцевим результатом якого є знаходження можливостей, необхідних для досягнення підприємством конкурентних переваг. Проведення стратегічного бен"/>
          <p:cNvSpPr txBox="1"/>
          <p:nvPr/>
        </p:nvSpPr>
        <p:spPr>
          <a:xfrm>
            <a:off x="2825218" y="2443103"/>
            <a:ext cx="18733564" cy="1963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355600">
              <a:lnSpc>
                <a:spcPct val="100000"/>
              </a:lnSpc>
              <a:spcBef>
                <a:spcPts val="0"/>
              </a:spcBef>
              <a:defRPr sz="32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Стратегічний бенчмаркетинг – це взаємозв'язок методології стратегічного планування та процесу бенчмаркетингу, кінцевим результатом якого є знаходження можливостей, необхідних для досягнення підприємством конкурентних переваг. Проведення стратегічного бенчмаркетингу спрямоване на забезпечення розвитку організації.</a:t>
            </a:r>
          </a:p>
        </p:txBody>
      </p:sp>
      <p:sp>
        <p:nvSpPr>
          <p:cNvPr id="154" name="Стратегічний бенчмаркетинг спрямований на:"/>
          <p:cNvSpPr txBox="1"/>
          <p:nvPr/>
        </p:nvSpPr>
        <p:spPr>
          <a:xfrm>
            <a:off x="5891387" y="4508469"/>
            <a:ext cx="1019299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b="1" dirty="0" err="1"/>
              <a:t>Стратегічний</a:t>
            </a:r>
            <a:r>
              <a:rPr b="1" dirty="0"/>
              <a:t> </a:t>
            </a:r>
            <a:r>
              <a:rPr b="1" dirty="0" err="1"/>
              <a:t>бенчмаркетинг</a:t>
            </a:r>
            <a:r>
              <a:rPr b="1" dirty="0"/>
              <a:t> </a:t>
            </a:r>
            <a:r>
              <a:rPr b="1" dirty="0" err="1"/>
              <a:t>спрямований</a:t>
            </a:r>
            <a:r>
              <a:rPr b="1" dirty="0"/>
              <a:t> </a:t>
            </a:r>
            <a:r>
              <a:rPr b="1" dirty="0" err="1"/>
              <a:t>на</a:t>
            </a:r>
            <a:r>
              <a:rPr b="1" dirty="0"/>
              <a:t>:</a:t>
            </a:r>
          </a:p>
        </p:txBody>
      </p:sp>
      <p:sp>
        <p:nvSpPr>
          <p:cNvPr id="155" name="1)  стратегії ведення бізнесу й розподілу ресурсів, використовувані конкурентами та сторонніми організаціями-лідерами;…"/>
          <p:cNvSpPr txBox="1"/>
          <p:nvPr/>
        </p:nvSpPr>
        <p:spPr>
          <a:xfrm>
            <a:off x="5926532" y="5555235"/>
            <a:ext cx="10663997" cy="6791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  стратегії ведення бізнесу й розподілу ресурсів, використовувані конкурентами та сторонніми організаціями-лідерами;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  альтернативні управлінські структури організації;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  передові рішення, що стосуються поглинання, злиття, 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інвестицій у науково-дослідні й дослідно-конструкторські роботи;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  позиції організації в цілому, позиціонування окремих ліній продукції (послуг);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9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  застосування інноваційних стратегій управління змінами при впровадженні програмних засобів управління організацією або методів, які стимулюють організаційні зміни (система менеджменту якості на основі стандартів ІСО 9000, методів загального управління якістю)</a:t>
            </a:r>
          </a:p>
        </p:txBody>
      </p:sp>
      <p:pic>
        <p:nvPicPr>
          <p:cNvPr id="156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rcRect l="3334" b="4460"/>
          <a:stretch>
            <a:fillRect/>
          </a:stretch>
        </p:blipFill>
        <p:spPr>
          <a:xfrm>
            <a:off x="17367440" y="8902882"/>
            <a:ext cx="5590323" cy="41309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Процесний і порівняльний бенчмаркетинг"/>
          <p:cNvSpPr txBox="1">
            <a:spLocks noGrp="1"/>
          </p:cNvSpPr>
          <p:nvPr>
            <p:ph type="title"/>
          </p:nvPr>
        </p:nvSpPr>
        <p:spPr>
          <a:xfrm>
            <a:off x="2183528" y="607415"/>
            <a:ext cx="19349940" cy="1091419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0000"/>
          </a:bodyPr>
          <a:lstStyle>
            <a:lvl1pPr algn="ctr">
              <a:lnSpc>
                <a:spcPct val="120000"/>
              </a:lnSpc>
              <a:defRPr sz="5900" spc="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Процесний і порівняльний бенчмаркетинг</a:t>
            </a:r>
          </a:p>
        </p:txBody>
      </p:sp>
      <p:sp>
        <p:nvSpPr>
          <p:cNvPr id="159" name="Розрізняють два основних види бенчмаркетингу – порівняльний і процесний."/>
          <p:cNvSpPr txBox="1"/>
          <p:nvPr/>
        </p:nvSpPr>
        <p:spPr>
          <a:xfrm>
            <a:off x="1296792" y="2322740"/>
            <a:ext cx="8788410" cy="949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Розрізняють два основних види бенчмаркетингу – порівняльний і процесний.</a:t>
            </a:r>
          </a:p>
        </p:txBody>
      </p:sp>
      <p:sp>
        <p:nvSpPr>
          <p:cNvPr id="160" name="При порівняльному бенчмаркінгу (performance / competitivebenchmarking) відбувається процес вимірювання показників організації та зіставлення отриманих результатів з результатами діяльності відповідної її рівню іншої (або інших) організації. Дані, отриман"/>
          <p:cNvSpPr txBox="1"/>
          <p:nvPr/>
        </p:nvSpPr>
        <p:spPr>
          <a:xfrm>
            <a:off x="1367886" y="3706194"/>
            <a:ext cx="8646221" cy="7981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2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b="1" dirty="0" err="1"/>
              <a:t>При</a:t>
            </a:r>
            <a:r>
              <a:rPr b="1" dirty="0"/>
              <a:t> </a:t>
            </a:r>
            <a:r>
              <a:rPr b="1" dirty="0" err="1"/>
              <a:t>порівняльному</a:t>
            </a:r>
            <a:r>
              <a:rPr b="1" dirty="0"/>
              <a:t> </a:t>
            </a:r>
            <a:r>
              <a:rPr b="1" dirty="0" err="1"/>
              <a:t>бенчмаркінгу</a:t>
            </a:r>
            <a:r>
              <a:rPr b="1" dirty="0"/>
              <a:t> </a:t>
            </a:r>
            <a:r>
              <a:rPr dirty="0"/>
              <a:t>(performance / </a:t>
            </a:r>
            <a:r>
              <a:rPr dirty="0" err="1"/>
              <a:t>competitivebenchmarking</a:t>
            </a:r>
            <a:r>
              <a:rPr dirty="0"/>
              <a:t>) </a:t>
            </a:r>
            <a:r>
              <a:rPr dirty="0" err="1"/>
              <a:t>відбувається</a:t>
            </a:r>
            <a:r>
              <a:rPr dirty="0"/>
              <a:t> </a:t>
            </a:r>
            <a:r>
              <a:rPr dirty="0" err="1"/>
              <a:t>процес</a:t>
            </a:r>
            <a:r>
              <a:rPr dirty="0"/>
              <a:t> </a:t>
            </a:r>
            <a:r>
              <a:rPr dirty="0" err="1"/>
              <a:t>вимірювання</a:t>
            </a:r>
            <a:r>
              <a:rPr dirty="0"/>
              <a:t> </a:t>
            </a:r>
            <a:r>
              <a:rPr dirty="0" err="1"/>
              <a:t>показників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зіставлення</a:t>
            </a:r>
            <a:r>
              <a:rPr dirty="0"/>
              <a:t> </a:t>
            </a:r>
            <a:r>
              <a:rPr dirty="0" err="1"/>
              <a:t>отриманих</a:t>
            </a:r>
            <a:r>
              <a:rPr dirty="0"/>
              <a:t> </a:t>
            </a:r>
            <a:r>
              <a:rPr dirty="0" err="1"/>
              <a:t>результатів</a:t>
            </a:r>
            <a:r>
              <a:rPr dirty="0"/>
              <a:t> з </a:t>
            </a:r>
            <a:r>
              <a:rPr dirty="0" err="1"/>
              <a:t>результатами</a:t>
            </a:r>
            <a:r>
              <a:rPr dirty="0"/>
              <a:t> </a:t>
            </a:r>
            <a:r>
              <a:rPr dirty="0" err="1"/>
              <a:t>діяльності</a:t>
            </a:r>
            <a:r>
              <a:rPr dirty="0"/>
              <a:t> </a:t>
            </a:r>
            <a:r>
              <a:rPr dirty="0" err="1"/>
              <a:t>відповідної</a:t>
            </a:r>
            <a:r>
              <a:rPr dirty="0"/>
              <a:t> </a:t>
            </a:r>
            <a:r>
              <a:rPr dirty="0" err="1"/>
              <a:t>її</a:t>
            </a:r>
            <a:r>
              <a:rPr dirty="0"/>
              <a:t> </a:t>
            </a:r>
            <a:r>
              <a:rPr dirty="0" err="1"/>
              <a:t>рівню</a:t>
            </a:r>
            <a:r>
              <a:rPr dirty="0"/>
              <a:t> </a:t>
            </a:r>
            <a:r>
              <a:rPr dirty="0" err="1"/>
              <a:t>іншої</a:t>
            </a:r>
            <a:r>
              <a:rPr dirty="0"/>
              <a:t> (або </a:t>
            </a:r>
            <a:r>
              <a:rPr dirty="0" err="1"/>
              <a:t>інших</a:t>
            </a:r>
            <a:r>
              <a:rPr dirty="0"/>
              <a:t>) </a:t>
            </a:r>
            <a:r>
              <a:rPr dirty="0" err="1"/>
              <a:t>організації</a:t>
            </a:r>
            <a:r>
              <a:rPr dirty="0"/>
              <a:t>. </a:t>
            </a:r>
            <a:r>
              <a:rPr dirty="0" err="1"/>
              <a:t>Дані</a:t>
            </a:r>
            <a:r>
              <a:rPr dirty="0"/>
              <a:t>, </a:t>
            </a:r>
            <a:r>
              <a:rPr dirty="0" err="1"/>
              <a:t>отримані</a:t>
            </a:r>
            <a:r>
              <a:rPr dirty="0"/>
              <a:t> в </a:t>
            </a:r>
            <a:r>
              <a:rPr dirty="0" err="1"/>
              <a:t>процесі</a:t>
            </a:r>
            <a:r>
              <a:rPr dirty="0"/>
              <a:t> </a:t>
            </a:r>
            <a:r>
              <a:rPr dirty="0" err="1"/>
              <a:t>порівняльного</a:t>
            </a:r>
            <a:r>
              <a:rPr dirty="0"/>
              <a:t> </a:t>
            </a:r>
            <a:r>
              <a:rPr dirty="0" err="1"/>
              <a:t>бенчмаркінгу</a:t>
            </a:r>
            <a:r>
              <a:rPr dirty="0"/>
              <a:t>, </a:t>
            </a:r>
            <a:r>
              <a:rPr dirty="0" err="1"/>
              <a:t>застосовуються</a:t>
            </a:r>
            <a:r>
              <a:rPr dirty="0"/>
              <a:t>, </a:t>
            </a:r>
            <a:r>
              <a:rPr dirty="0" err="1"/>
              <a:t>як</a:t>
            </a:r>
            <a:r>
              <a:rPr dirty="0"/>
              <a:t> </a:t>
            </a:r>
            <a:r>
              <a:rPr dirty="0" err="1"/>
              <a:t>правило</a:t>
            </a:r>
            <a:r>
              <a:rPr dirty="0"/>
              <a:t>,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вивчення</a:t>
            </a:r>
            <a:r>
              <a:rPr dirty="0"/>
              <a:t> </a:t>
            </a:r>
            <a:r>
              <a:rPr dirty="0" err="1"/>
              <a:t>можливостей</a:t>
            </a:r>
            <a:r>
              <a:rPr dirty="0"/>
              <a:t> </a:t>
            </a:r>
            <a:r>
              <a:rPr dirty="0" err="1"/>
              <a:t>вдосконалення</a:t>
            </a:r>
            <a:r>
              <a:rPr dirty="0"/>
              <a:t> і (або) </a:t>
            </a:r>
            <a:r>
              <a:rPr dirty="0" err="1"/>
              <a:t>розробки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впровадження</a:t>
            </a:r>
            <a:r>
              <a:rPr dirty="0"/>
              <a:t> </a:t>
            </a:r>
            <a:r>
              <a:rPr dirty="0" err="1"/>
              <a:t>стратегічних</a:t>
            </a:r>
            <a:r>
              <a:rPr dirty="0"/>
              <a:t> </a:t>
            </a:r>
            <a:r>
              <a:rPr dirty="0" err="1"/>
              <a:t>цілей</a:t>
            </a:r>
            <a:r>
              <a:rPr dirty="0"/>
              <a:t>. </a:t>
            </a:r>
            <a:r>
              <a:rPr dirty="0" err="1"/>
              <a:t>Бенчмарки</a:t>
            </a:r>
            <a:r>
              <a:rPr dirty="0"/>
              <a:t> (</a:t>
            </a:r>
            <a:r>
              <a:rPr dirty="0" err="1"/>
              <a:t>контрольні</a:t>
            </a:r>
            <a:r>
              <a:rPr dirty="0"/>
              <a:t> </a:t>
            </a:r>
            <a:r>
              <a:rPr dirty="0" err="1"/>
              <a:t>значення</a:t>
            </a:r>
            <a:r>
              <a:rPr dirty="0"/>
              <a:t>) </a:t>
            </a:r>
            <a:r>
              <a:rPr dirty="0" err="1"/>
              <a:t>використовуються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відображення</a:t>
            </a:r>
            <a:r>
              <a:rPr dirty="0"/>
              <a:t> </a:t>
            </a:r>
            <a:r>
              <a:rPr dirty="0" err="1"/>
              <a:t>рівня</a:t>
            </a:r>
            <a:r>
              <a:rPr dirty="0"/>
              <a:t> </a:t>
            </a:r>
            <a:r>
              <a:rPr dirty="0" err="1"/>
              <a:t>розвитку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. </a:t>
            </a:r>
            <a:r>
              <a:rPr dirty="0" err="1"/>
              <a:t>Кращі</a:t>
            </a:r>
            <a:r>
              <a:rPr dirty="0"/>
              <a:t> з </a:t>
            </a:r>
            <a:r>
              <a:rPr dirty="0" err="1"/>
              <a:t>них</a:t>
            </a:r>
            <a:r>
              <a:rPr dirty="0"/>
              <a:t> встановлюються </a:t>
            </a:r>
            <a:r>
              <a:rPr dirty="0" err="1"/>
              <a:t>компаніями-лідерами</a:t>
            </a:r>
            <a:r>
              <a:rPr dirty="0"/>
              <a:t> </a:t>
            </a:r>
            <a:r>
              <a:rPr dirty="0" err="1"/>
              <a:t>своєї</a:t>
            </a:r>
            <a:r>
              <a:rPr dirty="0"/>
              <a:t> </a:t>
            </a:r>
            <a:r>
              <a:rPr dirty="0" err="1"/>
              <a:t>області</a:t>
            </a:r>
            <a:r>
              <a:rPr dirty="0"/>
              <a:t>.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суті</a:t>
            </a:r>
            <a:r>
              <a:rPr dirty="0"/>
              <a:t>, </a:t>
            </a:r>
            <a:r>
              <a:rPr dirty="0" err="1"/>
              <a:t>порівняльний</a:t>
            </a:r>
            <a:r>
              <a:rPr dirty="0"/>
              <a:t> </a:t>
            </a:r>
            <a:r>
              <a:rPr dirty="0" err="1"/>
              <a:t>бенчмаркетинг</a:t>
            </a:r>
            <a:r>
              <a:rPr dirty="0"/>
              <a:t> </a:t>
            </a:r>
            <a:r>
              <a:rPr dirty="0" err="1"/>
              <a:t>близький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конкурентного</a:t>
            </a:r>
            <a:r>
              <a:rPr dirty="0"/>
              <a:t> </a:t>
            </a:r>
            <a:r>
              <a:rPr dirty="0" err="1"/>
              <a:t>аналізу</a:t>
            </a:r>
            <a:r>
              <a:rPr dirty="0"/>
              <a:t>.</a:t>
            </a:r>
          </a:p>
        </p:txBody>
      </p:sp>
      <p:sp>
        <p:nvSpPr>
          <p:cNvPr id="161" name="Процесний бенчмаркетинг (process benchmarking) орієнтований на пошук організацій, досягнення яких в тій чи іншій області  найбільш високі, з метою їх детального дослідження. При детальному вивченні кращих процесів відбувається ознайомлення з механізмом ф"/>
          <p:cNvSpPr txBox="1"/>
          <p:nvPr/>
        </p:nvSpPr>
        <p:spPr>
          <a:xfrm>
            <a:off x="12071691" y="2239489"/>
            <a:ext cx="11352094" cy="2410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b="1" dirty="0" err="1"/>
              <a:t>Процесний</a:t>
            </a:r>
            <a:r>
              <a:rPr b="1" dirty="0"/>
              <a:t> </a:t>
            </a:r>
            <a:r>
              <a:rPr b="1" dirty="0" err="1"/>
              <a:t>бенчмаркетинг</a:t>
            </a:r>
            <a:r>
              <a:rPr dirty="0"/>
              <a:t> (process benchmarking) </a:t>
            </a:r>
            <a:r>
              <a:rPr dirty="0" err="1"/>
              <a:t>орієнтований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пошук</a:t>
            </a:r>
            <a:r>
              <a:rPr dirty="0"/>
              <a:t> </a:t>
            </a:r>
            <a:r>
              <a:rPr dirty="0" err="1"/>
              <a:t>організацій</a:t>
            </a:r>
            <a:r>
              <a:rPr dirty="0"/>
              <a:t>, </a:t>
            </a:r>
            <a:r>
              <a:rPr dirty="0" err="1"/>
              <a:t>досягнення</a:t>
            </a:r>
            <a:r>
              <a:rPr dirty="0"/>
              <a:t> </a:t>
            </a:r>
            <a:r>
              <a:rPr dirty="0" err="1"/>
              <a:t>яких</a:t>
            </a:r>
            <a:r>
              <a:rPr dirty="0"/>
              <a:t> в </a:t>
            </a:r>
            <a:r>
              <a:rPr dirty="0" err="1"/>
              <a:t>тій</a:t>
            </a:r>
            <a:r>
              <a:rPr dirty="0"/>
              <a:t> </a:t>
            </a:r>
            <a:r>
              <a:rPr dirty="0" err="1"/>
              <a:t>чи</a:t>
            </a:r>
            <a:r>
              <a:rPr dirty="0"/>
              <a:t> </a:t>
            </a:r>
            <a:r>
              <a:rPr dirty="0" err="1"/>
              <a:t>іншій</a:t>
            </a:r>
            <a:r>
              <a:rPr dirty="0"/>
              <a:t> </a:t>
            </a:r>
            <a:r>
              <a:rPr dirty="0" err="1"/>
              <a:t>області</a:t>
            </a:r>
            <a:r>
              <a:rPr dirty="0"/>
              <a:t>  </a:t>
            </a:r>
            <a:r>
              <a:rPr dirty="0" err="1"/>
              <a:t>найбільш</a:t>
            </a:r>
            <a:r>
              <a:rPr dirty="0"/>
              <a:t> </a:t>
            </a:r>
            <a:r>
              <a:rPr dirty="0" err="1"/>
              <a:t>високі</a:t>
            </a:r>
            <a:r>
              <a:rPr dirty="0"/>
              <a:t>, з </a:t>
            </a:r>
            <a:r>
              <a:rPr dirty="0" err="1"/>
              <a:t>метою</a:t>
            </a:r>
            <a:r>
              <a:rPr dirty="0"/>
              <a:t> їх </a:t>
            </a:r>
            <a:r>
              <a:rPr dirty="0" err="1"/>
              <a:t>детального</a:t>
            </a:r>
            <a:r>
              <a:rPr dirty="0"/>
              <a:t> </a:t>
            </a:r>
            <a:r>
              <a:rPr dirty="0" err="1"/>
              <a:t>дослідження</a:t>
            </a:r>
            <a:r>
              <a:rPr dirty="0"/>
              <a:t>.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детальному</a:t>
            </a:r>
            <a:r>
              <a:rPr dirty="0"/>
              <a:t> </a:t>
            </a:r>
            <a:r>
              <a:rPr dirty="0" err="1"/>
              <a:t>вивченні</a:t>
            </a:r>
            <a:r>
              <a:rPr dirty="0"/>
              <a:t> </a:t>
            </a:r>
            <a:r>
              <a:rPr dirty="0" err="1"/>
              <a:t>кращих</a:t>
            </a:r>
            <a:r>
              <a:rPr dirty="0"/>
              <a:t> </a:t>
            </a:r>
            <a:r>
              <a:rPr dirty="0" err="1"/>
              <a:t>процесів</a:t>
            </a:r>
            <a:r>
              <a:rPr dirty="0"/>
              <a:t> </a:t>
            </a:r>
            <a:r>
              <a:rPr dirty="0" err="1"/>
              <a:t>відбувається</a:t>
            </a:r>
            <a:r>
              <a:rPr dirty="0"/>
              <a:t> </a:t>
            </a:r>
            <a:r>
              <a:rPr dirty="0" err="1"/>
              <a:t>ознайомлення</a:t>
            </a:r>
            <a:r>
              <a:rPr dirty="0"/>
              <a:t> з </a:t>
            </a:r>
            <a:r>
              <a:rPr dirty="0" err="1"/>
              <a:t>механізмом</a:t>
            </a:r>
            <a:r>
              <a:rPr dirty="0"/>
              <a:t> </a:t>
            </a:r>
            <a:r>
              <a:rPr dirty="0" err="1"/>
              <a:t>функціонування</a:t>
            </a:r>
            <a:r>
              <a:rPr dirty="0"/>
              <a:t> </a:t>
            </a:r>
            <a:r>
              <a:rPr dirty="0" err="1"/>
              <a:t>даного</a:t>
            </a:r>
            <a:r>
              <a:rPr dirty="0"/>
              <a:t> </a:t>
            </a:r>
            <a:r>
              <a:rPr dirty="0" err="1"/>
              <a:t>процесу</a:t>
            </a:r>
            <a:r>
              <a:rPr dirty="0"/>
              <a:t>. </a:t>
            </a:r>
          </a:p>
        </p:txBody>
      </p:sp>
      <p:sp>
        <p:nvSpPr>
          <p:cNvPr id="162" name="Отримані в результаті процесу еталонного порівняння знання застосовуються у власних процесах компанії. Процесний бенчмаркетинг дозволяє на глибокому рівні досліджувати діяльність своєї фірми, а також компанії партнера.…"/>
          <p:cNvSpPr txBox="1"/>
          <p:nvPr/>
        </p:nvSpPr>
        <p:spPr>
          <a:xfrm>
            <a:off x="12046508" y="4618965"/>
            <a:ext cx="11051943" cy="5704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 err="1"/>
              <a:t>Отримані</a:t>
            </a:r>
            <a:r>
              <a:rPr sz="2800" dirty="0"/>
              <a:t> в </a:t>
            </a:r>
            <a:r>
              <a:rPr sz="2800" dirty="0" err="1"/>
              <a:t>результаті</a:t>
            </a:r>
            <a:r>
              <a:rPr sz="2800" dirty="0"/>
              <a:t> </a:t>
            </a:r>
            <a:r>
              <a:rPr sz="2800" dirty="0" err="1"/>
              <a:t>процесу</a:t>
            </a:r>
            <a:r>
              <a:rPr sz="2800" dirty="0"/>
              <a:t> </a:t>
            </a:r>
            <a:r>
              <a:rPr sz="2800" dirty="0" err="1"/>
              <a:t>еталонного</a:t>
            </a:r>
            <a:r>
              <a:rPr sz="2800" dirty="0"/>
              <a:t> </a:t>
            </a:r>
            <a:r>
              <a:rPr sz="2800" dirty="0" err="1"/>
              <a:t>порівняння</a:t>
            </a:r>
            <a:r>
              <a:rPr sz="2800" dirty="0"/>
              <a:t> </a:t>
            </a:r>
            <a:r>
              <a:rPr sz="2800" dirty="0" err="1"/>
              <a:t>знання</a:t>
            </a:r>
            <a:r>
              <a:rPr sz="2800" dirty="0"/>
              <a:t> </a:t>
            </a:r>
            <a:r>
              <a:rPr sz="2800" dirty="0" err="1"/>
              <a:t>застосовуються</a:t>
            </a:r>
            <a:r>
              <a:rPr sz="2800" dirty="0"/>
              <a:t> у </a:t>
            </a:r>
            <a:r>
              <a:rPr sz="2800" dirty="0" err="1"/>
              <a:t>власних</a:t>
            </a:r>
            <a:r>
              <a:rPr sz="2800" dirty="0"/>
              <a:t> </a:t>
            </a:r>
            <a:r>
              <a:rPr sz="2800" dirty="0" err="1"/>
              <a:t>процесах</a:t>
            </a:r>
            <a:r>
              <a:rPr sz="2800" dirty="0"/>
              <a:t> </a:t>
            </a:r>
            <a:r>
              <a:rPr sz="2800" dirty="0" err="1"/>
              <a:t>компанії</a:t>
            </a:r>
            <a:r>
              <a:rPr sz="2800" dirty="0"/>
              <a:t>. </a:t>
            </a:r>
            <a:r>
              <a:rPr sz="2800" dirty="0" err="1"/>
              <a:t>Процесний</a:t>
            </a:r>
            <a:r>
              <a:rPr sz="2800" dirty="0"/>
              <a:t> </a:t>
            </a:r>
            <a:r>
              <a:rPr sz="2800" dirty="0" err="1"/>
              <a:t>бенчмаркетинг</a:t>
            </a:r>
            <a:r>
              <a:rPr sz="2800" dirty="0"/>
              <a:t> </a:t>
            </a:r>
            <a:r>
              <a:rPr sz="2800" dirty="0" err="1"/>
              <a:t>дозволяє</a:t>
            </a:r>
            <a:r>
              <a:rPr sz="2800" dirty="0"/>
              <a:t> </a:t>
            </a:r>
            <a:r>
              <a:rPr sz="2800" dirty="0" err="1"/>
              <a:t>на</a:t>
            </a:r>
            <a:r>
              <a:rPr sz="2800" dirty="0"/>
              <a:t> </a:t>
            </a:r>
            <a:r>
              <a:rPr sz="2800" dirty="0" err="1"/>
              <a:t>глибокому</a:t>
            </a:r>
            <a:r>
              <a:rPr sz="2800" dirty="0"/>
              <a:t> </a:t>
            </a:r>
            <a:r>
              <a:rPr sz="2800" dirty="0" err="1"/>
              <a:t>рівні</a:t>
            </a:r>
            <a:r>
              <a:rPr sz="2800" dirty="0"/>
              <a:t> </a:t>
            </a:r>
            <a:r>
              <a:rPr sz="2800" dirty="0" err="1"/>
              <a:t>досліджувати</a:t>
            </a:r>
            <a:r>
              <a:rPr sz="2800" dirty="0"/>
              <a:t> </a:t>
            </a:r>
            <a:r>
              <a:rPr sz="2800" dirty="0" err="1"/>
              <a:t>діяльність</a:t>
            </a:r>
            <a:r>
              <a:rPr sz="2800" dirty="0"/>
              <a:t> </a:t>
            </a:r>
            <a:r>
              <a:rPr sz="2800" dirty="0" err="1"/>
              <a:t>своєї</a:t>
            </a:r>
            <a:r>
              <a:rPr sz="2800" dirty="0"/>
              <a:t> </a:t>
            </a:r>
            <a:r>
              <a:rPr sz="2800" dirty="0" err="1"/>
              <a:t>фірми</a:t>
            </a:r>
            <a:r>
              <a:rPr sz="2800" dirty="0"/>
              <a:t>, а також </a:t>
            </a:r>
            <a:r>
              <a:rPr sz="2800" dirty="0" err="1"/>
              <a:t>компанії</a:t>
            </a:r>
            <a:r>
              <a:rPr sz="2800" dirty="0"/>
              <a:t> </a:t>
            </a:r>
            <a:r>
              <a:rPr sz="2800" dirty="0" err="1"/>
              <a:t>партнера</a:t>
            </a:r>
            <a:r>
              <a:rPr sz="2800" dirty="0"/>
              <a:t>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2800"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 err="1"/>
              <a:t>Основні</a:t>
            </a:r>
            <a:r>
              <a:rPr sz="2800" dirty="0"/>
              <a:t> </a:t>
            </a:r>
            <a:r>
              <a:rPr sz="2800" dirty="0" err="1"/>
              <a:t>напрями</a:t>
            </a:r>
            <a:r>
              <a:rPr sz="2800" dirty="0"/>
              <a:t> </a:t>
            </a:r>
            <a:r>
              <a:rPr sz="2800" dirty="0" err="1"/>
              <a:t>процесного</a:t>
            </a:r>
            <a:r>
              <a:rPr sz="2800" dirty="0"/>
              <a:t> </a:t>
            </a:r>
            <a:r>
              <a:rPr sz="2800" dirty="0" err="1"/>
              <a:t>бенчмаркетингу</a:t>
            </a:r>
            <a:r>
              <a:rPr sz="2800" dirty="0"/>
              <a:t>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/>
              <a:t>1) </a:t>
            </a:r>
            <a:r>
              <a:rPr sz="2800" dirty="0" err="1"/>
              <a:t>пошук</a:t>
            </a:r>
            <a:r>
              <a:rPr sz="2800" dirty="0"/>
              <a:t> </a:t>
            </a:r>
            <a:r>
              <a:rPr sz="2800" dirty="0" err="1"/>
              <a:t>найбільш</a:t>
            </a:r>
            <a:r>
              <a:rPr sz="2800" dirty="0"/>
              <a:t> </a:t>
            </a:r>
            <a:r>
              <a:rPr sz="2800" dirty="0" err="1"/>
              <a:t>успішних</a:t>
            </a:r>
            <a:r>
              <a:rPr sz="2800" dirty="0"/>
              <a:t> </a:t>
            </a:r>
            <a:r>
              <a:rPr sz="2800" dirty="0" err="1"/>
              <a:t>господарських</a:t>
            </a:r>
            <a:r>
              <a:rPr sz="2800" dirty="0"/>
              <a:t> </a:t>
            </a:r>
            <a:r>
              <a:rPr sz="2800" dirty="0" err="1"/>
              <a:t>рішень</a:t>
            </a:r>
            <a:r>
              <a:rPr sz="2800" dirty="0"/>
              <a:t> (best practice). </a:t>
            </a:r>
            <a:r>
              <a:rPr sz="2800" dirty="0" err="1"/>
              <a:t>На</a:t>
            </a:r>
            <a:r>
              <a:rPr sz="2800" dirty="0"/>
              <a:t> </a:t>
            </a:r>
            <a:r>
              <a:rPr sz="2800" dirty="0" err="1"/>
              <a:t>цьому</a:t>
            </a:r>
            <a:r>
              <a:rPr sz="2800" dirty="0"/>
              <a:t> </a:t>
            </a:r>
            <a:r>
              <a:rPr sz="2800" dirty="0" err="1"/>
              <a:t>напрямку</a:t>
            </a:r>
            <a:r>
              <a:rPr sz="2800" dirty="0"/>
              <a:t> </a:t>
            </a:r>
            <a:r>
              <a:rPr sz="2800" dirty="0" err="1"/>
              <a:t>проводиться</a:t>
            </a:r>
            <a:r>
              <a:rPr sz="2800" dirty="0"/>
              <a:t> </a:t>
            </a:r>
            <a:r>
              <a:rPr sz="2800" dirty="0" err="1"/>
              <a:t>детальне</a:t>
            </a:r>
            <a:r>
              <a:rPr sz="2800" dirty="0"/>
              <a:t> </a:t>
            </a:r>
            <a:r>
              <a:rPr sz="2800" dirty="0" err="1"/>
              <a:t>вивчення</a:t>
            </a:r>
            <a:r>
              <a:rPr sz="2800" dirty="0"/>
              <a:t> </a:t>
            </a:r>
            <a:r>
              <a:rPr sz="2800" dirty="0" err="1"/>
              <a:t>тих</a:t>
            </a:r>
            <a:r>
              <a:rPr sz="2800" dirty="0"/>
              <a:t> </a:t>
            </a:r>
            <a:r>
              <a:rPr sz="2800" dirty="0" err="1"/>
              <a:t>етапів</a:t>
            </a:r>
            <a:r>
              <a:rPr sz="2800" dirty="0"/>
              <a:t> </a:t>
            </a:r>
            <a:r>
              <a:rPr sz="2800" dirty="0" err="1"/>
              <a:t>діяльності</a:t>
            </a:r>
            <a:r>
              <a:rPr sz="2800" dirty="0"/>
              <a:t> </a:t>
            </a:r>
            <a:r>
              <a:rPr sz="2800" dirty="0" err="1"/>
              <a:t>компанії-партнера</a:t>
            </a:r>
            <a:r>
              <a:rPr sz="2800" dirty="0"/>
              <a:t>, які </a:t>
            </a:r>
            <a:r>
              <a:rPr sz="2800" dirty="0" err="1"/>
              <a:t>цікавлять</a:t>
            </a:r>
            <a:r>
              <a:rPr sz="2800" dirty="0"/>
              <a:t> </a:t>
            </a:r>
            <a:r>
              <a:rPr sz="2800" dirty="0" err="1"/>
              <a:t>саму</a:t>
            </a:r>
            <a:r>
              <a:rPr sz="2800" dirty="0"/>
              <a:t> </a:t>
            </a:r>
            <a:r>
              <a:rPr sz="2800" dirty="0" err="1"/>
              <a:t>компанію</a:t>
            </a:r>
            <a:r>
              <a:rPr sz="2800"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/>
              <a:t>2) </a:t>
            </a:r>
            <a:r>
              <a:rPr sz="2800" dirty="0" err="1"/>
              <a:t>вивчення</a:t>
            </a:r>
            <a:r>
              <a:rPr sz="2800" dirty="0"/>
              <a:t> </a:t>
            </a:r>
            <a:r>
              <a:rPr sz="2800" dirty="0" err="1"/>
              <a:t>факторів</a:t>
            </a:r>
            <a:r>
              <a:rPr sz="2800" dirty="0"/>
              <a:t> </a:t>
            </a:r>
            <a:r>
              <a:rPr sz="2800" dirty="0" err="1"/>
              <a:t>здійснення</a:t>
            </a:r>
            <a:r>
              <a:rPr sz="2800" dirty="0"/>
              <a:t>, або, </a:t>
            </a:r>
            <a:r>
              <a:rPr sz="2800" dirty="0" err="1"/>
              <a:t>як</a:t>
            </a:r>
            <a:r>
              <a:rPr sz="2800" dirty="0"/>
              <a:t> їх </a:t>
            </a:r>
            <a:r>
              <a:rPr sz="2800" dirty="0" err="1"/>
              <a:t>ще</a:t>
            </a:r>
            <a:r>
              <a:rPr sz="2800" dirty="0"/>
              <a:t> </a:t>
            </a:r>
            <a:r>
              <a:rPr sz="2800" dirty="0" err="1"/>
              <a:t>називають</a:t>
            </a:r>
            <a:r>
              <a:rPr sz="2800" dirty="0"/>
              <a:t>, </a:t>
            </a:r>
            <a:r>
              <a:rPr sz="2800" dirty="0" err="1"/>
              <a:t>чинників</a:t>
            </a:r>
            <a:r>
              <a:rPr sz="2800" dirty="0"/>
              <a:t>, які </a:t>
            </a:r>
            <a:r>
              <a:rPr sz="2800" dirty="0" err="1"/>
              <a:t>допомагають</a:t>
            </a:r>
            <a:r>
              <a:rPr sz="2800" dirty="0"/>
              <a:t> </a:t>
            </a:r>
            <a:r>
              <a:rPr sz="2800" dirty="0" err="1"/>
              <a:t>поліпшити</a:t>
            </a:r>
            <a:r>
              <a:rPr sz="2800" dirty="0"/>
              <a:t> </a:t>
            </a:r>
            <a:r>
              <a:rPr sz="2800" dirty="0" err="1"/>
              <a:t>бізнес</a:t>
            </a:r>
            <a:r>
              <a:rPr sz="2800" dirty="0"/>
              <a:t>. </a:t>
            </a:r>
            <a:r>
              <a:rPr sz="2800" dirty="0" err="1"/>
              <a:t>Ними</a:t>
            </a:r>
            <a:r>
              <a:rPr sz="2800" dirty="0"/>
              <a:t> є </a:t>
            </a:r>
            <a:r>
              <a:rPr sz="2800" dirty="0" err="1"/>
              <a:t>методи</a:t>
            </a:r>
            <a:r>
              <a:rPr sz="2800" dirty="0"/>
              <a:t>, </a:t>
            </a:r>
            <a:r>
              <a:rPr sz="2800" dirty="0" err="1"/>
              <a:t>стратегії</a:t>
            </a:r>
            <a:r>
              <a:rPr sz="2800" dirty="0"/>
              <a:t>, </a:t>
            </a:r>
            <a:r>
              <a:rPr sz="2800" dirty="0" err="1"/>
              <a:t>інструменти</a:t>
            </a:r>
            <a:r>
              <a:rPr sz="2800" dirty="0"/>
              <a:t> </a:t>
            </a:r>
            <a:r>
              <a:rPr sz="2800" dirty="0" err="1"/>
              <a:t>та</a:t>
            </a:r>
            <a:r>
              <a:rPr sz="2800" dirty="0"/>
              <a:t> </a:t>
            </a:r>
            <a:r>
              <a:rPr sz="2800" dirty="0" err="1"/>
              <a:t>підходи</a:t>
            </a:r>
            <a:r>
              <a:rPr sz="2800" dirty="0"/>
              <a:t>, </a:t>
            </a:r>
            <a:r>
              <a:rPr sz="2800" dirty="0" err="1"/>
              <a:t>використання</a:t>
            </a:r>
            <a:r>
              <a:rPr sz="2800" dirty="0"/>
              <a:t> </a:t>
            </a:r>
            <a:r>
              <a:rPr sz="2800" dirty="0" err="1"/>
              <a:t>яких</a:t>
            </a:r>
            <a:r>
              <a:rPr sz="2800" dirty="0"/>
              <a:t> </a:t>
            </a:r>
            <a:r>
              <a:rPr sz="2800" dirty="0" err="1"/>
              <a:t>веде</a:t>
            </a:r>
            <a:r>
              <a:rPr sz="2800" dirty="0"/>
              <a:t> </a:t>
            </a:r>
            <a:r>
              <a:rPr sz="2800" dirty="0" err="1"/>
              <a:t>до</a:t>
            </a:r>
            <a:r>
              <a:rPr sz="2800" dirty="0"/>
              <a:t> </a:t>
            </a:r>
            <a:r>
              <a:rPr sz="2800" dirty="0" err="1"/>
              <a:t>підвищення</a:t>
            </a:r>
            <a:r>
              <a:rPr sz="2800" dirty="0"/>
              <a:t> </a:t>
            </a:r>
            <a:r>
              <a:rPr sz="2800" dirty="0" err="1"/>
              <a:t>показників</a:t>
            </a:r>
            <a:r>
              <a:rPr sz="2800" dirty="0"/>
              <a:t> </a:t>
            </a:r>
            <a:r>
              <a:rPr sz="2800" dirty="0" err="1"/>
              <a:t>діяльності</a:t>
            </a:r>
            <a:r>
              <a:rPr sz="2800" dirty="0"/>
              <a:t> </a:t>
            </a:r>
            <a:r>
              <a:rPr sz="2800" dirty="0" err="1"/>
              <a:t>компанії</a:t>
            </a:r>
            <a:r>
              <a:rPr sz="2800" dirty="0"/>
              <a:t>, </a:t>
            </a:r>
            <a:r>
              <a:rPr sz="2800" dirty="0" err="1"/>
              <a:t>її</a:t>
            </a:r>
            <a:r>
              <a:rPr sz="2800" dirty="0"/>
              <a:t> </a:t>
            </a:r>
            <a:r>
              <a:rPr sz="2800" dirty="0" err="1"/>
              <a:t>конкурентоспроможності</a:t>
            </a:r>
            <a:r>
              <a:rPr dirty="0"/>
              <a:t>. </a:t>
            </a:r>
          </a:p>
        </p:txBody>
      </p:sp>
      <p:pic>
        <p:nvPicPr>
          <p:cNvPr id="163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24648" y="10164481"/>
            <a:ext cx="4853260" cy="36285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Успішність проведення бенчмаркетингу прямо залежать від суворого дотримання й відповідального виконання кожного з етапів"/>
          <p:cNvSpPr txBox="1"/>
          <p:nvPr/>
        </p:nvSpPr>
        <p:spPr>
          <a:xfrm>
            <a:off x="1810604" y="729844"/>
            <a:ext cx="20762791" cy="143218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4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rPr sz="3600" b="1" dirty="0" err="1"/>
              <a:t>Успішність</a:t>
            </a:r>
            <a:r>
              <a:rPr sz="3600" b="1" dirty="0"/>
              <a:t> проведення </a:t>
            </a:r>
            <a:r>
              <a:rPr sz="3600" b="1" dirty="0" err="1"/>
              <a:t>бенчмаркетингу</a:t>
            </a:r>
            <a:r>
              <a:rPr sz="3600" b="1" dirty="0"/>
              <a:t> </a:t>
            </a:r>
            <a:r>
              <a:rPr sz="3600" b="1" dirty="0" err="1"/>
              <a:t>прямо</a:t>
            </a:r>
            <a:r>
              <a:rPr sz="3600" b="1" dirty="0"/>
              <a:t> </a:t>
            </a:r>
            <a:r>
              <a:rPr sz="3600" b="1" dirty="0" err="1"/>
              <a:t>залежать</a:t>
            </a:r>
            <a:r>
              <a:rPr sz="3600" b="1" dirty="0"/>
              <a:t> від </a:t>
            </a:r>
            <a:r>
              <a:rPr sz="3600" b="1" dirty="0" err="1"/>
              <a:t>суворого</a:t>
            </a:r>
            <a:r>
              <a:rPr sz="3600" b="1" dirty="0"/>
              <a:t> </a:t>
            </a:r>
            <a:r>
              <a:rPr sz="3600" b="1" dirty="0" err="1"/>
              <a:t>дотримання</a:t>
            </a:r>
            <a:r>
              <a:rPr sz="3600" b="1" dirty="0"/>
              <a:t> й </a:t>
            </a:r>
            <a:r>
              <a:rPr sz="3600" b="1" dirty="0" err="1"/>
              <a:t>відповідального</a:t>
            </a:r>
            <a:r>
              <a:rPr sz="3600" b="1" dirty="0"/>
              <a:t> виконання </a:t>
            </a:r>
            <a:r>
              <a:rPr sz="3600" b="1" dirty="0" err="1"/>
              <a:t>кожного</a:t>
            </a:r>
            <a:r>
              <a:rPr sz="3600" b="1" dirty="0"/>
              <a:t> з </a:t>
            </a:r>
            <a:r>
              <a:rPr sz="3600" b="1" dirty="0" err="1"/>
              <a:t>етапів</a:t>
            </a:r>
            <a:endParaRPr sz="3600" b="1" dirty="0"/>
          </a:p>
        </p:txBody>
      </p:sp>
      <p:sp>
        <p:nvSpPr>
          <p:cNvPr id="166" name="Узагальнення підходів дозволяє виокремити сім етапів:"/>
          <p:cNvSpPr txBox="1"/>
          <p:nvPr/>
        </p:nvSpPr>
        <p:spPr>
          <a:xfrm>
            <a:off x="5648023" y="2699173"/>
            <a:ext cx="12509358" cy="676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4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Узагальнення підходів дозволяє виокремити сім етапів:</a:t>
            </a:r>
          </a:p>
        </p:txBody>
      </p:sp>
      <p:graphicFrame>
        <p:nvGraphicFramePr>
          <p:cNvPr id="167" name="2D‑кольцевая диаграмма"/>
          <p:cNvGraphicFramePr/>
          <p:nvPr/>
        </p:nvGraphicFramePr>
        <p:xfrm>
          <a:off x="9566212" y="5027783"/>
          <a:ext cx="4672979" cy="467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8" name="1. Оцінка організації та визначення тих сфер, які потребують поліпшення"/>
          <p:cNvSpPr txBox="1"/>
          <p:nvPr/>
        </p:nvSpPr>
        <p:spPr>
          <a:xfrm>
            <a:off x="3011688" y="4714690"/>
            <a:ext cx="7139703" cy="799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1. Оцінка організації та визначення тих сфер, які потребують поліпшення</a:t>
            </a:r>
          </a:p>
        </p:txBody>
      </p:sp>
      <p:sp>
        <p:nvSpPr>
          <p:cNvPr id="169" name="2. Виділення предмета для еталонного порівняння."/>
          <p:cNvSpPr txBox="1"/>
          <p:nvPr/>
        </p:nvSpPr>
        <p:spPr>
          <a:xfrm>
            <a:off x="1411760" y="6623713"/>
            <a:ext cx="7735873" cy="468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2. Виділення предмета для еталонного порівняння. </a:t>
            </a:r>
          </a:p>
        </p:txBody>
      </p:sp>
      <p:sp>
        <p:nvSpPr>
          <p:cNvPr id="170" name="3. Пошук і вибір компанії для еталонного порівняння."/>
          <p:cNvSpPr txBox="1"/>
          <p:nvPr/>
        </p:nvSpPr>
        <p:spPr>
          <a:xfrm>
            <a:off x="3469288" y="8201997"/>
            <a:ext cx="6224503" cy="799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3. Пошук і вибір компанії для еталонного порівняння. </a:t>
            </a:r>
          </a:p>
        </p:txBody>
      </p:sp>
      <p:sp>
        <p:nvSpPr>
          <p:cNvPr id="171" name="4. Збір необхідної інформації."/>
          <p:cNvSpPr txBox="1"/>
          <p:nvPr/>
        </p:nvSpPr>
        <p:spPr>
          <a:xfrm>
            <a:off x="13520413" y="9855372"/>
            <a:ext cx="4540918" cy="443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4. Збір необхідної інформації.</a:t>
            </a:r>
          </a:p>
        </p:txBody>
      </p:sp>
      <p:sp>
        <p:nvSpPr>
          <p:cNvPr id="172" name="5. Аналіз зібраної інформації, визначення рамок проекту, проектування плану впровадження."/>
          <p:cNvSpPr txBox="1"/>
          <p:nvPr/>
        </p:nvSpPr>
        <p:spPr>
          <a:xfrm>
            <a:off x="14657770" y="7797132"/>
            <a:ext cx="8965858" cy="799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5. Аналіз зібраної інформації, визначення рамок проекту, проектування плану впровадження.</a:t>
            </a:r>
          </a:p>
        </p:txBody>
      </p:sp>
      <p:sp>
        <p:nvSpPr>
          <p:cNvPr id="173" name="6. Упровадження досвіду еталонної компанії."/>
          <p:cNvSpPr txBox="1"/>
          <p:nvPr/>
        </p:nvSpPr>
        <p:spPr>
          <a:xfrm>
            <a:off x="15298656" y="5989925"/>
            <a:ext cx="5854291" cy="799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6. Упровадження досвіду еталонної компанії.</a:t>
            </a:r>
          </a:p>
        </p:txBody>
      </p:sp>
      <p:sp>
        <p:nvSpPr>
          <p:cNvPr id="174" name="7.  Аналіз поліпшень."/>
          <p:cNvSpPr txBox="1"/>
          <p:nvPr/>
        </p:nvSpPr>
        <p:spPr>
          <a:xfrm>
            <a:off x="14043854" y="4760358"/>
            <a:ext cx="4814454" cy="443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30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7.  Аналіз поліпшень.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Процесний підхід як варіант проблемно-орієнтованого бенчмаркетингу"/>
          <p:cNvSpPr txBox="1">
            <a:spLocks noGrp="1"/>
          </p:cNvSpPr>
          <p:nvPr>
            <p:ph type="title"/>
          </p:nvPr>
        </p:nvSpPr>
        <p:spPr>
          <a:xfrm>
            <a:off x="929901" y="1026334"/>
            <a:ext cx="22524198" cy="1768320"/>
          </a:xfrm>
          <a:prstGeom prst="rect">
            <a:avLst/>
          </a:prstGeom>
        </p:spPr>
        <p:txBody>
          <a:bodyPr>
            <a:noAutofit/>
          </a:bodyPr>
          <a:lstStyle>
            <a:lvl1pPr defTabSz="528319">
              <a:defRPr sz="8960" spc="-89"/>
            </a:lvl1pPr>
          </a:lstStyle>
          <a:p>
            <a:r>
              <a:rPr sz="7200" b="1" dirty="0" err="1"/>
              <a:t>Процесний</a:t>
            </a:r>
            <a:r>
              <a:rPr sz="7200" b="1" dirty="0"/>
              <a:t> </a:t>
            </a:r>
            <a:r>
              <a:rPr sz="7200" b="1" dirty="0" err="1"/>
              <a:t>підхід</a:t>
            </a:r>
            <a:r>
              <a:rPr sz="7200" b="1" dirty="0"/>
              <a:t> </a:t>
            </a:r>
            <a:r>
              <a:rPr sz="7200" b="1" dirty="0" err="1"/>
              <a:t>як</a:t>
            </a:r>
            <a:r>
              <a:rPr sz="7200" b="1" dirty="0"/>
              <a:t> </a:t>
            </a:r>
            <a:r>
              <a:rPr sz="7200" b="1" dirty="0" err="1"/>
              <a:t>варіант</a:t>
            </a:r>
            <a:r>
              <a:rPr sz="7200" b="1" dirty="0"/>
              <a:t> </a:t>
            </a:r>
            <a:r>
              <a:rPr sz="7200" b="1" dirty="0" err="1"/>
              <a:t>проблемно-орієнтованого</a:t>
            </a:r>
            <a:r>
              <a:rPr sz="7200" b="1" dirty="0"/>
              <a:t> </a:t>
            </a:r>
            <a:r>
              <a:rPr sz="7200" b="1" dirty="0" err="1"/>
              <a:t>бенчмаркетингу</a:t>
            </a:r>
            <a:r>
              <a:rPr sz="7200" b="1" dirty="0"/>
              <a:t> </a:t>
            </a:r>
          </a:p>
        </p:txBody>
      </p:sp>
      <p:sp>
        <p:nvSpPr>
          <p:cNvPr id="177" name="Процесний підхід – це підхід до організації та управління діяльністю компанії, при якому здійснюється орієнтація діяльності компанії на бізнес-процеси; системи управління компанією на управління не тільки всіма бізнес-процесами, а й кожним з них окремо; "/>
          <p:cNvSpPr txBox="1"/>
          <p:nvPr/>
        </p:nvSpPr>
        <p:spPr>
          <a:xfrm>
            <a:off x="1071034" y="3134121"/>
            <a:ext cx="11406741" cy="54965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Процесний підхід – це підхід до організації та управління діяльністю компанії, при якому здійснюється орієнтація діяльності компанії на бізнес-процеси; системи управління компанією на управління не тільки всіма бізнес-процесами, а й кожним з них окремо; системи якості компанії на забезпечення необхідної якості методів і технологій бізнес-процесів в умовах тієї чи іншої організаційно-штатної структури та організаційної культури, прийнятої в компанії.</a:t>
            </a:r>
          </a:p>
        </p:txBody>
      </p:sp>
      <p:sp>
        <p:nvSpPr>
          <p:cNvPr id="178" name="Бізнес-процес являє собою сукупність разом узятих видів діяльності компанії (робіт, операцій або функцій), кінцевим результатом якої є продукт (послуга), який має цінність для клієнта (в його ролі може виступати інший бізнес-процес), замовника або спожив"/>
          <p:cNvSpPr txBox="1"/>
          <p:nvPr/>
        </p:nvSpPr>
        <p:spPr>
          <a:xfrm>
            <a:off x="995831" y="9849636"/>
            <a:ext cx="22550488" cy="3302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Бізнес-процес являє собою сукупність разом узятих видів діяльності компанії (робіт, операцій або функцій), кінцевим результатом якої є продукт (послуга), який має цінність для клієнта (в його ролі може виступати інший бізнес-процес), замовника або споживача. Ланцюжок бізнес-процесу, як правило, формується з операцій, що здійснюються розташованими на різних рівнях організаційної структури компанії структурними елементами. При процесному підході мають бути виокремлені та класифіковані всі бізнес-процеси компанії.</a:t>
            </a:r>
          </a:p>
        </p:txBody>
      </p:sp>
      <p:pic>
        <p:nvPicPr>
          <p:cNvPr id="179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58072" y="2732442"/>
            <a:ext cx="7737621" cy="57850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animBg="1" advAuto="0"/>
      <p:bldP spid="178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Контролінг у системі управління процесами"/>
          <p:cNvSpPr txBox="1">
            <a:spLocks noGrp="1"/>
          </p:cNvSpPr>
          <p:nvPr>
            <p:ph type="body" sz="half" idx="1"/>
          </p:nvPr>
        </p:nvSpPr>
        <p:spPr>
          <a:xfrm>
            <a:off x="29832" y="-688325"/>
            <a:ext cx="23457062" cy="408994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sz="9800" b="1" dirty="0" err="1"/>
              <a:t>Контролінг</a:t>
            </a:r>
            <a:r>
              <a:rPr sz="9800" b="1" dirty="0"/>
              <a:t> у </a:t>
            </a:r>
            <a:r>
              <a:rPr sz="9800" b="1" dirty="0" err="1" smtClean="0"/>
              <a:t>системі</a:t>
            </a:r>
            <a:r>
              <a:rPr lang="ru-RU" sz="9800" b="1" dirty="0" smtClean="0"/>
              <a:t> </a:t>
            </a:r>
            <a:r>
              <a:rPr sz="9800" b="1" dirty="0" err="1" smtClean="0"/>
              <a:t>управління</a:t>
            </a:r>
            <a:r>
              <a:rPr sz="9800" b="1" dirty="0" smtClean="0"/>
              <a:t> </a:t>
            </a:r>
            <a:r>
              <a:rPr sz="9800" b="1" dirty="0" err="1"/>
              <a:t>процесами</a:t>
            </a:r>
            <a:r>
              <a:rPr sz="9800" b="1" dirty="0"/>
              <a:t> </a:t>
            </a:r>
          </a:p>
        </p:txBody>
      </p:sp>
      <p:sp>
        <p:nvSpPr>
          <p:cNvPr id="182" name="Система управління процесами, а також її елементи тісно пов'язані з концепцією контролінгу, що слугує своєрідним стрижнем, навколо якого зазвичай об'єднуються основні організаційно-управлінські елементи, що відповідають за діяльність компанії."/>
          <p:cNvSpPr txBox="1"/>
          <p:nvPr/>
        </p:nvSpPr>
        <p:spPr>
          <a:xfrm>
            <a:off x="4067485" y="3092467"/>
            <a:ext cx="16249029" cy="220472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Система управління процесами, а також її елементи тісно пов'язані з концепцією контролінгу, що слугує своєрідним стрижнем, навколо якого зазвичай об'єднуються основні організаційно-управлінські елементи, що відповідають за діяльність компанії. </a:t>
            </a:r>
          </a:p>
        </p:txBody>
      </p:sp>
      <p:sp>
        <p:nvSpPr>
          <p:cNvPr id="183" name="До них належать:…"/>
          <p:cNvSpPr txBox="1"/>
          <p:nvPr/>
        </p:nvSpPr>
        <p:spPr>
          <a:xfrm>
            <a:off x="3746403" y="5672735"/>
            <a:ext cx="18819850" cy="572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До них належать: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 усі бізнес-процеси і витрати по них;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центри відповідальності організації та системи планової і бюджетної сфер, які формуються на основі центрів відповідальності організації;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система управлінського обліку, яка формується за рахунок центрів відповідальності, їх бюджетів;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  система стратегічного управління, функціонування якої можливе на основі аналізу ланцюжка цінностей, аналізу стратегічної позиції організації, аналізу чинників, що зумовлюють витрати;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  документообіг, тобто інформаційні потоки, які допомагають в оперативному порядку фіксувати стан виконання бюджетів за центрами відповідальності на даний момент часу;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6)  спостереження (моніторинг) і аналіз результатів функціонування організації;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7)  визначення причин відхилення від норм і застосування управлінських впливів, які не виходять за межі центрів відповідальності.</a:t>
            </a:r>
          </a:p>
        </p:txBody>
      </p:sp>
      <p:sp>
        <p:nvSpPr>
          <p:cNvPr id="185" name="Кружок"/>
          <p:cNvSpPr/>
          <p:nvPr/>
        </p:nvSpPr>
        <p:spPr>
          <a:xfrm>
            <a:off x="6433809" y="12156992"/>
            <a:ext cx="626814" cy="626814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86" name="Кружок"/>
          <p:cNvSpPr/>
          <p:nvPr/>
        </p:nvSpPr>
        <p:spPr>
          <a:xfrm>
            <a:off x="12638959" y="12156992"/>
            <a:ext cx="626814" cy="626814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87" name="Кружок"/>
          <p:cNvSpPr/>
          <p:nvPr/>
        </p:nvSpPr>
        <p:spPr>
          <a:xfrm>
            <a:off x="19155503" y="12156992"/>
            <a:ext cx="626815" cy="626814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Комплексна  модель підприємства"/>
          <p:cNvSpPr txBox="1">
            <a:spLocks noGrp="1"/>
          </p:cNvSpPr>
          <p:nvPr>
            <p:ph type="title"/>
          </p:nvPr>
        </p:nvSpPr>
        <p:spPr>
          <a:xfrm>
            <a:off x="1894856" y="593304"/>
            <a:ext cx="20444281" cy="1322070"/>
          </a:xfrm>
          <a:prstGeom prst="rect">
            <a:avLst/>
          </a:prstGeom>
        </p:spPr>
        <p:txBody>
          <a:bodyPr>
            <a:noAutofit/>
          </a:bodyPr>
          <a:lstStyle>
            <a:lvl1pPr defTabSz="569594">
              <a:defRPr sz="9660" spc="-96"/>
            </a:lvl1pPr>
          </a:lstStyle>
          <a:p>
            <a:pPr algn="ctr"/>
            <a:r>
              <a:rPr sz="7200" b="1" dirty="0" err="1"/>
              <a:t>Комплексна</a:t>
            </a:r>
            <a:r>
              <a:rPr sz="7200" b="1" dirty="0"/>
              <a:t>  </a:t>
            </a:r>
            <a:r>
              <a:rPr sz="7200" b="1" dirty="0" err="1"/>
              <a:t>модель</a:t>
            </a:r>
            <a:r>
              <a:rPr sz="7200" b="1" dirty="0"/>
              <a:t> </a:t>
            </a:r>
            <a:r>
              <a:rPr sz="7200" b="1" dirty="0" err="1"/>
              <a:t>підприємства</a:t>
            </a:r>
            <a:r>
              <a:rPr sz="7200" b="1" dirty="0"/>
              <a:t> </a:t>
            </a:r>
          </a:p>
        </p:txBody>
      </p:sp>
      <p:sp>
        <p:nvSpPr>
          <p:cNvPr id="190" name="Інжиніринг бізнесу – це певні методи і дії, які використовуються організацією для проектування бізнесу відповідно до власних цілей.…"/>
          <p:cNvSpPr txBox="1"/>
          <p:nvPr/>
        </p:nvSpPr>
        <p:spPr>
          <a:xfrm>
            <a:off x="11082423" y="10747402"/>
            <a:ext cx="12774293" cy="23241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825500">
              <a:lnSpc>
                <a:spcPct val="120000"/>
              </a:lnSpc>
              <a:spcBef>
                <a:spcPts val="0"/>
              </a:spcBef>
              <a:defRPr sz="21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Інжиніринг бізнесу – це певні методи і дії, які використовуються організацією для проектування бізнесу відповідно до власних цілей. </a:t>
            </a:r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1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Реінжиніринг (термін введений у науковий обіг М. Хаммером) – це кардинальне перепроектування бізнес-процесів з метою досягнення різких стрибкоподібних позитивних змін таких важливих показників діяльності організації, як сервіс, темпи, якість і вартість.</a:t>
            </a:r>
          </a:p>
        </p:txBody>
      </p:sp>
      <p:sp>
        <p:nvSpPr>
          <p:cNvPr id="191" name="Орнамент 3"/>
          <p:cNvSpPr/>
          <p:nvPr/>
        </p:nvSpPr>
        <p:spPr>
          <a:xfrm>
            <a:off x="9786353" y="10590969"/>
            <a:ext cx="1170505" cy="11697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1" h="21114" extrusionOk="0">
                <a:moveTo>
                  <a:pt x="16042" y="21113"/>
                </a:moveTo>
                <a:cubicBezTo>
                  <a:pt x="17220" y="21130"/>
                  <a:pt x="18401" y="20692"/>
                  <a:pt x="19304" y="19786"/>
                </a:cubicBezTo>
                <a:cubicBezTo>
                  <a:pt x="21129" y="17958"/>
                  <a:pt x="21140" y="14954"/>
                  <a:pt x="19336" y="13112"/>
                </a:cubicBezTo>
                <a:lnTo>
                  <a:pt x="17792" y="11536"/>
                </a:lnTo>
                <a:cubicBezTo>
                  <a:pt x="17748" y="11491"/>
                  <a:pt x="17679" y="11491"/>
                  <a:pt x="17635" y="11536"/>
                </a:cubicBezTo>
                <a:lnTo>
                  <a:pt x="16267" y="12934"/>
                </a:lnTo>
                <a:cubicBezTo>
                  <a:pt x="16223" y="12978"/>
                  <a:pt x="16223" y="13049"/>
                  <a:pt x="16267" y="13094"/>
                </a:cubicBezTo>
                <a:lnTo>
                  <a:pt x="17810" y="14672"/>
                </a:lnTo>
                <a:cubicBezTo>
                  <a:pt x="18750" y="15632"/>
                  <a:pt x="18761" y="17191"/>
                  <a:pt x="17840" y="18164"/>
                </a:cubicBezTo>
                <a:cubicBezTo>
                  <a:pt x="16892" y="19166"/>
                  <a:pt x="15296" y="19148"/>
                  <a:pt x="14331" y="18162"/>
                </a:cubicBezTo>
                <a:lnTo>
                  <a:pt x="7843" y="11536"/>
                </a:lnTo>
                <a:cubicBezTo>
                  <a:pt x="7799" y="11491"/>
                  <a:pt x="7728" y="11491"/>
                  <a:pt x="7684" y="11536"/>
                </a:cubicBezTo>
                <a:lnTo>
                  <a:pt x="6316" y="12934"/>
                </a:lnTo>
                <a:cubicBezTo>
                  <a:pt x="6272" y="12978"/>
                  <a:pt x="6272" y="13049"/>
                  <a:pt x="6316" y="13094"/>
                </a:cubicBezTo>
                <a:lnTo>
                  <a:pt x="12793" y="19711"/>
                </a:lnTo>
                <a:cubicBezTo>
                  <a:pt x="13688" y="20625"/>
                  <a:pt x="14864" y="21097"/>
                  <a:pt x="16042" y="21113"/>
                </a:cubicBezTo>
                <a:close/>
                <a:moveTo>
                  <a:pt x="4639" y="21113"/>
                </a:moveTo>
                <a:cubicBezTo>
                  <a:pt x="5817" y="21097"/>
                  <a:pt x="6993" y="20625"/>
                  <a:pt x="7888" y="19711"/>
                </a:cubicBezTo>
                <a:lnTo>
                  <a:pt x="9390" y="18176"/>
                </a:lnTo>
                <a:cubicBezTo>
                  <a:pt x="9434" y="18131"/>
                  <a:pt x="9434" y="18060"/>
                  <a:pt x="9390" y="18015"/>
                </a:cubicBezTo>
                <a:lnTo>
                  <a:pt x="8020" y="16617"/>
                </a:lnTo>
                <a:cubicBezTo>
                  <a:pt x="7977" y="16573"/>
                  <a:pt x="7907" y="16573"/>
                  <a:pt x="7864" y="16617"/>
                </a:cubicBezTo>
                <a:lnTo>
                  <a:pt x="6321" y="18194"/>
                </a:lnTo>
                <a:cubicBezTo>
                  <a:pt x="5379" y="19155"/>
                  <a:pt x="3853" y="19165"/>
                  <a:pt x="2900" y="18223"/>
                </a:cubicBezTo>
                <a:cubicBezTo>
                  <a:pt x="1920" y="17255"/>
                  <a:pt x="1937" y="15624"/>
                  <a:pt x="2902" y="14639"/>
                </a:cubicBezTo>
                <a:lnTo>
                  <a:pt x="9389" y="8012"/>
                </a:lnTo>
                <a:cubicBezTo>
                  <a:pt x="9432" y="7967"/>
                  <a:pt x="9432" y="7894"/>
                  <a:pt x="9389" y="7850"/>
                </a:cubicBezTo>
                <a:lnTo>
                  <a:pt x="8020" y="6452"/>
                </a:lnTo>
                <a:cubicBezTo>
                  <a:pt x="7977" y="6408"/>
                  <a:pt x="7907" y="6408"/>
                  <a:pt x="7864" y="6452"/>
                </a:cubicBezTo>
                <a:lnTo>
                  <a:pt x="1344" y="13112"/>
                </a:lnTo>
                <a:cubicBezTo>
                  <a:pt x="-459" y="14954"/>
                  <a:pt x="-448" y="17958"/>
                  <a:pt x="1377" y="19786"/>
                </a:cubicBezTo>
                <a:cubicBezTo>
                  <a:pt x="2280" y="20691"/>
                  <a:pt x="3461" y="21130"/>
                  <a:pt x="4639" y="21113"/>
                </a:cubicBezTo>
                <a:close/>
                <a:moveTo>
                  <a:pt x="12740" y="14708"/>
                </a:moveTo>
                <a:cubicBezTo>
                  <a:pt x="12768" y="14708"/>
                  <a:pt x="12795" y="14695"/>
                  <a:pt x="12817" y="14673"/>
                </a:cubicBezTo>
                <a:lnTo>
                  <a:pt x="19294" y="8056"/>
                </a:lnTo>
                <a:cubicBezTo>
                  <a:pt x="21084" y="6228"/>
                  <a:pt x="21141" y="3252"/>
                  <a:pt x="19369" y="1407"/>
                </a:cubicBezTo>
                <a:cubicBezTo>
                  <a:pt x="17579" y="-457"/>
                  <a:pt x="14638" y="-469"/>
                  <a:pt x="12835" y="1374"/>
                </a:cubicBezTo>
                <a:lnTo>
                  <a:pt x="11292" y="2950"/>
                </a:lnTo>
                <a:cubicBezTo>
                  <a:pt x="11249" y="2994"/>
                  <a:pt x="11249" y="3067"/>
                  <a:pt x="11292" y="3111"/>
                </a:cubicBezTo>
                <a:lnTo>
                  <a:pt x="12660" y="4509"/>
                </a:lnTo>
                <a:cubicBezTo>
                  <a:pt x="12704" y="4554"/>
                  <a:pt x="12774" y="4554"/>
                  <a:pt x="12817" y="4509"/>
                </a:cubicBezTo>
                <a:lnTo>
                  <a:pt x="14362" y="2932"/>
                </a:lnTo>
                <a:cubicBezTo>
                  <a:pt x="15302" y="1971"/>
                  <a:pt x="16826" y="1961"/>
                  <a:pt x="17779" y="2902"/>
                </a:cubicBezTo>
                <a:cubicBezTo>
                  <a:pt x="18760" y="3871"/>
                  <a:pt x="18744" y="5501"/>
                  <a:pt x="17779" y="6487"/>
                </a:cubicBezTo>
                <a:lnTo>
                  <a:pt x="11292" y="13115"/>
                </a:lnTo>
                <a:cubicBezTo>
                  <a:pt x="11249" y="13160"/>
                  <a:pt x="11249" y="13231"/>
                  <a:pt x="11292" y="13275"/>
                </a:cubicBezTo>
                <a:lnTo>
                  <a:pt x="12660" y="14673"/>
                </a:lnTo>
                <a:cubicBezTo>
                  <a:pt x="12682" y="14695"/>
                  <a:pt x="12711" y="14708"/>
                  <a:pt x="12740" y="14708"/>
                </a:cubicBezTo>
                <a:close/>
                <a:moveTo>
                  <a:pt x="12917" y="9626"/>
                </a:moveTo>
                <a:cubicBezTo>
                  <a:pt x="12946" y="9626"/>
                  <a:pt x="12975" y="9614"/>
                  <a:pt x="12997" y="9591"/>
                </a:cubicBezTo>
                <a:lnTo>
                  <a:pt x="14365" y="8193"/>
                </a:lnTo>
                <a:cubicBezTo>
                  <a:pt x="14408" y="8149"/>
                  <a:pt x="14408" y="8078"/>
                  <a:pt x="14365" y="8033"/>
                </a:cubicBezTo>
                <a:lnTo>
                  <a:pt x="7888" y="1416"/>
                </a:lnTo>
                <a:cubicBezTo>
                  <a:pt x="6098" y="-412"/>
                  <a:pt x="3184" y="-470"/>
                  <a:pt x="1377" y="1341"/>
                </a:cubicBezTo>
                <a:cubicBezTo>
                  <a:pt x="-448" y="3168"/>
                  <a:pt x="-458" y="6173"/>
                  <a:pt x="1344" y="8015"/>
                </a:cubicBezTo>
                <a:lnTo>
                  <a:pt x="2887" y="9591"/>
                </a:lnTo>
                <a:cubicBezTo>
                  <a:pt x="2931" y="9636"/>
                  <a:pt x="3002" y="9636"/>
                  <a:pt x="3046" y="9591"/>
                </a:cubicBezTo>
                <a:lnTo>
                  <a:pt x="4414" y="8193"/>
                </a:lnTo>
                <a:cubicBezTo>
                  <a:pt x="4458" y="8149"/>
                  <a:pt x="4458" y="8078"/>
                  <a:pt x="4414" y="8033"/>
                </a:cubicBezTo>
                <a:lnTo>
                  <a:pt x="2871" y="6457"/>
                </a:lnTo>
                <a:cubicBezTo>
                  <a:pt x="1930" y="5496"/>
                  <a:pt x="1920" y="3937"/>
                  <a:pt x="2840" y="2963"/>
                </a:cubicBezTo>
                <a:cubicBezTo>
                  <a:pt x="3789" y="1961"/>
                  <a:pt x="5385" y="1979"/>
                  <a:pt x="6350" y="2965"/>
                </a:cubicBezTo>
                <a:lnTo>
                  <a:pt x="12838" y="9591"/>
                </a:lnTo>
                <a:cubicBezTo>
                  <a:pt x="12860" y="9614"/>
                  <a:pt x="12889" y="9626"/>
                  <a:pt x="12917" y="962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92" name="Комплексна модель організації являє собою сукупність трьох видів моделей:…"/>
          <p:cNvSpPr txBox="1"/>
          <p:nvPr/>
        </p:nvSpPr>
        <p:spPr>
          <a:xfrm>
            <a:off x="2624087" y="2271669"/>
            <a:ext cx="18185000" cy="2496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Комплексна</a:t>
            </a:r>
            <a:r>
              <a:rPr dirty="0"/>
              <a:t> </a:t>
            </a:r>
            <a:r>
              <a:rPr dirty="0" err="1"/>
              <a:t>модель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 </a:t>
            </a:r>
            <a:r>
              <a:rPr dirty="0" err="1"/>
              <a:t>являє</a:t>
            </a:r>
            <a:r>
              <a:rPr dirty="0"/>
              <a:t> </a:t>
            </a:r>
            <a:r>
              <a:rPr dirty="0" err="1"/>
              <a:t>собою</a:t>
            </a:r>
            <a:r>
              <a:rPr dirty="0"/>
              <a:t> </a:t>
            </a:r>
            <a:r>
              <a:rPr dirty="0" err="1"/>
              <a:t>сукупність</a:t>
            </a:r>
            <a:r>
              <a:rPr dirty="0"/>
              <a:t> </a:t>
            </a:r>
            <a:r>
              <a:rPr dirty="0" err="1"/>
              <a:t>трьох</a:t>
            </a:r>
            <a:r>
              <a:rPr dirty="0"/>
              <a:t> </a:t>
            </a:r>
            <a:r>
              <a:rPr dirty="0" err="1"/>
              <a:t>видів</a:t>
            </a:r>
            <a:r>
              <a:rPr dirty="0"/>
              <a:t> </a:t>
            </a:r>
            <a:r>
              <a:rPr dirty="0" err="1"/>
              <a:t>моделей</a:t>
            </a:r>
            <a:r>
              <a:rPr dirty="0"/>
              <a:t>:</a:t>
            </a:r>
          </a:p>
          <a:p>
            <a:pPr algn="ct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модель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входить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виділених</a:t>
            </a:r>
            <a:r>
              <a:rPr dirty="0"/>
              <a:t> </a:t>
            </a:r>
            <a:r>
              <a:rPr dirty="0" err="1"/>
              <a:t>класів</a:t>
            </a:r>
            <a:r>
              <a:rPr dirty="0"/>
              <a:t> </a:t>
            </a:r>
            <a:r>
              <a:rPr dirty="0" err="1"/>
              <a:t>бізнес-процесів</a:t>
            </a:r>
            <a:r>
              <a:rPr dirty="0"/>
              <a:t>;</a:t>
            </a:r>
          </a:p>
          <a:p>
            <a:pPr algn="ct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модель</a:t>
            </a:r>
            <a:r>
              <a:rPr dirty="0"/>
              <a:t> </a:t>
            </a:r>
            <a:r>
              <a:rPr dirty="0" err="1"/>
              <a:t>системи</a:t>
            </a:r>
            <a:r>
              <a:rPr dirty="0"/>
              <a:t> </a:t>
            </a:r>
            <a:r>
              <a:rPr dirty="0" err="1"/>
              <a:t>управління</a:t>
            </a:r>
            <a:r>
              <a:rPr dirty="0"/>
              <a:t>;</a:t>
            </a:r>
          </a:p>
          <a:p>
            <a:pPr algn="ctr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модель</a:t>
            </a:r>
            <a:r>
              <a:rPr dirty="0"/>
              <a:t> </a:t>
            </a:r>
            <a:r>
              <a:rPr dirty="0" err="1"/>
              <a:t>системи</a:t>
            </a:r>
            <a:r>
              <a:rPr dirty="0"/>
              <a:t> </a:t>
            </a:r>
            <a:r>
              <a:rPr dirty="0" err="1"/>
              <a:t>якості</a:t>
            </a:r>
            <a:r>
              <a:rPr dirty="0"/>
              <a:t>.</a:t>
            </a:r>
          </a:p>
        </p:txBody>
      </p:sp>
      <p:sp>
        <p:nvSpPr>
          <p:cNvPr id="193" name="На підприємстві реінжиніринг бізнес-процесів застосовується у разі необхідності прийняття обґрунтованого рішення про реорганізацію його діяльності. Для цих цілей використовують консалтинг, в основі якого лежать минулий досвід, аналогії апробованих рішень"/>
          <p:cNvSpPr txBox="1"/>
          <p:nvPr/>
        </p:nvSpPr>
        <p:spPr>
          <a:xfrm>
            <a:off x="1238220" y="5303992"/>
            <a:ext cx="9820613" cy="3108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На підприємстві реінжиніринг бізнес-процесів застосовується у разі необхідності прийняття обґрунтованого рішення про реорганізацію його діяльності. Для цих цілей використовують консалтинг, в основі якого лежать минулий досвід, аналогії апробованих рішень, порівняння думок і суджень фахівців. </a:t>
            </a:r>
          </a:p>
        </p:txBody>
      </p:sp>
      <p:sp>
        <p:nvSpPr>
          <p:cNvPr id="194" name="Альтернативою є інжинірингова діяльність. На базі цього підходу отримання результату відбувається при дотриманні правил і методик використання на практиці інструментів реінжинірингу, які допомагають проводити контроль за повнотою виконання пропонованих р"/>
          <p:cNvSpPr txBox="1"/>
          <p:nvPr/>
        </p:nvSpPr>
        <p:spPr>
          <a:xfrm>
            <a:off x="13254916" y="5263849"/>
            <a:ext cx="9436576" cy="2676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Альтернативою є інжинірингова діяльність. На базі цього підходу отримання результату відбувається при дотриманні правил і методик використання на практиці інструментів реінжинірингу, які допомагають проводити контроль за повнотою виконання пропонованих рішень і оцінювати їх якість.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Стратегія досконалості"/>
          <p:cNvSpPr txBox="1">
            <a:spLocks noGrp="1"/>
          </p:cNvSpPr>
          <p:nvPr>
            <p:ph type="title"/>
          </p:nvPr>
        </p:nvSpPr>
        <p:spPr>
          <a:xfrm>
            <a:off x="1412065" y="800281"/>
            <a:ext cx="8356601" cy="1332501"/>
          </a:xfrm>
          <a:prstGeom prst="rect">
            <a:avLst/>
          </a:prstGeom>
        </p:spPr>
        <p:txBody>
          <a:bodyPr>
            <a:noAutofit/>
          </a:bodyPr>
          <a:lstStyle>
            <a:lvl1pPr defTabSz="800735">
              <a:defRPr sz="9700" spc="-97"/>
            </a:lvl1pPr>
          </a:lstStyle>
          <a:p>
            <a:r>
              <a:rPr sz="6600" b="1" dirty="0" err="1"/>
              <a:t>Стратегія</a:t>
            </a:r>
            <a:r>
              <a:rPr sz="6600" b="1" dirty="0"/>
              <a:t> </a:t>
            </a:r>
            <a:r>
              <a:rPr sz="6600" b="1" dirty="0" err="1"/>
              <a:t>досконалості</a:t>
            </a:r>
            <a:r>
              <a:rPr sz="6600" b="1" dirty="0"/>
              <a:t> </a:t>
            </a:r>
          </a:p>
        </p:txBody>
      </p:sp>
      <p:sp>
        <p:nvSpPr>
          <p:cNvPr id="197" name="Стратегія досконалості орієнтована на перспективу. Іншими словами, це формування майбутньої моделі поведінки на ринку, виходячи із завдань майбутнього позиціонування і якісної зміни потенціалу компанії.…"/>
          <p:cNvSpPr txBox="1"/>
          <p:nvPr/>
        </p:nvSpPr>
        <p:spPr>
          <a:xfrm>
            <a:off x="1170135" y="2784762"/>
            <a:ext cx="8840462" cy="6028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Стратегія</a:t>
            </a:r>
            <a:r>
              <a:rPr dirty="0"/>
              <a:t> </a:t>
            </a:r>
            <a:r>
              <a:rPr dirty="0" err="1"/>
              <a:t>досконалості</a:t>
            </a:r>
            <a:r>
              <a:rPr dirty="0"/>
              <a:t> </a:t>
            </a:r>
            <a:r>
              <a:rPr dirty="0" err="1"/>
              <a:t>орієнтована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перспективу</a:t>
            </a:r>
            <a:r>
              <a:rPr dirty="0"/>
              <a:t>. </a:t>
            </a:r>
            <a:r>
              <a:rPr dirty="0" err="1"/>
              <a:t>Іншими</a:t>
            </a:r>
            <a:r>
              <a:rPr dirty="0"/>
              <a:t> </a:t>
            </a:r>
            <a:r>
              <a:rPr dirty="0" err="1"/>
              <a:t>словами</a:t>
            </a:r>
            <a:r>
              <a:rPr dirty="0"/>
              <a:t>,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формування</a:t>
            </a:r>
            <a:r>
              <a:rPr dirty="0"/>
              <a:t> </a:t>
            </a:r>
            <a:r>
              <a:rPr dirty="0" err="1"/>
              <a:t>майбутньої</a:t>
            </a:r>
            <a:r>
              <a:rPr dirty="0"/>
              <a:t> </a:t>
            </a:r>
            <a:r>
              <a:rPr dirty="0" err="1"/>
              <a:t>моделі</a:t>
            </a:r>
            <a:r>
              <a:rPr dirty="0"/>
              <a:t> </a:t>
            </a:r>
            <a:r>
              <a:rPr dirty="0" err="1"/>
              <a:t>поведінки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ринку</a:t>
            </a:r>
            <a:r>
              <a:rPr dirty="0"/>
              <a:t>, </a:t>
            </a:r>
            <a:r>
              <a:rPr dirty="0" err="1"/>
              <a:t>виходячи</a:t>
            </a:r>
            <a:r>
              <a:rPr dirty="0"/>
              <a:t> </a:t>
            </a:r>
            <a:r>
              <a:rPr dirty="0" err="1"/>
              <a:t>із</a:t>
            </a:r>
            <a:r>
              <a:rPr dirty="0"/>
              <a:t> </a:t>
            </a:r>
            <a:r>
              <a:rPr dirty="0" err="1"/>
              <a:t>завдань</a:t>
            </a:r>
            <a:r>
              <a:rPr dirty="0"/>
              <a:t> </a:t>
            </a:r>
            <a:r>
              <a:rPr dirty="0" err="1"/>
              <a:t>майбутнього</a:t>
            </a:r>
            <a:r>
              <a:rPr dirty="0"/>
              <a:t> </a:t>
            </a:r>
            <a:r>
              <a:rPr dirty="0" err="1"/>
              <a:t>позиціонування</a:t>
            </a:r>
            <a:r>
              <a:rPr dirty="0"/>
              <a:t> і </a:t>
            </a:r>
            <a:r>
              <a:rPr dirty="0" err="1"/>
              <a:t>якісної</a:t>
            </a:r>
            <a:r>
              <a:rPr dirty="0"/>
              <a:t> </a:t>
            </a:r>
            <a:r>
              <a:rPr dirty="0" err="1"/>
              <a:t>зміни</a:t>
            </a:r>
            <a:r>
              <a:rPr dirty="0"/>
              <a:t> </a:t>
            </a:r>
            <a:r>
              <a:rPr dirty="0" err="1"/>
              <a:t>потенціалу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Стратегія</a:t>
            </a:r>
            <a:r>
              <a:rPr dirty="0"/>
              <a:t> </a:t>
            </a:r>
            <a:r>
              <a:rPr dirty="0" err="1"/>
              <a:t>досконалості</a:t>
            </a:r>
            <a:r>
              <a:rPr dirty="0"/>
              <a:t> </a:t>
            </a:r>
            <a:r>
              <a:rPr dirty="0" err="1"/>
              <a:t>досягається</a:t>
            </a:r>
            <a:r>
              <a:rPr dirty="0"/>
              <a:t> </a:t>
            </a:r>
            <a:r>
              <a:rPr dirty="0" err="1"/>
              <a:t>шляхом</a:t>
            </a:r>
            <a:r>
              <a:rPr dirty="0"/>
              <a:t> проведення </a:t>
            </a:r>
            <a:r>
              <a:rPr dirty="0" err="1"/>
              <a:t>бенчмаркінгових</a:t>
            </a:r>
            <a:r>
              <a:rPr dirty="0"/>
              <a:t> </a:t>
            </a:r>
            <a:r>
              <a:rPr dirty="0" err="1"/>
              <a:t>досліджень</a:t>
            </a:r>
            <a:r>
              <a:rPr dirty="0"/>
              <a:t>. У </a:t>
            </a:r>
            <a:r>
              <a:rPr dirty="0" err="1"/>
              <a:t>результаті</a:t>
            </a:r>
            <a:r>
              <a:rPr dirty="0"/>
              <a:t> </a:t>
            </a:r>
            <a:r>
              <a:rPr dirty="0" err="1"/>
              <a:t>порівняння</a:t>
            </a:r>
            <a:r>
              <a:rPr dirty="0"/>
              <a:t> </a:t>
            </a:r>
            <a:r>
              <a:rPr dirty="0" err="1"/>
              <a:t>багатьох</a:t>
            </a:r>
            <a:r>
              <a:rPr dirty="0"/>
              <a:t> </a:t>
            </a:r>
            <a:r>
              <a:rPr dirty="0" err="1"/>
              <a:t>показників</a:t>
            </a:r>
            <a:r>
              <a:rPr dirty="0"/>
              <a:t> </a:t>
            </a:r>
            <a:r>
              <a:rPr dirty="0" err="1"/>
              <a:t>своєї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 з </a:t>
            </a:r>
            <a:r>
              <a:rPr dirty="0" err="1"/>
              <a:t>даними</a:t>
            </a:r>
            <a:r>
              <a:rPr dirty="0"/>
              <a:t> </a:t>
            </a:r>
            <a:r>
              <a:rPr dirty="0" err="1"/>
              <a:t>інших</a:t>
            </a:r>
            <a:r>
              <a:rPr dirty="0"/>
              <a:t> </a:t>
            </a:r>
            <a:r>
              <a:rPr dirty="0" err="1"/>
              <a:t>підприємств</a:t>
            </a:r>
            <a:r>
              <a:rPr dirty="0"/>
              <a:t> </a:t>
            </a:r>
            <a:r>
              <a:rPr dirty="0" err="1"/>
              <a:t>визначаються</a:t>
            </a:r>
            <a:r>
              <a:rPr dirty="0"/>
              <a:t> </a:t>
            </a:r>
            <a:r>
              <a:rPr dirty="0" err="1"/>
              <a:t>стратегічні</a:t>
            </a:r>
            <a:r>
              <a:rPr dirty="0"/>
              <a:t> </a:t>
            </a:r>
            <a:r>
              <a:rPr dirty="0" err="1"/>
              <a:t>ринкові</a:t>
            </a:r>
            <a:r>
              <a:rPr dirty="0"/>
              <a:t> </a:t>
            </a:r>
            <a:r>
              <a:rPr dirty="0" err="1"/>
              <a:t>можливості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.</a:t>
            </a:r>
          </a:p>
        </p:txBody>
      </p:sp>
      <p:pic>
        <p:nvPicPr>
          <p:cNvPr id="198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99714" y="8799679"/>
            <a:ext cx="6832865" cy="5108599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Виокремлюють п'ять рівнів методологічних знань, які формують методологію…"/>
          <p:cNvSpPr txBox="1"/>
          <p:nvPr/>
        </p:nvSpPr>
        <p:spPr>
          <a:xfrm>
            <a:off x="13084278" y="698499"/>
            <a:ext cx="9530477" cy="12319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Виокремлюють п'ять рівнів методологічних знань, які формують методологію</a:t>
            </a:r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  <a:p>
            <a:pPr marL="359228" indent="-359228" algn="just" defTabSz="825500">
              <a:lnSpc>
                <a:spcPct val="120000"/>
              </a:lnSpc>
              <a:spcBef>
                <a:spcPts val="0"/>
              </a:spcBef>
              <a:buSzPct val="100000"/>
              <a:buAutoNum type="arabicPeriod"/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Стратегічного управління ринковими можливостями компанії</a:t>
            </a:r>
          </a:p>
          <a:p>
            <a:pPr marL="359228" indent="-359228" algn="just" defTabSz="825500">
              <a:lnSpc>
                <a:spcPct val="120000"/>
              </a:lnSpc>
              <a:spcBef>
                <a:spcPts val="0"/>
              </a:spcBef>
              <a:buSzPct val="100000"/>
              <a:buAutoNum type="arabicPeriod"/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2. Стратегічне планування дозволяє не тільки визначити стратегічні орієнтири компанії, але і шляхи зміцнення на ринку, а також знайти способи розвитку її потенціалу – створення конкурентних переваг. Мета, яка ставиться перед стратегічним плануванням, потім трансформується в систему стратегічних цілей і завдань, методи досягнення яких набувають форми стратегій. </a:t>
            </a:r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3.Стратегічна координація відповідає за забезпечення безперервності функціонування об'єкта і суб'єкта управління.</a:t>
            </a:r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4.Стратегічна мотивація здійснює спонукальний вплив на компанії-партнери, на співробітників компанії. Мотивація зовнішніх партнерів відбувається шляхом створення можливостей для певної конкурентної цінової переваги, створення тимчасової монополії на ринку й диференціювання продукції.</a:t>
            </a:r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  <a:p>
            <a:pPr algn="just" defTabSz="825500">
              <a:lnSpc>
                <a:spcPct val="120000"/>
              </a:lnSpc>
              <a:spcBef>
                <a:spcPts val="0"/>
              </a:spcBef>
              <a:defRPr sz="22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5.При стратегічному контролі проводяться діагностика й оцінка ступеня реалізації стратегій і досягнутих у внутрішньому та зовнішньому середовищах результатів. Якщо запланованого рівня ефективності не вдалося досягнути, то постає необхідність розробки й застосування спеціальних коригувальних заходів.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1" animBg="1" advAuto="0"/>
    </p:bldLst>
  </p:timing>
</p:sld>
</file>

<file path=ppt/theme/theme1.xml><?xml version="1.0" encoding="utf-8"?>
<a:theme xmlns:a="http://schemas.openxmlformats.org/drawingml/2006/main" name="25_BoldColor">
  <a:themeElements>
    <a:clrScheme name="25_BoldColor">
      <a:dk1>
        <a:srgbClr val="53585F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5_BoldColor">
  <a:themeElements>
    <a:clrScheme name="25_BoldColor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</Words>
  <Application>Microsoft Office PowerPoint</Application>
  <PresentationFormat>Произвольный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25_BoldColor</vt:lpstr>
      <vt:lpstr>Стратегічний аналіз та інструменти стратегічного бенчмаркетингу </vt:lpstr>
      <vt:lpstr>Сутність і завдання стратегічного бенчмаркетингу </vt:lpstr>
      <vt:lpstr>Процесний і порівняльний бенчмаркетинг</vt:lpstr>
      <vt:lpstr>Презентация PowerPoint</vt:lpstr>
      <vt:lpstr>Процесний підхід як варіант проблемно-орієнтованого бенчмаркетингу </vt:lpstr>
      <vt:lpstr>Презентация PowerPoint</vt:lpstr>
      <vt:lpstr>Комплексна  модель підприємства </vt:lpstr>
      <vt:lpstr>Стратегія досконалості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Стратегічний аналіз та інструменти стратегічного бенчмаркетингу </dc:title>
  <cp:lastModifiedBy>Таннюшка</cp:lastModifiedBy>
  <cp:revision>1</cp:revision>
  <dcterms:modified xsi:type="dcterms:W3CDTF">2020-04-16T11:43:18Z</dcterms:modified>
</cp:coreProperties>
</file>