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13.04.2025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13.04.2025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000108"/>
            <a:ext cx="8029604" cy="1829761"/>
          </a:xfrm>
        </p:spPr>
        <p:txBody>
          <a:bodyPr/>
          <a:lstStyle/>
          <a:p>
            <a:pPr algn="ctr"/>
            <a:r>
              <a:rPr lang="ru-RU" i="1" dirty="0" smtClean="0"/>
              <a:t>Фінансова звітність сталого розвитку</a:t>
            </a:r>
            <a:endParaRPr lang="ru-RU" dirty="0"/>
          </a:p>
        </p:txBody>
      </p:sp>
      <p:pic>
        <p:nvPicPr>
          <p:cNvPr id="16388" name="Picture 4" descr="бухгалтери аналізують дані з фінансової&#10; - Фото, зображенн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3214686"/>
            <a:ext cx="5500726" cy="30003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85754" y="2928934"/>
            <a:ext cx="8358246" cy="1143000"/>
          </a:xfrm>
        </p:spPr>
        <p:txBody>
          <a:bodyPr>
            <a:noAutofit/>
          </a:bodyPr>
          <a:lstStyle/>
          <a:p>
            <a:pPr indent="457200"/>
            <a:r>
              <a:rPr lang="ru-RU" sz="1800" i="1" dirty="0" smtClean="0">
                <a:effectLst/>
              </a:rPr>
              <a:t>Дисципліна «Фінансова звітність сталого розвитку»</a:t>
            </a:r>
            <a:r>
              <a:rPr lang="ru-RU" sz="1800" dirty="0" smtClean="0">
                <a:effectLst/>
              </a:rPr>
              <a:t> </a:t>
            </a:r>
            <a:r>
              <a:rPr lang="ru-RU" sz="1800" b="0" dirty="0" smtClean="0">
                <a:effectLst/>
              </a:rPr>
              <a:t>спрямована на формування у студентів знань у підготовці, аналізі та інтеграції фінансової та нефінансової звітності </a:t>
            </a:r>
            <a:r>
              <a:rPr lang="uk-UA" sz="1800" b="0" dirty="0" smtClean="0">
                <a:effectLst/>
              </a:rPr>
              <a:t>з урахуванням принципів сталого розвитку. </a:t>
            </a:r>
            <a:r>
              <a:rPr lang="uk-UA" sz="1800" dirty="0" smtClean="0">
                <a:effectLst/>
              </a:rPr>
              <a:t/>
            </a:r>
            <a:br>
              <a:rPr lang="uk-UA" sz="1800" dirty="0" smtClean="0">
                <a:effectLst/>
              </a:rPr>
            </a:br>
            <a:r>
              <a:rPr lang="ru-RU" sz="1800" dirty="0" smtClean="0">
                <a:effectLst/>
              </a:rPr>
              <a:t/>
            </a:r>
            <a:br>
              <a:rPr lang="ru-RU" sz="1800" dirty="0" smtClean="0">
                <a:effectLst/>
              </a:rPr>
            </a:br>
            <a:r>
              <a:rPr lang="ru-RU" sz="1800" dirty="0" smtClean="0">
                <a:effectLst/>
              </a:rPr>
              <a:t>Курс </a:t>
            </a:r>
            <a:r>
              <a:rPr lang="ru-RU" sz="1800" dirty="0" smtClean="0">
                <a:effectLst/>
              </a:rPr>
              <a:t>охоплює основи екологічного, соціального та корпоративного управління (ESG), </a:t>
            </a:r>
            <a:r>
              <a:rPr lang="ru-RU" sz="1800" b="0" dirty="0" smtClean="0">
                <a:effectLst/>
              </a:rPr>
              <a:t>а також стандарти GRI, SASB, Integrated Reporting та МСФЗ. Особлива увага приділяється оцінці впливу сталого розвитку на фінансові показники підприємств, розкриттю нефінансових ризиків, впровадженню ESG-метрик у звітність та забезпеченню прозорості у взаємодії зі стейкхолдерами.</a:t>
            </a:r>
            <a:r>
              <a:rPr lang="ru-RU" sz="1800" dirty="0" smtClean="0">
                <a:effectLst/>
              </a:rPr>
              <a:t/>
            </a:r>
            <a:br>
              <a:rPr lang="ru-RU" sz="1800" dirty="0" smtClean="0">
                <a:effectLst/>
              </a:rPr>
            </a:br>
            <a:r>
              <a:rPr lang="ru-RU" sz="1800" dirty="0" smtClean="0">
                <a:effectLst/>
              </a:rPr>
              <a:t/>
            </a:r>
            <a:br>
              <a:rPr lang="ru-RU" sz="1800" dirty="0" smtClean="0">
                <a:effectLst/>
              </a:rPr>
            </a:br>
            <a:r>
              <a:rPr lang="uk-UA" sz="1800" i="1" dirty="0" smtClean="0">
                <a:effectLst/>
              </a:rPr>
              <a:t>Метою </a:t>
            </a:r>
            <a:r>
              <a:rPr lang="uk-UA" sz="1800" i="1" dirty="0" smtClean="0">
                <a:effectLst/>
              </a:rPr>
              <a:t>дисципліни </a:t>
            </a:r>
            <a:r>
              <a:rPr lang="uk-UA" sz="1800" dirty="0" smtClean="0">
                <a:effectLst/>
              </a:rPr>
              <a:t>«Фінансова звітність сталого розвитку» </a:t>
            </a:r>
            <a:r>
              <a:rPr lang="uk-UA" sz="1800" b="0" dirty="0" smtClean="0">
                <a:effectLst/>
              </a:rPr>
              <a:t>є формування знань та практичних навичок, необхідних для складання, аналізу та інтеграції фінансової і нефінансової звітності, що відображає аспекти сталого розвитку підприємств відповідно до міжнародних стандартів і вимог до прозорості інформації.</a:t>
            </a:r>
            <a:r>
              <a:rPr lang="ru-RU" sz="2200" dirty="0" smtClean="0"/>
              <a:t/>
            </a:r>
            <a:br>
              <a:rPr lang="ru-RU" sz="2200" dirty="0" smtClean="0"/>
            </a:br>
            <a:endParaRPr lang="ru-RU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71472" y="1714488"/>
            <a:ext cx="8229600" cy="1143000"/>
          </a:xfrm>
        </p:spPr>
        <p:txBody>
          <a:bodyPr>
            <a:noAutofit/>
          </a:bodyPr>
          <a:lstStyle/>
          <a:p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Завдання </a:t>
            </a:r>
            <a:r>
              <a:rPr lang="ru-RU" sz="2200" dirty="0" smtClean="0"/>
              <a:t>дисципліни</a:t>
            </a:r>
            <a:r>
              <a:rPr lang="ru-RU" sz="2200" dirty="0" smtClean="0"/>
              <a:t>:</a:t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>
                <a:effectLst/>
              </a:rPr>
              <a:t>-</a:t>
            </a:r>
            <a:r>
              <a:rPr lang="ru-RU" sz="2200" dirty="0" smtClean="0"/>
              <a:t> </a:t>
            </a:r>
            <a:r>
              <a:rPr lang="ru-RU" sz="2200" b="0" dirty="0" smtClean="0">
                <a:effectLst/>
              </a:rPr>
              <a:t>ознайомлення з концепціями сталого розвитку та їх інтеграцією у фінансову звітність підприємств.</a:t>
            </a:r>
            <a:br>
              <a:rPr lang="ru-RU" sz="2200" b="0" dirty="0" smtClean="0">
                <a:effectLst/>
              </a:rPr>
            </a:br>
            <a:r>
              <a:rPr lang="ru-RU" sz="2200" b="0" dirty="0" smtClean="0">
                <a:effectLst/>
              </a:rPr>
              <a:t>- вивчення міжнародних стандартів підготовки нефінансової звітності, таких як GRI, SASB, Integrated Reporting та IFRS.</a:t>
            </a:r>
            <a:br>
              <a:rPr lang="ru-RU" sz="2200" b="0" dirty="0" smtClean="0">
                <a:effectLst/>
              </a:rPr>
            </a:br>
            <a:r>
              <a:rPr lang="ru-RU" sz="2200" b="0" dirty="0" smtClean="0">
                <a:effectLst/>
              </a:rPr>
              <a:t>- формування практичних навичок складання звітів про сталий розвиток, що включають екологічні, соціальні та управлінські (ESG) аспекти.</a:t>
            </a:r>
            <a:br>
              <a:rPr lang="ru-RU" sz="2200" b="0" dirty="0" smtClean="0">
                <a:effectLst/>
              </a:rPr>
            </a:br>
            <a:r>
              <a:rPr lang="ru-RU" sz="2200" b="0" dirty="0" smtClean="0">
                <a:effectLst/>
              </a:rPr>
              <a:t>- розвиток аналітичних здібностей для оцінки впливу сталого розвитку на фінансові результати підприємств.</a:t>
            </a:r>
            <a:br>
              <a:rPr lang="ru-RU" sz="2200" b="0" dirty="0" smtClean="0">
                <a:effectLst/>
              </a:rPr>
            </a:br>
            <a:r>
              <a:rPr lang="ru-RU" sz="2200" b="0" dirty="0" smtClean="0">
                <a:effectLst/>
              </a:rPr>
              <a:t>- </a:t>
            </a:r>
            <a:r>
              <a:rPr lang="uk-UA" sz="2200" b="0" dirty="0" smtClean="0">
                <a:effectLst/>
              </a:rPr>
              <a:t>вивчення механізмів інтеграції фінансової та нефінансової звітності для забезпечення прозорої комунікації зі стейкхолдерами</a:t>
            </a:r>
            <a:r>
              <a:rPr lang="ru-RU" sz="2200" b="0" dirty="0" smtClean="0">
                <a:effectLst/>
              </a:rPr>
              <a:t>.</a:t>
            </a:r>
            <a:br>
              <a:rPr lang="ru-RU" sz="2200" b="0" dirty="0" smtClean="0">
                <a:effectLst/>
              </a:rPr>
            </a:br>
            <a:r>
              <a:rPr lang="ru-RU" sz="2200" b="0" dirty="0" smtClean="0">
                <a:effectLst/>
              </a:rPr>
              <a:t>- формування компетентностей у використанні звітності для прийняття стратегічних рішень у контексті глобальних викликів.</a:t>
            </a:r>
            <a:r>
              <a:rPr lang="ru-RU" sz="2200" b="0" dirty="0" smtClean="0">
                <a:effectLst/>
              </a:rPr>
              <a:t/>
            </a:r>
            <a:br>
              <a:rPr lang="ru-RU" sz="2200" b="0" dirty="0" smtClean="0">
                <a:effectLst/>
              </a:rPr>
            </a:br>
            <a:endParaRPr lang="ru-RU" sz="2200" b="0" dirty="0">
              <a:effectLst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357167"/>
          <a:ext cx="8143932" cy="6011223"/>
        </p:xfrm>
        <a:graphic>
          <a:graphicData uri="http://schemas.openxmlformats.org/drawingml/2006/table">
            <a:tbl>
              <a:tblPr/>
              <a:tblGrid>
                <a:gridCol w="8143932"/>
              </a:tblGrid>
              <a:tr h="582481">
                <a:tc>
                  <a:txBody>
                    <a:bodyPr/>
                    <a:lstStyle/>
                    <a:p>
                      <a:pPr indent="1873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600" b="0" kern="120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Компетентності/</a:t>
                      </a:r>
                      <a:endParaRPr kumimoji="0" lang="ru-RU" sz="1600" b="0" kern="1200" dirty="0" smtClean="0"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  <a:p>
                      <a:pPr indent="1873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600" b="0" kern="120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результати навчання</a:t>
                      </a:r>
                      <a:endParaRPr kumimoji="0" lang="ru-RU" sz="1600" b="0" kern="1200" dirty="0" smtClean="0"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35">
                <a:tc>
                  <a:txBody>
                    <a:bodyPr/>
                    <a:lstStyle/>
                    <a:p>
                      <a:pPr indent="1873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kern="100" dirty="0"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2771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600" b="0" kern="120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ПР01. Використовувати фундаментальні закономірності розвитку фінансів, банківської справи та страхування у поєднанні з дослідницькими і управлінськими інструментами для здійснення професійної та наукової діяльності. </a:t>
                      </a:r>
                      <a:endParaRPr kumimoji="0" lang="ru-RU" sz="1600" b="0" kern="1200" dirty="0" smtClean="0"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600" b="0" kern="120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ПР04. Відшуковувати, обробляти, систематизувати та аналізувати інформацію, необхідну для вирішення професійних та наукових завдань в сфері фінансів, банківської справи та страхування. </a:t>
                      </a:r>
                      <a:endParaRPr kumimoji="0" lang="ru-RU" sz="1600" b="0" kern="1200" dirty="0" smtClean="0"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600" b="0" kern="120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ПР07. Вирішувати етичні дилеми з опорою на норми закону, етичні принципи та загальнолюдські цінності.</a:t>
                      </a:r>
                      <a:endParaRPr kumimoji="0" lang="ru-RU" sz="1600" b="0" kern="1200" dirty="0" smtClean="0"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600" b="0" kern="120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ПР11. Застосовувати поглиблені знання в сфері фінансового, банківського та страхового менеджменту для прийняття рішень. </a:t>
                      </a:r>
                      <a:endParaRPr kumimoji="0" lang="ru-RU" sz="1600" b="0" kern="1200" dirty="0" smtClean="0"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  <a:p>
                      <a:pPr marR="79375"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600" b="0" kern="120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ЗК1. Здатність до абстрактного мислення, аналізу та синтезу. </a:t>
                      </a:r>
                      <a:endParaRPr kumimoji="0" lang="ru-RU" sz="1600" b="0" kern="1200" dirty="0" smtClean="0"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  <a:p>
                      <a:pPr marR="79375"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600" b="0" kern="120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ЗК3. Здатність проведення досліджень на відповідному рівні. </a:t>
                      </a:r>
                      <a:endParaRPr kumimoji="0" lang="ru-RU" sz="1600" b="0" kern="1200" dirty="0" smtClean="0"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  <a:p>
                      <a:pPr marR="79375"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600" b="0" kern="120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ЗК4. Вміння виявляти, ставити та вирішувати проблеми. </a:t>
                      </a:r>
                      <a:endParaRPr kumimoji="0" lang="ru-RU" sz="1600" b="0" kern="1200" dirty="0" smtClean="0"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  <a:p>
                      <a:pPr marR="79375"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600" b="0" kern="120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ЗК5. Здатність приймати обґрунтовані рішення. </a:t>
                      </a:r>
                      <a:endParaRPr kumimoji="0" lang="ru-RU" sz="1600" b="0" kern="1200" dirty="0" smtClean="0"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600" b="0" kern="120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СК3. Здатність застосовувати управлінські навички у сфері фінансів, банківської справи та страхування.</a:t>
                      </a:r>
                      <a:endParaRPr kumimoji="0" lang="ru-RU" sz="1600" b="0" kern="1200" dirty="0" smtClean="0"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  <a:p>
                      <a:pPr>
                        <a:lnSpc>
                          <a:spcPct val="107000"/>
                        </a:lnSpc>
                        <a:tabLst>
                          <a:tab pos="250190" algn="l"/>
                        </a:tabLst>
                      </a:pPr>
                      <a:r>
                        <a:rPr kumimoji="0" lang="uk-UA" sz="1600" b="0" kern="1200" dirty="0" smtClean="0"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СК6. Здатність застосовувати міждисциплінарні підходи при розв’язанні складних задач і проблем у сфері фінансів, банківської справи та страхування.</a:t>
                      </a:r>
                      <a:endParaRPr kumimoji="0" lang="ru-RU" sz="1600" b="0" kern="1200" dirty="0" smtClean="0"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285720" y="500042"/>
            <a:ext cx="8351966" cy="2975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R="0" lvl="0" indent="0" algn="ctr" defTabSz="914400" fontAlgn="base"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ru-RU" sz="1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СТРУКТУРА НАВЧАЛЬНОЇ </a:t>
            </a:r>
            <a:r>
              <a:rPr lang="ru-RU" sz="1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ДИСЦИПЛІНИ</a:t>
            </a:r>
          </a:p>
          <a:p>
            <a:pPr marR="0" lvl="0" indent="0" algn="ctr" defTabSz="914400" fontAlgn="base"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endParaRPr lang="ru-RU" sz="16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R="0" lvl="0" indent="-228600" algn="just" defTabSz="914400" fontAlgn="base">
              <a:spcBef>
                <a:spcPct val="0"/>
              </a:spcBef>
              <a:buClrTx/>
              <a:buSzTx/>
              <a:buFontTx/>
              <a:buAutoNum type="arabicPeriod"/>
              <a:tabLst/>
            </a:pPr>
            <a:r>
              <a:rPr lang="ru-RU" sz="16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Концепція сталого розвитку та її інтеграція в систему звітності підприємства</a:t>
            </a:r>
          </a:p>
          <a:p>
            <a:pPr marR="0" lvl="0" indent="0" algn="just" defTabSz="914400" fontAlgn="base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ru-RU" sz="16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</a:t>
            </a:r>
            <a:r>
              <a:rPr lang="ru-RU" sz="16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16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Міжнародні стандарти звітності сталого розвитку</a:t>
            </a:r>
          </a:p>
          <a:p>
            <a:pPr marR="0" lvl="0" indent="-228600" algn="just" defTabSz="914400" fontAlgn="base">
              <a:spcBef>
                <a:spcPct val="0"/>
              </a:spcBef>
              <a:buClrTx/>
              <a:buSzTx/>
              <a:buFontTx/>
              <a:buAutoNum type="arabicPeriod" startAt="3"/>
              <a:tabLst/>
            </a:pPr>
            <a:r>
              <a:rPr lang="ru-RU" sz="16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Нормативно-правове регулювання нефінансової звітності</a:t>
            </a:r>
          </a:p>
          <a:p>
            <a:pPr marR="0" lvl="0" indent="0" algn="just" defTabSz="914400" fontAlgn="base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ru-RU" sz="16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4</a:t>
            </a:r>
            <a:r>
              <a:rPr lang="ru-RU" sz="16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16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Інтеграція нефінансової інформації у фінансову звітність</a:t>
            </a:r>
          </a:p>
          <a:p>
            <a:pPr marR="0" lvl="0" indent="-228600" algn="just" defTabSz="914400" fontAlgn="base">
              <a:spcBef>
                <a:spcPct val="0"/>
              </a:spcBef>
              <a:buClrTx/>
              <a:buSzTx/>
              <a:buFontTx/>
              <a:buAutoNum type="arabicPeriod" startAt="5"/>
              <a:tabLst/>
            </a:pPr>
            <a:r>
              <a:rPr lang="ru-RU" sz="16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Зміст, структура та показники звіту сталого розвитку</a:t>
            </a:r>
          </a:p>
          <a:p>
            <a:pPr marR="0" lvl="0" indent="-228600" algn="just" defTabSz="914400" fontAlgn="base">
              <a:spcBef>
                <a:spcPct val="0"/>
              </a:spcBef>
              <a:buClrTx/>
              <a:buSzTx/>
              <a:buAutoNum type="arabicPeriod" startAt="6"/>
              <a:tabLst/>
            </a:pPr>
            <a:r>
              <a:rPr lang="ru-RU" sz="16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Процеси збору, перевірки та представлення інформації</a:t>
            </a:r>
          </a:p>
          <a:p>
            <a:pPr marR="0" lvl="0" indent="-228600" algn="just" defTabSz="914400" fontAlgn="base">
              <a:spcBef>
                <a:spcPct val="0"/>
              </a:spcBef>
              <a:buClrTx/>
              <a:buSzTx/>
              <a:buFontTx/>
              <a:buAutoNum type="arabicPeriod" startAt="6"/>
              <a:tabLst/>
            </a:pPr>
            <a:r>
              <a:rPr lang="ru-RU" sz="16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Практика підготовки звітності сталого розвитку в компаніях</a:t>
            </a:r>
          </a:p>
          <a:p>
            <a:pPr marR="0" lvl="0" indent="0" algn="just" defTabSz="914400" fontAlgn="base"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endParaRPr lang="ru-RU" sz="16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</TotalTime>
  <Words>252</Words>
  <PresentationFormat>Экран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Открытая</vt:lpstr>
      <vt:lpstr>Фінансова звітність сталого розвитку</vt:lpstr>
      <vt:lpstr>Дисципліна «Фінансова звітність сталого розвитку» спрямована на формування у студентів знань у підготовці, аналізі та інтеграції фінансової та нефінансової звітності з урахуванням принципів сталого розвитку.   Курс охоплює основи екологічного, соціального та корпоративного управління (ESG), а також стандарти GRI, SASB, Integrated Reporting та МСФЗ. Особлива увага приділяється оцінці впливу сталого розвитку на фінансові показники підприємств, розкриттю нефінансових ризиків, впровадженню ESG-метрик у звітність та забезпеченню прозорості у взаємодії зі стейкхолдерами.  Метою дисципліни «Фінансова звітність сталого розвитку» є формування знань та практичних навичок, необхідних для складання, аналізу та інтеграції фінансової і нефінансової звітності, що відображає аспекти сталого розвитку підприємств відповідно до міжнародних стандартів і вимог до прозорості інформації. </vt:lpstr>
      <vt:lpstr>       Завдання дисципліни:  - ознайомлення з концепціями сталого розвитку та їх інтеграцією у фінансову звітність підприємств. - вивчення міжнародних стандартів підготовки нефінансової звітності, таких як GRI, SASB, Integrated Reporting та IFRS. - формування практичних навичок складання звітів про сталий розвиток, що включають екологічні, соціальні та управлінські (ESG) аспекти. - розвиток аналітичних здібностей для оцінки впливу сталого розвитку на фінансові результати підприємств. - вивчення механізмів інтеграції фінансової та нефінансової звітності для забезпечення прозорої комунікації зі стейкхолдерами. - формування компетентностей у використанні звітності для прийняття стратегічних рішень у контексті глобальних викликів. 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Фінансова звітність сталого розвитку</dc:title>
  <dc:creator>Admin</dc:creator>
  <cp:lastModifiedBy>Admin</cp:lastModifiedBy>
  <cp:revision>3</cp:revision>
  <dcterms:created xsi:type="dcterms:W3CDTF">2025-04-13T05:04:54Z</dcterms:created>
  <dcterms:modified xsi:type="dcterms:W3CDTF">2025-04-13T05:31:28Z</dcterms:modified>
</cp:coreProperties>
</file>