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77" r:id="rId6"/>
    <p:sldId id="279" r:id="rId7"/>
    <p:sldId id="278" r:id="rId8"/>
    <p:sldId id="288" r:id="rId9"/>
    <p:sldId id="280" r:id="rId10"/>
    <p:sldId id="282" r:id="rId11"/>
    <p:sldId id="283" r:id="rId12"/>
    <p:sldId id="285" r:id="rId13"/>
    <p:sldId id="284" r:id="rId14"/>
    <p:sldId id="289" r:id="rId15"/>
    <p:sldId id="290" r:id="rId16"/>
    <p:sldId id="291" r:id="rId17"/>
    <p:sldId id="292" r:id="rId18"/>
    <p:sldId id="293" r:id="rId19"/>
    <p:sldId id="294" r:id="rId20"/>
    <p:sldId id="287" r:id="rId21"/>
    <p:sldId id="295" r:id="rId22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7CEEF"/>
    <a:srgbClr val="E6E6E6"/>
    <a:srgbClr val="33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8C1C13-2C9A-404D-939F-A570147E405E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B53ADFC-ABB8-401A-BB24-33FDAFEDCEBD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33249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B43695-5FA6-4F02-B9E0-061FEB8531FD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725628-3A68-42F4-BA86-981817953149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49258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5925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ru-RU" noProof="1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95984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вал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B0782AA3-67B9-4765-B9F6-4486863CD55C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 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702670-8E65-484A-AE81-011E0AB377F4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6A1581-D96C-4713-A7B2-04645BB123FB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B0E4F-7BB1-42EC-B34F-39E61A9121B8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вал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E63DF0-04AB-40A2-A39B-2EAD6A41AAB2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24127" y="2286000"/>
            <a:ext cx="4754880" cy="402336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343B54-B784-47DB-9722-6EEFBA96FE07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BA405B-501A-4E54-AFB2-3B13C5F617A9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208A24-1338-4F05-A509-1513283A2797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D0572F-6397-40EE-AB86-2EC01D1D6D88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97C8E3-02EA-40C4-9657-C147DCAB62A9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F24CD-D290-4591-A4FE-82402995ECFA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67E5644-1E61-4311-A31E-84CB9C7AA8A9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1FA4ABA8-BD9A-4E07-908B-7C1BB26B50FF}" type="datetime1">
              <a:rPr lang="ru-RU" noProof="1" smtClean="0"/>
              <a:t>21.12.2022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 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6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hyperlink" Target="https://chemicalportal.ru/compounds/pirimidi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0BD1B1-AA22-48F1-B3ED-579CD2846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567" y="3237541"/>
            <a:ext cx="7501651" cy="1158934"/>
          </a:xfrm>
        </p:spPr>
        <p:txBody>
          <a:bodyPr rtlCol="0" anchor="b">
            <a:normAutofit/>
          </a:bodyPr>
          <a:lstStyle/>
          <a:p>
            <a:pPr algn="ctr"/>
            <a:r>
              <a:rPr lang="ru-RU" sz="4400" noProof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Лікарські препарати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7F2F2E27-E445-F7BF-20DF-14FE4114B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4257" y="5776191"/>
            <a:ext cx="2557351" cy="1028487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Презентацію підготувала</a:t>
            </a:r>
          </a:p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студентка гр. 8.1022</a:t>
            </a:r>
          </a:p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Крашеніна Віола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2A730-B96F-FDA3-D3F2-FF436BEB775D}"/>
              </a:ext>
            </a:extLst>
          </p:cNvPr>
          <p:cNvSpPr txBox="1"/>
          <p:nvPr/>
        </p:nvSpPr>
        <p:spPr>
          <a:xfrm>
            <a:off x="4956915" y="4633227"/>
            <a:ext cx="6174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000" b="0" i="0" u="none" strike="noStrike" kern="1200" cap="all" spc="20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Піримідину</a:t>
            </a:r>
            <a:endParaRPr lang="uk-UA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564728-7D4F-DF45-47A5-B791005A1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276" y="4633227"/>
            <a:ext cx="438209" cy="5189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97C653-99FE-5B88-E696-88181037E89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  <a14:imgEffect>
                      <a14:colorTemperature colorTemp="7716"/>
                    </a14:imgEffect>
                    <a14:imgEffect>
                      <a14:saturation sat="2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3214" y="643285"/>
            <a:ext cx="438209" cy="5189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047D22-9933-83D5-F207-EA79F79DB7A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  <a14:imgEffect>
                      <a14:colorTemperature colorTemp="7716"/>
                    </a14:imgEffect>
                    <a14:imgEffect>
                      <a14:saturation sat="2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3595" y="2426182"/>
            <a:ext cx="246717" cy="2921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F312FA-F639-089E-B88F-B6ED02FF0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887" y="1187095"/>
            <a:ext cx="234226" cy="27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69686A2-9C2F-870D-D76E-CB096A718A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6076" y="2666533"/>
            <a:ext cx="335614" cy="3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329B44-E19D-C7E9-5736-EEFB925EFAB6}"/>
              </a:ext>
            </a:extLst>
          </p:cNvPr>
          <p:cNvSpPr txBox="1"/>
          <p:nvPr/>
        </p:nvSpPr>
        <p:spPr>
          <a:xfrm>
            <a:off x="569663" y="820224"/>
            <a:ext cx="110526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3. Замісна алкаліметрія. </a:t>
            </a:r>
          </a:p>
          <a:p>
            <a:pPr algn="just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Метод заснований на виходу срібної солі при взаємодії барбітурату з розчином нітрату срібла в піридині, внаслідок чого виділяється еквівалентне кількість азотної кислоти, яку відтитровують спиртовим р-м натрію гідроксиду; індикатор тимолфталеїн.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6ED09F-EA98-E116-6490-E65D2F711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566" t="42570" r="33133" b="35888"/>
          <a:stretch/>
        </p:blipFill>
        <p:spPr>
          <a:xfrm>
            <a:off x="1753970" y="2996587"/>
            <a:ext cx="8684059" cy="261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5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A66C8F-1BD6-4BA9-5C68-952544B877F3}"/>
              </a:ext>
            </a:extLst>
          </p:cNvPr>
          <p:cNvSpPr txBox="1"/>
          <p:nvPr/>
        </p:nvSpPr>
        <p:spPr>
          <a:xfrm>
            <a:off x="1054865" y="1015733"/>
            <a:ext cx="7395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Лікарські препарати на основі піримідину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A97FE-AA28-A5C0-40DB-0E7EBC118CE6}"/>
              </a:ext>
            </a:extLst>
          </p:cNvPr>
          <p:cNvSpPr txBox="1"/>
          <p:nvPr/>
        </p:nvSpPr>
        <p:spPr>
          <a:xfrm>
            <a:off x="1054865" y="1843533"/>
            <a:ext cx="7802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Серед піримідинових похідних слід відзначити широко відомий противірусний. 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Препарат зидовудін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аналог тимідину.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E12A22-F5B4-883E-86A3-A2B64EC9B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89" t="50000" r="42349" b="16626"/>
          <a:stretch/>
        </p:blipFill>
        <p:spPr>
          <a:xfrm>
            <a:off x="9176801" y="1729471"/>
            <a:ext cx="2705556" cy="3306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9BCA24-236F-C281-27A8-8663B2F4257B}"/>
              </a:ext>
            </a:extLst>
          </p:cNvPr>
          <p:cNvSpPr txBox="1"/>
          <p:nvPr/>
        </p:nvSpPr>
        <p:spPr>
          <a:xfrm>
            <a:off x="1054865" y="3189011"/>
            <a:ext cx="78026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Зидовудін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є інгібітором і субстратом для вірусної зворотної транскриптази, тому його включення до складу вірусної ДНК блокує подальший синтез провірусної ДНК.</a:t>
            </a:r>
          </a:p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Важливо відзначити, що зидовудін дозволений для лікування ВІЛ-інфекції у дорослих та дітей, його застосовують і для профілактики зараження плода від ВІЛ-інфікованої матері. </a:t>
            </a:r>
          </a:p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Головні та дуже важливі </a:t>
            </a:r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переваги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цього препарату – відсутність нейротоксичності та здатність проникати в центральну нервову систему.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F8315-CB76-CDDD-DD2A-6ACDCD090EB2}"/>
              </a:ext>
            </a:extLst>
          </p:cNvPr>
          <p:cNvSpPr txBox="1"/>
          <p:nvPr/>
        </p:nvSpPr>
        <p:spPr>
          <a:xfrm>
            <a:off x="9408156" y="5112938"/>
            <a:ext cx="2705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i="1" dirty="0">
                <a:latin typeface="Arial" panose="020B0604020202020204" pitchFamily="34" charset="0"/>
                <a:cs typeface="Arial" panose="020B0604020202020204" pitchFamily="34" charset="0"/>
              </a:rPr>
              <a:t>3-азидо-3-дезокситимідин</a:t>
            </a:r>
          </a:p>
        </p:txBody>
      </p:sp>
    </p:spTree>
    <p:extLst>
      <p:ext uri="{BB962C8B-B14F-4D97-AF65-F5344CB8AC3E}">
        <p14:creationId xmlns:p14="http://schemas.microsoft.com/office/powerpoint/2010/main" val="387752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20AF88-D625-7E4B-C3E6-29806C8542DB}"/>
              </a:ext>
            </a:extLst>
          </p:cNvPr>
          <p:cNvSpPr txBox="1"/>
          <p:nvPr/>
        </p:nvSpPr>
        <p:spPr>
          <a:xfrm>
            <a:off x="741917" y="861167"/>
            <a:ext cx="6833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Аналоги нуклеозидів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активні щодо вірусів герпесу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9C3A7D-745E-33BB-4B71-934B08B4B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909" y="1045833"/>
            <a:ext cx="4019091" cy="4019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4A6B9-6DC6-A7B7-F263-C53A10A1696B}"/>
              </a:ext>
            </a:extLst>
          </p:cNvPr>
          <p:cNvSpPr txBox="1"/>
          <p:nvPr/>
        </p:nvSpPr>
        <p:spPr>
          <a:xfrm>
            <a:off x="741917" y="1848485"/>
            <a:ext cx="732243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Трифлурідін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– фторований піримідиновий нуклеозид, що діє на віруси простого герпесу типів 1 і 2, цитомегаловірус, вірус осповакцини. </a:t>
            </a:r>
          </a:p>
          <a:p>
            <a:pPr algn="just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Трифлурідін пригнічує реплікацію вірусної ДНК за рахунок незворотного інгібування тиміділатсинтази – ферменту, що каталізує метилювання дезоксиуридинмонофосфату (дУМФ) з перетворенням його на тимідинмонофосфат. </a:t>
            </a:r>
          </a:p>
          <a:p>
            <a:pPr algn="just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Однак, незважаючи на високу противірусну ефективність, сьогодні застосування цього препарату обмежене, що пояснюється його високою токсичністю та можливістю індукування резистентності деяких штамів вірусів.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EF9E6-9899-3465-C7BF-0F32F3FBB1A0}"/>
              </a:ext>
            </a:extLst>
          </p:cNvPr>
          <p:cNvSpPr txBox="1"/>
          <p:nvPr/>
        </p:nvSpPr>
        <p:spPr>
          <a:xfrm>
            <a:off x="8396344" y="5372527"/>
            <a:ext cx="3572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5-трифторметил-2-дезоксиуридин</a:t>
            </a:r>
          </a:p>
        </p:txBody>
      </p:sp>
    </p:spTree>
    <p:extLst>
      <p:ext uri="{BB962C8B-B14F-4D97-AF65-F5344CB8AC3E}">
        <p14:creationId xmlns:p14="http://schemas.microsoft.com/office/powerpoint/2010/main" val="5133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A9996A-E511-8DF8-4D50-0759023654B0}"/>
              </a:ext>
            </a:extLst>
          </p:cNvPr>
          <p:cNvSpPr txBox="1"/>
          <p:nvPr/>
        </p:nvSpPr>
        <p:spPr>
          <a:xfrm>
            <a:off x="907056" y="816167"/>
            <a:ext cx="10377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Високоактивним антибактеріальним похідним піримідину, що має широкі бактерицидні властивості, є </a:t>
            </a:r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піпемідова кислота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що відноситься до препаратів групи хінолонового ряду.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3F0AA0-28E5-345E-BB83-ACBF1487D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63" t="35502" r="40361" b="43132"/>
          <a:stretch/>
        </p:blipFill>
        <p:spPr>
          <a:xfrm>
            <a:off x="1030076" y="1817181"/>
            <a:ext cx="3238960" cy="2051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E05F25-5E2B-63C8-9339-285683BAB2AE}"/>
              </a:ext>
            </a:extLst>
          </p:cNvPr>
          <p:cNvSpPr txBox="1"/>
          <p:nvPr/>
        </p:nvSpPr>
        <p:spPr>
          <a:xfrm>
            <a:off x="4649121" y="2721683"/>
            <a:ext cx="6962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(8-етил-5,8-дигідро-5-оксо-2-(1-піперазиніл) піридо [2,3d] піримідин-6-карбонова кислота))</a:t>
            </a:r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34A08-A7F4-CD32-5763-2AA823495273}"/>
              </a:ext>
            </a:extLst>
          </p:cNvPr>
          <p:cNvSpPr txBox="1"/>
          <p:nvPr/>
        </p:nvSpPr>
        <p:spPr>
          <a:xfrm>
            <a:off x="1030076" y="4369028"/>
            <a:ext cx="10254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Піпемідова кислота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є одним з найбільш активних препаратів для лікування як гострих,</a:t>
            </a:r>
          </a:p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так і хронічних інфекцій сечовивідних шляхів.</a:t>
            </a:r>
          </a:p>
        </p:txBody>
      </p:sp>
    </p:spTree>
    <p:extLst>
      <p:ext uri="{BB962C8B-B14F-4D97-AF65-F5344CB8AC3E}">
        <p14:creationId xmlns:p14="http://schemas.microsoft.com/office/powerpoint/2010/main" val="4830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3ABA54-1944-C02D-7F87-FE72A68C8713}"/>
              </a:ext>
            </a:extLst>
          </p:cNvPr>
          <p:cNvSpPr txBox="1"/>
          <p:nvPr/>
        </p:nvSpPr>
        <p:spPr>
          <a:xfrm>
            <a:off x="839576" y="618777"/>
            <a:ext cx="1051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Важливе значення має протимікробний препарат </a:t>
            </a:r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гесектидин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що є похідним піримідину.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06DAD-A757-6B9E-5268-BC9015B00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488" t="37269" r="38644" b="38153"/>
          <a:stretch/>
        </p:blipFill>
        <p:spPr>
          <a:xfrm>
            <a:off x="8097398" y="1081477"/>
            <a:ext cx="3591498" cy="2270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659924-8FFC-A743-D5AF-3CDB69E2D851}"/>
              </a:ext>
            </a:extLst>
          </p:cNvPr>
          <p:cNvSpPr txBox="1"/>
          <p:nvPr/>
        </p:nvSpPr>
        <p:spPr>
          <a:xfrm>
            <a:off x="839576" y="1355851"/>
            <a:ext cx="702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(1,3-біс(2-етилгексил)гексагидро-5-метил-5-піримідинамін)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83636-97F2-B220-566C-132E350BE8BD}"/>
              </a:ext>
            </a:extLst>
          </p:cNvPr>
          <p:cNvSpPr txBox="1"/>
          <p:nvPr/>
        </p:nvSpPr>
        <p:spPr>
          <a:xfrm>
            <a:off x="839576" y="1961257"/>
            <a:ext cx="62552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Антимікробна дія гесектидину досягається шляхом гальмування окисних реакцій метаболізму мікробних клітин за рахунок конкурентного заміщення тіаміну.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9728246-B177-CAE5-91FC-86938EB8E365}"/>
              </a:ext>
            </a:extLst>
          </p:cNvPr>
          <p:cNvCxnSpPr/>
          <p:nvPr/>
        </p:nvCxnSpPr>
        <p:spPr>
          <a:xfrm>
            <a:off x="839576" y="3429000"/>
            <a:ext cx="1084932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B2777F0-A8EF-15E2-A510-5C407F9D9EBA}"/>
              </a:ext>
            </a:extLst>
          </p:cNvPr>
          <p:cNvSpPr txBox="1"/>
          <p:nvPr/>
        </p:nvSpPr>
        <p:spPr>
          <a:xfrm>
            <a:off x="839576" y="3505864"/>
            <a:ext cx="7257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Інтерес представляють </a:t>
            </a:r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сульфаніламідні препарати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 протимікробною активністю, підвищення якої досягається заміщенням водню сульфамоїльної групи гетероциклами, зокрема залишками піримідину.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EA7E9-1633-D528-E9C4-CF01C35C8A27}"/>
              </a:ext>
            </a:extLst>
          </p:cNvPr>
          <p:cNvSpPr txBox="1"/>
          <p:nvPr/>
        </p:nvSpPr>
        <p:spPr>
          <a:xfrm>
            <a:off x="839577" y="4783056"/>
            <a:ext cx="72578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Механізм бактеріостатичної дії препаратів цієї групи обумовлений структурним подібністю сульфаніламідного фрагмента з пара-амінобензойною кислотою, що веде до припинення утворення мікроорганізмами фолієвої та дигідрофолієвої кислот, що, у свою чергу, веде до порушення синтезу нуклеїнових кислот.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F904B4-DE32-97E3-4BEA-7FD7B29F4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856" t="46747" r="39277" b="35751"/>
          <a:stretch/>
        </p:blipFill>
        <p:spPr>
          <a:xfrm>
            <a:off x="8527606" y="3934318"/>
            <a:ext cx="3459297" cy="15574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2DE279-EA17-9925-A0B9-7A3C4806A590}"/>
              </a:ext>
            </a:extLst>
          </p:cNvPr>
          <p:cNvSpPr txBox="1"/>
          <p:nvPr/>
        </p:nvSpPr>
        <p:spPr>
          <a:xfrm>
            <a:off x="8258795" y="6150815"/>
            <a:ext cx="3819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Сульфадиметоксин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(4-Аміно-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N-(2,6-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диметокси-4-піримідиніл)бензолсульфамід)</a:t>
            </a:r>
          </a:p>
        </p:txBody>
      </p:sp>
    </p:spTree>
    <p:extLst>
      <p:ext uri="{BB962C8B-B14F-4D97-AF65-F5344CB8AC3E}">
        <p14:creationId xmlns:p14="http://schemas.microsoft.com/office/powerpoint/2010/main" val="38869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76BEBE-4BF3-4300-7ADC-16E5DFAF60F2}"/>
              </a:ext>
            </a:extLst>
          </p:cNvPr>
          <p:cNvSpPr txBox="1"/>
          <p:nvPr/>
        </p:nvSpPr>
        <p:spPr>
          <a:xfrm>
            <a:off x="671339" y="362740"/>
            <a:ext cx="6379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Піримідин входить до структури протималярійного засобу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EA3C379-F979-027B-E7B3-4E980ADB3755}"/>
              </a:ext>
            </a:extLst>
          </p:cNvPr>
          <p:cNvCxnSpPr/>
          <p:nvPr/>
        </p:nvCxnSpPr>
        <p:spPr>
          <a:xfrm>
            <a:off x="671340" y="3429000"/>
            <a:ext cx="1084932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57A641-8A71-6CA5-922F-60133D137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95" t="35341" r="42440" b="46185"/>
          <a:stretch/>
        </p:blipFill>
        <p:spPr>
          <a:xfrm>
            <a:off x="8217205" y="547406"/>
            <a:ext cx="2798284" cy="17877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A1869E-A420-72DB-B0BD-3849F7421C06}"/>
              </a:ext>
            </a:extLst>
          </p:cNvPr>
          <p:cNvSpPr txBox="1"/>
          <p:nvPr/>
        </p:nvSpPr>
        <p:spPr>
          <a:xfrm>
            <a:off x="671340" y="1131276"/>
            <a:ext cx="63794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Хлоридін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інгібує фермент дигідрофолатредуктазу та блокує синтез тетрагідрофолієвої кислоти в дегідрофолієву, вибірково діючи на еритроцитарні форми малярійного плазмодія. Препарат також чинить хіміотерапевтичну дію при токсоплазмозі.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F60C86-D571-0B8B-ACF6-8EFEDA1A8EF1}"/>
              </a:ext>
            </a:extLst>
          </p:cNvPr>
          <p:cNvSpPr txBox="1"/>
          <p:nvPr/>
        </p:nvSpPr>
        <p:spPr>
          <a:xfrm>
            <a:off x="7488715" y="2584177"/>
            <a:ext cx="42552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2, 4-диаміно-5-пара-хлорфеніл-6-етил-піримідин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3B9FA0-5610-0A4B-0577-6EB9D4218B3D}"/>
              </a:ext>
            </a:extLst>
          </p:cNvPr>
          <p:cNvSpPr txBox="1"/>
          <p:nvPr/>
        </p:nvSpPr>
        <p:spPr>
          <a:xfrm>
            <a:off x="671340" y="3972398"/>
            <a:ext cx="63794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Піримідини характеризуються і антигельмінтною активністю. Таким препаратом є </a:t>
            </a:r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пірантел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механізм дії якого пов'язаний з порушенням нервово-м'язової провідності у гельмінтів, надаючи безпосередню агоністичну дію щодо нікотинових рецепторів ацетилхоліну.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F505F57-B32D-6622-7FFF-DB3311D4E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41" t="49478" r="43614" b="33493"/>
          <a:stretch/>
        </p:blipFill>
        <p:spPr>
          <a:xfrm>
            <a:off x="8217205" y="3803082"/>
            <a:ext cx="2935997" cy="20610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DBE75A-EA67-0D33-53B0-466535850BF9}"/>
              </a:ext>
            </a:extLst>
          </p:cNvPr>
          <p:cNvSpPr txBox="1"/>
          <p:nvPr/>
        </p:nvSpPr>
        <p:spPr>
          <a:xfrm>
            <a:off x="7268378" y="6002817"/>
            <a:ext cx="49236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1,4,5,6-Тетрагідро-1-метил-2-[2-(2-тієніл)етеніл]піримідин</a:t>
            </a:r>
          </a:p>
        </p:txBody>
      </p:sp>
    </p:spTree>
    <p:extLst>
      <p:ext uri="{BB962C8B-B14F-4D97-AF65-F5344CB8AC3E}">
        <p14:creationId xmlns:p14="http://schemas.microsoft.com/office/powerpoint/2010/main" val="230186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E925D1-F19A-C953-8D15-BCBA67BBD47A}"/>
              </a:ext>
            </a:extLst>
          </p:cNvPr>
          <p:cNvSpPr txBox="1"/>
          <p:nvPr/>
        </p:nvSpPr>
        <p:spPr>
          <a:xfrm>
            <a:off x="459495" y="403158"/>
            <a:ext cx="11273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Традиційними седативними засобами зі снодійною дією є похідні </a:t>
            </a:r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барбітурової кислоти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(барбітал натрій, фенобарбітал, етамінал-натрій та ін.)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AF5968-1CA4-E11D-C002-C4CF4EA88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000" t="39872" r="24549" b="42169"/>
          <a:stretch/>
        </p:blipFill>
        <p:spPr>
          <a:xfrm>
            <a:off x="8580762" y="1200813"/>
            <a:ext cx="3012940" cy="1969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BB108A-CC2B-9589-4F9F-1623B51CADB4}"/>
              </a:ext>
            </a:extLst>
          </p:cNvPr>
          <p:cNvSpPr txBox="1"/>
          <p:nvPr/>
        </p:nvSpPr>
        <p:spPr>
          <a:xfrm>
            <a:off x="8580762" y="3179383"/>
            <a:ext cx="3393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070C0"/>
                </a:solidFill>
              </a:rPr>
              <a:t>Барбітал</a:t>
            </a:r>
            <a:r>
              <a:rPr lang="uk-UA" sz="1600" dirty="0"/>
              <a:t> (5,5-диетилпіримідин-2,4,6-тріон)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4C3099-C07A-6AF2-F07B-6C0869C884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654" t="37430" r="41951" b="43774"/>
          <a:stretch/>
        </p:blipFill>
        <p:spPr>
          <a:xfrm>
            <a:off x="8377641" y="3839585"/>
            <a:ext cx="3419182" cy="2247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FDD636-3E69-621B-6231-0DDFB09A4B49}"/>
              </a:ext>
            </a:extLst>
          </p:cNvPr>
          <p:cNvSpPr txBox="1"/>
          <p:nvPr/>
        </p:nvSpPr>
        <p:spPr>
          <a:xfrm>
            <a:off x="8700613" y="6146134"/>
            <a:ext cx="3153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</a:rPr>
              <a:t>Фенобарбітал</a:t>
            </a:r>
            <a:r>
              <a:rPr lang="ru-RU" sz="1600" dirty="0"/>
              <a:t> (5-етил-5-феніл-2,4,6(1Н,3Н,5Н)-піримідинтріон)</a:t>
            </a:r>
            <a:endParaRPr lang="uk-UA" sz="1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EFA42F-B852-FA36-449C-386978CD99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0" t="44658" r="39006" b="37992"/>
          <a:stretch/>
        </p:blipFill>
        <p:spPr>
          <a:xfrm>
            <a:off x="477314" y="4314431"/>
            <a:ext cx="3668264" cy="16349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9B8A14-51AA-5EA1-8965-01BF26597B1C}"/>
              </a:ext>
            </a:extLst>
          </p:cNvPr>
          <p:cNvSpPr txBox="1"/>
          <p:nvPr/>
        </p:nvSpPr>
        <p:spPr>
          <a:xfrm>
            <a:off x="509473" y="6013081"/>
            <a:ext cx="3603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</a:rPr>
              <a:t>Етамінал натрій </a:t>
            </a:r>
            <a:r>
              <a:rPr lang="ru-RU" sz="1600" dirty="0"/>
              <a:t>(5-етил-5-(2-аміл)-барбітурат натрію)</a:t>
            </a:r>
            <a:endParaRPr lang="uk-UA" sz="1600" dirty="0"/>
          </a:p>
        </p:txBody>
      </p:sp>
      <p:pic>
        <p:nvPicPr>
          <p:cNvPr id="1026" name="Picture 2" descr="Бензобарбитал — Википедия">
            <a:extLst>
              <a:ext uri="{FF2B5EF4-FFF2-40B4-BE49-F238E27FC236}">
                <a16:creationId xmlns:a16="http://schemas.microsoft.com/office/drawing/2014/main" id="{FA3ED5DA-86FA-379E-4530-CA9167CB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36" y="2166318"/>
            <a:ext cx="2652885" cy="24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F02AA0-FEAB-F925-410A-FE1E9E70D36D}"/>
              </a:ext>
            </a:extLst>
          </p:cNvPr>
          <p:cNvSpPr txBox="1"/>
          <p:nvPr/>
        </p:nvSpPr>
        <p:spPr>
          <a:xfrm>
            <a:off x="5092664" y="4624751"/>
            <a:ext cx="1762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Бензобарбітал</a:t>
            </a:r>
          </a:p>
        </p:txBody>
      </p:sp>
      <p:pic>
        <p:nvPicPr>
          <p:cNvPr id="1028" name="Picture 4" descr="Примидон — Википедия">
            <a:extLst>
              <a:ext uri="{FF2B5EF4-FFF2-40B4-BE49-F238E27FC236}">
                <a16:creationId xmlns:a16="http://schemas.microsoft.com/office/drawing/2014/main" id="{14983E63-244E-9606-8666-D5DE2E7C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77" y="1338075"/>
            <a:ext cx="1856476" cy="20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2F83B6-E539-AC18-615A-1F60E8ED464D}"/>
              </a:ext>
            </a:extLst>
          </p:cNvPr>
          <p:cNvSpPr txBox="1"/>
          <p:nvPr/>
        </p:nvSpPr>
        <p:spPr>
          <a:xfrm>
            <a:off x="395177" y="3366560"/>
            <a:ext cx="3340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rgbClr val="0070C0"/>
                </a:solidFill>
              </a:rPr>
              <a:t>Примідон</a:t>
            </a:r>
            <a:r>
              <a:rPr lang="uk-UA" sz="1600" dirty="0"/>
              <a:t> (етил-5-фенілгексагідро-піримідиндіон-4,6)</a:t>
            </a:r>
          </a:p>
        </p:txBody>
      </p:sp>
    </p:spTree>
    <p:extLst>
      <p:ext uri="{BB962C8B-B14F-4D97-AF65-F5344CB8AC3E}">
        <p14:creationId xmlns:p14="http://schemas.microsoft.com/office/powerpoint/2010/main" val="263885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780AB0-7206-06EC-4E63-768154750531}"/>
              </a:ext>
            </a:extLst>
          </p:cNvPr>
          <p:cNvSpPr txBox="1"/>
          <p:nvPr/>
        </p:nvSpPr>
        <p:spPr>
          <a:xfrm>
            <a:off x="933678" y="955580"/>
            <a:ext cx="8397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ВИСНОВОК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22521-F3BF-1A22-104D-60C2C10537B0}"/>
              </a:ext>
            </a:extLst>
          </p:cNvPr>
          <p:cNvSpPr txBox="1"/>
          <p:nvPr/>
        </p:nvSpPr>
        <p:spPr>
          <a:xfrm>
            <a:off x="806525" y="1926629"/>
            <a:ext cx="11124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Похідні піримідину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знайшли своє застосування в лікуванні інфекційних, хірургічних, неврологічних, онкологічних та багатьох інших захворювань і є групою самих різноманітних хімічних речовин із широким спектром фармакологічної активності.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2792C-AE57-7A69-6526-6968CB4C5B5B}"/>
              </a:ext>
            </a:extLst>
          </p:cNvPr>
          <p:cNvSpPr txBox="1"/>
          <p:nvPr/>
        </p:nvSpPr>
        <p:spPr>
          <a:xfrm>
            <a:off x="806526" y="3025430"/>
            <a:ext cx="111247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Аналоги піримідинів 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мають широку протиінфекційну спрямованість фармакологічної дії. Відзначається висока активність цих препаратів як щодо вірусів, мікроорганізмів, грибків, і щодо паразитів. Похідні піримідинів є домінуючими антиретровірусними препаратами та широко використовуються для лікування ВІЛ та СНІДу.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88BE5F0-0484-25E3-86C4-E47C375CC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115" y="4720719"/>
            <a:ext cx="3479967" cy="19885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16F3B4-10B3-6DCD-BEFA-F9EE9F4D0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55570" y="4137624"/>
            <a:ext cx="3675695" cy="24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05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0A26D-C672-7A94-60AD-3E6F963BF557}"/>
              </a:ext>
            </a:extLst>
          </p:cNvPr>
          <p:cNvSpPr txBox="1"/>
          <p:nvPr/>
        </p:nvSpPr>
        <p:spPr>
          <a:xfrm>
            <a:off x="1021814" y="812362"/>
            <a:ext cx="6028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використаної літератури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D007D-77F7-9F21-749A-1A9F281A2BD4}"/>
              </a:ext>
            </a:extLst>
          </p:cNvPr>
          <p:cNvSpPr txBox="1"/>
          <p:nvPr/>
        </p:nvSpPr>
        <p:spPr>
          <a:xfrm>
            <a:off x="823510" y="1517902"/>
            <a:ext cx="1117018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Александрова, Л. А. Новые 5-модифицированные пиримидиновые нуклеозиды – ингибиторы роста микобактерий / Л. А. Александрова, Э. Р. Шмаленюк, С. Н. Кочетков, В. В. Ерохин, Т. Г. Смирнова, С. Н. Андреевская, Л. Н. Черноусова // Acta naturae. – 2010. – Т. 2, № 1 (4). – C. 115–118.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Алтынбеков, С. А. Биоэквивалентность капсулированных форм пипемидовой кислоты у добровольцев / С. А. Алтынбеков, Г. А. Джолдыгулов, В. Н. Серяков, Я. М. Будач, О. Э. Курилов, В. П. Жердев // Фармакокинетика и фармакодинамика. – 2012. – № 2. – С. 30–33.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Амбалов, Ю. М. Изучение влияния ламивудина на течение и исходы острого гепатита В / Ю. М. Амбалов, Л. П. Сизякина, О. И. Хоменко, И. Ю. Хоменко, А. А. Хрящиков // Медицинский вестник Северного Кавказа. – 2008. – № 3. – С. 9–12.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Барышникова, Г. А. Дипиридамол в общетерапевтической практике / Г. А. Барышникова // Проблемы женского здоровья. – 2007. – Т. 2, № 1. – С. 88–97.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Беликов, В. Г. Фармацевтическая химия / В. Г. Беликов. – Пятигорск, 1996. – 608 с.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Белов, А. Е. Токсико-фармакологические свойства новых производных пиримидина : автореф. дис.канд. ветеринар. наук / А. Е. Белов. – Уфа, 2000. – 20 с. 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28. Ai, J. Practical management of patients with chronic myeloid leukemia who develop tyrosine kinase inhibitor-resistant BCR-ABL1 mutations. / J. Ai, R. V. Tiu. // Ther. Adv. Hematol. – 2014. – Vol. 5, № 4. – P. 107–120.29. Coen, N. Spectrum of activity and mechanisms of resistance of various nucleoside derivatives against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γ-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herpesviruses / N. Coen, S. Duraffour, D. Topalis, R. Snoeck, G. Andrei // Antimicrob. Agents Chemother. – 2014. –Vol. 58, № 12. – P. 7312–7323.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30. Ishikawa, T. Chemotherapy with enteric-coated tegafur/uracil for advanced hepatocellular carcinoma /T. Ishikawa // World J. Gastroenterol. – 2008. – Vol. 14, № 18. – P. 2797–2801. 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4576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>
            <a:normAutofit/>
          </a:bodyPr>
          <a:lstStyle/>
          <a:p>
            <a:r>
              <a:rPr lang="ru-RU" sz="4400" noProof="1"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F886BE9-CE2B-8907-3CAB-079AE3A06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07" y="1651428"/>
            <a:ext cx="9720073" cy="4238187"/>
          </a:xfrm>
        </p:spPr>
        <p:txBody>
          <a:bodyPr/>
          <a:lstStyle/>
          <a:p>
            <a:pPr marL="0" indent="0">
              <a:buSzPct val="200000"/>
              <a:buNone/>
            </a:pPr>
            <a:r>
              <a:rPr lang="uk-UA" dirty="0"/>
              <a:t> </a:t>
            </a:r>
          </a:p>
          <a:p>
            <a:pPr>
              <a:lnSpc>
                <a:spcPct val="150000"/>
              </a:lnSpc>
              <a:buSzPct val="2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uk-UA" dirty="0"/>
              <a:t> 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</a:p>
          <a:p>
            <a:pPr>
              <a:lnSpc>
                <a:spcPct val="150000"/>
              </a:lnSpc>
              <a:buSzPct val="2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Загальна характеристика піримідину. Барбітурати</a:t>
            </a:r>
          </a:p>
          <a:p>
            <a:pPr>
              <a:lnSpc>
                <a:spcPct val="150000"/>
              </a:lnSpc>
              <a:buSzPct val="2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Лікарські препарати на основі піримідину</a:t>
            </a:r>
          </a:p>
          <a:p>
            <a:pPr>
              <a:lnSpc>
                <a:spcPct val="150000"/>
              </a:lnSpc>
              <a:buSzPct val="2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Висновок</a:t>
            </a:r>
          </a:p>
          <a:p>
            <a:pPr>
              <a:lnSpc>
                <a:spcPct val="150000"/>
              </a:lnSpc>
              <a:buSzPct val="2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 Список використаної літератури</a:t>
            </a:r>
          </a:p>
          <a:p>
            <a:pPr>
              <a:buFont typeface="Wingdings" panose="05000000000000000000" pitchFamily="2" charset="2"/>
              <a:buChar char="q"/>
            </a:pPr>
            <a:endParaRPr lang="uk-UA" dirty="0"/>
          </a:p>
          <a:p>
            <a:pPr>
              <a:buFont typeface="Wingdings" panose="05000000000000000000" pitchFamily="2" charset="2"/>
              <a:buChar char="q"/>
            </a:pPr>
            <a:endParaRPr lang="uk-UA" dirty="0"/>
          </a:p>
          <a:p>
            <a:pPr>
              <a:buFont typeface="Wingdings" panose="05000000000000000000" pitchFamily="2" charset="2"/>
              <a:buChar char="q"/>
            </a:pPr>
            <a:endParaRPr lang="uk-UA" dirty="0"/>
          </a:p>
          <a:p>
            <a:pPr>
              <a:buFont typeface="Wingdings" panose="05000000000000000000" pitchFamily="2" charset="2"/>
              <a:buChar char="q"/>
            </a:pPr>
            <a:endParaRPr lang="uk-UA" dirty="0"/>
          </a:p>
          <a:p>
            <a:pPr>
              <a:buFont typeface="Wingdings" panose="05000000000000000000" pitchFamily="2" charset="2"/>
              <a:buChar char="q"/>
            </a:pP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C0250F-D281-A001-8E9D-E258FBB46B2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5362" y="0"/>
            <a:ext cx="5016638" cy="477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5BBC2C-459F-B368-2555-976786483BAD}"/>
              </a:ext>
            </a:extLst>
          </p:cNvPr>
          <p:cNvSpPr/>
          <p:nvPr/>
        </p:nvSpPr>
        <p:spPr>
          <a:xfrm>
            <a:off x="0" y="0"/>
            <a:ext cx="3238959" cy="1531345"/>
          </a:xfrm>
          <a:prstGeom prst="rect">
            <a:avLst/>
          </a:prstGeom>
          <a:solidFill>
            <a:srgbClr val="77CEEF"/>
          </a:solidFill>
          <a:ln>
            <a:solidFill>
              <a:srgbClr val="77C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3E59C0-7285-105C-E207-9D7CE857A0E9}"/>
              </a:ext>
            </a:extLst>
          </p:cNvPr>
          <p:cNvSpPr txBox="1"/>
          <p:nvPr/>
        </p:nvSpPr>
        <p:spPr>
          <a:xfrm>
            <a:off x="443428" y="484742"/>
            <a:ext cx="2535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cap="all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Вступ</a:t>
            </a:r>
            <a:endParaRPr lang="uk-UA" sz="4000" cap="all" spc="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0AEECE0-73E6-53B3-BC87-2FF57066D437}"/>
              </a:ext>
            </a:extLst>
          </p:cNvPr>
          <p:cNvCxnSpPr/>
          <p:nvPr/>
        </p:nvCxnSpPr>
        <p:spPr>
          <a:xfrm>
            <a:off x="716096" y="484741"/>
            <a:ext cx="0" cy="792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C95B5B-597D-E259-B035-B3BA95DE6FE6}"/>
              </a:ext>
            </a:extLst>
          </p:cNvPr>
          <p:cNvSpPr txBox="1"/>
          <p:nvPr/>
        </p:nvSpPr>
        <p:spPr>
          <a:xfrm>
            <a:off x="716095" y="3429000"/>
            <a:ext cx="9155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 даний час ендогенні піримідини та їх синтетичні аналоги широко використовуються в медицині. На основі піримідинів був створений клас препаратів антиметаболітів нуклеїнових кислот, що використовуються як протипухлинні засоби.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59BE3-E522-A5B6-A482-29588E60E390}"/>
              </a:ext>
            </a:extLst>
          </p:cNvPr>
          <p:cNvSpPr txBox="1"/>
          <p:nvPr/>
        </p:nvSpPr>
        <p:spPr>
          <a:xfrm>
            <a:off x="716095" y="2016087"/>
            <a:ext cx="9155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Вперше у 1946 році професором Н.В. Лазоревим була висунута ідея пошуку лікарських засобів у групі сполук, подібних за хімічною будовою з природними аналогами піримідину – піримідиновими основами – урацилом, цитозином та тиміном.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0E677A8-5072-BAA2-A04C-37194D78CF4F}"/>
              </a:ext>
            </a:extLst>
          </p:cNvPr>
          <p:cNvCxnSpPr>
            <a:cxnSpLocks/>
          </p:cNvCxnSpPr>
          <p:nvPr/>
        </p:nvCxnSpPr>
        <p:spPr>
          <a:xfrm>
            <a:off x="716095" y="2077779"/>
            <a:ext cx="0" cy="1076944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96B6297-CFB3-EBAF-9BA5-7C984C2BE0D4}"/>
              </a:ext>
            </a:extLst>
          </p:cNvPr>
          <p:cNvCxnSpPr>
            <a:cxnSpLocks/>
          </p:cNvCxnSpPr>
          <p:nvPr/>
        </p:nvCxnSpPr>
        <p:spPr>
          <a:xfrm>
            <a:off x="716094" y="3489071"/>
            <a:ext cx="0" cy="8031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F13F3DC-2322-DE8F-AA2F-8E190874E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80907">
            <a:off x="10082050" y="511067"/>
            <a:ext cx="1292274" cy="1531345"/>
          </a:xfrm>
          <a:prstGeom prst="rect">
            <a:avLst/>
          </a:prstGeom>
        </p:spPr>
      </p:pic>
      <p:pic>
        <p:nvPicPr>
          <p:cNvPr id="2050" name="Picture 2" descr="Урацил — Википедия">
            <a:extLst>
              <a:ext uri="{FF2B5EF4-FFF2-40B4-BE49-F238E27FC236}">
                <a16:creationId xmlns:a16="http://schemas.microsoft.com/office/drawing/2014/main" id="{8CF07CB5-2BCD-974D-3590-07D3CFDAE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6598">
            <a:off x="10345344" y="2944822"/>
            <a:ext cx="1414385" cy="18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A6394E-1B12-A2A3-DFA1-2FFCB1CAC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5610">
            <a:off x="7791481" y="4415940"/>
            <a:ext cx="1727619" cy="231500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9C948AA-BFD3-A9AE-4FDD-28930E00EB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372">
            <a:off x="3053028" y="4650565"/>
            <a:ext cx="2226870" cy="190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B85C8-9840-9D70-A4A8-8D008043A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870332"/>
            <a:ext cx="9720072" cy="751791"/>
          </a:xfrm>
        </p:spPr>
        <p:txBody>
          <a:bodyPr>
            <a:normAutofit/>
          </a:bodyPr>
          <a:lstStyle/>
          <a:p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Загальна характеристика піримідину</a:t>
            </a:r>
            <a:endParaRPr lang="uk-U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F79D8-5E65-4FB2-46CA-E607C4DD3ACA}"/>
              </a:ext>
            </a:extLst>
          </p:cNvPr>
          <p:cNvSpPr txBox="1"/>
          <p:nvPr/>
        </p:nvSpPr>
        <p:spPr>
          <a:xfrm>
            <a:off x="1024129" y="2006902"/>
            <a:ext cx="704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Піримідин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явля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є собою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шестичленний гетероцик з двома атомами азоту в положенні 1 та 3.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Пиримидин — Википедия">
            <a:extLst>
              <a:ext uri="{FF2B5EF4-FFF2-40B4-BE49-F238E27FC236}">
                <a16:creationId xmlns:a16="http://schemas.microsoft.com/office/drawing/2014/main" id="{BCB944A8-79B3-0061-035B-73009D658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088" y="1235826"/>
            <a:ext cx="2296673" cy="259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B8CB11-4A0C-1EB0-5997-6ACD8F36D38A}"/>
              </a:ext>
            </a:extLst>
          </p:cNvPr>
          <p:cNvSpPr txBox="1"/>
          <p:nvPr/>
        </p:nvSpPr>
        <p:spPr>
          <a:xfrm>
            <a:off x="1024129" y="2828835"/>
            <a:ext cx="73237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До природних піримідинових основ відносяться:</a:t>
            </a:r>
          </a:p>
          <a:p>
            <a:pPr algn="just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Піримідин - 2,4(1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H,3H)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дион (урацил),</a:t>
            </a:r>
          </a:p>
          <a:p>
            <a:pPr marL="285750"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2,4 – дигідрокси -5- метилпіримідин (тимін), </a:t>
            </a:r>
          </a:p>
          <a:p>
            <a:pPr marL="285750"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4 – амінопіримідин -2- (1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H)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он (цитозин).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1E17C-5F8C-DC9B-E8DB-B4951490D602}"/>
              </a:ext>
            </a:extLst>
          </p:cNvPr>
          <p:cNvSpPr txBox="1"/>
          <p:nvPr/>
        </p:nvSpPr>
        <p:spPr>
          <a:xfrm>
            <a:off x="1024129" y="4481765"/>
            <a:ext cx="110283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До похідних піримідину належать і синтетичні лікарські сполуки, які можна умовно поділити на групи: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барбітурати,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цитозину ,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урацилу.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A42160-9916-A82E-725C-2F50313A5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452" y="4959567"/>
            <a:ext cx="2114382" cy="168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8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2456CD-697A-7589-3359-07BF0F5BC109}"/>
              </a:ext>
            </a:extLst>
          </p:cNvPr>
          <p:cNvSpPr txBox="1"/>
          <p:nvPr/>
        </p:nvSpPr>
        <p:spPr>
          <a:xfrm>
            <a:off x="1013552" y="1874554"/>
            <a:ext cx="106803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Білі кристалічні речовини, гіркі на  смак,  практично не розчиняються або малорозчинні у воді; розчинні або мало розчинні в етанолі та інших органічних розчинниках; легко розчиняються у розчинах лугів.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38E92-0D31-2A66-4F60-C22923FEB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458" y="2570639"/>
            <a:ext cx="1975432" cy="1571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BD6AB-44A8-FB75-871A-7FCF55093C23}"/>
              </a:ext>
            </a:extLst>
          </p:cNvPr>
          <p:cNvSpPr txBox="1"/>
          <p:nvPr/>
        </p:nvSpPr>
        <p:spPr>
          <a:xfrm>
            <a:off x="1013552" y="4191960"/>
            <a:ext cx="10613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Барбітурати-солі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розчиняються або легко розчиняються у воді та етанолі, практично не розчиняються в ефірі; гігроскопічні.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8CC80C-2FE4-590E-21AC-7EBED06C5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8042" t="44899" r="24609" b="32154"/>
          <a:stretch/>
        </p:blipFill>
        <p:spPr>
          <a:xfrm>
            <a:off x="3133334" y="5018778"/>
            <a:ext cx="5925331" cy="16152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0C4213-FC98-39A3-FE9F-D0067E424A86}"/>
              </a:ext>
            </a:extLst>
          </p:cNvPr>
          <p:cNvSpPr txBox="1"/>
          <p:nvPr/>
        </p:nvSpPr>
        <p:spPr>
          <a:xfrm>
            <a:off x="1013552" y="941736"/>
            <a:ext cx="6097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Барбітурати </a:t>
            </a:r>
          </a:p>
        </p:txBody>
      </p:sp>
    </p:spTree>
    <p:extLst>
      <p:ext uri="{BB962C8B-B14F-4D97-AF65-F5344CB8AC3E}">
        <p14:creationId xmlns:p14="http://schemas.microsoft.com/office/powerpoint/2010/main" val="2755578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2FFB8E-2D7E-97F5-9F0A-4D076097C791}"/>
              </a:ext>
            </a:extLst>
          </p:cNvPr>
          <p:cNvSpPr txBox="1"/>
          <p:nvPr/>
        </p:nvSpPr>
        <p:spPr>
          <a:xfrm>
            <a:off x="834527" y="926679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Ідентифікація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EA847-A6AE-7031-075F-B9B9BE719825}"/>
              </a:ext>
            </a:extLst>
          </p:cNvPr>
          <p:cNvSpPr txBox="1"/>
          <p:nvPr/>
        </p:nvSpPr>
        <p:spPr>
          <a:xfrm>
            <a:off x="834527" y="1845305"/>
            <a:ext cx="110416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1. За фізико-хімічними показниками: визначення температури плавлення, ІЧ-спектроскопія, тонкошарова хроматографія.</a:t>
            </a:r>
          </a:p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2. Утворення комплексних солей з катіонами важких металів:</a:t>
            </a:r>
          </a:p>
          <a:p>
            <a:pPr algn="just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 сріблом нітратом – білий осад;</a:t>
            </a:r>
          </a:p>
          <a:p>
            <a:pPr marL="265113" indent="-265113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 кобальту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нітратом у присутності кальцію хлориду – сине-фіолетове забарвлення та осад       (групова реакція на барбітурати, за винятком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N-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заміщених);</a:t>
            </a:r>
          </a:p>
          <a:p>
            <a:pPr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 міді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сульфатом у присутності калію гідрокарбонату та калію карбонату (специфічна реакція):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267EB-CA0A-0858-F127-1AB4AA37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368" t="50000" r="30422" b="26908"/>
          <a:stretch/>
        </p:blipFill>
        <p:spPr>
          <a:xfrm>
            <a:off x="1355072" y="4378100"/>
            <a:ext cx="7612657" cy="22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9FC678-2C03-4693-B005-D0D24235CBD8}"/>
              </a:ext>
            </a:extLst>
          </p:cNvPr>
          <p:cNvSpPr txBox="1"/>
          <p:nvPr/>
        </p:nvSpPr>
        <p:spPr>
          <a:xfrm>
            <a:off x="597205" y="442507"/>
            <a:ext cx="10997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3. Реакція сплаву з гідроксидом натрію утворюються солі дизаміщених похідних оцтової кислоти: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24F13C-9317-2788-F56D-6A95C7103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458" t="34056" r="27620" b="47952"/>
          <a:stretch/>
        </p:blipFill>
        <p:spPr>
          <a:xfrm>
            <a:off x="2627358" y="1041361"/>
            <a:ext cx="6937283" cy="1635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AA606A-DC25-B1DD-049B-6C013501887F}"/>
                  </a:ext>
                </a:extLst>
              </p:cNvPr>
              <p:cNvSpPr txBox="1"/>
              <p:nvPr/>
            </p:nvSpPr>
            <p:spPr>
              <a:xfrm>
                <a:off x="910726" y="2906621"/>
                <a:ext cx="108493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При підкисленні виділяються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𝐶𝑂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та відчувається характерний неприємний запах:</a:t>
                </a:r>
                <a:endParaRPr lang="uk-UA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AA606A-DC25-B1DD-049B-6C0135018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726" y="2906621"/>
                <a:ext cx="10849321" cy="369332"/>
              </a:xfrm>
              <a:prstGeom prst="rect">
                <a:avLst/>
              </a:prstGeom>
              <a:blipFill>
                <a:blip r:embed="rId4"/>
                <a:stretch>
                  <a:fillRect l="-449" t="-10000" b="-266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F20004-5EAB-B049-C44A-D2658DEA52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0904" t="51115" r="32861" b="23855"/>
          <a:stretch/>
        </p:blipFill>
        <p:spPr>
          <a:xfrm>
            <a:off x="3220445" y="3654585"/>
            <a:ext cx="5751107" cy="223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DB57A0-C930-30DB-2127-72733CEB7BAB}"/>
              </a:ext>
            </a:extLst>
          </p:cNvPr>
          <p:cNvSpPr txBox="1"/>
          <p:nvPr/>
        </p:nvSpPr>
        <p:spPr>
          <a:xfrm>
            <a:off x="812494" y="533785"/>
            <a:ext cx="111738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4.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Специфічні реакції.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При взаємодії фенобарбіталу з нітратом натрію та сірчаною кислотою концентрованою з'являється жовте забарвлення (реакція на фенільний радикал):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49B4F6-34A2-48F1-4331-34649753D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05" t="40642" r="29789" b="41855"/>
          <a:stretch/>
        </p:blipFill>
        <p:spPr>
          <a:xfrm>
            <a:off x="2909663" y="2170322"/>
            <a:ext cx="6372674" cy="1718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B2E807-00AA-4B83-F383-5F8F57CE8764}"/>
              </a:ext>
            </a:extLst>
          </p:cNvPr>
          <p:cNvSpPr txBox="1"/>
          <p:nvPr/>
        </p:nvSpPr>
        <p:spPr>
          <a:xfrm>
            <a:off x="812494" y="4309678"/>
            <a:ext cx="10876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Бензонал після лужного гідролізу дає реакцію на бензоат-іон (Із заліза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III)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хлоридом – осад рожево-жовтого кольору).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0EE757-1DFF-E653-51B9-2E0D70652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866" t="66988" r="20753" b="29157"/>
          <a:stretch/>
        </p:blipFill>
        <p:spPr>
          <a:xfrm>
            <a:off x="1319648" y="5277832"/>
            <a:ext cx="9552704" cy="37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6F592D-0240-F46F-7B40-DBE8CD646759}"/>
              </a:ext>
            </a:extLst>
          </p:cNvPr>
          <p:cNvSpPr txBox="1"/>
          <p:nvPr/>
        </p:nvSpPr>
        <p:spPr>
          <a:xfrm>
            <a:off x="1024128" y="1054731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Кількісне визначення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80140-1575-61F0-EFB0-1CC6B6F307B2}"/>
              </a:ext>
            </a:extLst>
          </p:cNvPr>
          <p:cNvSpPr txBox="1"/>
          <p:nvPr/>
        </p:nvSpPr>
        <p:spPr>
          <a:xfrm>
            <a:off x="884799" y="1821470"/>
            <a:ext cx="10704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Алкаліметрія у водно-спиртовому середовищі (для кислотних форм барбітуратів);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індикатор тимолфталеїн</a:t>
            </a:r>
          </a:p>
          <a:p>
            <a:pPr algn="just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F7D511-5AE2-8422-DBA6-C00740D5B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818" t="44805" r="28730" b="40232"/>
          <a:stretch/>
        </p:blipFill>
        <p:spPr>
          <a:xfrm>
            <a:off x="2199363" y="2707394"/>
            <a:ext cx="7793267" cy="14432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53413C-3655-B14C-7DF8-CC0D3ABFD7A3}"/>
              </a:ext>
            </a:extLst>
          </p:cNvPr>
          <p:cNvSpPr txBox="1"/>
          <p:nvPr/>
        </p:nvSpPr>
        <p:spPr>
          <a:xfrm>
            <a:off x="1024128" y="4441630"/>
            <a:ext cx="10565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Ацидиметрія у водному середовищі (для солей натрієвих барбітуратів); індикатор – метиловий оранжевий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1F7708B-47D9-407E-F297-E40D37503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084" t="33574" r="28343" b="50000"/>
          <a:stretch/>
        </p:blipFill>
        <p:spPr>
          <a:xfrm>
            <a:off x="3067977" y="5065665"/>
            <a:ext cx="6477920" cy="14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0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мплекс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63_TF22378848.potx" id="{6DCD0967-A04E-431F-9EF9-3DF61BC4AB39}" vid="{943180A9-332B-48B8-BEA3-0C7B70DB306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61EAB5F-88FC-4FAE-AE3C-037A3C365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8A2F88-55C5-4ED1-9541-807C6542476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Комплекс</Template>
  <TotalTime>784</TotalTime>
  <Words>1450</Words>
  <Application>Microsoft Office PowerPoint</Application>
  <PresentationFormat>Широкоэкранный</PresentationFormat>
  <Paragraphs>103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Tw Cen MT</vt:lpstr>
      <vt:lpstr>Wingdings</vt:lpstr>
      <vt:lpstr>Wingdings 3</vt:lpstr>
      <vt:lpstr>Комплекс</vt:lpstr>
      <vt:lpstr>Лікарські препарати</vt:lpstr>
      <vt:lpstr>План</vt:lpstr>
      <vt:lpstr>Презентация PowerPoint</vt:lpstr>
      <vt:lpstr>Загальна характеристика піримідину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Lorem Ipsum</dc:title>
  <dc:creator>Виола Крашенина</dc:creator>
  <cp:lastModifiedBy>Виола Крашенина</cp:lastModifiedBy>
  <cp:revision>9</cp:revision>
  <dcterms:created xsi:type="dcterms:W3CDTF">2022-12-19T12:32:37Z</dcterms:created>
  <dcterms:modified xsi:type="dcterms:W3CDTF">2022-12-21T17:33:49Z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