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5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6" r:id="rId20"/>
    <p:sldId id="277" r:id="rId21"/>
    <p:sldId id="279" r:id="rId22"/>
    <p:sldId id="280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94" autoAdjust="0"/>
  </p:normalViewPr>
  <p:slideViewPr>
    <p:cSldViewPr snapToGrid="0">
      <p:cViewPr varScale="1">
        <p:scale>
          <a:sx n="80" d="100"/>
          <a:sy n="80" d="100"/>
        </p:scale>
        <p:origin x="493" y="65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7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E5D075-ABA8-4C7E-84CB-BCB64A05DF7B}" type="datetime1">
              <a:rPr lang="ru-RU" smtClean="0"/>
              <a:t>05.10.2025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6B297E-E64E-45A1-B633-5E623F46F5D1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529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382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771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794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96555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0163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365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17914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7931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515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4D76A8-9696-4BD1-8F10-888AE4565942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2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A9A7EC-BCE9-4E26-B46D-D2A26DE87954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9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FBDA54-F0C6-4C4C-9FB5-C11BA85998CD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111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C49A3-85EE-4D26-A677-5E171E794212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215436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41AE5D-6CB5-47DE-B7F0-96C894973190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8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4935CA-B14A-4D1A-8457-1A95DB896A02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47DA8A-7054-4043-9E02-B6E55F5B3435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153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21ECF4-FC21-410C-9F47-BA73FFA982FA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3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74B49E-92A4-4DA3-B4EF-715F456772E6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FAC9007B-2342-418F-8E6B-2D8EBD53426B}" type="datetime1">
              <a:rPr lang="ru-RU" noProof="0" smtClean="0"/>
              <a:t>05.10.2025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178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8165" y="1604431"/>
            <a:ext cx="6815669" cy="1515533"/>
          </a:xfrm>
        </p:spPr>
        <p:txBody>
          <a:bodyPr rtlCol="0"/>
          <a:lstStyle/>
          <a:p>
            <a:pPr rtl="0"/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3137EE8-D761-4513-87C9-1635FD0FF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7088" y="0"/>
            <a:ext cx="288927" cy="37147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Лавсан: что за материал, состав, виды и свойства, преимущества и  недостатки, уход">
            <a:extLst>
              <a:ext uri="{FF2B5EF4-FFF2-40B4-BE49-F238E27FC236}">
                <a16:creationId xmlns:a16="http://schemas.microsoft.com/office/drawing/2014/main" id="{D4109129-1528-4A0A-8345-B3810E1C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1082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лиамид: что за материал, состав, характеристики, виды, применение">
            <a:extLst>
              <a:ext uri="{FF2B5EF4-FFF2-40B4-BE49-F238E27FC236}">
                <a16:creationId xmlns:a16="http://schemas.microsoft.com/office/drawing/2014/main" id="{C284D0CA-E969-449F-9987-495CEBA5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88" y="31407"/>
            <a:ext cx="3886200" cy="23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лиэстер описание, характеристика, недостатки стирка">
            <a:extLst>
              <a:ext uri="{FF2B5EF4-FFF2-40B4-BE49-F238E27FC236}">
                <a16:creationId xmlns:a16="http://schemas.microsoft.com/office/drawing/2014/main" id="{83D5EF62-5303-4B37-8117-CF7CD8D8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1"/>
            <a:ext cx="4421715" cy="22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ИТАЛКО ПОЛИЭФИРНАЯ СМОЛА + ХАРДЕНЕР 1Л купить в Украине из Европы: цена в  интернет-магазине LuxPL">
            <a:extLst>
              <a:ext uri="{FF2B5EF4-FFF2-40B4-BE49-F238E27FC236}">
                <a16:creationId xmlns:a16="http://schemas.microsoft.com/office/drawing/2014/main" id="{2460D872-8FCE-4B07-B5B5-32178D0E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790990"/>
            <a:ext cx="2438400" cy="30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3A67C3-AF4B-475E-BD6F-D26B40135619}"/>
              </a:ext>
            </a:extLst>
          </p:cNvPr>
          <p:cNvSpPr txBox="1"/>
          <p:nvPr/>
        </p:nvSpPr>
        <p:spPr>
          <a:xfrm>
            <a:off x="2688165" y="6486525"/>
            <a:ext cx="1455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оліестер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373B6-AE40-4C08-A45E-07D40A40754C}"/>
              </a:ext>
            </a:extLst>
          </p:cNvPr>
          <p:cNvSpPr txBox="1"/>
          <p:nvPr/>
        </p:nvSpPr>
        <p:spPr>
          <a:xfrm>
            <a:off x="2688165" y="6488668"/>
            <a:ext cx="1455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оліестер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2B745-4CCF-4DD5-90A9-FB042DC8D1DC}"/>
              </a:ext>
            </a:extLst>
          </p:cNvPr>
          <p:cNvSpPr txBox="1"/>
          <p:nvPr/>
        </p:nvSpPr>
        <p:spPr>
          <a:xfrm>
            <a:off x="8116620" y="194399"/>
            <a:ext cx="1204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Поліамід</a:t>
            </a: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CEFDA-0965-41DC-BDF6-F9FD551BAB78}"/>
              </a:ext>
            </a:extLst>
          </p:cNvPr>
          <p:cNvSpPr txBox="1"/>
          <p:nvPr/>
        </p:nvSpPr>
        <p:spPr>
          <a:xfrm>
            <a:off x="9753600" y="3244334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Поліестерна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смола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071" y="904568"/>
            <a:ext cx="10535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Рівноважна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разом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низькомолекулярна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яка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здатна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реагувати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характеризується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значеннями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константи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рівноваги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/>
          </a:p>
          <a:p>
            <a:r>
              <a:rPr lang="ru-RU" dirty="0"/>
              <a:t>               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де: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A]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B] –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X]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Z] –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побічного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продукту,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утворилися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Нерівноважна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необоротна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разом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низькомолекулярна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здатна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реагувати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полімером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межах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для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необоротних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 ≥ 1000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084" y="2056688"/>
            <a:ext cx="1785831" cy="947787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8440EB5-3955-4106-839E-45BDB39638EE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2" y="644013"/>
            <a:ext cx="9601196" cy="64019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25" y="1390650"/>
            <a:ext cx="11125200" cy="49339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Супутні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основному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пригнічувати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погіршувати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якість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збільшувати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витрату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сировини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роль негативна.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 природою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sz="2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розділяють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фізичні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хімічні</a:t>
            </a:r>
            <a:r>
              <a:rPr lang="ru-UA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фізичних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відносять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виключення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мимовільного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випадання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 осад;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блокування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молекулами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розчинника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в'язкості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8A41D87-5DFD-4BA6-8B4C-8BFB73FBE204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225" y="676275"/>
            <a:ext cx="103376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хімічних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відносять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небажані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домішками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розчинниками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монофункціональними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добавками.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хімічні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унаслідок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побічних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участю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домішок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algn="ctr"/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розкладання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uk-UA" dirty="0"/>
          </a:p>
          <a:p>
            <a:endParaRPr lang="ru-RU" dirty="0"/>
          </a:p>
          <a:p>
            <a:endParaRPr lang="ru-UA" dirty="0"/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видозміна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545" y="1942896"/>
            <a:ext cx="6261046" cy="1078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67" y="4373302"/>
            <a:ext cx="4580952" cy="43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573" y="5561773"/>
            <a:ext cx="9233539" cy="550434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C235B50-1249-46A3-97C2-EE045B7A83FF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227" y="438150"/>
            <a:ext cx="9601196" cy="62052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ускладнюють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875" y="1266825"/>
            <a:ext cx="10458450" cy="515302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Ускладнюють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циклізації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деструкції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макромолекул.</a:t>
            </a:r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механізму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розділяють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внутрішньо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міжмолекулярну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Внутрішньомолекулярна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належать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одній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мономера.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побічна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синтезі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поліаміда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76" y="4376701"/>
            <a:ext cx="7575651" cy="1300199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6C483BB8-B4DD-413E-8367-68F87980F82B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419" y="835742"/>
            <a:ext cx="107171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Міжмолекулярна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молекул.</a:t>
            </a:r>
          </a:p>
          <a:p>
            <a:pPr algn="ctr"/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легко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циклізуються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утворюють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5-7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членні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цикли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20-40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членних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проміжних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Ускладнююча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протікає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b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низькомолекулярними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побічними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продуктами.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43" y="2419350"/>
            <a:ext cx="9742114" cy="123825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603CC5E-6D6E-49F9-8533-B2D34B17FCE1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71F23B-AE29-405B-8258-3DB1493264CD}"/>
              </a:ext>
            </a:extLst>
          </p:cNvPr>
          <p:cNvSpPr txBox="1"/>
          <p:nvPr/>
        </p:nvSpPr>
        <p:spPr>
          <a:xfrm>
            <a:off x="619125" y="625197"/>
            <a:ext cx="1109662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Деструкція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макромолекул </a:t>
            </a: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U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полімерів</a:t>
            </a: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ускладнює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Деструкція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протікати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низькомолекулярними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сполуками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враховувати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протікання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</a:t>
            </a: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U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априклад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гетероциклічні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розбавлених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розчинах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деструктуроватися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макроциклічної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обмінних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ланками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полімерних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ланцюгів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 = m +w.</a:t>
            </a: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Співвідношення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швидкостей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основної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побічної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молекулярні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характеристики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(структуру макромолекул, ММ, ММР),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вміст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домішок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співвідношення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будови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ступеня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очищення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умов синтезу.</a:t>
            </a: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Внутрішньомолекулярній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запобігти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збільшенням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зниженням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Деструкції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запобігають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видаленням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низькомолекулярного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продукту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FC87D7-8B88-4AB5-B182-0BB592D8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818" y="3009854"/>
            <a:ext cx="2888055" cy="52430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50FF144-61DC-40A6-9FD1-9BBB03548F74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34458"/>
            <a:ext cx="9601196" cy="61069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Кінетика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419225"/>
            <a:ext cx="10296525" cy="44566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виража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ють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реагуючих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зят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еквімолярних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A]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[B]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вигляд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 [A] і [B]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константа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швидкості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102" y="3647546"/>
            <a:ext cx="5221793" cy="914929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BFA90EAB-8C30-45C2-880C-0A4F918BBED4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698091"/>
            <a:ext cx="11144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підстановки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початкової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[A]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конверсії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(X)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інтеграції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виходить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дотримується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необоротних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початкових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стадій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та буде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вид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 P −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середньочисельна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ступінь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Згідно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для отримання полімерів з високою ММ необхідно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збільшувати початкову концентрацію мономера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проводити поліконденсацію до глибоких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конверсій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D7EE631-E01E-4A15-BAEF-7C62F9A0C0B1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05AEC8-DA25-42C4-A162-84532468A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257" y="1410906"/>
            <a:ext cx="1851970" cy="10038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8127A5-5750-4397-AEBC-82C767AFF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032" y="3429000"/>
            <a:ext cx="1597195" cy="7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3746D6-2462-45AE-91B3-EFB923E97FC7}"/>
              </a:ext>
            </a:extLst>
          </p:cNvPr>
          <p:cNvSpPr txBox="1"/>
          <p:nvPr/>
        </p:nvSpPr>
        <p:spPr>
          <a:xfrm>
            <a:off x="733425" y="825579"/>
            <a:ext cx="1072515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Кінетичні параметри необоротної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оборотної поліконденсації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розрізняються: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	для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необоротних процесів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характерні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високі швидкості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малі енергії активації, ці процеси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екзотермічні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	для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оборотних процесів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характерні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малі швидкості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великі енергії активації.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оборотної поліконденсації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дотримується рівняння: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 –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константа рівноваги,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Z] –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концентрація низькомолекулярного продукту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 рівняння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виходить, що для отримання високомолекулярного продукту необхідно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зменшувати концентрацію низькомолекулярного продукту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шляхом застосування вакууму, проведення реакції при високих температурах і в тонкому шарі реагуючих мономерів).</a:t>
            </a: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ММ продукту поліконденсації залежить від конкуренції основної реакції </a:t>
            </a: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паралельн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ими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процесами, які протікають, що приводять до дезактивації реагуючих груп.</a:t>
            </a:r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2118C2-4EC8-4BF8-9702-E2D06594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923" y="3185158"/>
            <a:ext cx="1287937" cy="62484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4F653D8C-7058-4EBD-9077-29C8BA5B7D6D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81512A73-D559-4BB7-9671-81A948E7BBE7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DF4CB-289D-407F-B1B3-182D0A399D82}"/>
              </a:ext>
            </a:extLst>
          </p:cNvPr>
          <p:cNvSpPr txBox="1"/>
          <p:nvPr/>
        </p:nvSpPr>
        <p:spPr>
          <a:xfrm>
            <a:off x="4282289" y="5016579"/>
            <a:ext cx="71096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UA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ЯКУЮ ЗА УВАГУ!</a:t>
            </a:r>
            <a:endParaRPr lang="uk-UA" sz="5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Poliamidi – Wikipedija">
            <a:extLst>
              <a:ext uri="{FF2B5EF4-FFF2-40B4-BE49-F238E27FC236}">
                <a16:creationId xmlns:a16="http://schemas.microsoft.com/office/drawing/2014/main" id="{DB3AC920-0424-454A-B7C0-BCDDAA1D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27074"/>
            <a:ext cx="1660524" cy="10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 6 - Polyamid 6 | Reichelt Chemietechnik | Reichelt Chemietechnik">
            <a:extLst>
              <a:ext uri="{FF2B5EF4-FFF2-40B4-BE49-F238E27FC236}">
                <a16:creationId xmlns:a16="http://schemas.microsoft.com/office/drawing/2014/main" id="{12DB855E-162D-4B8C-AE69-1930A2B1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74" y="827074"/>
            <a:ext cx="5086349" cy="7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lyamide (PA)">
            <a:extLst>
              <a:ext uri="{FF2B5EF4-FFF2-40B4-BE49-F238E27FC236}">
                <a16:creationId xmlns:a16="http://schemas.microsoft.com/office/drawing/2014/main" id="{86E27813-4463-4022-99E7-32D2A79D5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63" y="1971410"/>
            <a:ext cx="663230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лиэфиры - Wikiwand">
            <a:extLst>
              <a:ext uri="{FF2B5EF4-FFF2-40B4-BE49-F238E27FC236}">
                <a16:creationId xmlns:a16="http://schemas.microsoft.com/office/drawing/2014/main" id="{4B13A98D-FF73-4652-ABBE-B67FFAD9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683079"/>
            <a:ext cx="571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00125" y="2556932"/>
            <a:ext cx="10248900" cy="3318936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характеристика.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полімеризації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ускладнюють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Кінетика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63A0992-258B-48E4-9A32-33CDF3D864E4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562" y="486661"/>
            <a:ext cx="10810875" cy="1056389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r>
              <a:rPr lang="ru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характеристика. 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полімеризації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8387" y="2503968"/>
            <a:ext cx="105687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uk-UA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 утворення полімерів </a:t>
            </a:r>
            <a:br>
              <a:rPr lang="ru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двох- або </a:t>
            </a:r>
            <a:r>
              <a:rPr lang="uk-UA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поліфункціональних</a:t>
            </a: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сполук</a:t>
            </a: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який супроводжується </a:t>
            </a:r>
            <a:r>
              <a:rPr lang="uk-UA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виділенням низькомолекулярної речовини </a:t>
            </a: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(вода, спирт, галогенопохідні та ін.).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UA" sz="2800" spc="-1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8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Поліконденсація є ефективним методом отримання певних промислових полімерів </a:t>
            </a:r>
            <a:r>
              <a:rPr lang="ru-UA" sz="28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28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поліамідів, поліефірних смол, лавсану</a:t>
            </a:r>
            <a:r>
              <a:rPr lang="ru-UA" sz="28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28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ru-UA" sz="2800" spc="-1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</a:t>
            </a:r>
            <a:r>
              <a:rPr lang="uk-UA" sz="28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UA" sz="28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DE2D5D0-2CA9-455D-A85A-9A277572B167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04322"/>
              </p:ext>
            </p:extLst>
          </p:nvPr>
        </p:nvGraphicFramePr>
        <p:xfrm>
          <a:off x="504825" y="180974"/>
          <a:ext cx="11182350" cy="648342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9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з/п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Особливість процесу</a:t>
                      </a:r>
                      <a:endParaRPr lang="ru-RU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Полімеризація</a:t>
                      </a:r>
                      <a:endParaRPr lang="ru-RU" sz="18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Поліконденсація</a:t>
                      </a:r>
                      <a:endParaRPr lang="ru-RU" sz="180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18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утворення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ланцюга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Ланцюговий.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Продуктом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процеса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uk-U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є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макромолекула.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Ступінчасте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подовження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довжини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макромолекули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відбувається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ступенями </a:t>
                      </a:r>
                      <a:endParaRPr lang="ru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різної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довжини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характеризується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типом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взаємодії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74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Залежність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середнього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ступеня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полімеризації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кількості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реакцій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складають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стадію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утворення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макромолекул.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Залежність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має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вид </a:t>
                      </a: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арифметичної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прогресії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Залежність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має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</a:t>
                      </a:r>
                      <a:r>
                        <a:rPr lang="ru-R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геометричної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прогресії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62" y="3429000"/>
            <a:ext cx="2644360" cy="2276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1405" y="4519986"/>
            <a:ext cx="133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і −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кільк</a:t>
            </a:r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актів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333" y="3382778"/>
            <a:ext cx="2225567" cy="24753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42683" y="3381858"/>
            <a:ext cx="1750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Чим більш глибше відбувається процес, </a:t>
            </a:r>
            <a:endParaRPr lang="ru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тим більш сильніше буде змінюватися молекулярна маса в процесі поліконденсації.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E2D37F6-ACB0-4ED3-B38C-EC8BA8EC3F30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154757"/>
              </p:ext>
            </p:extLst>
          </p:nvPr>
        </p:nvGraphicFramePr>
        <p:xfrm>
          <a:off x="471487" y="60806"/>
          <a:ext cx="11249026" cy="652287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87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3674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реакційних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центрів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ході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процесу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реакційних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центрів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постійна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UA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кожному акт</a:t>
                      </a:r>
                      <a:r>
                        <a:rPr lang="ru-UA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і,</a:t>
                      </a:r>
                      <a:br>
                        <a:rPr lang="ru-UA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реакційних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центрів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зменшується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 </a:t>
                      </a:r>
                      <a:r>
                        <a:rPr lang="ru-RU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дублікації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126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Втрата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мономерів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Мономер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втрачається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глибоких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стадіях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ru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існує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практично </a:t>
                      </a: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кінця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реакції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(невелика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мономера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залишається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кінці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Визначним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параметром </a:t>
                      </a:r>
                      <a:br>
                        <a:rPr lang="ru-U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U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ступінь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перетворення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мономеро</a:t>
                      </a:r>
                      <a:r>
                        <a:rPr lang="ru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U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Мономер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втрачається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ранніх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стадіях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Визначним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параметром </a:t>
                      </a:r>
                      <a:r>
                        <a:rPr lang="ru-U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ступінь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перетворення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функціональними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групами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функціональних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початку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процесу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b="1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функціональних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момент часу 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FEB148-7978-408D-8C2B-E29DFB651922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262E29-3154-4590-8498-64A3D20F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875" y="3806729"/>
            <a:ext cx="2200205" cy="9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523219"/>
              </p:ext>
            </p:extLst>
          </p:nvPr>
        </p:nvGraphicFramePr>
        <p:xfrm>
          <a:off x="428625" y="345127"/>
          <a:ext cx="11438464" cy="61509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2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9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8251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Утворення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полімера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Полімер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утворюється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практично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швидко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Молекулярна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продукту </a:t>
                      </a:r>
                      <a:endParaRPr lang="ru-U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підвищується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поступово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ctr"/>
                      <a:endParaRPr lang="ru-U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Виникає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необхідність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проводити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U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глибоких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стадій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того</a:t>
                      </a:r>
                      <a:r>
                        <a:rPr lang="ru-U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br>
                        <a:rPr lang="ru-U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щоб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отримати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полімер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U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 великою молекулярною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масою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672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Наявність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каталізатора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ініціатора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Наявність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каталізаторів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UA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ініціаторів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обов’язкова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Наявність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каталізаторів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UA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ініціаторів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необов’язкова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27" y="2405375"/>
            <a:ext cx="3065630" cy="2480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71" y="2405375"/>
            <a:ext cx="3660745" cy="2480949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90C1A67-7ADD-4FE2-8B1A-B190F0C3537F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2" y="500616"/>
            <a:ext cx="10848975" cy="66591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26" y="1308226"/>
            <a:ext cx="9913545" cy="4781550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211C114-CC87-4A55-A24C-FBC5B87195E8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2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425" y="480846"/>
            <a:ext cx="7600950" cy="6233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3. 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2474" y="1104230"/>
            <a:ext cx="10715626" cy="565851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беруть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участь в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розрізняють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гомополіконденсацію</a:t>
            </a: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гетерополіконденсацію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сополіконденсацію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Гомополіконденсація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беруть</a:t>
            </a:r>
            <a:r>
              <a:rPr lang="ru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участь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</a:t>
            </a: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мономер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мінімум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Гетерополіконденсація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беруть</a:t>
            </a:r>
            <a:r>
              <a:rPr lang="ru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участь </a:t>
            </a: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</a:t>
            </a: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мономери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групи одного мономера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реагують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функціональними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групами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мономера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uk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Сополіконденсація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‒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беруть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участь </a:t>
            </a: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</a:t>
            </a: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мономери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групи одного мономера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реагують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функціональними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групами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мономера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64" y="2546044"/>
            <a:ext cx="6497071" cy="5019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30" y="3755343"/>
            <a:ext cx="4685714" cy="7344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464" y="5197157"/>
            <a:ext cx="6877049" cy="873816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3ECD0CB-F054-4590-96E6-65F7C9ABFB83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25" y="564412"/>
            <a:ext cx="109537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однакових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розрізняють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гомофункціональну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гетерофункціональну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Гомофункціональна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беруть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участь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один мономер,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однакові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dirty="0"/>
          </a:p>
          <a:p>
            <a:pPr algn="ctr"/>
            <a:endParaRPr lang="ru-U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Гетерофункціональна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беруть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різні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dirty="0"/>
          </a:p>
          <a:p>
            <a:endParaRPr lang="uk-UA" dirty="0"/>
          </a:p>
          <a:p>
            <a:endParaRPr lang="ru-UA" dirty="0"/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3)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утворюються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лінійні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участь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трьохвимірні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участю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трьох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Розрізняють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лінійну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трьохвимірну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супроводжується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циклізацією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називається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поліциклоконденсацією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оборотності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розрізняють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рівноважну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нерівноважну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необоротну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19" y="1890080"/>
            <a:ext cx="5504762" cy="504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786" y="2922120"/>
            <a:ext cx="4810428" cy="79839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EC61DC7A-A89E-4B7E-9701-AB6DF9CD0C45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B0D886-CB8D-4564-A797-C05BC7D513A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65A2C9-CB67-4F36-A412-EEC1AD297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338</TotalTime>
  <Words>1408</Words>
  <Application>Microsoft Office PowerPoint</Application>
  <PresentationFormat>Широкоэкранный</PresentationFormat>
  <Paragraphs>261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Натуральные материалы</vt:lpstr>
      <vt:lpstr>Поліконденсація</vt:lpstr>
      <vt:lpstr>План</vt:lpstr>
      <vt:lpstr>1. Поліконденсація − загальна характеристика.  Основні особливості процесу полімеризації і поліконденсації</vt:lpstr>
      <vt:lpstr>Презентация PowerPoint</vt:lpstr>
      <vt:lpstr>Презентация PowerPoint</vt:lpstr>
      <vt:lpstr>Презентация PowerPoint</vt:lpstr>
      <vt:lpstr>2. Мономери, які використовують під час поліконденсації</vt:lpstr>
      <vt:lpstr>3. Види поліконденсації</vt:lpstr>
      <vt:lpstr>Презентация PowerPoint</vt:lpstr>
      <vt:lpstr>Презентация PowerPoint</vt:lpstr>
      <vt:lpstr>4. Процеси, які сприяють поліконденсації</vt:lpstr>
      <vt:lpstr>Презентация PowerPoint</vt:lpstr>
      <vt:lpstr>5. Реакції, які ускладнюють поліконденсацію</vt:lpstr>
      <vt:lpstr>Презентация PowerPoint</vt:lpstr>
      <vt:lpstr>Презентация PowerPoint</vt:lpstr>
      <vt:lpstr>6. Кінетика поліконденсації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Поліконденсація</dc:title>
  <dc:creator>Инна Аврамец</dc:creator>
  <cp:lastModifiedBy>Gencheva.Viktoriia@renters.mans.edu.pl Gencheva</cp:lastModifiedBy>
  <cp:revision>31</cp:revision>
  <dcterms:created xsi:type="dcterms:W3CDTF">2019-12-23T13:23:49Z</dcterms:created>
  <dcterms:modified xsi:type="dcterms:W3CDTF">2025-10-05T16:19:28Z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