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1"/>
  </p:sldMasterIdLst>
  <p:notesMasterIdLst>
    <p:notesMasterId r:id="rId29"/>
  </p:notesMasterIdLst>
  <p:handoutMasterIdLst>
    <p:handoutMasterId r:id="rId30"/>
  </p:handoutMasterIdLst>
  <p:sldIdLst>
    <p:sldId id="298" r:id="rId2"/>
    <p:sldId id="303" r:id="rId3"/>
    <p:sldId id="312" r:id="rId4"/>
    <p:sldId id="313" r:id="rId5"/>
    <p:sldId id="314" r:id="rId6"/>
    <p:sldId id="408" r:id="rId7"/>
    <p:sldId id="309" r:id="rId8"/>
    <p:sldId id="304" r:id="rId9"/>
    <p:sldId id="315" r:id="rId10"/>
    <p:sldId id="316" r:id="rId11"/>
    <p:sldId id="410" r:id="rId12"/>
    <p:sldId id="370" r:id="rId13"/>
    <p:sldId id="371" r:id="rId14"/>
    <p:sldId id="340" r:id="rId15"/>
    <p:sldId id="341" r:id="rId16"/>
    <p:sldId id="342" r:id="rId17"/>
    <p:sldId id="347" r:id="rId18"/>
    <p:sldId id="343" r:id="rId19"/>
    <p:sldId id="344" r:id="rId20"/>
    <p:sldId id="345" r:id="rId21"/>
    <p:sldId id="346" r:id="rId22"/>
    <p:sldId id="372" r:id="rId23"/>
    <p:sldId id="373" r:id="rId24"/>
    <p:sldId id="374" r:id="rId25"/>
    <p:sldId id="375" r:id="rId26"/>
    <p:sldId id="380" r:id="rId27"/>
    <p:sldId id="409" r:id="rId28"/>
  </p:sldIdLst>
  <p:sldSz cx="9144000" cy="6858000" type="screen4x3"/>
  <p:notesSz cx="6735763" cy="9866313"/>
  <p:defaultTextStyle>
    <a:defPPr>
      <a:defRPr lang="uk-UA"/>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3E40"/>
    <a:srgbClr val="678C94"/>
    <a:srgbClr val="000000"/>
    <a:srgbClr val="008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9" autoAdjust="0"/>
    <p:restoredTop sz="97364" autoAdjust="0"/>
  </p:normalViewPr>
  <p:slideViewPr>
    <p:cSldViewPr>
      <p:cViewPr varScale="1">
        <p:scale>
          <a:sx n="68" d="100"/>
          <a:sy n="68" d="100"/>
        </p:scale>
        <p:origin x="-13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uk-UA"/>
          </a:p>
        </p:txBody>
      </p:sp>
      <p:sp>
        <p:nvSpPr>
          <p:cNvPr id="59395" name="Rectangle 3"/>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uk-UA"/>
          </a:p>
        </p:txBody>
      </p:sp>
      <p:sp>
        <p:nvSpPr>
          <p:cNvPr id="59396" name="Rectangle 4"/>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uk-UA"/>
          </a:p>
        </p:txBody>
      </p:sp>
      <p:sp>
        <p:nvSpPr>
          <p:cNvPr id="59397"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0990562-9F18-4EA0-84A2-6DCE47ED7A60}" type="slidenum">
              <a:rPr lang="uk-UA"/>
              <a:pPr>
                <a:defRPr/>
              </a:pPr>
              <a:t>‹#›</a:t>
            </a:fld>
            <a:endParaRPr lang="uk-UA"/>
          </a:p>
        </p:txBody>
      </p:sp>
    </p:spTree>
    <p:extLst>
      <p:ext uri="{BB962C8B-B14F-4D97-AF65-F5344CB8AC3E}">
        <p14:creationId xmlns:p14="http://schemas.microsoft.com/office/powerpoint/2010/main" val="74267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uk-UA"/>
          </a:p>
        </p:txBody>
      </p:sp>
      <p:sp>
        <p:nvSpPr>
          <p:cNvPr id="50179"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uk-UA"/>
          </a:p>
        </p:txBody>
      </p:sp>
      <p:sp>
        <p:nvSpPr>
          <p:cNvPr id="57348" name="Rectangle 4"/>
          <p:cNvSpPr>
            <a:spLocks noGrp="1" noRot="1" noChangeAspect="1" noChangeArrowheads="1" noTextEdit="1"/>
          </p:cNvSpPr>
          <p:nvPr>
            <p:ph type="sldImg" idx="2"/>
          </p:nvPr>
        </p:nvSpPr>
        <p:spPr bwMode="auto">
          <a:xfrm>
            <a:off x="901700" y="739775"/>
            <a:ext cx="493395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1"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noProof="0"/>
              <a:t>Образец текста</a:t>
            </a:r>
          </a:p>
          <a:p>
            <a:pPr lvl="1"/>
            <a:r>
              <a:rPr lang="uk-UA" noProof="0"/>
              <a:t>Второй уровень</a:t>
            </a:r>
          </a:p>
          <a:p>
            <a:pPr lvl="2"/>
            <a:r>
              <a:rPr lang="uk-UA" noProof="0"/>
              <a:t>Третий уровень</a:t>
            </a:r>
          </a:p>
          <a:p>
            <a:pPr lvl="3"/>
            <a:r>
              <a:rPr lang="uk-UA" noProof="0"/>
              <a:t>Четвертый уровень</a:t>
            </a:r>
          </a:p>
          <a:p>
            <a:pPr lvl="4"/>
            <a:r>
              <a:rPr lang="uk-UA" noProof="0"/>
              <a:t>Пятый уровень</a:t>
            </a:r>
          </a:p>
        </p:txBody>
      </p:sp>
      <p:sp>
        <p:nvSpPr>
          <p:cNvPr id="50182"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uk-UA"/>
          </a:p>
        </p:txBody>
      </p:sp>
      <p:sp>
        <p:nvSpPr>
          <p:cNvPr id="50183"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6DD10E3-E84E-4F8C-8358-7DCA5C00752D}" type="slidenum">
              <a:rPr lang="uk-UA"/>
              <a:pPr>
                <a:defRPr/>
              </a:pPr>
              <a:t>‹#›</a:t>
            </a:fld>
            <a:endParaRPr lang="uk-UA"/>
          </a:p>
        </p:txBody>
      </p:sp>
    </p:spTree>
    <p:extLst>
      <p:ext uri="{BB962C8B-B14F-4D97-AF65-F5344CB8AC3E}">
        <p14:creationId xmlns:p14="http://schemas.microsoft.com/office/powerpoint/2010/main" val="4300368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3DB60610-FA79-4DAF-9846-285995B8E66B}" type="slidenum">
              <a:rPr lang="uk-UA" sz="1200" smtClean="0"/>
              <a:pPr eaLnBrk="1" hangingPunct="1"/>
              <a:t>1</a:t>
            </a:fld>
            <a:endParaRPr lang="uk-UA"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C20119C0-E717-43E9-84E9-9A242CEFAA37}" type="slidenum">
              <a:rPr lang="uk-UA" sz="1200" smtClean="0"/>
              <a:pPr eaLnBrk="1" hangingPunct="1"/>
              <a:t>2</a:t>
            </a:fld>
            <a:endParaRPr lang="uk-UA"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1A59A9B1-F82D-48AD-BE67-4FD45032887D}" type="slidenum">
              <a:rPr lang="uk-UA" sz="1200" smtClean="0"/>
              <a:pPr eaLnBrk="1" hangingPunct="1"/>
              <a:t>7</a:t>
            </a:fld>
            <a:endParaRPr lang="uk-UA"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E63A37BD-336E-44C8-9934-A1AFDA5B539D}" type="slidenum">
              <a:rPr lang="uk-UA" sz="1200" smtClean="0"/>
              <a:pPr eaLnBrk="1" hangingPunct="1"/>
              <a:t>8</a:t>
            </a:fld>
            <a:endParaRPr lang="uk-UA"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eaLnBrk="1" hangingPunct="1"/>
            <a:fld id="{D34BFD95-C8D7-42F6-B0D1-541ACB7D7CC1}" type="slidenum">
              <a:rPr lang="uk-UA" sz="1200" smtClean="0"/>
              <a:pPr eaLnBrk="1" hangingPunct="1"/>
              <a:t>25</a:t>
            </a:fld>
            <a:endParaRPr lang="uk-UA"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914400" y="1524000"/>
            <a:ext cx="7623175" cy="1752600"/>
          </a:xfrm>
        </p:spPr>
        <p:txBody>
          <a:bodyPr vert="horz" lIns="91440" tIns="45720" rIns="91440" bIns="45720" rtlCol="0" anchor="ctr">
            <a:normAutofit/>
          </a:bodyPr>
          <a:lstStyle>
            <a:lvl1pPr>
              <a:defRPr lang="uk-UA" altLang="en-US" sz="4400" kern="1200" dirty="0">
                <a:solidFill>
                  <a:schemeClr val="tx1"/>
                </a:solidFill>
              </a:defRPr>
            </a:lvl1pPr>
          </a:lstStyle>
          <a:p>
            <a:pPr lvl="0" algn="ctr" defTabSz="914400" eaLnBrk="1" latinLnBrk="0" hangingPunct="1">
              <a:buNone/>
            </a:pPr>
            <a:r>
              <a:rPr lang="uk-UA" altLang="en-US" dirty="0" err="1"/>
              <a:t>Образец</a:t>
            </a:r>
            <a:r>
              <a:rPr lang="uk-UA" altLang="en-US" dirty="0"/>
              <a:t> заголовка</a:t>
            </a:r>
          </a:p>
        </p:txBody>
      </p:sp>
      <p:sp>
        <p:nvSpPr>
          <p:cNvPr id="6" name="Rectangle 4"/>
          <p:cNvSpPr>
            <a:spLocks noGrp="1" noChangeArrowheads="1"/>
          </p:cNvSpPr>
          <p:nvPr>
            <p:ph type="dt" sz="half" idx="10"/>
          </p:nvPr>
        </p:nvSpPr>
        <p:spPr/>
        <p:txBody>
          <a:bodyPr/>
          <a:lstStyle>
            <a:lvl1pPr>
              <a:defRPr/>
            </a:lvl1pPr>
          </a:lstStyle>
          <a:p>
            <a:pPr>
              <a:defRPr/>
            </a:pPr>
            <a:endParaRPr lang="uk-UA"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uk-UA" altLang="en-US"/>
          </a:p>
        </p:txBody>
      </p:sp>
      <p:sp>
        <p:nvSpPr>
          <p:cNvPr id="8" name="Rectangle 6"/>
          <p:cNvSpPr>
            <a:spLocks noGrp="1" noChangeArrowheads="1"/>
          </p:cNvSpPr>
          <p:nvPr>
            <p:ph type="sldNum" sz="quarter" idx="12"/>
          </p:nvPr>
        </p:nvSpPr>
        <p:spPr/>
        <p:txBody>
          <a:bodyPr/>
          <a:lstStyle>
            <a:lvl1pPr>
              <a:defRPr/>
            </a:lvl1pPr>
          </a:lstStyle>
          <a:p>
            <a:pPr>
              <a:defRPr/>
            </a:pPr>
            <a:fld id="{97658D38-587B-44DA-9C26-4371C07388A2}" type="slidenum">
              <a:rPr lang="uk-UA" altLang="en-US"/>
              <a:pPr>
                <a:defRPr/>
              </a:pPr>
              <a:t>‹#›</a:t>
            </a:fld>
            <a:endParaRPr lang="uk-UA" altLang="en-US"/>
          </a:p>
        </p:txBody>
      </p:sp>
      <p:pic>
        <p:nvPicPr>
          <p:cNvPr id="9" name="Picture 6"/>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93554" r="220" b="2949"/>
          <a:stretch/>
        </p:blipFill>
        <p:spPr bwMode="auto">
          <a:xfrm flipH="1" flipV="1">
            <a:off x="0" y="5689156"/>
            <a:ext cx="9143999" cy="1196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Рисунок 21"/>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l="13659" t="36472" r="9813" b="40846"/>
          <a:stretch/>
        </p:blipFill>
        <p:spPr bwMode="auto">
          <a:xfrm>
            <a:off x="467544" y="291987"/>
            <a:ext cx="4281616" cy="90476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l="3547" r="-1" b="2949"/>
          <a:stretch/>
        </p:blipFill>
        <p:spPr bwMode="auto">
          <a:xfrm flipH="1" flipV="1">
            <a:off x="376389" y="5689156"/>
            <a:ext cx="1298575" cy="1196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8"/>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l="6835" t="2202" b="16710"/>
          <a:stretch/>
        </p:blipFill>
        <p:spPr bwMode="auto">
          <a:xfrm>
            <a:off x="633304" y="5373216"/>
            <a:ext cx="1274400" cy="1196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Рисунок 22"/>
          <p:cNvPicPr>
            <a:picLocks noChangeAspect="1" noChangeArrowheads="1"/>
          </p:cNvPicPr>
          <p:nvPr userDrawn="1"/>
        </p:nvPicPr>
        <p:blipFill>
          <a:blip r:embed="rId6">
            <a:extLst>
              <a:ext uri="{28A0092B-C50C-407E-A947-70E740481C1C}">
                <a14:useLocalDpi xmlns:a14="http://schemas.microsoft.com/office/drawing/2010/main" val="0"/>
              </a:ext>
            </a:extLst>
          </a:blip>
          <a:srcRect l="-15234" t="-65079" r="-16672" b="-871"/>
          <a:stretch>
            <a:fillRect/>
          </a:stretch>
        </p:blipFill>
        <p:spPr bwMode="auto">
          <a:xfrm>
            <a:off x="4932040" y="664121"/>
            <a:ext cx="2076450" cy="457200"/>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23"/>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l="-17857" t="-38290" r="-14999"/>
          <a:stretch>
            <a:fillRect/>
          </a:stretch>
        </p:blipFill>
        <p:spPr bwMode="auto">
          <a:xfrm>
            <a:off x="7258372" y="692696"/>
            <a:ext cx="1562100" cy="428625"/>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userDrawn="1"/>
        </p:nvSpPr>
        <p:spPr>
          <a:xfrm>
            <a:off x="107504" y="5118633"/>
            <a:ext cx="1907703" cy="269304"/>
          </a:xfrm>
          <a:prstGeom prst="rect">
            <a:avLst/>
          </a:prstGeom>
          <a:noFill/>
        </p:spPr>
        <p:txBody>
          <a:bodyPr wrap="square" rtlCol="0">
            <a:spAutoFit/>
          </a:bodyPr>
          <a:lstStyle/>
          <a:p>
            <a:pPr marL="447675"/>
            <a:r>
              <a:rPr lang="en-US" sz="1150" kern="1800" spc="0" baseline="0" dirty="0">
                <a:solidFill>
                  <a:srgbClr val="87888B"/>
                </a:solidFill>
                <a:latin typeface="Tahoma" panose="020B0604030504040204" pitchFamily="34" charset="0"/>
                <a:ea typeface="Tahoma" panose="020B0604030504040204" pitchFamily="34" charset="0"/>
                <a:cs typeface="Tahoma" panose="020B0604030504040204" pitchFamily="34" charset="0"/>
              </a:rPr>
              <a:t>www.pleddg.org.ua</a:t>
            </a:r>
          </a:p>
        </p:txBody>
      </p:sp>
      <p:sp>
        <p:nvSpPr>
          <p:cNvPr id="16" name="Подзаголовок 2"/>
          <p:cNvSpPr>
            <a:spLocks noGrp="1"/>
          </p:cNvSpPr>
          <p:nvPr>
            <p:ph type="subTitle" idx="1"/>
          </p:nvPr>
        </p:nvSpPr>
        <p:spPr>
          <a:xfrm>
            <a:off x="1371599" y="3520109"/>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dirty="0"/>
              <a:t>Образец подзаголовка</a:t>
            </a:r>
          </a:p>
        </p:txBody>
      </p:sp>
    </p:spTree>
    <p:extLst>
      <p:ext uri="{BB962C8B-B14F-4D97-AF65-F5344CB8AC3E}">
        <p14:creationId xmlns:p14="http://schemas.microsoft.com/office/powerpoint/2010/main" val="3826623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ln>
            <a:noFill/>
          </a:ln>
        </p:spPr>
        <p:txBody>
          <a:bodyPr vert="horz" lIns="91440" tIns="45720" rIns="91440" bIns="45720" rtlCol="0" anchor="ctr">
            <a:normAutofit/>
          </a:bodyPr>
          <a:lstStyle>
            <a:lvl1pPr>
              <a:defRPr lang="ru-RU" sz="3200" b="1" kern="1200" cap="all" baseline="0">
                <a:solidFill>
                  <a:srgbClr val="870038"/>
                </a:solidFill>
                <a:effectLst>
                  <a:outerShdw blurRad="38100" dist="38100" dir="2700000" algn="tl">
                    <a:srgbClr val="000000">
                      <a:alpha val="43137"/>
                    </a:srgbClr>
                  </a:outerShdw>
                </a:effectLst>
                <a:ea typeface="Tahoma" panose="020B0604030504040204" pitchFamily="34" charset="0"/>
              </a:defRPr>
            </a:lvl1pPr>
          </a:lstStyle>
          <a:p>
            <a:pPr lvl="0" algn="ctr" defTabSz="914400" eaLnBrk="1" latinLnBrk="0" hangingPunct="1">
              <a:buNone/>
            </a:pPr>
            <a:r>
              <a:rPr lang="ru-RU"/>
              <a:t>Образец заголовка</a:t>
            </a:r>
          </a:p>
        </p:txBody>
      </p:sp>
      <p:sp>
        <p:nvSpPr>
          <p:cNvPr id="3" name="Содержимое 2"/>
          <p:cNvSpPr>
            <a:spLocks noGrp="1"/>
          </p:cNvSpPr>
          <p:nvPr>
            <p:ph idx="1"/>
          </p:nvPr>
        </p:nvSpPr>
        <p:spPr/>
        <p:txBody>
          <a:bodyPr vert="horz" lIns="91440" tIns="45720" rIns="91440" bIns="45720" rtlCol="0">
            <a:normAutofit/>
          </a:bodyPr>
          <a:lstStyle>
            <a:lvl1pPr>
              <a:defRPr lang="ru-RU" sz="3200" kern="1200" smtClean="0">
                <a:solidFill>
                  <a:schemeClr val="tx1"/>
                </a:solidFill>
                <a:latin typeface="Arial" panose="020B0604020202020204" pitchFamily="34" charset="0"/>
                <a:cs typeface="Arial" panose="020B0604020202020204" pitchFamily="34" charset="0"/>
              </a:defRPr>
            </a:lvl1pPr>
            <a:lvl2pPr>
              <a:defRPr lang="ru-RU" sz="2800" kern="1200" smtClean="0">
                <a:solidFill>
                  <a:schemeClr val="tx1"/>
                </a:solidFill>
                <a:latin typeface="Arial" panose="020B0604020202020204" pitchFamily="34" charset="0"/>
                <a:ea typeface="+mn-ea"/>
                <a:cs typeface="Arial" panose="020B0604020202020204" pitchFamily="34" charset="0"/>
              </a:defRPr>
            </a:lvl2pPr>
            <a:lvl3pPr>
              <a:defRPr lang="ru-RU" sz="2400" kern="1200" smtClean="0">
                <a:solidFill>
                  <a:schemeClr val="tx1"/>
                </a:solidFill>
                <a:latin typeface="Arial" panose="020B0604020202020204" pitchFamily="34" charset="0"/>
                <a:ea typeface="+mn-ea"/>
                <a:cs typeface="Arial" panose="020B0604020202020204" pitchFamily="34" charset="0"/>
              </a:defRPr>
            </a:lvl3pPr>
            <a:lvl4pPr>
              <a:defRPr lang="ru-RU" kern="1200" smtClean="0">
                <a:solidFill>
                  <a:schemeClr val="tx1"/>
                </a:solidFill>
                <a:latin typeface="Arial" panose="020B0604020202020204" pitchFamily="34" charset="0"/>
                <a:ea typeface="+mn-ea"/>
                <a:cs typeface="Arial" panose="020B0604020202020204" pitchFamily="34" charset="0"/>
              </a:defRPr>
            </a:lvl4pPr>
            <a:lvl5pPr>
              <a:defRPr lang="ru-RU" kern="1200">
                <a:solidFill>
                  <a:schemeClr val="tx1"/>
                </a:solidFill>
                <a:latin typeface="Arial" panose="020B0604020202020204" pitchFamily="34" charset="0"/>
                <a:ea typeface="+mn-ea"/>
                <a:cs typeface="Arial" panose="020B0604020202020204" pitchFamily="34" charset="0"/>
              </a:defRPr>
            </a:lvl5pPr>
          </a:lstStyle>
          <a:p>
            <a:pPr lvl="0" defTabSz="914400" eaLnBrk="1" latinLnBrk="0" hangingPunct="1">
              <a:buClr>
                <a:srgbClr val="678C94"/>
              </a:buClr>
              <a:buChar char="§"/>
            </a:pPr>
            <a:r>
              <a:rPr lang="ru-RU" dirty="0"/>
              <a:t>Образец текста</a:t>
            </a:r>
          </a:p>
          <a:p>
            <a:pPr marL="742950" lvl="1" indent="-285750" defTabSz="914400" eaLnBrk="1" latinLnBrk="0" hangingPunct="1">
              <a:buFont typeface="Arial" panose="020B0604020202020204" pitchFamily="34" charset="0"/>
              <a:buChar char="–"/>
            </a:pPr>
            <a:r>
              <a:rPr lang="ru-RU" dirty="0"/>
              <a:t>Второй уровень</a:t>
            </a:r>
          </a:p>
          <a:p>
            <a:pPr marL="1143000" lvl="2" indent="-228600" defTabSz="914400" eaLnBrk="1" latinLnBrk="0" hangingPunct="1">
              <a:buFont typeface="Arial" panose="020B0604020202020204" pitchFamily="34" charset="0"/>
              <a:buChar char="•"/>
            </a:pPr>
            <a:r>
              <a:rPr lang="ru-RU" dirty="0"/>
              <a:t>Третий уровень</a:t>
            </a:r>
          </a:p>
          <a:p>
            <a:pPr marL="1600200" lvl="3" indent="-228600" defTabSz="914400" eaLnBrk="1" latinLnBrk="0" hangingPunct="1">
              <a:buFont typeface="Arial" panose="020B0604020202020204" pitchFamily="34" charset="0"/>
              <a:buChar char="–"/>
            </a:pPr>
            <a:r>
              <a:rPr lang="ru-RU" dirty="0"/>
              <a:t>Четвертый уровень</a:t>
            </a:r>
          </a:p>
          <a:p>
            <a:pPr marL="2057400" lvl="4" indent="-228600" defTabSz="914400" eaLnBrk="1" latinLnBrk="0" hangingPunct="1">
              <a:buFont typeface="Arial" panose="020B0604020202020204" pitchFamily="34" charset="0"/>
              <a:buChar char="»"/>
            </a:pPr>
            <a:r>
              <a:rPr lang="ru-RU" dirty="0"/>
              <a:t>Пятый уровень</a:t>
            </a:r>
          </a:p>
        </p:txBody>
      </p:sp>
      <p:sp>
        <p:nvSpPr>
          <p:cNvPr id="6" name="Rectangle 6"/>
          <p:cNvSpPr>
            <a:spLocks noGrp="1" noChangeArrowheads="1"/>
          </p:cNvSpPr>
          <p:nvPr>
            <p:ph type="sldNum" sz="quarter" idx="12"/>
          </p:nvPr>
        </p:nvSpPr>
        <p:spPr>
          <a:ln/>
        </p:spPr>
        <p:txBody>
          <a:bodyPr/>
          <a:lstStyle>
            <a:lvl1pPr>
              <a:defRPr>
                <a:solidFill>
                  <a:srgbClr val="678C94"/>
                </a:solidFill>
              </a:defRPr>
            </a:lvl1pPr>
          </a:lstStyle>
          <a:p>
            <a:pPr>
              <a:defRPr/>
            </a:pPr>
            <a:fld id="{6CFA354A-A2C4-4651-BFC7-D20494E5B561}" type="slidenum">
              <a:rPr lang="uk-UA" altLang="en-US" smtClean="0"/>
              <a:pPr>
                <a:defRPr/>
              </a:pPr>
              <a:t>‹#›</a:t>
            </a:fld>
            <a:endParaRPr lang="uk-UA" altLang="en-US" dirty="0"/>
          </a:p>
        </p:txBody>
      </p:sp>
      <p:pic>
        <p:nvPicPr>
          <p:cNvPr id="7" name="Рисунок 21"/>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13239" t="36472" r="9813" b="42093"/>
          <a:stretch/>
        </p:blipFill>
        <p:spPr bwMode="auto">
          <a:xfrm>
            <a:off x="470064" y="6237312"/>
            <a:ext cx="2505224" cy="497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392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Заголовок раздела">
    <p:spTree>
      <p:nvGrpSpPr>
        <p:cNvPr id="1" name=""/>
        <p:cNvGrpSpPr/>
        <p:nvPr/>
      </p:nvGrpSpPr>
      <p:grpSpPr>
        <a:xfrm>
          <a:off x="0" y="0"/>
          <a:ext cx="0" cy="0"/>
          <a:chOff x="0" y="0"/>
          <a:chExt cx="0" cy="0"/>
        </a:xfrm>
      </p:grpSpPr>
      <p:sp>
        <p:nvSpPr>
          <p:cNvPr id="7" name="Підзаголовок 2"/>
          <p:cNvSpPr txBox="1">
            <a:spLocks/>
          </p:cNvSpPr>
          <p:nvPr userDrawn="1"/>
        </p:nvSpPr>
        <p:spPr>
          <a:xfrm>
            <a:off x="0" y="3212976"/>
            <a:ext cx="9144000" cy="3314849"/>
          </a:xfrm>
          <a:prstGeom prst="rect">
            <a:avLst/>
          </a:prstGeom>
        </p:spPr>
        <p:txBody>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01800" indent="0" algn="l"/>
            <a:endParaRPr lang="uk-UA" sz="1400" b="0" noProof="0" dirty="0">
              <a:solidFill>
                <a:schemeClr val="tx1">
                  <a:lumMod val="50000"/>
                  <a:lumOff val="50000"/>
                </a:schemeClr>
              </a:solidFill>
              <a:latin typeface="Tahoma" panose="020B0604030504040204" pitchFamily="34" charset="0"/>
              <a:ea typeface="Tahoma" panose="020B0604030504040204" pitchFamily="34" charset="0"/>
              <a:cs typeface="Tahoma" panose="020B0604030504040204" pitchFamily="34" charset="0"/>
            </a:endParaRPr>
          </a:p>
          <a:p>
            <a:endParaRPr lang="uk-UA" sz="1400" b="0" noProof="0" dirty="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8" name="Заголовок 1"/>
          <p:cNvSpPr txBox="1">
            <a:spLocks/>
          </p:cNvSpPr>
          <p:nvPr userDrawn="1"/>
        </p:nvSpPr>
        <p:spPr>
          <a:xfrm>
            <a:off x="0" y="2060848"/>
            <a:ext cx="9144000"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790700" indent="0" algn="l"/>
            <a:endParaRPr lang="uk-UA" sz="3200" b="1" cap="all" noProof="0" dirty="0">
              <a:solidFill>
                <a:srgbClr val="870038"/>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pic>
        <p:nvPicPr>
          <p:cNvPr id="9" name="Рисунок 2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3659" t="36472" r="9813" b="40846"/>
          <a:stretch/>
        </p:blipFill>
        <p:spPr bwMode="auto">
          <a:xfrm>
            <a:off x="467544" y="291987"/>
            <a:ext cx="4281616" cy="904765"/>
          </a:xfrm>
          <a:prstGeom prst="rect">
            <a:avLst/>
          </a:prstGeom>
          <a:noFill/>
          <a:extLst>
            <a:ext uri="{909E8E84-426E-40DD-AFC4-6F175D3DCCD1}">
              <a14:hiddenFill xmlns:a14="http://schemas.microsoft.com/office/drawing/2010/main">
                <a:solidFill>
                  <a:srgbClr val="FFFFFF"/>
                </a:solidFill>
              </a14:hiddenFill>
            </a:ext>
          </a:extLst>
        </p:spPr>
      </p:pic>
      <p:pic>
        <p:nvPicPr>
          <p:cNvPr id="10" name="Рисунок 22"/>
          <p:cNvPicPr>
            <a:picLocks noChangeAspect="1" noChangeArrowheads="1"/>
          </p:cNvPicPr>
          <p:nvPr userDrawn="1"/>
        </p:nvPicPr>
        <p:blipFill>
          <a:blip r:embed="rId3">
            <a:extLst>
              <a:ext uri="{28A0092B-C50C-407E-A947-70E740481C1C}">
                <a14:useLocalDpi xmlns:a14="http://schemas.microsoft.com/office/drawing/2010/main" val="0"/>
              </a:ext>
            </a:extLst>
          </a:blip>
          <a:srcRect l="-15234" t="-65079" r="-16672" b="-871"/>
          <a:stretch>
            <a:fillRect/>
          </a:stretch>
        </p:blipFill>
        <p:spPr bwMode="auto">
          <a:xfrm>
            <a:off x="4932040" y="664121"/>
            <a:ext cx="2076450" cy="457200"/>
          </a:xfrm>
          <a:prstGeom prst="rect">
            <a:avLst/>
          </a:prstGeom>
          <a:noFill/>
          <a:extLst>
            <a:ext uri="{909E8E84-426E-40DD-AFC4-6F175D3DCCD1}">
              <a14:hiddenFill xmlns:a14="http://schemas.microsoft.com/office/drawing/2010/main">
                <a:solidFill>
                  <a:srgbClr val="FFFFFF"/>
                </a:solidFill>
              </a14:hiddenFill>
            </a:ext>
          </a:extLst>
        </p:spPr>
      </p:pic>
      <p:pic>
        <p:nvPicPr>
          <p:cNvPr id="11" name="Рисунок 23"/>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l="-17857" t="-38290" r="-14999"/>
          <a:stretch>
            <a:fillRect/>
          </a:stretch>
        </p:blipFill>
        <p:spPr bwMode="auto">
          <a:xfrm>
            <a:off x="7258372" y="692696"/>
            <a:ext cx="1562100" cy="4286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l="3547" r="-1" b="2949"/>
          <a:stretch/>
        </p:blipFill>
        <p:spPr bwMode="auto">
          <a:xfrm flipH="1" flipV="1">
            <a:off x="376389" y="5689156"/>
            <a:ext cx="1298575" cy="1196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8"/>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6835" t="2202" b="16710"/>
          <a:stretch/>
        </p:blipFill>
        <p:spPr bwMode="auto">
          <a:xfrm>
            <a:off x="633304" y="5373216"/>
            <a:ext cx="1274400" cy="1196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802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defRPr lang="ru-RU" sz="3200" b="1" kern="1200" cap="all" baseline="0">
                <a:solidFill>
                  <a:srgbClr val="870038"/>
                </a:solidFill>
                <a:effectLst>
                  <a:outerShdw blurRad="38100" dist="38100" dir="2700000" algn="tl">
                    <a:srgbClr val="000000">
                      <a:alpha val="43137"/>
                    </a:srgbClr>
                  </a:outerShdw>
                </a:effectLst>
                <a:ea typeface="Tahoma" panose="020B0604030504040204" pitchFamily="34" charset="0"/>
              </a:defRPr>
            </a:lvl1pPr>
          </a:lstStyle>
          <a:p>
            <a:pPr lvl="0" algn="ctr" defTabSz="914400" eaLnBrk="1" latinLnBrk="0" hangingPunct="1">
              <a:buNone/>
            </a:pPr>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a:t>Образец текста</a:t>
            </a:r>
          </a:p>
        </p:txBody>
      </p:sp>
      <p:sp>
        <p:nvSpPr>
          <p:cNvPr id="4" name="Содержимое 3"/>
          <p:cNvSpPr>
            <a:spLocks noGrp="1"/>
          </p:cNvSpPr>
          <p:nvPr>
            <p:ph sz="half" idx="2"/>
          </p:nvPr>
        </p:nvSpPr>
        <p:spPr>
          <a:xfrm>
            <a:off x="457200" y="2174875"/>
            <a:ext cx="4040188" cy="39512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a:defRPr lang="ru-RU" sz="2400" kern="1200" smtClean="0">
                <a:solidFill>
                  <a:srgbClr val="3E3E40"/>
                </a:solidFill>
              </a:defRPr>
            </a:lvl1pPr>
            <a:lvl2pPr>
              <a:defRPr lang="ru-RU" sz="2000" kern="1200" smtClean="0">
                <a:solidFill>
                  <a:srgbClr val="3E3E40"/>
                </a:solidFill>
                <a:ea typeface="+mn-ea"/>
              </a:defRPr>
            </a:lvl2pPr>
            <a:lvl3pPr>
              <a:defRPr lang="ru-RU" sz="2000" kern="1200" smtClean="0">
                <a:solidFill>
                  <a:srgbClr val="3E3E40"/>
                </a:solidFill>
                <a:ea typeface="+mn-ea"/>
              </a:defRPr>
            </a:lvl3pPr>
            <a:lvl4pPr>
              <a:defRPr lang="ru-RU" sz="2000" kern="1200" smtClean="0">
                <a:solidFill>
                  <a:srgbClr val="3E3E40"/>
                </a:solidFill>
                <a:ea typeface="+mn-ea"/>
              </a:defRPr>
            </a:lvl4pPr>
            <a:lvl5pPr>
              <a:defRPr lang="ru-RU" sz="2000" kern="1200">
                <a:solidFill>
                  <a:srgbClr val="3E3E40"/>
                </a:solidFill>
                <a:ea typeface="+mn-ea"/>
              </a:defRPr>
            </a:lvl5pPr>
          </a:lstStyle>
          <a:p>
            <a:pPr lvl="0" defTabSz="914400" eaLnBrk="1" latinLnBrk="0" hangingPunct="1">
              <a:buClr>
                <a:srgbClr val="678C94"/>
              </a:buClr>
              <a:buChar char="§"/>
            </a:pPr>
            <a:r>
              <a:rPr lang="ru-RU" dirty="0"/>
              <a:t>Образец текста</a:t>
            </a:r>
          </a:p>
          <a:p>
            <a:pPr marL="742950" lvl="1" indent="-285750" defTabSz="914400" eaLnBrk="1" latinLnBrk="0" hangingPunct="1">
              <a:buFont typeface="Arial" pitchFamily="34" charset="0"/>
              <a:buChar char="–"/>
            </a:pPr>
            <a:r>
              <a:rPr lang="ru-RU" dirty="0"/>
              <a:t>Второй уровень</a:t>
            </a:r>
          </a:p>
          <a:p>
            <a:pPr marL="1143000" lvl="2" indent="-228600" defTabSz="914400" eaLnBrk="1" latinLnBrk="0" hangingPunct="1">
              <a:buFont typeface="Arial" pitchFamily="34" charset="0"/>
              <a:buChar char="•"/>
            </a:pPr>
            <a:r>
              <a:rPr lang="ru-RU" dirty="0"/>
              <a:t>Третий уровень</a:t>
            </a:r>
          </a:p>
          <a:p>
            <a:pPr marL="1600200" lvl="3" indent="-228600" defTabSz="914400" eaLnBrk="1" latinLnBrk="0" hangingPunct="1">
              <a:buFont typeface="Arial" pitchFamily="34" charset="0"/>
              <a:buChar char="–"/>
            </a:pPr>
            <a:r>
              <a:rPr lang="ru-RU" dirty="0"/>
              <a:t>Четвертый уровень</a:t>
            </a:r>
          </a:p>
          <a:p>
            <a:pPr marL="2057400" lvl="4" indent="-228600" defTabSz="914400" eaLnBrk="1" latinLnBrk="0" hangingPunct="1">
              <a:buFont typeface="Arial" pitchFamily="34" charset="0"/>
              <a:buChar char="»"/>
            </a:pPr>
            <a:r>
              <a:rPr lang="ru-RU" dirty="0"/>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a:t>Образец текста</a:t>
            </a:r>
          </a:p>
        </p:txBody>
      </p:sp>
      <p:sp>
        <p:nvSpPr>
          <p:cNvPr id="6" name="Содержимое 5"/>
          <p:cNvSpPr>
            <a:spLocks noGrp="1"/>
          </p:cNvSpPr>
          <p:nvPr>
            <p:ph sz="quarter" idx="4"/>
          </p:nvPr>
        </p:nvSpPr>
        <p:spPr>
          <a:xfrm>
            <a:off x="4645025" y="2174875"/>
            <a:ext cx="4041775" cy="39512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a:defRPr lang="ru-RU" sz="2400" kern="1200" dirty="0" smtClean="0">
                <a:solidFill>
                  <a:srgbClr val="3E3E40"/>
                </a:solidFill>
              </a:defRPr>
            </a:lvl1pPr>
            <a:lvl2pPr>
              <a:defRPr lang="ru-RU" sz="2000" kern="1200" dirty="0" smtClean="0">
                <a:solidFill>
                  <a:srgbClr val="3E3E40"/>
                </a:solidFill>
                <a:ea typeface="+mn-ea"/>
              </a:defRPr>
            </a:lvl2pPr>
            <a:lvl3pPr>
              <a:defRPr lang="ru-RU" sz="2000" kern="1200" dirty="0" smtClean="0">
                <a:solidFill>
                  <a:srgbClr val="3E3E40"/>
                </a:solidFill>
                <a:ea typeface="+mn-ea"/>
              </a:defRPr>
            </a:lvl3pPr>
            <a:lvl4pPr>
              <a:defRPr lang="ru-RU" kern="1200" dirty="0" smtClean="0">
                <a:solidFill>
                  <a:srgbClr val="3E3E40"/>
                </a:solidFill>
                <a:ea typeface="+mn-ea"/>
              </a:defRPr>
            </a:lvl4pPr>
            <a:lvl5pPr>
              <a:defRPr lang="ru-RU" kern="1200" dirty="0">
                <a:solidFill>
                  <a:srgbClr val="3E3E40"/>
                </a:solidFill>
                <a:ea typeface="+mn-ea"/>
              </a:defRPr>
            </a:lvl5pPr>
          </a:lstStyle>
          <a:p>
            <a:pPr lvl="0" defTabSz="914400" eaLnBrk="1" latinLnBrk="0" hangingPunct="1">
              <a:buClr>
                <a:srgbClr val="678C94"/>
              </a:buClr>
              <a:buChar char="§"/>
            </a:pPr>
            <a:r>
              <a:rPr lang="ru-RU" dirty="0"/>
              <a:t>Образец текста</a:t>
            </a:r>
          </a:p>
          <a:p>
            <a:pPr marL="742950" lvl="1" indent="-285750" defTabSz="914400" eaLnBrk="1" latinLnBrk="0" hangingPunct="1">
              <a:buFont typeface="Arial" pitchFamily="34" charset="0"/>
              <a:buChar char="–"/>
            </a:pPr>
            <a:r>
              <a:rPr lang="ru-RU" dirty="0"/>
              <a:t>Второй уровень</a:t>
            </a:r>
          </a:p>
          <a:p>
            <a:pPr marL="1143000" lvl="2" indent="-228600" defTabSz="914400" eaLnBrk="1" latinLnBrk="0" hangingPunct="1">
              <a:buFont typeface="Arial" pitchFamily="34" charset="0"/>
              <a:buChar char="•"/>
            </a:pPr>
            <a:r>
              <a:rPr lang="ru-RU" dirty="0"/>
              <a:t>Третий уровень</a:t>
            </a:r>
          </a:p>
          <a:p>
            <a:pPr marL="1600200" lvl="3" indent="-228600" defTabSz="914400" eaLnBrk="1" latinLnBrk="0" hangingPunct="1">
              <a:buFont typeface="Arial" pitchFamily="34" charset="0"/>
              <a:buChar char="–"/>
            </a:pPr>
            <a:r>
              <a:rPr lang="ru-RU" dirty="0"/>
              <a:t>Четвертый уровень</a:t>
            </a:r>
          </a:p>
          <a:p>
            <a:pPr marL="2057400" lvl="4" indent="-228600" defTabSz="914400" eaLnBrk="1" latinLnBrk="0" hangingPunct="1">
              <a:buFont typeface="Arial" pitchFamily="34" charset="0"/>
              <a:buChar char="»"/>
            </a:pPr>
            <a:r>
              <a:rPr lang="ru-RU" dirty="0"/>
              <a:t>Пятый уровень</a:t>
            </a:r>
          </a:p>
        </p:txBody>
      </p:sp>
      <p:sp>
        <p:nvSpPr>
          <p:cNvPr id="7" name="Rectangle 4"/>
          <p:cNvSpPr>
            <a:spLocks noGrp="1" noChangeArrowheads="1"/>
          </p:cNvSpPr>
          <p:nvPr>
            <p:ph type="dt" sz="half" idx="10"/>
          </p:nvPr>
        </p:nvSpPr>
        <p:spPr>
          <a:ln/>
        </p:spPr>
        <p:txBody>
          <a:bodyPr/>
          <a:lstStyle>
            <a:lvl1pPr>
              <a:defRPr/>
            </a:lvl1pPr>
          </a:lstStyle>
          <a:p>
            <a:pPr>
              <a:defRPr/>
            </a:pPr>
            <a:endParaRPr lang="uk-UA"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uk-UA"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7A4B088-221E-460E-BE12-E2EC4B4768C2}" type="slidenum">
              <a:rPr lang="uk-UA" altLang="en-US"/>
              <a:pPr>
                <a:defRPr/>
              </a:pPr>
              <a:t>‹#›</a:t>
            </a:fld>
            <a:endParaRPr lang="uk-UA" altLang="en-US" dirty="0"/>
          </a:p>
        </p:txBody>
      </p:sp>
    </p:spTree>
    <p:extLst>
      <p:ext uri="{BB962C8B-B14F-4D97-AF65-F5344CB8AC3E}">
        <p14:creationId xmlns:p14="http://schemas.microsoft.com/office/powerpoint/2010/main" val="4254036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uk-UA"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uk-UA" altLang="en-US"/>
          </a:p>
        </p:txBody>
      </p:sp>
      <p:sp>
        <p:nvSpPr>
          <p:cNvPr id="4" name="Rectangle 6"/>
          <p:cNvSpPr>
            <a:spLocks noGrp="1" noChangeArrowheads="1"/>
          </p:cNvSpPr>
          <p:nvPr>
            <p:ph type="sldNum" sz="quarter" idx="12"/>
          </p:nvPr>
        </p:nvSpPr>
        <p:spPr>
          <a:ln/>
        </p:spPr>
        <p:txBody>
          <a:bodyPr/>
          <a:lstStyle>
            <a:lvl1pPr>
              <a:defRPr/>
            </a:lvl1pPr>
          </a:lstStyle>
          <a:p>
            <a:pPr>
              <a:defRPr/>
            </a:pPr>
            <a:fld id="{6C12B847-A51D-4FFE-875A-F3F54EA178A8}" type="slidenum">
              <a:rPr lang="uk-UA" altLang="en-US"/>
              <a:pPr>
                <a:defRPr/>
              </a:pPr>
              <a:t>‹#›</a:t>
            </a:fld>
            <a:endParaRPr lang="uk-UA" altLang="en-US"/>
          </a:p>
        </p:txBody>
      </p:sp>
    </p:spTree>
    <p:extLst>
      <p:ext uri="{BB962C8B-B14F-4D97-AF65-F5344CB8AC3E}">
        <p14:creationId xmlns:p14="http://schemas.microsoft.com/office/powerpoint/2010/main" val="20024732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en-US" dirty="0" err="1"/>
              <a:t>Образец</a:t>
            </a:r>
            <a:r>
              <a:rPr lang="uk-UA" altLang="en-US" dirty="0"/>
              <a:t> заголовка</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en-US" dirty="0" err="1"/>
              <a:t>Образец</a:t>
            </a:r>
            <a:r>
              <a:rPr lang="uk-UA" altLang="en-US" dirty="0"/>
              <a:t> </a:t>
            </a:r>
            <a:r>
              <a:rPr lang="uk-UA" altLang="en-US" dirty="0" err="1"/>
              <a:t>текста</a:t>
            </a:r>
            <a:endParaRPr lang="uk-UA" altLang="en-US" dirty="0"/>
          </a:p>
          <a:p>
            <a:pPr lvl="1"/>
            <a:r>
              <a:rPr lang="uk-UA" altLang="en-US" dirty="0" err="1"/>
              <a:t>Второй</a:t>
            </a:r>
            <a:r>
              <a:rPr lang="uk-UA" altLang="en-US" dirty="0"/>
              <a:t> </a:t>
            </a:r>
            <a:r>
              <a:rPr lang="uk-UA" altLang="en-US" dirty="0" err="1"/>
              <a:t>уровень</a:t>
            </a:r>
            <a:endParaRPr lang="uk-UA" altLang="en-US" dirty="0"/>
          </a:p>
          <a:p>
            <a:pPr lvl="2"/>
            <a:r>
              <a:rPr lang="uk-UA" altLang="en-US" dirty="0" err="1"/>
              <a:t>Третий</a:t>
            </a:r>
            <a:r>
              <a:rPr lang="uk-UA" altLang="en-US" dirty="0"/>
              <a:t> </a:t>
            </a:r>
            <a:r>
              <a:rPr lang="uk-UA" altLang="en-US" dirty="0" err="1"/>
              <a:t>уровень</a:t>
            </a:r>
            <a:endParaRPr lang="uk-UA" altLang="en-US" dirty="0"/>
          </a:p>
          <a:p>
            <a:pPr lvl="3"/>
            <a:r>
              <a:rPr lang="uk-UA" altLang="en-US" dirty="0" err="1"/>
              <a:t>Четвертый</a:t>
            </a:r>
            <a:r>
              <a:rPr lang="uk-UA" altLang="en-US" dirty="0"/>
              <a:t> </a:t>
            </a:r>
            <a:r>
              <a:rPr lang="uk-UA" altLang="en-US" dirty="0" err="1"/>
              <a:t>уровень</a:t>
            </a:r>
            <a:endParaRPr lang="uk-UA" altLang="en-US" dirty="0"/>
          </a:p>
          <a:p>
            <a:pPr lvl="4"/>
            <a:r>
              <a:rPr lang="uk-UA" altLang="en-US" dirty="0" err="1"/>
              <a:t>Пятый</a:t>
            </a:r>
            <a:r>
              <a:rPr lang="uk-UA" altLang="en-US" dirty="0"/>
              <a:t> </a:t>
            </a:r>
            <a:r>
              <a:rPr lang="uk-UA" altLang="en-US" dirty="0" err="1"/>
              <a:t>уровень</a:t>
            </a:r>
            <a:endParaRPr lang="uk-UA" altLang="en-US" dirty="0"/>
          </a:p>
        </p:txBody>
      </p:sp>
      <p:sp>
        <p:nvSpPr>
          <p:cNvPr id="1741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200">
                <a:latin typeface="Tahoma" pitchFamily="34" charset="0"/>
                <a:cs typeface="Tahoma" pitchFamily="34" charset="0"/>
              </a:defRPr>
            </a:lvl1pPr>
          </a:lstStyle>
          <a:p>
            <a:pPr>
              <a:defRPr/>
            </a:pPr>
            <a:endParaRPr lang="uk-UA" altLang="en-US" dirty="0"/>
          </a:p>
        </p:txBody>
      </p:sp>
      <p:sp>
        <p:nvSpPr>
          <p:cNvPr id="1741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200">
                <a:latin typeface="Tahoma" pitchFamily="34" charset="0"/>
                <a:cs typeface="Tahoma" pitchFamily="34" charset="0"/>
              </a:defRPr>
            </a:lvl1pPr>
          </a:lstStyle>
          <a:p>
            <a:pPr>
              <a:defRPr/>
            </a:pPr>
            <a:endParaRPr lang="uk-UA" altLang="en-US" dirty="0"/>
          </a:p>
        </p:txBody>
      </p:sp>
      <p:sp>
        <p:nvSpPr>
          <p:cNvPr id="1741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a:solidFill>
                  <a:srgbClr val="678C94"/>
                </a:solidFill>
                <a:latin typeface="Tahoma" pitchFamily="34" charset="0"/>
                <a:cs typeface="Tahoma" pitchFamily="34" charset="0"/>
              </a:defRPr>
            </a:lvl1pPr>
          </a:lstStyle>
          <a:p>
            <a:pPr>
              <a:defRPr/>
            </a:pPr>
            <a:fld id="{006FA0CC-CA15-44EC-9024-17F69880780F}" type="slidenum">
              <a:rPr lang="uk-UA" altLang="en-US" smtClean="0"/>
              <a:pPr>
                <a:defRPr/>
              </a:pPr>
              <a:t>‹#›</a:t>
            </a:fld>
            <a:endParaRPr lang="uk-UA" altLang="en-US" dirty="0"/>
          </a:p>
        </p:txBody>
      </p:sp>
    </p:spTree>
  </p:cSld>
  <p:clrMap bg1="lt1" tx1="dk1" bg2="lt2" tx2="dk2" accent1="accent1" accent2="accent2" accent3="accent3" accent4="accent4" accent5="accent5" accent6="accent6" hlink="hlink" folHlink="folHlink"/>
  <p:sldLayoutIdLst>
    <p:sldLayoutId id="2147483706" r:id="rId1"/>
    <p:sldLayoutId id="2147483696" r:id="rId2"/>
    <p:sldLayoutId id="2147483707" r:id="rId3"/>
    <p:sldLayoutId id="2147483699" r:id="rId4"/>
    <p:sldLayoutId id="2147483701" r:id="rId5"/>
  </p:sldLayoutIdLst>
  <p:hf hdr="0" ftr="0" dt="0"/>
  <p:txStyles>
    <p:titleStyle>
      <a:lvl1pPr algn="l" rtl="0" eaLnBrk="0" fontAlgn="base" hangingPunct="0">
        <a:spcBef>
          <a:spcPct val="0"/>
        </a:spcBef>
        <a:spcAft>
          <a:spcPct val="0"/>
        </a:spcAft>
        <a:defRPr sz="4200">
          <a:solidFill>
            <a:schemeClr val="tx1"/>
          </a:solidFill>
          <a:latin typeface="Tahoma" pitchFamily="34" charset="0"/>
          <a:ea typeface="+mj-ea"/>
          <a:cs typeface="Tahoma" pitchFamily="34" charset="0"/>
        </a:defRPr>
      </a:lvl1pPr>
      <a:lvl2pPr algn="l" rtl="0" eaLnBrk="0" fontAlgn="base" hangingPunct="0">
        <a:spcBef>
          <a:spcPct val="0"/>
        </a:spcBef>
        <a:spcAft>
          <a:spcPct val="0"/>
        </a:spcAft>
        <a:defRPr sz="4200">
          <a:solidFill>
            <a:schemeClr val="tx2"/>
          </a:solidFill>
          <a:latin typeface="Garamond" pitchFamily="18" charset="0"/>
          <a:cs typeface="Arial" charset="0"/>
        </a:defRPr>
      </a:lvl2pPr>
      <a:lvl3pPr algn="l" rtl="0" eaLnBrk="0" fontAlgn="base" hangingPunct="0">
        <a:spcBef>
          <a:spcPct val="0"/>
        </a:spcBef>
        <a:spcAft>
          <a:spcPct val="0"/>
        </a:spcAft>
        <a:defRPr sz="4200">
          <a:solidFill>
            <a:schemeClr val="tx2"/>
          </a:solidFill>
          <a:latin typeface="Garamond" pitchFamily="18" charset="0"/>
          <a:cs typeface="Arial" charset="0"/>
        </a:defRPr>
      </a:lvl3pPr>
      <a:lvl4pPr algn="l" rtl="0" eaLnBrk="0" fontAlgn="base" hangingPunct="0">
        <a:spcBef>
          <a:spcPct val="0"/>
        </a:spcBef>
        <a:spcAft>
          <a:spcPct val="0"/>
        </a:spcAft>
        <a:defRPr sz="4200">
          <a:solidFill>
            <a:schemeClr val="tx2"/>
          </a:solidFill>
          <a:latin typeface="Garamond" pitchFamily="18" charset="0"/>
          <a:cs typeface="Arial" charset="0"/>
        </a:defRPr>
      </a:lvl4pPr>
      <a:lvl5pPr algn="l" rtl="0" eaLnBrk="0" fontAlgn="base" hangingPunct="0">
        <a:spcBef>
          <a:spcPct val="0"/>
        </a:spcBef>
        <a:spcAft>
          <a:spcPct val="0"/>
        </a:spcAft>
        <a:defRPr sz="4200">
          <a:solidFill>
            <a:schemeClr val="tx2"/>
          </a:solidFill>
          <a:latin typeface="Garamond" pitchFamily="18" charset="0"/>
          <a:cs typeface="Arial" charset="0"/>
        </a:defRPr>
      </a:lvl5pPr>
      <a:lvl6pPr marL="457200" algn="l" rtl="0" fontAlgn="base">
        <a:spcBef>
          <a:spcPct val="0"/>
        </a:spcBef>
        <a:spcAft>
          <a:spcPct val="0"/>
        </a:spcAft>
        <a:defRPr sz="4200">
          <a:solidFill>
            <a:schemeClr val="tx2"/>
          </a:solidFill>
          <a:latin typeface="Garamond" pitchFamily="18" charset="0"/>
          <a:cs typeface="Arial" charset="0"/>
        </a:defRPr>
      </a:lvl6pPr>
      <a:lvl7pPr marL="914400" algn="l" rtl="0" fontAlgn="base">
        <a:spcBef>
          <a:spcPct val="0"/>
        </a:spcBef>
        <a:spcAft>
          <a:spcPct val="0"/>
        </a:spcAft>
        <a:defRPr sz="4200">
          <a:solidFill>
            <a:schemeClr val="tx2"/>
          </a:solidFill>
          <a:latin typeface="Garamond" pitchFamily="18" charset="0"/>
          <a:cs typeface="Arial" charset="0"/>
        </a:defRPr>
      </a:lvl7pPr>
      <a:lvl8pPr marL="1371600" algn="l" rtl="0" fontAlgn="base">
        <a:spcBef>
          <a:spcPct val="0"/>
        </a:spcBef>
        <a:spcAft>
          <a:spcPct val="0"/>
        </a:spcAft>
        <a:defRPr sz="4200">
          <a:solidFill>
            <a:schemeClr val="tx2"/>
          </a:solidFill>
          <a:latin typeface="Garamond" pitchFamily="18" charset="0"/>
          <a:cs typeface="Arial" charset="0"/>
        </a:defRPr>
      </a:lvl8pPr>
      <a:lvl9pPr marL="1828800" algn="l" rtl="0" fontAlgn="base">
        <a:spcBef>
          <a:spcPct val="0"/>
        </a:spcBef>
        <a:spcAft>
          <a:spcPct val="0"/>
        </a:spcAft>
        <a:defRPr sz="42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rgbClr val="000000"/>
          </a:solidFill>
          <a:latin typeface="Tahoma" pitchFamily="34" charset="0"/>
          <a:ea typeface="+mn-ea"/>
          <a:cs typeface="Tahoma" pitchFamily="34" charset="0"/>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rgbClr val="000000"/>
          </a:solidFill>
          <a:latin typeface="Tahoma" pitchFamily="34" charset="0"/>
          <a:cs typeface="Tahoma" pitchFamily="34" charset="0"/>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rgbClr val="000000"/>
          </a:solidFill>
          <a:latin typeface="Tahoma" pitchFamily="34" charset="0"/>
          <a:cs typeface="Tahoma" pitchFamily="34" charset="0"/>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rgbClr val="000000"/>
          </a:solidFill>
          <a:latin typeface="Tahoma" pitchFamily="34" charset="0"/>
          <a:cs typeface="Tahoma" pitchFamily="34" charset="0"/>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rgbClr val="000000"/>
          </a:solidFill>
          <a:latin typeface="Tahoma" pitchFamily="34" charset="0"/>
          <a:cs typeface="Tahoma" pitchFamily="34" charset="0"/>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1"/>
          <p:cNvSpPr txBox="1">
            <a:spLocks/>
          </p:cNvSpPr>
          <p:nvPr/>
        </p:nvSpPr>
        <p:spPr>
          <a:xfrm>
            <a:off x="1800199" y="1268760"/>
            <a:ext cx="7056784" cy="2808312"/>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ru-RU" sz="3100" b="1" cap="all" dirty="0">
                <a:solidFill>
                  <a:srgbClr val="870038"/>
                </a:solidFill>
                <a:effectLst>
                  <a:outerShdw blurRad="38100" dist="38100" dir="2700000" algn="tl">
                    <a:srgbClr val="000000">
                      <a:alpha val="43137"/>
                    </a:srgbClr>
                  </a:outerShdw>
                </a:effectLst>
                <a:ea typeface="Tahoma" panose="020B0604030504040204" pitchFamily="34" charset="0"/>
              </a:rPr>
              <a:t/>
            </a:r>
            <a:br>
              <a:rPr lang="ru-RU" sz="3100" b="1" cap="all" dirty="0">
                <a:solidFill>
                  <a:srgbClr val="870038"/>
                </a:solidFill>
                <a:effectLst>
                  <a:outerShdw blurRad="38100" dist="38100" dir="2700000" algn="tl">
                    <a:srgbClr val="000000">
                      <a:alpha val="43137"/>
                    </a:srgbClr>
                  </a:outerShdw>
                </a:effectLst>
                <a:ea typeface="Tahoma" panose="020B0604030504040204" pitchFamily="34" charset="0"/>
              </a:rPr>
            </a:br>
            <a:endParaRPr lang="ru-RU"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endParaRPr>
          </a:p>
          <a:p>
            <a:pPr algn="l"/>
            <a:r>
              <a:rPr lang="uk-UA"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2.2. </a:t>
            </a:r>
            <a:r>
              <a:rPr lang="uk-UA" sz="2800" b="1" cap="all" dirty="0" err="1">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Партисипативна</a:t>
            </a:r>
            <a:r>
              <a:rPr lang="uk-UA"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 демократія</a:t>
            </a:r>
            <a:endParaRPr lang="ru-RU"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457200" y="332656"/>
            <a:ext cx="8229600" cy="5976664"/>
          </a:xfrm>
        </p:spPr>
        <p:txBody>
          <a:bodyPr lIns="0" tIns="28080" rIns="0" bIns="0">
            <a:normAutofit/>
          </a:bodyPr>
          <a:lstStyle/>
          <a:p>
            <a:pPr marL="0" indent="0" eaLnBrk="1" hangingPunct="1">
              <a:spcBef>
                <a:spcPts val="400"/>
              </a:spcBef>
              <a:spcAft>
                <a:spcPts val="400"/>
              </a:spcAft>
              <a:buNone/>
            </a:pPr>
            <a:r>
              <a:rPr lang="uk-UA" sz="1700" i="1" dirty="0">
                <a:latin typeface="+mn-lt"/>
                <a:cs typeface="Tahoma" pitchFamily="34" charset="0"/>
              </a:rPr>
              <a:t>8. </a:t>
            </a:r>
            <a:r>
              <a:rPr lang="uk-UA" sz="1700" b="1" i="1" dirty="0">
                <a:latin typeface="+mn-lt"/>
                <a:cs typeface="Tahoma" pitchFamily="34" charset="0"/>
              </a:rPr>
              <a:t>Відповідні ресурси</a:t>
            </a:r>
            <a:r>
              <a:rPr lang="uk-UA" sz="1700" i="1" dirty="0">
                <a:latin typeface="+mn-lt"/>
                <a:cs typeface="Tahoma" pitchFamily="34" charset="0"/>
              </a:rPr>
              <a:t> </a:t>
            </a:r>
            <a:r>
              <a:rPr lang="uk-UA" sz="1700" dirty="0">
                <a:latin typeface="+mn-lt"/>
                <a:cs typeface="Tahoma" pitchFamily="34" charset="0"/>
              </a:rPr>
              <a:t>– реалізація механізмів участі має бути підкріплена відповідними людськими, технічними і фінансовими ресурсами для їх організації.</a:t>
            </a:r>
          </a:p>
          <a:p>
            <a:pPr marL="0" indent="0" eaLnBrk="1" hangingPunct="1">
              <a:spcBef>
                <a:spcPts val="400"/>
              </a:spcBef>
              <a:spcAft>
                <a:spcPts val="400"/>
              </a:spcAft>
              <a:buNone/>
            </a:pPr>
            <a:r>
              <a:rPr lang="uk-UA" sz="1700" i="1" dirty="0">
                <a:latin typeface="+mn-lt"/>
                <a:cs typeface="Tahoma" pitchFamily="34" charset="0"/>
              </a:rPr>
              <a:t>9. </a:t>
            </a:r>
            <a:r>
              <a:rPr lang="uk-UA" sz="1700" b="1" i="1" dirty="0">
                <a:latin typeface="+mn-lt"/>
                <a:cs typeface="Tahoma" pitchFamily="34" charset="0"/>
              </a:rPr>
              <a:t>Обов’язковість проведення</a:t>
            </a:r>
            <a:r>
              <a:rPr lang="uk-UA" sz="1700" i="1" dirty="0">
                <a:latin typeface="+mn-lt"/>
                <a:cs typeface="Tahoma" pitchFamily="34" charset="0"/>
              </a:rPr>
              <a:t> </a:t>
            </a:r>
            <a:r>
              <a:rPr lang="uk-UA" sz="1700" dirty="0">
                <a:latin typeface="+mn-lt"/>
                <a:cs typeface="Tahoma" pitchFamily="34" charset="0"/>
              </a:rPr>
              <a:t>– нормативно має бути визначено, в яких випадках (питаннях) інструменти підлягають обов’язковому застосуванню.</a:t>
            </a:r>
          </a:p>
          <a:p>
            <a:pPr marL="0" indent="0" eaLnBrk="1" hangingPunct="1">
              <a:spcBef>
                <a:spcPts val="400"/>
              </a:spcBef>
              <a:spcAft>
                <a:spcPts val="400"/>
              </a:spcAft>
              <a:buNone/>
            </a:pPr>
            <a:r>
              <a:rPr lang="uk-UA" sz="1700" i="1" dirty="0">
                <a:latin typeface="+mn-lt"/>
                <a:cs typeface="Tahoma" pitchFamily="34" charset="0"/>
              </a:rPr>
              <a:t>10. </a:t>
            </a:r>
            <a:r>
              <a:rPr lang="uk-UA" sz="1700" b="1" i="1" dirty="0">
                <a:latin typeface="+mn-lt"/>
                <a:cs typeface="Tahoma" pitchFamily="34" charset="0"/>
              </a:rPr>
              <a:t>Координація </a:t>
            </a:r>
            <a:r>
              <a:rPr lang="uk-UA" sz="1700" dirty="0">
                <a:latin typeface="+mn-lt"/>
                <a:cs typeface="Tahoma" pitchFamily="34" charset="0"/>
              </a:rPr>
              <a:t>– оптимальне і повне використання органами й посадовими особами місцевого самоврядування однієї територіальної громади різних інструментів залучення громадян до прийняття рішень. Вибір (та й в цілому тактика проведення) має здійснюватися на користь того інструменту, який дозволить забезпечити участь усіх зацікавлених сторін. Обраний інструмент також має бути пропорційним важливості винесеного на обговорення питання.</a:t>
            </a:r>
          </a:p>
          <a:p>
            <a:pPr marL="0" indent="0" eaLnBrk="1" hangingPunct="1">
              <a:spcBef>
                <a:spcPts val="400"/>
              </a:spcBef>
              <a:spcAft>
                <a:spcPts val="400"/>
              </a:spcAft>
              <a:buNone/>
            </a:pPr>
            <a:r>
              <a:rPr lang="uk-UA" sz="1700" i="1" dirty="0">
                <a:latin typeface="+mn-lt"/>
                <a:cs typeface="Tahoma" pitchFamily="34" charset="0"/>
              </a:rPr>
              <a:t>11. </a:t>
            </a:r>
            <a:r>
              <a:rPr lang="uk-UA" sz="1700" b="1" i="1" dirty="0">
                <a:latin typeface="+mn-lt"/>
                <a:cs typeface="Tahoma" pitchFamily="34" charset="0"/>
              </a:rPr>
              <a:t>Підзвітність </a:t>
            </a:r>
            <a:r>
              <a:rPr lang="uk-UA" sz="1700" dirty="0">
                <a:latin typeface="+mn-lt"/>
                <a:cs typeface="Tahoma" pitchFamily="34" charset="0"/>
              </a:rPr>
              <a:t>– органи і посадові особи, що організовують застосування механізмів повинні, по-перше, звітувати про використання інструментів і врахування пропозицій громадськості та причин їх неврахування; по-друге, створювати та висвітлювати інформацію так, щоб була можливість для внутрішнього та зовнішнього моніторингу.</a:t>
            </a:r>
          </a:p>
          <a:p>
            <a:pPr marL="0" indent="0" eaLnBrk="1" hangingPunct="1">
              <a:spcBef>
                <a:spcPts val="400"/>
              </a:spcBef>
              <a:spcAft>
                <a:spcPts val="400"/>
              </a:spcAft>
              <a:buNone/>
            </a:pPr>
            <a:r>
              <a:rPr lang="uk-UA" sz="1700" i="1" dirty="0">
                <a:latin typeface="+mn-lt"/>
                <a:cs typeface="Tahoma" pitchFamily="34" charset="0"/>
              </a:rPr>
              <a:t>12. </a:t>
            </a:r>
            <a:r>
              <a:rPr lang="uk-UA" sz="1700" b="1" i="1" dirty="0">
                <a:latin typeface="+mn-lt"/>
                <a:cs typeface="Tahoma" pitchFamily="34" charset="0"/>
              </a:rPr>
              <a:t>Відповідальність</a:t>
            </a:r>
            <a:r>
              <a:rPr lang="uk-UA" sz="1700" i="1" dirty="0">
                <a:latin typeface="+mn-lt"/>
                <a:cs typeface="Tahoma" pitchFamily="34" charset="0"/>
              </a:rPr>
              <a:t> </a:t>
            </a:r>
            <a:r>
              <a:rPr lang="uk-UA" sz="1700" dirty="0">
                <a:latin typeface="+mn-lt"/>
                <a:cs typeface="Tahoma" pitchFamily="34" charset="0"/>
              </a:rPr>
              <a:t>– мають бути визначені конкретні механізми: </a:t>
            </a:r>
          </a:p>
          <a:p>
            <a:pPr marL="180975" indent="0" eaLnBrk="1" hangingPunct="1">
              <a:spcBef>
                <a:spcPts val="400"/>
              </a:spcBef>
              <a:spcAft>
                <a:spcPts val="400"/>
              </a:spcAft>
              <a:buNone/>
            </a:pPr>
            <a:r>
              <a:rPr lang="uk-UA" sz="1700" dirty="0">
                <a:latin typeface="+mn-lt"/>
                <a:cs typeface="Tahoma" pitchFamily="34" charset="0"/>
              </a:rPr>
              <a:t>1) скасування рішень ОМС у випадку порушення процедури чи незастосування інструменту там, де це обов’язково;</a:t>
            </a:r>
          </a:p>
          <a:p>
            <a:pPr marL="180975" indent="0" eaLnBrk="1" hangingPunct="1">
              <a:spcBef>
                <a:spcPts val="400"/>
              </a:spcBef>
              <a:spcAft>
                <a:spcPts val="400"/>
              </a:spcAft>
              <a:buNone/>
            </a:pPr>
            <a:r>
              <a:rPr lang="uk-UA" sz="1700" dirty="0">
                <a:latin typeface="+mn-lt"/>
                <a:cs typeface="Tahoma" pitchFamily="34" charset="0"/>
              </a:rPr>
              <a:t> 2) притягнення до юридичної відповідальності службовців, посадових осіб та депутатів.</a:t>
            </a:r>
            <a:endParaRPr lang="uk-UA" sz="800" dirty="0">
              <a:latin typeface="+mn-lt"/>
              <a:cs typeface="Tahoma" pitchFamily="34" charset="0"/>
            </a:endParaRPr>
          </a:p>
        </p:txBody>
      </p:sp>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10</a:t>
            </a:fld>
            <a:endParaRPr lang="uk-UA"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16633"/>
            <a:ext cx="8424936" cy="1301006"/>
          </a:xfrm>
        </p:spPr>
        <p:txBody>
          <a:bodyPr>
            <a:normAutofit/>
          </a:bodyPr>
          <a:lstStyle/>
          <a:p>
            <a:pPr eaLnBrk="1" hangingPunct="1"/>
            <a:r>
              <a:rPr lang="uk-UA" sz="2500" dirty="0"/>
              <a:t>Принципи демократії УЧАСТІ</a:t>
            </a:r>
          </a:p>
        </p:txBody>
      </p:sp>
      <p:sp>
        <p:nvSpPr>
          <p:cNvPr id="10242" name="Rectangle 3"/>
          <p:cNvSpPr>
            <a:spLocks noGrp="1" noChangeArrowheads="1"/>
          </p:cNvSpPr>
          <p:nvPr>
            <p:ph idx="1"/>
          </p:nvPr>
        </p:nvSpPr>
        <p:spPr>
          <a:xfrm>
            <a:off x="611560" y="1484784"/>
            <a:ext cx="8352928" cy="5184576"/>
          </a:xfrm>
        </p:spPr>
        <p:txBody>
          <a:bodyPr lIns="0" tIns="28080" rIns="0" bIns="0">
            <a:normAutofit/>
          </a:bodyPr>
          <a:lstStyle/>
          <a:p>
            <a:pPr marL="457200" indent="-457200" eaLnBrk="1" hangingPunct="1">
              <a:spcBef>
                <a:spcPts val="400"/>
              </a:spcBef>
              <a:buFont typeface="+mj-lt"/>
              <a:buAutoNum type="arabicPeriod"/>
            </a:pPr>
            <a:r>
              <a:rPr lang="uk-UA" sz="2000" b="1" i="1" dirty="0"/>
              <a:t>Пріоритет прав територіальної громади</a:t>
            </a:r>
            <a:r>
              <a:rPr lang="uk-UA" sz="2000" i="1" dirty="0"/>
              <a:t> </a:t>
            </a:r>
          </a:p>
          <a:p>
            <a:pPr marL="457200" indent="-457200" eaLnBrk="1" hangingPunct="1">
              <a:spcBef>
                <a:spcPts val="400"/>
              </a:spcBef>
              <a:buFont typeface="+mj-lt"/>
              <a:buAutoNum type="arabicPeriod"/>
            </a:pPr>
            <a:r>
              <a:rPr lang="uk-UA" sz="2000" b="1" i="1" dirty="0"/>
              <a:t>Чіткість процедури</a:t>
            </a:r>
            <a:r>
              <a:rPr lang="uk-UA" sz="2000" i="1" dirty="0"/>
              <a:t> </a:t>
            </a:r>
          </a:p>
          <a:p>
            <a:pPr marL="457200" indent="-457200" eaLnBrk="1" hangingPunct="1">
              <a:spcBef>
                <a:spcPts val="400"/>
              </a:spcBef>
              <a:buFont typeface="+mj-lt"/>
              <a:buAutoNum type="arabicPeriod"/>
            </a:pPr>
            <a:r>
              <a:rPr lang="uk-UA" sz="2000" b="1" i="1" dirty="0"/>
              <a:t>Простота</a:t>
            </a:r>
            <a:r>
              <a:rPr lang="uk-UA" sz="2000" i="1" dirty="0"/>
              <a:t> </a:t>
            </a:r>
          </a:p>
          <a:p>
            <a:pPr marL="457200" indent="-457200" eaLnBrk="1" hangingPunct="1">
              <a:spcBef>
                <a:spcPts val="400"/>
              </a:spcBef>
              <a:buFont typeface="+mj-lt"/>
              <a:buAutoNum type="arabicPeriod"/>
            </a:pPr>
            <a:r>
              <a:rPr lang="uk-UA" sz="2000" b="1" i="1" dirty="0"/>
              <a:t>Зручність процедури для участі громадян</a:t>
            </a:r>
            <a:endParaRPr lang="uk-UA" sz="2000" dirty="0"/>
          </a:p>
          <a:p>
            <a:pPr marL="457200" indent="-457200" eaLnBrk="1" hangingPunct="1">
              <a:spcBef>
                <a:spcPts val="400"/>
              </a:spcBef>
              <a:buFont typeface="+mj-lt"/>
              <a:buAutoNum type="arabicPeriod"/>
            </a:pPr>
            <a:r>
              <a:rPr lang="uk-UA" sz="2000" b="1" i="1" dirty="0"/>
              <a:t>Достатній час</a:t>
            </a:r>
            <a:endParaRPr lang="uk-UA" sz="2000" dirty="0"/>
          </a:p>
          <a:p>
            <a:pPr marL="457200" indent="-457200" eaLnBrk="1" hangingPunct="1">
              <a:spcBef>
                <a:spcPts val="400"/>
              </a:spcBef>
              <a:buFont typeface="+mj-lt"/>
              <a:buAutoNum type="arabicPeriod"/>
            </a:pPr>
            <a:r>
              <a:rPr lang="uk-UA" sz="2000" b="1" i="1" dirty="0"/>
              <a:t>Публічність</a:t>
            </a:r>
            <a:r>
              <a:rPr lang="uk-UA" sz="2000" i="1" dirty="0"/>
              <a:t> </a:t>
            </a:r>
          </a:p>
          <a:p>
            <a:pPr marL="457200" indent="-457200" eaLnBrk="1" hangingPunct="1">
              <a:spcBef>
                <a:spcPts val="400"/>
              </a:spcBef>
              <a:buFont typeface="+mj-lt"/>
              <a:buAutoNum type="arabicPeriod"/>
            </a:pPr>
            <a:r>
              <a:rPr lang="uk-UA" sz="2000" b="1" i="1" dirty="0"/>
              <a:t>Відкритість</a:t>
            </a:r>
            <a:r>
              <a:rPr lang="uk-UA" sz="2000" dirty="0"/>
              <a:t>.</a:t>
            </a:r>
          </a:p>
          <a:p>
            <a:pPr marL="457200" indent="-457200" eaLnBrk="1" hangingPunct="1">
              <a:spcBef>
                <a:spcPts val="400"/>
              </a:spcBef>
              <a:spcAft>
                <a:spcPts val="400"/>
              </a:spcAft>
              <a:buFont typeface="+mj-lt"/>
              <a:buAutoNum type="arabicPeriod"/>
            </a:pPr>
            <a:r>
              <a:rPr lang="uk-UA" sz="2000" b="1" i="1" dirty="0"/>
              <a:t>Відповідні ресурси</a:t>
            </a:r>
            <a:r>
              <a:rPr lang="uk-UA" sz="2000" dirty="0"/>
              <a:t>.</a:t>
            </a:r>
          </a:p>
          <a:p>
            <a:pPr marL="457200" indent="-457200" eaLnBrk="1" hangingPunct="1">
              <a:spcBef>
                <a:spcPts val="400"/>
              </a:spcBef>
              <a:spcAft>
                <a:spcPts val="400"/>
              </a:spcAft>
              <a:buFont typeface="+mj-lt"/>
              <a:buAutoNum type="arabicPeriod"/>
            </a:pPr>
            <a:r>
              <a:rPr lang="uk-UA" sz="2000" b="1" i="1" dirty="0"/>
              <a:t>Обов’язковість проведення</a:t>
            </a:r>
            <a:endParaRPr lang="uk-UA" sz="2000" dirty="0"/>
          </a:p>
          <a:p>
            <a:pPr marL="457200" indent="-457200" eaLnBrk="1" hangingPunct="1">
              <a:spcBef>
                <a:spcPts val="400"/>
              </a:spcBef>
              <a:spcAft>
                <a:spcPts val="400"/>
              </a:spcAft>
              <a:buFont typeface="+mj-lt"/>
              <a:buAutoNum type="arabicPeriod"/>
            </a:pPr>
            <a:r>
              <a:rPr lang="uk-UA" sz="2000" b="1" i="1" dirty="0"/>
              <a:t>Координація </a:t>
            </a:r>
          </a:p>
          <a:p>
            <a:pPr marL="457200" indent="-457200" eaLnBrk="1" hangingPunct="1">
              <a:spcBef>
                <a:spcPts val="400"/>
              </a:spcBef>
              <a:spcAft>
                <a:spcPts val="400"/>
              </a:spcAft>
              <a:buFont typeface="+mj-lt"/>
              <a:buAutoNum type="arabicPeriod"/>
            </a:pPr>
            <a:r>
              <a:rPr lang="uk-UA" sz="2000" b="1" i="1" dirty="0"/>
              <a:t>Підзвітність</a:t>
            </a:r>
            <a:endParaRPr lang="uk-UA" sz="2000" dirty="0"/>
          </a:p>
          <a:p>
            <a:pPr marL="457200" indent="-457200" eaLnBrk="1" hangingPunct="1">
              <a:spcBef>
                <a:spcPts val="400"/>
              </a:spcBef>
              <a:spcAft>
                <a:spcPts val="400"/>
              </a:spcAft>
              <a:buFont typeface="+mj-lt"/>
              <a:buAutoNum type="arabicPeriod"/>
            </a:pPr>
            <a:r>
              <a:rPr lang="uk-UA" sz="2000" b="1" i="1" dirty="0"/>
              <a:t>Відповідальність</a:t>
            </a:r>
            <a:endParaRPr lang="uk-UA" sz="2000" dirty="0"/>
          </a:p>
        </p:txBody>
      </p:sp>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11</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4054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ytuł 1"/>
          <p:cNvSpPr>
            <a:spLocks noGrp="1"/>
          </p:cNvSpPr>
          <p:nvPr>
            <p:ph type="title"/>
          </p:nvPr>
        </p:nvSpPr>
        <p:spPr>
          <a:xfrm>
            <a:off x="251520" y="100013"/>
            <a:ext cx="8501955" cy="881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p>
            <a:pPr eaLnBrk="1" hangingPunct="1"/>
            <a:r>
              <a:rPr lang="uk-UA" altLang="pl-PL" sz="2800" dirty="0"/>
              <a:t>Основні сходинки/складові процесу партисипації / участі</a:t>
            </a:r>
            <a:endParaRPr lang="pl-PL" altLang="pl-PL" sz="2800" dirty="0"/>
          </a:p>
        </p:txBody>
      </p:sp>
      <p:sp>
        <p:nvSpPr>
          <p:cNvPr id="12291" name="Symbol zastępczy zawartości 2"/>
          <p:cNvSpPr txBox="1">
            <a:spLocks/>
          </p:cNvSpPr>
          <p:nvPr/>
        </p:nvSpPr>
        <p:spPr bwMode="auto">
          <a:xfrm>
            <a:off x="323528" y="1196753"/>
            <a:ext cx="4032448" cy="504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 eaLnBrk="0" hangingPunct="0">
              <a:defRPr sz="1600">
                <a:solidFill>
                  <a:schemeClr val="tx1"/>
                </a:solidFill>
                <a:latin typeface="Arial" charset="0"/>
                <a:cs typeface="Arial" charset="0"/>
              </a:defRPr>
            </a:lvl1pPr>
            <a:lvl2pPr marL="742950" indent="-28575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marL="387350" indent="-342900" eaLnBrk="1" hangingPunct="1">
              <a:spcBef>
                <a:spcPct val="20000"/>
              </a:spcBef>
              <a:buClr>
                <a:srgbClr val="678C94"/>
              </a:buClr>
              <a:buSzPct val="150000"/>
              <a:buFont typeface="Wingdings" panose="05000000000000000000" pitchFamily="2" charset="2"/>
              <a:buChar char="§"/>
            </a:pPr>
            <a:r>
              <a:rPr lang="uk-UA" altLang="pl-PL" sz="2400" dirty="0">
                <a:latin typeface="+mn-lt"/>
                <a:cs typeface="Tahoma" pitchFamily="34" charset="0"/>
              </a:rPr>
              <a:t>Спільне прийняття рішень</a:t>
            </a:r>
          </a:p>
          <a:p>
            <a:pPr marL="387350" indent="-342900" eaLnBrk="1" hangingPunct="1">
              <a:spcBef>
                <a:spcPct val="20000"/>
              </a:spcBef>
              <a:buClr>
                <a:srgbClr val="678C94"/>
              </a:buClr>
              <a:buSzPct val="150000"/>
              <a:buFont typeface="Wingdings" panose="05000000000000000000" pitchFamily="2" charset="2"/>
              <a:buChar char="§"/>
            </a:pPr>
            <a:endParaRPr lang="uk-UA" altLang="pl-PL" sz="2400" dirty="0">
              <a:latin typeface="+mn-lt"/>
              <a:cs typeface="Tahoma" pitchFamily="34" charset="0"/>
            </a:endParaRPr>
          </a:p>
          <a:p>
            <a:pPr marL="387350" indent="-342900" eaLnBrk="1" hangingPunct="1">
              <a:spcBef>
                <a:spcPct val="20000"/>
              </a:spcBef>
              <a:buClr>
                <a:srgbClr val="678C94"/>
              </a:buClr>
              <a:buSzPct val="150000"/>
              <a:buFont typeface="Wingdings" panose="05000000000000000000" pitchFamily="2" charset="2"/>
              <a:buChar char="§"/>
            </a:pPr>
            <a:r>
              <a:rPr lang="uk-UA" altLang="pl-PL" sz="2400" dirty="0">
                <a:latin typeface="+mn-lt"/>
                <a:cs typeface="Tahoma" pitchFamily="34" charset="0"/>
              </a:rPr>
              <a:t>Консультування </a:t>
            </a:r>
            <a:r>
              <a:rPr lang="pl-PL" altLang="pl-PL" sz="2400" dirty="0">
                <a:latin typeface="+mn-lt"/>
                <a:cs typeface="Tahoma" pitchFamily="34" charset="0"/>
              </a:rPr>
              <a:t/>
            </a:r>
            <a:br>
              <a:rPr lang="pl-PL" altLang="pl-PL" sz="2400" dirty="0">
                <a:latin typeface="+mn-lt"/>
                <a:cs typeface="Tahoma" pitchFamily="34" charset="0"/>
              </a:rPr>
            </a:br>
            <a:endParaRPr lang="pl-PL" altLang="pl-PL" sz="2400" dirty="0">
              <a:latin typeface="+mn-lt"/>
              <a:cs typeface="Tahoma" pitchFamily="34" charset="0"/>
            </a:endParaRPr>
          </a:p>
          <a:p>
            <a:pPr marL="387350" indent="-342900" eaLnBrk="1" hangingPunct="1">
              <a:spcBef>
                <a:spcPct val="20000"/>
              </a:spcBef>
              <a:buClr>
                <a:srgbClr val="678C94"/>
              </a:buClr>
              <a:buSzPct val="150000"/>
              <a:buFont typeface="Wingdings" panose="05000000000000000000" pitchFamily="2" charset="2"/>
              <a:buChar char="§"/>
            </a:pPr>
            <a:r>
              <a:rPr lang="uk-UA" altLang="pl-PL" sz="2400" dirty="0">
                <a:latin typeface="+mn-lt"/>
                <a:cs typeface="Tahoma" pitchFamily="34" charset="0"/>
              </a:rPr>
              <a:t>Зібрання ідей, думок, пропозицій</a:t>
            </a:r>
            <a:r>
              <a:rPr lang="pl-PL" altLang="pl-PL" sz="2400" dirty="0">
                <a:latin typeface="+mn-lt"/>
                <a:cs typeface="Tahoma" pitchFamily="34" charset="0"/>
              </a:rPr>
              <a:t/>
            </a:r>
            <a:br>
              <a:rPr lang="pl-PL" altLang="pl-PL" sz="2400" dirty="0">
                <a:latin typeface="+mn-lt"/>
                <a:cs typeface="Tahoma" pitchFamily="34" charset="0"/>
              </a:rPr>
            </a:br>
            <a:endParaRPr lang="pl-PL" altLang="pl-PL" sz="2400" dirty="0">
              <a:latin typeface="+mn-lt"/>
              <a:cs typeface="Tahoma" pitchFamily="34" charset="0"/>
            </a:endParaRPr>
          </a:p>
          <a:p>
            <a:pPr marL="387350" indent="-342900" eaLnBrk="1" hangingPunct="1">
              <a:spcBef>
                <a:spcPct val="20000"/>
              </a:spcBef>
              <a:buClr>
                <a:srgbClr val="678C94"/>
              </a:buClr>
              <a:buSzPct val="150000"/>
              <a:buFont typeface="Wingdings" panose="05000000000000000000" pitchFamily="2" charset="2"/>
              <a:buChar char="§"/>
            </a:pPr>
            <a:r>
              <a:rPr lang="uk-UA" altLang="pl-PL" sz="2400" dirty="0">
                <a:latin typeface="+mn-lt"/>
                <a:cs typeface="Tahoma" pitchFamily="34" charset="0"/>
              </a:rPr>
              <a:t>Інформування</a:t>
            </a:r>
          </a:p>
          <a:p>
            <a:pPr marL="387350" indent="-342900" eaLnBrk="1" hangingPunct="1">
              <a:spcBef>
                <a:spcPct val="20000"/>
              </a:spcBef>
              <a:buClr>
                <a:srgbClr val="678C94"/>
              </a:buClr>
              <a:buSzPct val="150000"/>
              <a:buFont typeface="Wingdings" panose="05000000000000000000" pitchFamily="2" charset="2"/>
              <a:buChar char="§"/>
            </a:pPr>
            <a:endParaRPr lang="uk-UA" altLang="pl-PL" sz="2400" dirty="0">
              <a:latin typeface="+mn-lt"/>
              <a:cs typeface="Tahoma" pitchFamily="34" charset="0"/>
            </a:endParaRPr>
          </a:p>
          <a:p>
            <a:pPr marL="387350" indent="-342900" eaLnBrk="1" hangingPunct="1">
              <a:spcBef>
                <a:spcPct val="20000"/>
              </a:spcBef>
              <a:buClr>
                <a:srgbClr val="678C94"/>
              </a:buClr>
              <a:buSzPct val="150000"/>
              <a:buFont typeface="Wingdings" panose="05000000000000000000" pitchFamily="2" charset="2"/>
              <a:buChar char="§"/>
            </a:pPr>
            <a:r>
              <a:rPr lang="uk-UA" altLang="pl-PL" sz="2400" dirty="0">
                <a:latin typeface="+mn-lt"/>
                <a:cs typeface="Tahoma" pitchFamily="34" charset="0"/>
              </a:rPr>
              <a:t>Відсутність контакту/спілкування</a:t>
            </a:r>
            <a:endParaRPr lang="pl-PL" altLang="pl-PL" sz="2600" dirty="0">
              <a:latin typeface="+mn-lt"/>
              <a:cs typeface="Tahoma" pitchFamily="34" charset="0"/>
            </a:endParaRPr>
          </a:p>
          <a:p>
            <a:pPr eaLnBrk="1" hangingPunct="1">
              <a:spcBef>
                <a:spcPct val="20000"/>
              </a:spcBef>
              <a:buFont typeface="Arial" charset="0"/>
              <a:buChar char="•"/>
            </a:pPr>
            <a:endParaRPr lang="pl-PL" altLang="pl-PL" sz="2800"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12</a:t>
            </a:fld>
            <a:endParaRPr lang="uk-UA" altLang="en-US"/>
          </a:p>
        </p:txBody>
      </p:sp>
      <p:pic>
        <p:nvPicPr>
          <p:cNvPr id="6" name="Picture 2" descr="Картинки по запросу драбин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88076">
            <a:off x="4273684" y="1555887"/>
            <a:ext cx="4500450" cy="48192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ytuł 1"/>
          <p:cNvSpPr>
            <a:spLocks noGrp="1"/>
          </p:cNvSpPr>
          <p:nvPr>
            <p:ph type="title"/>
          </p:nvPr>
        </p:nvSpPr>
        <p:spPr>
          <a:xfrm>
            <a:off x="467544" y="188640"/>
            <a:ext cx="8229600" cy="635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algn="ctr" eaLnBrk="1" hangingPunct="1"/>
            <a:r>
              <a:rPr lang="uk-UA" altLang="pl-PL" sz="2800" dirty="0"/>
              <a:t>Зміни у процесі партисипації</a:t>
            </a:r>
            <a:endParaRPr lang="pl-PL" altLang="pl-PL" sz="2800" dirty="0"/>
          </a:p>
        </p:txBody>
      </p:sp>
      <p:graphicFrame>
        <p:nvGraphicFramePr>
          <p:cNvPr id="118865" name="Group 81"/>
          <p:cNvGraphicFramePr>
            <a:graphicFrameLocks noGrp="1"/>
          </p:cNvGraphicFramePr>
          <p:nvPr>
            <p:extLst>
              <p:ext uri="{D42A27DB-BD31-4B8C-83A1-F6EECF244321}">
                <p14:modId xmlns:p14="http://schemas.microsoft.com/office/powerpoint/2010/main" val="2820512208"/>
              </p:ext>
            </p:extLst>
          </p:nvPr>
        </p:nvGraphicFramePr>
        <p:xfrm>
          <a:off x="0" y="1125538"/>
          <a:ext cx="9144000" cy="5002213"/>
        </p:xfrm>
        <a:graphic>
          <a:graphicData uri="http://schemas.openxmlformats.org/drawingml/2006/table">
            <a:tbl>
              <a:tblPr/>
              <a:tblGrid>
                <a:gridCol w="2281238">
                  <a:extLst>
                    <a:ext uri="{9D8B030D-6E8A-4147-A177-3AD203B41FA5}">
                      <a16:colId xmlns="" xmlns:a16="http://schemas.microsoft.com/office/drawing/2014/main" val="20000"/>
                    </a:ext>
                  </a:extLst>
                </a:gridCol>
                <a:gridCol w="1946275">
                  <a:extLst>
                    <a:ext uri="{9D8B030D-6E8A-4147-A177-3AD203B41FA5}">
                      <a16:colId xmlns="" xmlns:a16="http://schemas.microsoft.com/office/drawing/2014/main" val="20001"/>
                    </a:ext>
                  </a:extLst>
                </a:gridCol>
                <a:gridCol w="2203450">
                  <a:extLst>
                    <a:ext uri="{9D8B030D-6E8A-4147-A177-3AD203B41FA5}">
                      <a16:colId xmlns="" xmlns:a16="http://schemas.microsoft.com/office/drawing/2014/main" val="20002"/>
                    </a:ext>
                  </a:extLst>
                </a:gridCol>
                <a:gridCol w="2713037">
                  <a:extLst>
                    <a:ext uri="{9D8B030D-6E8A-4147-A177-3AD203B41FA5}">
                      <a16:colId xmlns="" xmlns:a16="http://schemas.microsoft.com/office/drawing/2014/main" val="20003"/>
                    </a:ext>
                  </a:extLst>
                </a:gridCol>
              </a:tblGrid>
              <a:tr h="91445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a:ln>
                            <a:noFill/>
                          </a:ln>
                          <a:solidFill>
                            <a:srgbClr val="FFFFFF"/>
                          </a:solidFill>
                          <a:effectLst/>
                          <a:latin typeface="+mn-lt"/>
                          <a:cs typeface="Tahoma" pitchFamily="34" charset="0"/>
                        </a:rPr>
                        <a:t>Заходи та дії </a:t>
                      </a:r>
                      <a:endParaRPr kumimoji="0" lang="pl-PL" sz="2000" b="1" i="0" u="none" strike="noStrike" cap="none" normalizeH="0" baseline="0" dirty="0">
                        <a:ln>
                          <a:noFill/>
                        </a:ln>
                        <a:solidFill>
                          <a:srgbClr val="FFFFFF"/>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a:ln>
                            <a:noFill/>
                          </a:ln>
                          <a:solidFill>
                            <a:srgbClr val="FFFFFF"/>
                          </a:solidFill>
                          <a:effectLst/>
                          <a:latin typeface="+mn-lt"/>
                          <a:cs typeface="Tahoma" pitchFamily="34" charset="0"/>
                        </a:rPr>
                        <a:t>Рівень участі/партиципації</a:t>
                      </a:r>
                      <a:endParaRPr kumimoji="0" lang="pl-PL" sz="2000" b="1" i="0" u="none" strike="noStrike" cap="none" normalizeH="0" baseline="0">
                        <a:ln>
                          <a:noFill/>
                        </a:ln>
                        <a:solidFill>
                          <a:srgbClr val="FFFFFF"/>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a:ln>
                            <a:noFill/>
                          </a:ln>
                          <a:solidFill>
                            <a:srgbClr val="FFFFFF"/>
                          </a:solidFill>
                          <a:effectLst/>
                          <a:latin typeface="+mn-lt"/>
                          <a:cs typeface="Tahoma" pitchFamily="34" charset="0"/>
                        </a:rPr>
                        <a:t>Напрямок комунікації </a:t>
                      </a:r>
                      <a:endParaRPr kumimoji="0" lang="pl-PL" sz="2000" b="1" i="0" u="none" strike="noStrike" cap="none" normalizeH="0" baseline="0" dirty="0">
                        <a:ln>
                          <a:noFill/>
                        </a:ln>
                        <a:solidFill>
                          <a:srgbClr val="FFFFFF"/>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a:ln>
                            <a:noFill/>
                          </a:ln>
                          <a:solidFill>
                            <a:srgbClr val="FFFFFF"/>
                          </a:solidFill>
                          <a:effectLst/>
                          <a:latin typeface="+mn-lt"/>
                          <a:cs typeface="Tahoma" pitchFamily="34" charset="0"/>
                        </a:rPr>
                        <a:t>Практичне використання </a:t>
                      </a:r>
                      <a:endParaRPr kumimoji="0" lang="pl-PL" sz="2000" b="1" i="0" u="none" strike="noStrike" cap="none" normalizeH="0" baseline="0">
                        <a:ln>
                          <a:noFill/>
                        </a:ln>
                        <a:solidFill>
                          <a:srgbClr val="FFFFFF"/>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91604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a:ln>
                            <a:noFill/>
                          </a:ln>
                          <a:solidFill>
                            <a:srgbClr val="000000"/>
                          </a:solidFill>
                          <a:effectLst/>
                          <a:latin typeface="+mn-lt"/>
                          <a:cs typeface="Tahoma" pitchFamily="34" charset="0"/>
                        </a:rPr>
                        <a:t>Партнерство, спільне прийняття рішень </a:t>
                      </a:r>
                      <a:endParaRPr kumimoji="0" lang="pl-PL" sz="1800" b="1"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dirty="0">
                          <a:ln>
                            <a:noFill/>
                          </a:ln>
                          <a:solidFill>
                            <a:srgbClr val="000000"/>
                          </a:solidFill>
                          <a:effectLst/>
                          <a:latin typeface="+mn-lt"/>
                          <a:cs typeface="Tahoma" pitchFamily="34" charset="0"/>
                        </a:rPr>
                        <a:t>високий </a:t>
                      </a:r>
                      <a:endParaRPr kumimoji="0" lang="pl-PL" sz="1800" b="0"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dirty="0">
                          <a:ln>
                            <a:noFill/>
                          </a:ln>
                          <a:solidFill>
                            <a:srgbClr val="000000"/>
                          </a:solidFill>
                          <a:effectLst/>
                          <a:latin typeface="+mn-lt"/>
                          <a:cs typeface="Tahoma" pitchFamily="34" charset="0"/>
                        </a:rPr>
                        <a:t>влада</a:t>
                      </a:r>
                      <a:r>
                        <a:rPr kumimoji="0" lang="pl-PL" sz="1800" b="0" i="0" u="none" strike="noStrike" cap="none" normalizeH="0" baseline="0" dirty="0">
                          <a:ln>
                            <a:noFill/>
                          </a:ln>
                          <a:solidFill>
                            <a:srgbClr val="000000"/>
                          </a:solidFill>
                          <a:effectLst/>
                          <a:latin typeface="+mn-lt"/>
                          <a:cs typeface="Tahoma" pitchFamily="34" charset="0"/>
                        </a:rPr>
                        <a:t> </a:t>
                      </a:r>
                      <a:r>
                        <a:rPr kumimoji="0" lang="uk-UA" sz="1800" b="0" i="0" u="none" strike="noStrike" cap="none" normalizeH="0" baseline="0" dirty="0">
                          <a:ln>
                            <a:noFill/>
                          </a:ln>
                          <a:solidFill>
                            <a:srgbClr val="000000"/>
                          </a:solidFill>
                          <a:effectLst/>
                          <a:latin typeface="+mn-lt"/>
                          <a:cs typeface="Tahoma" pitchFamily="34" charset="0"/>
                        </a:rPr>
                        <a:t>+ громадянин</a:t>
                      </a:r>
                      <a:r>
                        <a:rPr kumimoji="0" lang="pl-PL" sz="1800" b="0" i="0" u="none" strike="noStrike" cap="none" normalizeH="0" baseline="0" dirty="0">
                          <a:ln>
                            <a:noFill/>
                          </a:ln>
                          <a:solidFill>
                            <a:srgbClr val="000000"/>
                          </a:solidFill>
                          <a:effectLst/>
                          <a:latin typeface="+mn-lt"/>
                          <a:cs typeface="Tahoma" pitchFamily="34" charset="0"/>
                        </a:rPr>
                        <a:t> </a:t>
                      </a: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dirty="0">
                          <a:ln>
                            <a:noFill/>
                          </a:ln>
                          <a:solidFill>
                            <a:srgbClr val="000000"/>
                          </a:solidFill>
                          <a:effectLst/>
                          <a:latin typeface="+mn-lt"/>
                          <a:cs typeface="Tahoma" pitchFamily="34" charset="0"/>
                        </a:rPr>
                        <a:t>партисипаторний бюджет</a:t>
                      </a:r>
                      <a:endParaRPr kumimoji="0" lang="pl-PL" sz="1800" b="0"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extLst>
                  <a:ext uri="{0D108BD9-81ED-4DB2-BD59-A6C34878D82A}">
                    <a16:rowId xmlns="" xmlns:a16="http://schemas.microsoft.com/office/drawing/2014/main" val="10001"/>
                  </a:ext>
                </a:extLst>
              </a:tr>
              <a:tr h="91604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a:ln>
                            <a:noFill/>
                          </a:ln>
                          <a:solidFill>
                            <a:srgbClr val="000000"/>
                          </a:solidFill>
                          <a:effectLst/>
                          <a:latin typeface="+mn-lt"/>
                          <a:cs typeface="Tahoma" pitchFamily="34" charset="0"/>
                        </a:rPr>
                        <a:t>Консультування </a:t>
                      </a:r>
                      <a:endParaRPr kumimoji="0" lang="pl-PL" sz="1800" b="1"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середній</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dirty="0">
                          <a:ln>
                            <a:noFill/>
                          </a:ln>
                          <a:solidFill>
                            <a:srgbClr val="000000"/>
                          </a:solidFill>
                          <a:effectLst/>
                          <a:latin typeface="+mn-lt"/>
                          <a:cs typeface="Tahoma" pitchFamily="34" charset="0"/>
                        </a:rPr>
                        <a:t>влада</a:t>
                      </a:r>
                      <a:r>
                        <a:rPr kumimoji="0" lang="pl-PL" sz="1800" b="0" i="0" u="none" strike="noStrike" cap="none" normalizeH="0" baseline="0" dirty="0">
                          <a:ln>
                            <a:noFill/>
                          </a:ln>
                          <a:solidFill>
                            <a:srgbClr val="000000"/>
                          </a:solidFill>
                          <a:effectLst/>
                          <a:latin typeface="+mn-lt"/>
                          <a:cs typeface="Tahoma" pitchFamily="34" charset="0"/>
                        </a:rPr>
                        <a:t> ↔ </a:t>
                      </a:r>
                      <a:r>
                        <a:rPr kumimoji="0" lang="uk-UA" sz="1800" b="0" i="0" u="none" strike="noStrike" cap="none" normalizeH="0" baseline="0" dirty="0">
                          <a:ln>
                            <a:noFill/>
                          </a:ln>
                          <a:solidFill>
                            <a:srgbClr val="000000"/>
                          </a:solidFill>
                          <a:effectLst/>
                          <a:latin typeface="+mn-lt"/>
                          <a:cs typeface="Tahoma" pitchFamily="34" charset="0"/>
                        </a:rPr>
                        <a:t>громадянин</a:t>
                      </a:r>
                      <a:endParaRPr kumimoji="0" lang="pl-PL" sz="1800" b="0"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зустрічі за участю мешканців </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extLst>
                  <a:ext uri="{0D108BD9-81ED-4DB2-BD59-A6C34878D82A}">
                    <a16:rowId xmlns="" xmlns:a16="http://schemas.microsoft.com/office/drawing/2014/main" val="10002"/>
                  </a:ext>
                </a:extLst>
              </a:tr>
              <a:tr h="8230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rgbClr val="000000"/>
                          </a:solidFill>
                          <a:effectLst/>
                          <a:latin typeface="+mn-lt"/>
                          <a:cs typeface="Tahoma" pitchFamily="34" charset="0"/>
                        </a:rPr>
                        <a:t>Зібрання ідей, думок, пропозицій</a:t>
                      </a:r>
                      <a:endParaRPr kumimoji="0" lang="pl-PL" sz="1800" b="1"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низький</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dirty="0">
                          <a:ln>
                            <a:noFill/>
                          </a:ln>
                          <a:solidFill>
                            <a:srgbClr val="000000"/>
                          </a:solidFill>
                          <a:effectLst/>
                          <a:latin typeface="+mn-lt"/>
                          <a:cs typeface="Tahoma" pitchFamily="34" charset="0"/>
                        </a:rPr>
                        <a:t>громадянин</a:t>
                      </a:r>
                      <a:r>
                        <a:rPr kumimoji="0" lang="pl-PL" sz="1800" b="0" i="0" u="none" strike="noStrike" cap="none" normalizeH="0" baseline="0" dirty="0">
                          <a:ln>
                            <a:noFill/>
                          </a:ln>
                          <a:solidFill>
                            <a:srgbClr val="000000"/>
                          </a:solidFill>
                          <a:effectLst/>
                          <a:latin typeface="+mn-lt"/>
                          <a:cs typeface="Tahoma" pitchFamily="34" charset="0"/>
                        </a:rPr>
                        <a:t> → </a:t>
                      </a:r>
                      <a:r>
                        <a:rPr kumimoji="0" lang="uk-UA" sz="1800" b="0" i="0" u="none" strike="noStrike" cap="none" normalizeH="0" baseline="0" dirty="0">
                          <a:ln>
                            <a:noFill/>
                          </a:ln>
                          <a:solidFill>
                            <a:srgbClr val="000000"/>
                          </a:solidFill>
                          <a:effectLst/>
                          <a:latin typeface="+mn-lt"/>
                          <a:cs typeface="Tahoma" pitchFamily="34" charset="0"/>
                        </a:rPr>
                        <a:t>влада</a:t>
                      </a:r>
                      <a:endParaRPr kumimoji="0" lang="pl-PL" sz="1800" b="0"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вивчення громадської думки, інтернет-опитування</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extLst>
                  <a:ext uri="{0D108BD9-81ED-4DB2-BD59-A6C34878D82A}">
                    <a16:rowId xmlns="" xmlns:a16="http://schemas.microsoft.com/office/drawing/2014/main" val="10003"/>
                  </a:ext>
                </a:extLst>
              </a:tr>
              <a:tr h="60963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rgbClr val="000000"/>
                          </a:solidFill>
                          <a:effectLst/>
                          <a:latin typeface="+mn-lt"/>
                          <a:cs typeface="Tahoma" pitchFamily="34" charset="0"/>
                        </a:rPr>
                        <a:t>Інформування</a:t>
                      </a:r>
                      <a:endParaRPr kumimoji="0" lang="pl-PL" sz="1800" b="1"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низький </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влада</a:t>
                      </a:r>
                      <a:r>
                        <a:rPr kumimoji="0" lang="pl-PL" sz="1800" b="0" i="0" u="none" strike="noStrike" cap="none" normalizeH="0" baseline="0">
                          <a:ln>
                            <a:noFill/>
                          </a:ln>
                          <a:solidFill>
                            <a:srgbClr val="000000"/>
                          </a:solidFill>
                          <a:effectLst/>
                          <a:latin typeface="+mn-lt"/>
                          <a:cs typeface="Tahoma" pitchFamily="34" charset="0"/>
                        </a:rPr>
                        <a:t> → </a:t>
                      </a:r>
                      <a:r>
                        <a:rPr kumimoji="0" lang="uk-UA" sz="1800" b="0" i="0" u="none" strike="noStrike" cap="none" normalizeH="0" baseline="0">
                          <a:ln>
                            <a:noFill/>
                          </a:ln>
                          <a:solidFill>
                            <a:srgbClr val="000000"/>
                          </a:solidFill>
                          <a:effectLst/>
                          <a:latin typeface="+mn-lt"/>
                          <a:cs typeface="Tahoma" pitchFamily="34" charset="0"/>
                        </a:rPr>
                        <a:t>громадянин</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l-PL" sz="1800" b="0" i="0" u="none" strike="noStrike" cap="none" normalizeH="0" baseline="0">
                          <a:ln>
                            <a:noFill/>
                          </a:ln>
                          <a:solidFill>
                            <a:srgbClr val="000000"/>
                          </a:solidFill>
                          <a:effectLst/>
                          <a:latin typeface="+mn-lt"/>
                          <a:cs typeface="Tahoma" pitchFamily="34" charset="0"/>
                        </a:rPr>
                        <a:t>PR, </a:t>
                      </a:r>
                      <a:r>
                        <a:rPr kumimoji="0" lang="uk-UA" sz="1800" b="0" i="0" u="none" strike="noStrike" cap="none" normalizeH="0" baseline="0">
                          <a:ln>
                            <a:noFill/>
                          </a:ln>
                          <a:solidFill>
                            <a:srgbClr val="000000"/>
                          </a:solidFill>
                          <a:effectLst/>
                          <a:latin typeface="+mn-lt"/>
                          <a:cs typeface="Tahoma" pitchFamily="34" charset="0"/>
                        </a:rPr>
                        <a:t>інформаційна політика</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FE7"/>
                    </a:solidFill>
                  </a:tcPr>
                </a:tc>
                <a:extLst>
                  <a:ext uri="{0D108BD9-81ED-4DB2-BD59-A6C34878D82A}">
                    <a16:rowId xmlns="" xmlns:a16="http://schemas.microsoft.com/office/drawing/2014/main" val="10004"/>
                  </a:ext>
                </a:extLst>
              </a:tr>
              <a:tr h="8230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rgbClr val="000000"/>
                          </a:solidFill>
                          <a:effectLst/>
                          <a:latin typeface="+mn-lt"/>
                          <a:cs typeface="Tahoma" pitchFamily="34" charset="0"/>
                        </a:rPr>
                        <a:t>Відсутність інформації </a:t>
                      </a:r>
                      <a:endParaRPr kumimoji="0" lang="pl-PL" sz="1800" b="1"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відсутній </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rgbClr val="000000"/>
                          </a:solidFill>
                          <a:effectLst/>
                          <a:latin typeface="+mn-lt"/>
                          <a:cs typeface="Tahoma" pitchFamily="34" charset="0"/>
                        </a:rPr>
                        <a:t>відсутній</a:t>
                      </a:r>
                      <a:endParaRPr kumimoji="0" lang="pl-PL" sz="1800" b="0" i="0" u="none" strike="noStrike" cap="none" normalizeH="0" baseline="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dirty="0">
                        <a:ln>
                          <a:noFill/>
                        </a:ln>
                        <a:solidFill>
                          <a:srgbClr val="000000"/>
                        </a:solidFill>
                        <a:effectLst/>
                        <a:latin typeface="+mn-lt"/>
                        <a:cs typeface="Tahoma" pitchFamily="34" charset="0"/>
                      </a:endParaRPr>
                    </a:p>
                  </a:txBody>
                  <a:tcPr marL="70928" marR="7092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6DDCC"/>
                    </a:solidFill>
                  </a:tcPr>
                </a:tc>
                <a:extLst>
                  <a:ext uri="{0D108BD9-81ED-4DB2-BD59-A6C34878D82A}">
                    <a16:rowId xmlns="" xmlns:a16="http://schemas.microsoft.com/office/drawing/2014/main" val="10005"/>
                  </a:ext>
                </a:extLst>
              </a:tr>
            </a:tbl>
          </a:graphicData>
        </a:graphic>
      </p:graphicFrame>
      <p:pic>
        <p:nvPicPr>
          <p:cNvPr id="133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6505" y="5445224"/>
            <a:ext cx="1586296" cy="926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13</a:t>
            </a:fld>
            <a:endParaRPr lang="uk-UA"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18865"/>
                                        </p:tgtEl>
                                        <p:attrNameLst>
                                          <p:attrName>style.visibility</p:attrName>
                                        </p:attrNameLst>
                                      </p:cBhvr>
                                      <p:to>
                                        <p:strVal val="visible"/>
                                      </p:to>
                                    </p:set>
                                    <p:animEffect transition="in" filter="wipe(down)">
                                      <p:cBhvr>
                                        <p:cTn id="7" dur="500"/>
                                        <p:tgtEl>
                                          <p:spTgt spid="11886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3352"/>
                                        </p:tgtEl>
                                        <p:attrNameLst>
                                          <p:attrName>style.visibility</p:attrName>
                                        </p:attrNameLst>
                                      </p:cBhvr>
                                      <p:to>
                                        <p:strVal val="visible"/>
                                      </p:to>
                                    </p:set>
                                    <p:animEffect transition="in" filter="wipe(down)">
                                      <p:cBhvr>
                                        <p:cTn id="12" dur="500"/>
                                        <p:tgtEl>
                                          <p:spTgt spid="13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dirty="0"/>
              <a:t>РІВЕНЬ 1</a:t>
            </a:r>
            <a:endParaRPr lang="ru-RU" dirty="0"/>
          </a:p>
        </p:txBody>
      </p:sp>
      <p:sp>
        <p:nvSpPr>
          <p:cNvPr id="14339" name="Rectangle 3"/>
          <p:cNvSpPr>
            <a:spLocks noGrp="1" noChangeArrowheads="1"/>
          </p:cNvSpPr>
          <p:nvPr>
            <p:ph idx="1"/>
          </p:nvPr>
        </p:nvSpPr>
        <p:spPr/>
        <p:txBody>
          <a:bodyPr>
            <a:normAutofit fontScale="92500"/>
          </a:bodyPr>
          <a:lstStyle/>
          <a:p>
            <a:pPr eaLnBrk="1" hangingPunct="1">
              <a:buFont typeface="Wingdings" pitchFamily="2" charset="2"/>
              <a:buNone/>
            </a:pPr>
            <a:r>
              <a:rPr lang="uk-UA" dirty="0">
                <a:latin typeface="+mn-lt"/>
                <a:cs typeface="Tahoma" pitchFamily="34" charset="0"/>
              </a:rPr>
              <a:t>Інформаційний зв'язок /Надання інформації/ </a:t>
            </a:r>
          </a:p>
          <a:p>
            <a:pPr marL="0" indent="0" eaLnBrk="1" hangingPunct="1">
              <a:buFont typeface="Wingdings" pitchFamily="2" charset="2"/>
              <a:buNone/>
            </a:pPr>
            <a:r>
              <a:rPr lang="uk-UA" dirty="0">
                <a:latin typeface="+mn-lt"/>
                <a:cs typeface="Tahoma" pitchFamily="34" charset="0"/>
              </a:rPr>
              <a:t>Чи надання інформації означає довіру між владою і громадою?</a:t>
            </a:r>
          </a:p>
          <a:p>
            <a:pPr eaLnBrk="1" hangingPunct="1">
              <a:buFont typeface="Wingdings" pitchFamily="2" charset="2"/>
              <a:buNone/>
            </a:pPr>
            <a:endParaRPr lang="uk-UA" dirty="0">
              <a:latin typeface="+mn-lt"/>
              <a:cs typeface="Tahoma" pitchFamily="34" charset="0"/>
            </a:endParaRPr>
          </a:p>
          <a:p>
            <a:pPr eaLnBrk="1" hangingPunct="1">
              <a:buFont typeface="Wingdings" pitchFamily="2" charset="2"/>
              <a:buNone/>
            </a:pPr>
            <a:endParaRPr lang="uk-UA" dirty="0">
              <a:latin typeface="+mn-lt"/>
              <a:cs typeface="Tahoma" pitchFamily="34" charset="0"/>
            </a:endParaRPr>
          </a:p>
          <a:p>
            <a:pPr eaLnBrk="1" hangingPunct="1">
              <a:buFont typeface="Wingdings" pitchFamily="2" charset="2"/>
              <a:buNone/>
            </a:pPr>
            <a:endParaRPr lang="uk-UA" dirty="0">
              <a:latin typeface="+mn-lt"/>
              <a:cs typeface="Tahoma" pitchFamily="34" charset="0"/>
            </a:endParaRPr>
          </a:p>
          <a:p>
            <a:pPr eaLnBrk="1" hangingPunct="1">
              <a:buFont typeface="Wingdings" pitchFamily="2" charset="2"/>
              <a:buNone/>
            </a:pPr>
            <a:r>
              <a:rPr lang="uk-UA" dirty="0">
                <a:latin typeface="+mn-lt"/>
                <a:cs typeface="Tahoma" pitchFamily="34" charset="0"/>
              </a:rPr>
              <a:t>Оцінка наданої органом влади інформації -</a:t>
            </a:r>
          </a:p>
          <a:p>
            <a:pPr eaLnBrk="1" hangingPunct="1">
              <a:buFont typeface="Wingdings" pitchFamily="2" charset="2"/>
              <a:buNone/>
            </a:pPr>
            <a:r>
              <a:rPr lang="uk-UA" dirty="0">
                <a:latin typeface="+mn-lt"/>
                <a:cs typeface="Tahoma" pitchFamily="34" charset="0"/>
              </a:rPr>
              <a:t>справа самих громадян.</a:t>
            </a:r>
            <a:endParaRPr lang="ru-RU" dirty="0">
              <a:latin typeface="+mn-lt"/>
              <a:cs typeface="Tahoma" pitchFamily="34" charset="0"/>
            </a:endParaRPr>
          </a:p>
        </p:txBody>
      </p:sp>
      <p:pic>
        <p:nvPicPr>
          <p:cNvPr id="1434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2852738"/>
            <a:ext cx="3455988" cy="172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14</a:t>
            </a:fld>
            <a:endParaRPr lang="uk-UA" altLang="en-US"/>
          </a:p>
        </p:txBody>
      </p:sp>
      <p:cxnSp>
        <p:nvCxnSpPr>
          <p:cNvPr id="6"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0"/>
            <a:ext cx="6870700" cy="141287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sz="2800" dirty="0"/>
              <a:t>РІВЕНЬ 1</a:t>
            </a:r>
            <a:br>
              <a:rPr lang="uk-UA" sz="2800" dirty="0"/>
            </a:br>
            <a:r>
              <a:rPr lang="uk-UA" sz="2800" dirty="0"/>
              <a:t>Методи і засоби:</a:t>
            </a:r>
            <a:endParaRPr lang="ru-RU" sz="2800" dirty="0"/>
          </a:p>
        </p:txBody>
      </p:sp>
      <p:sp>
        <p:nvSpPr>
          <p:cNvPr id="15363" name="Rectangle 3"/>
          <p:cNvSpPr>
            <a:spLocks noGrp="1" noChangeArrowheads="1"/>
          </p:cNvSpPr>
          <p:nvPr>
            <p:ph type="body" idx="1"/>
          </p:nvPr>
        </p:nvSpPr>
        <p:spPr>
          <a:xfrm>
            <a:off x="457200" y="1412777"/>
            <a:ext cx="8229600" cy="5040412"/>
          </a:xfrm>
        </p:spPr>
        <p:txBody>
          <a:bodyPr/>
          <a:lstStyle/>
          <a:p>
            <a:pPr eaLnBrk="1" hangingPunct="1">
              <a:buClr>
                <a:srgbClr val="678C94"/>
              </a:buClr>
              <a:buSzPct val="100000"/>
              <a:buFont typeface="Wingdings" panose="05000000000000000000" pitchFamily="2" charset="2"/>
              <a:buChar char="§"/>
            </a:pPr>
            <a:r>
              <a:rPr lang="uk-UA" sz="1900" dirty="0">
                <a:latin typeface="+mn-lt"/>
                <a:cs typeface="Tahoma" pitchFamily="34" charset="0"/>
              </a:rPr>
              <a:t>Телевізійне  або радіоінтерв'ю</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Висвітлення засідань  пресою</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Постійна програма або низка публікацій в ЗМІ</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Сповіщення в ЗМІ про послуги для громадян</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«Стінна преса», виставки друкованих матеріалів</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Читальні зали та «куточки читача»</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Довідково-інформаційний центр</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Рекламні заходи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Прес-реліз</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Інформаційний бюлетень, брошури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Плакати, інформаційні щити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Інформаційні поштові відправлення</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Служба зв'язків із громадськістю</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Сторінка в Інтернеті</a:t>
            </a:r>
            <a:endParaRPr lang="ru-RU" sz="1900"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15</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152400"/>
            <a:ext cx="6480175" cy="147637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sz="2800" dirty="0"/>
              <a:t>РІВЕНЬ 2</a:t>
            </a:r>
            <a:endParaRPr lang="ru-RU" sz="2800" dirty="0"/>
          </a:p>
        </p:txBody>
      </p:sp>
      <p:sp>
        <p:nvSpPr>
          <p:cNvPr id="16387" name="Rectangle 3"/>
          <p:cNvSpPr>
            <a:spLocks noGrp="1" noChangeArrowheads="1"/>
          </p:cNvSpPr>
          <p:nvPr>
            <p:ph type="body" idx="1"/>
          </p:nvPr>
        </p:nvSpPr>
        <p:spPr>
          <a:xfrm>
            <a:off x="467370" y="1628800"/>
            <a:ext cx="7993062" cy="4114800"/>
          </a:xfrm>
        </p:spPr>
        <p:txBody>
          <a:bodyPr/>
          <a:lstStyle/>
          <a:p>
            <a:pPr marL="0" indent="0" eaLnBrk="1" hangingPunct="1">
              <a:buFont typeface="Wingdings" pitchFamily="2" charset="2"/>
              <a:buNone/>
            </a:pPr>
            <a:r>
              <a:rPr lang="uk-UA" dirty="0">
                <a:latin typeface="+mn-lt"/>
                <a:cs typeface="Tahoma" pitchFamily="34" charset="0"/>
              </a:rPr>
              <a:t>Зворотній зв'язок із громадянами / Отримання</a:t>
            </a:r>
            <a:r>
              <a:rPr lang="en-US" dirty="0">
                <a:latin typeface="+mn-lt"/>
                <a:cs typeface="Tahoma" pitchFamily="34" charset="0"/>
              </a:rPr>
              <a:t> </a:t>
            </a:r>
            <a:r>
              <a:rPr lang="uk-UA" dirty="0">
                <a:latin typeface="+mn-lt"/>
                <a:cs typeface="Tahoma" pitchFamily="34" charset="0"/>
              </a:rPr>
              <a:t>інформації /зібрання ідей, думок, пропозицій</a:t>
            </a:r>
          </a:p>
          <a:p>
            <a:pPr marL="0" indent="0" eaLnBrk="1" hangingPunct="1">
              <a:buFont typeface="Wingdings" pitchFamily="2" charset="2"/>
              <a:buNone/>
            </a:pPr>
            <a:endParaRPr lang="ru-RU" dirty="0">
              <a:latin typeface="+mn-lt"/>
              <a:cs typeface="Tahoma" pitchFamily="34" charset="0"/>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3563" y="3213100"/>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16</a:t>
            </a:fld>
            <a:endParaRPr lang="uk-UA" altLang="en-US"/>
          </a:p>
        </p:txBody>
      </p:sp>
      <p:cxnSp>
        <p:nvCxnSpPr>
          <p:cNvPr id="6"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p>
            <a:r>
              <a:rPr lang="uk-UA" sz="2800" dirty="0"/>
              <a:t>РІВЕНЬ 2</a:t>
            </a:r>
            <a:br>
              <a:rPr lang="uk-UA" sz="2800" dirty="0"/>
            </a:br>
            <a:r>
              <a:rPr lang="uk-UA" sz="2800" dirty="0"/>
              <a:t>Методи і засоби:</a:t>
            </a:r>
            <a:br>
              <a:rPr lang="uk-UA" sz="2800" dirty="0"/>
            </a:br>
            <a:endParaRPr lang="ru-RU" sz="2800" dirty="0"/>
          </a:p>
        </p:txBody>
      </p:sp>
      <p:sp>
        <p:nvSpPr>
          <p:cNvPr id="17411" name="Rectangle 3"/>
          <p:cNvSpPr>
            <a:spLocks noGrp="1" noChangeArrowheads="1"/>
          </p:cNvSpPr>
          <p:nvPr>
            <p:ph type="body" idx="1"/>
          </p:nvPr>
        </p:nvSpPr>
        <p:spPr>
          <a:xfrm>
            <a:off x="457200" y="1412875"/>
            <a:ext cx="8218488" cy="5040313"/>
          </a:xfrm>
        </p:spPr>
        <p:txBody>
          <a:bodyPr>
            <a:normAutofit/>
          </a:bodyPr>
          <a:lstStyle/>
          <a:p>
            <a:pPr eaLnBrk="1" hangingPunct="1">
              <a:buClr>
                <a:srgbClr val="678C94"/>
              </a:buClr>
              <a:buSzPct val="100000"/>
              <a:buFont typeface="Wingdings" panose="05000000000000000000" pitchFamily="2" charset="2"/>
              <a:buChar char="§"/>
            </a:pPr>
            <a:r>
              <a:rPr lang="uk-UA" sz="1900" dirty="0">
                <a:latin typeface="+mn-lt"/>
                <a:cs typeface="Tahoma" pitchFamily="34" charset="0"/>
              </a:rPr>
              <a:t>Круглі столи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Опитування громадської думки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Опитування громадян телефоном</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Контактні особи – участь у громадських зборах</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Громадські слухання</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Газетні купони з питаннями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«Гарячі лінії»</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Скринька для пропозицій</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Години прийому громадян для консультацій</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Дні відкритих дверей</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Уповноважені, контактні особи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Залучення громадських організацій</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Дебати</a:t>
            </a:r>
            <a:endParaRPr lang="ru-RU" sz="1900"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17</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dirty="0"/>
              <a:t>РІВЕНЬ 3</a:t>
            </a:r>
            <a:endParaRPr lang="ru-RU" dirty="0"/>
          </a:p>
        </p:txBody>
      </p:sp>
      <p:sp>
        <p:nvSpPr>
          <p:cNvPr id="18435" name="Rectangle 3"/>
          <p:cNvSpPr>
            <a:spLocks noGrp="1" noChangeArrowheads="1"/>
          </p:cNvSpPr>
          <p:nvPr>
            <p:ph type="body" idx="1"/>
          </p:nvPr>
        </p:nvSpPr>
        <p:spPr>
          <a:xfrm>
            <a:off x="395858" y="1484784"/>
            <a:ext cx="8568630" cy="3743325"/>
          </a:xfrm>
        </p:spPr>
        <p:txBody>
          <a:bodyPr>
            <a:noAutofit/>
          </a:bodyPr>
          <a:lstStyle/>
          <a:p>
            <a:pPr marL="0" indent="0" eaLnBrk="1" hangingPunct="1">
              <a:buFont typeface="Wingdings" pitchFamily="2" charset="2"/>
              <a:buNone/>
            </a:pPr>
            <a:r>
              <a:rPr lang="uk-UA" dirty="0">
                <a:latin typeface="+mn-lt"/>
                <a:cs typeface="Tahoma" pitchFamily="34" charset="0"/>
              </a:rPr>
              <a:t>Діалог з громадянами/Дискусії та перемовини /Консультування	</a:t>
            </a:r>
          </a:p>
          <a:p>
            <a:pPr marL="0" indent="0" eaLnBrk="1" hangingPunct="1">
              <a:buFont typeface="Wingdings" pitchFamily="2" charset="2"/>
              <a:buNone/>
            </a:pPr>
            <a:endParaRPr lang="uk-UA" dirty="0">
              <a:latin typeface="+mn-lt"/>
              <a:cs typeface="Tahoma" pitchFamily="34" charset="0"/>
            </a:endParaRPr>
          </a:p>
          <a:p>
            <a:pPr marL="0" indent="0" eaLnBrk="1" hangingPunct="1">
              <a:buFont typeface="Wingdings" pitchFamily="2" charset="2"/>
              <a:buNone/>
            </a:pPr>
            <a:endParaRPr lang="uk-UA" dirty="0">
              <a:latin typeface="+mn-lt"/>
              <a:cs typeface="Tahoma" pitchFamily="34" charset="0"/>
            </a:endParaRPr>
          </a:p>
          <a:p>
            <a:pPr marL="0" indent="0" eaLnBrk="1" hangingPunct="1">
              <a:buFont typeface="Wingdings" pitchFamily="2" charset="2"/>
              <a:buNone/>
            </a:pPr>
            <a:r>
              <a:rPr lang="uk-UA" sz="2800" dirty="0">
                <a:latin typeface="+mn-lt"/>
                <a:cs typeface="Tahoma" pitchFamily="34" charset="0"/>
              </a:rPr>
              <a:t>Діалог з громадянами не завжди означає згоду або задоволення громадян будь-яким рішенням влади. В ході діалогу всі учасники відстоюють свої ідеї.</a:t>
            </a:r>
            <a:endParaRPr lang="ru-RU" sz="2800" dirty="0">
              <a:latin typeface="+mn-lt"/>
              <a:cs typeface="Tahoma" pitchFamily="34" charset="0"/>
            </a:endParaRPr>
          </a:p>
        </p:txBody>
      </p:sp>
      <p:pic>
        <p:nvPicPr>
          <p:cNvPr id="18436"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27168" y="2060848"/>
            <a:ext cx="2448520" cy="1570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18</a:t>
            </a:fld>
            <a:endParaRPr lang="uk-UA" altLang="en-US"/>
          </a:p>
        </p:txBody>
      </p:sp>
      <p:cxnSp>
        <p:nvCxnSpPr>
          <p:cNvPr id="6"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44624"/>
            <a:ext cx="8229600" cy="112474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sz="2800" dirty="0"/>
              <a:t>РІВЕНЬ 3</a:t>
            </a:r>
            <a:br>
              <a:rPr lang="uk-UA" sz="2800" dirty="0"/>
            </a:br>
            <a:r>
              <a:rPr lang="uk-UA" sz="2800" dirty="0"/>
              <a:t>Методи і засоби:</a:t>
            </a:r>
            <a:endParaRPr lang="ru-RU" sz="2800" dirty="0"/>
          </a:p>
        </p:txBody>
      </p:sp>
      <p:sp>
        <p:nvSpPr>
          <p:cNvPr id="19459" name="Rectangle 3"/>
          <p:cNvSpPr>
            <a:spLocks noGrp="1" noChangeArrowheads="1"/>
          </p:cNvSpPr>
          <p:nvPr>
            <p:ph type="body" idx="1"/>
          </p:nvPr>
        </p:nvSpPr>
        <p:spPr>
          <a:xfrm>
            <a:off x="548208" y="1516286"/>
            <a:ext cx="7696200" cy="4144962"/>
          </a:xfrm>
        </p:spPr>
        <p:txBody>
          <a:bodyPr>
            <a:normAutofit/>
          </a:bodyPr>
          <a:lstStyle/>
          <a:p>
            <a:pPr eaLnBrk="1" hangingPunct="1">
              <a:buClr>
                <a:srgbClr val="678C94"/>
              </a:buClr>
              <a:buSzPct val="100000"/>
              <a:buFont typeface="Wingdings" panose="05000000000000000000" pitchFamily="2" charset="2"/>
              <a:buChar char="§"/>
            </a:pPr>
            <a:r>
              <a:rPr lang="uk-UA" sz="1900" dirty="0">
                <a:latin typeface="+mn-lt"/>
                <a:cs typeface="Tahoma" pitchFamily="34" charset="0"/>
              </a:rPr>
              <a:t>Омбудсмени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Об'єднання мешканців будинку чи мікрорайону</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Наставницька допомога громадським лідерам</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Спільні планувальні заходи</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Служба забезпечення участі громадян у місцевому самоврядуванні</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Проведення відкритих заходів з прийняттям рішень</a:t>
            </a:r>
          </a:p>
          <a:p>
            <a:pPr eaLnBrk="1" hangingPunct="1">
              <a:buClr>
                <a:srgbClr val="678C94"/>
              </a:buClr>
              <a:buSzPct val="100000"/>
              <a:buFont typeface="Wingdings" panose="05000000000000000000" pitchFamily="2" charset="2"/>
              <a:buChar char="§"/>
            </a:pPr>
            <a:r>
              <a:rPr lang="uk-UA" sz="1900" dirty="0">
                <a:latin typeface="+mn-lt"/>
                <a:cs typeface="Tahoma" pitchFamily="34" charset="0"/>
              </a:rPr>
              <a:t>Спільні дискусії</a:t>
            </a:r>
            <a:endParaRPr lang="ru-RU" sz="1900"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19</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7813"/>
            <a:ext cx="6778625" cy="1139825"/>
          </a:xfrm>
        </p:spPr>
        <p:txBody>
          <a:bodyPr>
            <a:normAutofit/>
          </a:bodyPr>
          <a:lstStyle/>
          <a:p>
            <a:pPr eaLnBrk="1" hangingPunct="1"/>
            <a:r>
              <a:rPr lang="uk-UA" sz="2800" b="1" dirty="0"/>
              <a:t>Суть демократії участі</a:t>
            </a:r>
          </a:p>
        </p:txBody>
      </p:sp>
      <p:sp>
        <p:nvSpPr>
          <p:cNvPr id="4099" name="Rectangle 3"/>
          <p:cNvSpPr>
            <a:spLocks noGrp="1" noChangeArrowheads="1"/>
          </p:cNvSpPr>
          <p:nvPr>
            <p:ph type="body" idx="1"/>
          </p:nvPr>
        </p:nvSpPr>
        <p:spPr>
          <a:xfrm>
            <a:off x="457200" y="1600200"/>
            <a:ext cx="8218488" cy="4637088"/>
          </a:xfrm>
        </p:spPr>
        <p:txBody>
          <a:bodyPr/>
          <a:lstStyle/>
          <a:p>
            <a:pPr marL="0" indent="0" eaLnBrk="1" hangingPunct="1">
              <a:spcBef>
                <a:spcPct val="30000"/>
              </a:spcBef>
              <a:buFont typeface="Wingdings" pitchFamily="2" charset="2"/>
              <a:buNone/>
            </a:pPr>
            <a:r>
              <a:rPr lang="uk-UA" sz="2600" b="1" dirty="0">
                <a:solidFill>
                  <a:srgbClr val="3E3E40"/>
                </a:solidFill>
                <a:latin typeface="+mn-lt"/>
                <a:cs typeface="Tahoma" pitchFamily="34" charset="0"/>
              </a:rPr>
              <a:t>Демократія участі</a:t>
            </a:r>
            <a:r>
              <a:rPr lang="uk-UA" sz="2600" dirty="0">
                <a:solidFill>
                  <a:srgbClr val="3E3E40"/>
                </a:solidFill>
                <a:latin typeface="+mn-lt"/>
                <a:cs typeface="Tahoma" pitchFamily="34" charset="0"/>
              </a:rPr>
              <a:t> – це такий вид демократії, який передбачає </a:t>
            </a:r>
            <a:r>
              <a:rPr lang="uk-UA" sz="2600" b="1" dirty="0">
                <a:solidFill>
                  <a:srgbClr val="3E3E40"/>
                </a:solidFill>
                <a:latin typeface="+mn-lt"/>
                <a:cs typeface="Tahoma" pitchFamily="34" charset="0"/>
              </a:rPr>
              <a:t>безпосередню участь</a:t>
            </a:r>
            <a:r>
              <a:rPr lang="uk-UA" sz="2600" dirty="0">
                <a:solidFill>
                  <a:srgbClr val="3E3E40"/>
                </a:solidFill>
                <a:latin typeface="+mn-lt"/>
                <a:cs typeface="Tahoma" pitchFamily="34" charset="0"/>
              </a:rPr>
              <a:t> </a:t>
            </a:r>
            <a:r>
              <a:rPr lang="uk-UA" sz="2600" b="1" dirty="0">
                <a:solidFill>
                  <a:srgbClr val="3E3E40"/>
                </a:solidFill>
                <a:latin typeface="+mn-lt"/>
                <a:cs typeface="Tahoma" pitchFamily="34" charset="0"/>
              </a:rPr>
              <a:t>членів територіальної громади</a:t>
            </a:r>
            <a:r>
              <a:rPr lang="uk-UA" sz="2600" dirty="0">
                <a:solidFill>
                  <a:srgbClr val="3E3E40"/>
                </a:solidFill>
                <a:latin typeface="+mn-lt"/>
                <a:cs typeface="Tahoma" pitchFamily="34" charset="0"/>
              </a:rPr>
              <a:t> в управлінні справами громади (або: громадян держави – в управлінні державою), тобто </a:t>
            </a:r>
            <a:r>
              <a:rPr lang="uk-UA" sz="2600" b="1" dirty="0">
                <a:solidFill>
                  <a:srgbClr val="3E3E40"/>
                </a:solidFill>
                <a:latin typeface="+mn-lt"/>
                <a:cs typeface="Tahoma" pitchFamily="34" charset="0"/>
              </a:rPr>
              <a:t>у</a:t>
            </a:r>
            <a:r>
              <a:rPr lang="uk-UA" sz="2600" dirty="0">
                <a:solidFill>
                  <a:srgbClr val="3E3E40"/>
                </a:solidFill>
                <a:latin typeface="+mn-lt"/>
                <a:cs typeface="Tahoma" pitchFamily="34" charset="0"/>
              </a:rPr>
              <a:t> </a:t>
            </a:r>
            <a:r>
              <a:rPr lang="uk-UA" sz="2600" b="1" dirty="0">
                <a:solidFill>
                  <a:srgbClr val="3E3E40"/>
                </a:solidFill>
                <a:latin typeface="+mn-lt"/>
                <a:cs typeface="Tahoma" pitchFamily="34" charset="0"/>
              </a:rPr>
              <a:t>процесах підготовки, ухвалення управлінських рішень та контролю їх реалізації</a:t>
            </a:r>
            <a:r>
              <a:rPr lang="uk-UA" sz="2600" dirty="0">
                <a:solidFill>
                  <a:srgbClr val="3E3E40"/>
                </a:solidFill>
                <a:latin typeface="+mn-lt"/>
                <a:cs typeface="Tahoma" pitchFamily="34" charset="0"/>
              </a:rPr>
              <a:t>. </a:t>
            </a:r>
          </a:p>
          <a:p>
            <a:pPr marL="0" indent="0" eaLnBrk="1" hangingPunct="1">
              <a:spcBef>
                <a:spcPct val="30000"/>
              </a:spcBef>
              <a:buFont typeface="Wingdings" pitchFamily="2" charset="2"/>
              <a:buNone/>
            </a:pPr>
            <a:endParaRPr lang="uk-UA" sz="2600" dirty="0">
              <a:solidFill>
                <a:srgbClr val="3E3E40"/>
              </a:solidFill>
              <a:latin typeface="+mn-lt"/>
              <a:cs typeface="Tahoma" pitchFamily="34" charset="0"/>
            </a:endParaRPr>
          </a:p>
          <a:p>
            <a:pPr marL="0" indent="0" eaLnBrk="1" hangingPunct="1">
              <a:spcBef>
                <a:spcPct val="30000"/>
              </a:spcBef>
              <a:buFont typeface="Wingdings" pitchFamily="2" charset="2"/>
              <a:buNone/>
            </a:pPr>
            <a:r>
              <a:rPr lang="uk-UA" sz="2600" dirty="0">
                <a:solidFill>
                  <a:srgbClr val="3E3E40"/>
                </a:solidFill>
                <a:latin typeface="+mn-lt"/>
                <a:cs typeface="Tahoma" pitchFamily="34" charset="0"/>
              </a:rPr>
              <a:t>Інші назви: </a:t>
            </a:r>
            <a:br>
              <a:rPr lang="uk-UA" sz="2600" dirty="0">
                <a:solidFill>
                  <a:srgbClr val="3E3E40"/>
                </a:solidFill>
                <a:latin typeface="+mn-lt"/>
                <a:cs typeface="Tahoma" pitchFamily="34" charset="0"/>
              </a:rPr>
            </a:br>
            <a:r>
              <a:rPr lang="uk-UA" sz="2600" dirty="0" err="1">
                <a:solidFill>
                  <a:srgbClr val="3E3E40"/>
                </a:solidFill>
                <a:latin typeface="+mn-lt"/>
                <a:cs typeface="Tahoma" pitchFamily="34" charset="0"/>
              </a:rPr>
              <a:t>партисипативна</a:t>
            </a:r>
            <a:r>
              <a:rPr lang="uk-UA" sz="2600" dirty="0">
                <a:solidFill>
                  <a:srgbClr val="3E3E40"/>
                </a:solidFill>
                <a:latin typeface="+mn-lt"/>
                <a:cs typeface="Tahoma" pitchFamily="34" charset="0"/>
              </a:rPr>
              <a:t> (</a:t>
            </a:r>
            <a:r>
              <a:rPr lang="uk-UA" sz="2600" dirty="0" err="1">
                <a:solidFill>
                  <a:srgbClr val="3E3E40"/>
                </a:solidFill>
                <a:latin typeface="+mn-lt"/>
                <a:cs typeface="Tahoma" pitchFamily="34" charset="0"/>
              </a:rPr>
              <a:t>партиципаторна</a:t>
            </a:r>
            <a:r>
              <a:rPr lang="uk-UA" sz="2600" dirty="0">
                <a:solidFill>
                  <a:srgbClr val="3E3E40"/>
                </a:solidFill>
                <a:latin typeface="+mn-lt"/>
                <a:cs typeface="Tahoma" pitchFamily="34" charset="0"/>
              </a:rPr>
              <a:t>) демократія</a:t>
            </a:r>
            <a:endParaRPr lang="uk-UA" sz="2600" b="1" dirty="0">
              <a:solidFill>
                <a:srgbClr val="3E3E40"/>
              </a:solidFill>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7544" y="116632"/>
            <a:ext cx="8229600" cy="8469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dirty="0"/>
              <a:t>РІВЕНЬ 4</a:t>
            </a:r>
            <a:endParaRPr lang="ru-RU" dirty="0"/>
          </a:p>
        </p:txBody>
      </p:sp>
      <p:sp>
        <p:nvSpPr>
          <p:cNvPr id="20483" name="Rectangle 3"/>
          <p:cNvSpPr>
            <a:spLocks noGrp="1" noChangeArrowheads="1"/>
          </p:cNvSpPr>
          <p:nvPr>
            <p:ph type="body" idx="1"/>
          </p:nvPr>
        </p:nvSpPr>
        <p:spPr>
          <a:xfrm>
            <a:off x="468313" y="1562025"/>
            <a:ext cx="8229600" cy="4891311"/>
          </a:xfrm>
        </p:spPr>
        <p:txBody>
          <a:bodyPr>
            <a:normAutofit/>
          </a:bodyPr>
          <a:lstStyle/>
          <a:p>
            <a:pPr marL="0" indent="0" eaLnBrk="1" hangingPunct="1">
              <a:lnSpc>
                <a:spcPct val="90000"/>
              </a:lnSpc>
              <a:buFont typeface="Wingdings" pitchFamily="2" charset="2"/>
              <a:buNone/>
            </a:pPr>
            <a:r>
              <a:rPr lang="uk-UA" dirty="0">
                <a:latin typeface="+mn-lt"/>
                <a:cs typeface="Tahoma" pitchFamily="34" charset="0"/>
              </a:rPr>
              <a:t>Спільне прийняття рішень/Спільна відповідальність	</a:t>
            </a:r>
          </a:p>
          <a:p>
            <a:pPr marL="0" indent="0" eaLnBrk="1" hangingPunct="1">
              <a:lnSpc>
                <a:spcPct val="90000"/>
              </a:lnSpc>
              <a:buFont typeface="Wingdings" pitchFamily="2" charset="2"/>
              <a:buNone/>
            </a:pPr>
            <a:r>
              <a:rPr lang="uk-UA" dirty="0">
                <a:latin typeface="+mn-lt"/>
                <a:cs typeface="Tahoma" pitchFamily="34" charset="0"/>
              </a:rPr>
              <a:t>	</a:t>
            </a:r>
          </a:p>
          <a:p>
            <a:pPr marL="0" indent="0" eaLnBrk="1" hangingPunct="1">
              <a:lnSpc>
                <a:spcPct val="90000"/>
              </a:lnSpc>
              <a:buFont typeface="Wingdings" pitchFamily="2" charset="2"/>
              <a:buNone/>
            </a:pPr>
            <a:endParaRPr lang="uk-UA" dirty="0">
              <a:latin typeface="+mn-lt"/>
              <a:cs typeface="Tahoma" pitchFamily="34" charset="0"/>
            </a:endParaRPr>
          </a:p>
          <a:p>
            <a:pPr marL="0" indent="0" eaLnBrk="1" hangingPunct="1">
              <a:lnSpc>
                <a:spcPct val="90000"/>
              </a:lnSpc>
              <a:buFont typeface="Wingdings" pitchFamily="2" charset="2"/>
              <a:buNone/>
            </a:pPr>
            <a:endParaRPr lang="uk-UA" dirty="0">
              <a:latin typeface="+mn-lt"/>
              <a:cs typeface="Tahoma" pitchFamily="34" charset="0"/>
            </a:endParaRPr>
          </a:p>
          <a:p>
            <a:pPr marL="0" indent="0" eaLnBrk="1" hangingPunct="1">
              <a:lnSpc>
                <a:spcPct val="90000"/>
              </a:lnSpc>
              <a:buFont typeface="Wingdings" pitchFamily="2" charset="2"/>
              <a:buNone/>
            </a:pPr>
            <a:r>
              <a:rPr lang="uk-UA" sz="2800" dirty="0">
                <a:latin typeface="+mn-lt"/>
                <a:cs typeface="Tahoma" pitchFamily="34" charset="0"/>
              </a:rPr>
              <a:t>Людям притаманне бажання тримати під контролем чинники впливу на їхнє життя. Участь громадян у врядуванні є перевіркою життєздатності прийнятих рішень.</a:t>
            </a:r>
            <a:endParaRPr lang="ru-RU" sz="2800" dirty="0">
              <a:latin typeface="+mn-lt"/>
              <a:cs typeface="Tahoma" pitchFamily="34" charset="0"/>
            </a:endParaRPr>
          </a:p>
        </p:txBody>
      </p:sp>
      <p:pic>
        <p:nvPicPr>
          <p:cNvPr id="2048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2204864"/>
            <a:ext cx="3313113" cy="1944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20</a:t>
            </a:fld>
            <a:endParaRPr lang="uk-UA" altLang="en-US"/>
          </a:p>
        </p:txBody>
      </p:sp>
      <p:cxnSp>
        <p:nvCxnSpPr>
          <p:cNvPr id="6"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p>
            <a:r>
              <a:rPr lang="uk-UA" sz="2800" dirty="0"/>
              <a:t>РІВЕНЬ 4</a:t>
            </a:r>
            <a:br>
              <a:rPr lang="uk-UA" sz="2800" dirty="0"/>
            </a:br>
            <a:r>
              <a:rPr lang="uk-UA" sz="2800" dirty="0"/>
              <a:t>Методи і засоби:</a:t>
            </a:r>
            <a:br>
              <a:rPr lang="uk-UA" sz="2800" dirty="0"/>
            </a:br>
            <a:endParaRPr lang="ru-RU" sz="2800" dirty="0"/>
          </a:p>
        </p:txBody>
      </p:sp>
      <p:sp>
        <p:nvSpPr>
          <p:cNvPr id="21507" name="Rectangle 3"/>
          <p:cNvSpPr>
            <a:spLocks noGrp="1" noChangeArrowheads="1"/>
          </p:cNvSpPr>
          <p:nvPr>
            <p:ph type="body" idx="1"/>
          </p:nvPr>
        </p:nvSpPr>
        <p:spPr>
          <a:xfrm>
            <a:off x="468313" y="1916113"/>
            <a:ext cx="8229600" cy="4530725"/>
          </a:xfrm>
        </p:spPr>
        <p:txBody>
          <a:bodyPr>
            <a:normAutofit/>
          </a:bodyPr>
          <a:lstStyle/>
          <a:p>
            <a:pPr eaLnBrk="1" hangingPunct="1">
              <a:lnSpc>
                <a:spcPct val="90000"/>
              </a:lnSpc>
              <a:buClr>
                <a:srgbClr val="678C94"/>
              </a:buClr>
              <a:buSzPct val="100000"/>
              <a:buFont typeface="Wingdings" panose="05000000000000000000" pitchFamily="2" charset="2"/>
              <a:buChar char="§"/>
            </a:pPr>
            <a:r>
              <a:rPr lang="uk-UA" sz="2000" dirty="0">
                <a:latin typeface="+mn-lt"/>
                <a:cs typeface="Tahoma" pitchFamily="34" charset="0"/>
              </a:rPr>
              <a:t>Дорадчі комісії, комітети і ради</a:t>
            </a:r>
          </a:p>
          <a:p>
            <a:pPr eaLnBrk="1" hangingPunct="1">
              <a:lnSpc>
                <a:spcPct val="90000"/>
              </a:lnSpc>
              <a:buClr>
                <a:srgbClr val="678C94"/>
              </a:buClr>
              <a:buSzPct val="100000"/>
              <a:buFont typeface="Wingdings" panose="05000000000000000000" pitchFamily="2" charset="2"/>
              <a:buChar char="§"/>
            </a:pPr>
            <a:r>
              <a:rPr lang="uk-UA" sz="2000" dirty="0">
                <a:latin typeface="+mn-lt"/>
                <a:cs typeface="Tahoma" pitchFamily="34" charset="0"/>
              </a:rPr>
              <a:t>Наглядові комісії, комітети і ради</a:t>
            </a:r>
          </a:p>
          <a:p>
            <a:pPr eaLnBrk="1" hangingPunct="1">
              <a:lnSpc>
                <a:spcPct val="90000"/>
              </a:lnSpc>
              <a:buClr>
                <a:srgbClr val="678C94"/>
              </a:buClr>
              <a:buSzPct val="100000"/>
              <a:buFont typeface="Wingdings" panose="05000000000000000000" pitchFamily="2" charset="2"/>
              <a:buChar char="§"/>
            </a:pPr>
            <a:r>
              <a:rPr lang="uk-UA" sz="2000" dirty="0">
                <a:latin typeface="+mn-lt"/>
                <a:cs typeface="Tahoma" pitchFamily="34" charset="0"/>
              </a:rPr>
              <a:t>Профільні комісії, комітети і ради</a:t>
            </a:r>
          </a:p>
          <a:p>
            <a:pPr eaLnBrk="1" hangingPunct="1">
              <a:lnSpc>
                <a:spcPct val="90000"/>
              </a:lnSpc>
              <a:buClr>
                <a:srgbClr val="678C94"/>
              </a:buClr>
              <a:buSzPct val="100000"/>
              <a:buFont typeface="Wingdings" panose="05000000000000000000" pitchFamily="2" charset="2"/>
              <a:buChar char="§"/>
            </a:pPr>
            <a:r>
              <a:rPr lang="uk-UA" sz="2000" dirty="0">
                <a:latin typeface="+mn-lt"/>
                <a:cs typeface="Tahoma" pitchFamily="34" charset="0"/>
              </a:rPr>
              <a:t>Комісії, комітети і ради з контрольними повноваженнями</a:t>
            </a:r>
          </a:p>
          <a:p>
            <a:pPr eaLnBrk="1" hangingPunct="1">
              <a:lnSpc>
                <a:spcPct val="90000"/>
              </a:lnSpc>
              <a:buClr>
                <a:srgbClr val="678C94"/>
              </a:buClr>
              <a:buSzPct val="100000"/>
              <a:buFont typeface="Wingdings" panose="05000000000000000000" pitchFamily="2" charset="2"/>
              <a:buChar char="§"/>
            </a:pPr>
            <a:r>
              <a:rPr lang="uk-UA" sz="2000" dirty="0">
                <a:latin typeface="+mn-lt"/>
                <a:cs typeface="Tahoma" pitchFamily="34" charset="0"/>
              </a:rPr>
              <a:t>Консультаційні послуги експертів</a:t>
            </a:r>
          </a:p>
          <a:p>
            <a:pPr eaLnBrk="1" hangingPunct="1">
              <a:lnSpc>
                <a:spcPct val="90000"/>
              </a:lnSpc>
              <a:buClr>
                <a:srgbClr val="678C94"/>
              </a:buClr>
              <a:buSzPct val="100000"/>
              <a:buFont typeface="Wingdings" panose="05000000000000000000" pitchFamily="2" charset="2"/>
              <a:buChar char="§"/>
            </a:pPr>
            <a:r>
              <a:rPr lang="uk-UA" sz="2000" dirty="0">
                <a:latin typeface="+mn-lt"/>
                <a:cs typeface="Tahoma" pitchFamily="34" charset="0"/>
              </a:rPr>
              <a:t>Спеціальна робоча група або спеціальна комісія</a:t>
            </a:r>
            <a:endParaRPr lang="ru-RU" sz="2000"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21</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ytuł 1"/>
          <p:cNvSpPr>
            <a:spLocks noGrp="1"/>
          </p:cNvSpPr>
          <p:nvPr>
            <p:ph type="title"/>
          </p:nvPr>
        </p:nvSpPr>
        <p:spPr>
          <a:xfrm>
            <a:off x="395536" y="417736"/>
            <a:ext cx="8229600" cy="635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altLang="pl-PL" sz="2800" dirty="0"/>
              <a:t>Переваги партисипації</a:t>
            </a:r>
            <a:endParaRPr lang="pl-PL" altLang="pl-PL" sz="2800" dirty="0"/>
          </a:p>
        </p:txBody>
      </p:sp>
      <p:sp>
        <p:nvSpPr>
          <p:cNvPr id="3" name="Symbol zastępczy zawartości 2"/>
          <p:cNvSpPr>
            <a:spLocks noGrp="1"/>
          </p:cNvSpPr>
          <p:nvPr>
            <p:ph idx="1"/>
          </p:nvPr>
        </p:nvSpPr>
        <p:spPr>
          <a:xfrm>
            <a:off x="457200" y="1412329"/>
            <a:ext cx="8229600" cy="4752975"/>
          </a:xfrm>
        </p:spPr>
        <p:txBody>
          <a:bodyPr>
            <a:normAutofit/>
          </a:bodyPr>
          <a:lstStyle/>
          <a:p>
            <a:pPr marL="0" indent="0" eaLnBrk="1" hangingPunct="1">
              <a:buClr>
                <a:srgbClr val="7F7F7F"/>
              </a:buClr>
              <a:buSzPct val="160000"/>
              <a:buFont typeface="Arial" pitchFamily="34" charset="0"/>
              <a:buNone/>
              <a:defRPr/>
            </a:pPr>
            <a:r>
              <a:rPr lang="uk-UA" sz="2400" b="1" dirty="0">
                <a:solidFill>
                  <a:srgbClr val="17375E"/>
                </a:solidFill>
                <a:latin typeface="+mn-lt"/>
                <a:cs typeface="Tahoma" pitchFamily="34" charset="0"/>
              </a:rPr>
              <a:t>Промоція і джерело інформації</a:t>
            </a:r>
            <a:r>
              <a:rPr lang="pl-PL" sz="2400" b="1" dirty="0">
                <a:solidFill>
                  <a:srgbClr val="17375E"/>
                </a:solidFill>
                <a:latin typeface="+mn-lt"/>
                <a:cs typeface="Tahoma" pitchFamily="34" charset="0"/>
              </a:rPr>
              <a:t>:</a:t>
            </a:r>
          </a:p>
          <a:p>
            <a:pPr marL="266700" indent="-266700" eaLnBrk="1" hangingPunct="1">
              <a:buClr>
                <a:srgbClr val="678C94"/>
              </a:buClr>
              <a:buSzPct val="100000"/>
              <a:buFont typeface="Wingdings" pitchFamily="2" charset="2"/>
              <a:buChar char="§"/>
              <a:defRPr/>
            </a:pPr>
            <a:r>
              <a:rPr lang="uk-UA" sz="2400" dirty="0">
                <a:latin typeface="+mn-lt"/>
                <a:cs typeface="Tahoma" pitchFamily="34" charset="0"/>
              </a:rPr>
              <a:t>покращення інформування населення стосовно планів та намірів влади </a:t>
            </a:r>
            <a:endParaRPr 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sz="2400" dirty="0">
                <a:latin typeface="+mn-lt"/>
                <a:cs typeface="Tahoma" pitchFamily="34" charset="0"/>
              </a:rPr>
              <a:t>краще зрозуміння владою потреб громадян </a:t>
            </a:r>
            <a:endParaRPr lang="pl-PL" sz="2400" dirty="0">
              <a:latin typeface="+mn-lt"/>
              <a:cs typeface="Tahoma" pitchFamily="34" charset="0"/>
            </a:endParaRPr>
          </a:p>
          <a:p>
            <a:pPr marL="0" indent="0" eaLnBrk="1" hangingPunct="1">
              <a:buClr>
                <a:srgbClr val="7F7F7F"/>
              </a:buClr>
              <a:buSzPct val="160000"/>
              <a:buFont typeface="Arial" pitchFamily="34" charset="0"/>
              <a:buNone/>
              <a:defRPr/>
            </a:pPr>
            <a:endParaRPr lang="pl-PL" sz="2400" b="1" dirty="0">
              <a:solidFill>
                <a:srgbClr val="17375E"/>
              </a:solidFill>
              <a:latin typeface="+mn-lt"/>
              <a:cs typeface="Tahoma" pitchFamily="34" charset="0"/>
            </a:endParaRPr>
          </a:p>
          <a:p>
            <a:pPr marL="0" indent="0" eaLnBrk="1" hangingPunct="1">
              <a:buClr>
                <a:srgbClr val="7F7F7F"/>
              </a:buClr>
              <a:buSzPct val="160000"/>
              <a:buFont typeface="Arial" pitchFamily="34" charset="0"/>
              <a:buNone/>
              <a:defRPr/>
            </a:pPr>
            <a:r>
              <a:rPr lang="uk-UA" sz="2400" b="1" dirty="0">
                <a:solidFill>
                  <a:srgbClr val="17375E"/>
                </a:solidFill>
                <a:latin typeface="+mn-lt"/>
                <a:cs typeface="Tahoma" pitchFamily="34" charset="0"/>
              </a:rPr>
              <a:t>Раціоналізація заходів та дій</a:t>
            </a:r>
            <a:r>
              <a:rPr lang="pl-PL" sz="2400" b="1" dirty="0">
                <a:solidFill>
                  <a:srgbClr val="17375E"/>
                </a:solidFill>
                <a:latin typeface="+mn-lt"/>
                <a:cs typeface="Tahoma" pitchFamily="34" charset="0"/>
              </a:rPr>
              <a:t>:</a:t>
            </a:r>
          </a:p>
          <a:p>
            <a:pPr marL="266700" indent="-266700" eaLnBrk="1" hangingPunct="1">
              <a:buClr>
                <a:srgbClr val="678C94"/>
              </a:buClr>
              <a:buSzPct val="100000"/>
              <a:buFont typeface="Wingdings" pitchFamily="2" charset="2"/>
              <a:buChar char="§"/>
              <a:defRPr/>
            </a:pPr>
            <a:r>
              <a:rPr lang="uk-UA" sz="2400" dirty="0">
                <a:latin typeface="+mn-lt"/>
                <a:cs typeface="Tahoma" pitchFamily="34" charset="0"/>
              </a:rPr>
              <a:t>більш чітке визначення пріоритетів </a:t>
            </a:r>
            <a:endParaRPr 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sz="2400" dirty="0">
                <a:latin typeface="+mn-lt"/>
                <a:cs typeface="Tahoma" pitchFamily="34" charset="0"/>
              </a:rPr>
              <a:t>можливість використання нових рішень, запропонованих мешканцями</a:t>
            </a:r>
            <a:endParaRPr 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sz="2400" dirty="0">
                <a:latin typeface="+mn-lt"/>
                <a:cs typeface="Tahoma" pitchFamily="34" charset="0"/>
              </a:rPr>
              <a:t>заощадження часу і коштів </a:t>
            </a:r>
            <a:r>
              <a:rPr lang="pl-PL" sz="2400" dirty="0">
                <a:latin typeface="+mn-lt"/>
                <a:cs typeface="Tahoma" pitchFamily="34" charset="0"/>
              </a:rPr>
              <a:t>(</a:t>
            </a:r>
            <a:r>
              <a:rPr lang="uk-UA" sz="2400" dirty="0">
                <a:latin typeface="+mn-lt"/>
                <a:cs typeface="Tahoma" pitchFamily="34" charset="0"/>
              </a:rPr>
              <a:t>менше протестів, заперечень і затримок</a:t>
            </a:r>
            <a:r>
              <a:rPr lang="pl-PL" sz="2400" dirty="0">
                <a:latin typeface="+mn-lt"/>
                <a:cs typeface="Tahoma" pitchFamily="34" charset="0"/>
              </a:rPr>
              <a:t>)</a:t>
            </a:r>
          </a:p>
          <a:p>
            <a:pPr marL="0" indent="0" eaLnBrk="1" hangingPunct="1">
              <a:buClr>
                <a:srgbClr val="7F7F7F"/>
              </a:buClr>
              <a:buSzPct val="160000"/>
              <a:buFont typeface="Arial" pitchFamily="34" charset="0"/>
              <a:buNone/>
              <a:defRPr/>
            </a:pPr>
            <a:endParaRPr lang="pl-PL" sz="2400" b="1"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22</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ytuł 1"/>
          <p:cNvSpPr>
            <a:spLocks noGrp="1"/>
          </p:cNvSpPr>
          <p:nvPr>
            <p:ph type="title"/>
          </p:nvPr>
        </p:nvSpPr>
        <p:spPr>
          <a:xfrm>
            <a:off x="395536" y="417736"/>
            <a:ext cx="8229600" cy="635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altLang="pl-PL" sz="2800" dirty="0"/>
              <a:t>Переваги партисипації</a:t>
            </a:r>
            <a:endParaRPr lang="pl-PL" altLang="pl-PL" sz="2800" dirty="0"/>
          </a:p>
        </p:txBody>
      </p:sp>
      <p:sp>
        <p:nvSpPr>
          <p:cNvPr id="23555" name="Symbol zastępczy zawartości 2"/>
          <p:cNvSpPr>
            <a:spLocks noGrp="1"/>
          </p:cNvSpPr>
          <p:nvPr>
            <p:ph idx="1"/>
          </p:nvPr>
        </p:nvSpPr>
        <p:spPr>
          <a:xfrm>
            <a:off x="457200" y="1484337"/>
            <a:ext cx="8229600" cy="4752975"/>
          </a:xfrm>
        </p:spPr>
        <p:txBody>
          <a:bodyPr/>
          <a:lstStyle/>
          <a:p>
            <a:pPr marL="0" indent="0" eaLnBrk="1" hangingPunct="1">
              <a:buClr>
                <a:srgbClr val="7F7F7F"/>
              </a:buClr>
              <a:buSzPct val="160000"/>
              <a:buFont typeface="Arial" charset="0"/>
              <a:buNone/>
            </a:pPr>
            <a:r>
              <a:rPr lang="uk-UA" altLang="pl-PL" sz="2600" b="1" dirty="0">
                <a:solidFill>
                  <a:srgbClr val="17375E"/>
                </a:solidFill>
                <a:latin typeface="+mn-lt"/>
                <a:cs typeface="Tahoma" pitchFamily="34" charset="0"/>
              </a:rPr>
              <a:t>Зростання рівня задоволення діями влади</a:t>
            </a:r>
            <a:r>
              <a:rPr lang="pl-PL" altLang="pl-PL" sz="2600" b="1" dirty="0">
                <a:solidFill>
                  <a:srgbClr val="17375E"/>
                </a:solidFill>
                <a:latin typeface="+mn-lt"/>
                <a:cs typeface="Tahoma" pitchFamily="34" charset="0"/>
              </a:rPr>
              <a:t>:</a:t>
            </a: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громадяни краще поінформовані і відчувають себе партнерами влади </a:t>
            </a:r>
            <a:endParaRPr lang="pl-PL" alt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зростає рівень довіри мешканців до органів влади</a:t>
            </a:r>
            <a:endParaRPr lang="pl-PL" altLang="pl-PL" sz="2400" dirty="0">
              <a:latin typeface="+mn-lt"/>
              <a:cs typeface="Tahoma" pitchFamily="34" charset="0"/>
            </a:endParaRPr>
          </a:p>
          <a:p>
            <a:pPr marL="0" indent="0" eaLnBrk="1" hangingPunct="1">
              <a:buClr>
                <a:srgbClr val="7F7F7F"/>
              </a:buClr>
              <a:buSzPct val="160000"/>
              <a:buFont typeface="Arial" charset="0"/>
              <a:buNone/>
            </a:pPr>
            <a:endParaRPr lang="pl-PL" altLang="pl-PL" sz="2600" b="1" dirty="0">
              <a:solidFill>
                <a:srgbClr val="17375E"/>
              </a:solidFill>
              <a:latin typeface="+mn-lt"/>
              <a:cs typeface="Tahoma" pitchFamily="34" charset="0"/>
            </a:endParaRPr>
          </a:p>
          <a:p>
            <a:pPr marL="0" indent="0" eaLnBrk="1" hangingPunct="1">
              <a:buClr>
                <a:srgbClr val="7F7F7F"/>
              </a:buClr>
              <a:buSzPct val="160000"/>
              <a:buFont typeface="Arial" charset="0"/>
              <a:buNone/>
            </a:pPr>
            <a:r>
              <a:rPr lang="uk-UA" altLang="pl-PL" sz="2600" b="1" dirty="0">
                <a:solidFill>
                  <a:srgbClr val="17375E"/>
                </a:solidFill>
                <a:latin typeface="+mn-lt"/>
                <a:cs typeface="Tahoma" pitchFamily="34" charset="0"/>
              </a:rPr>
              <a:t>Уникнення соціальних конфліктів</a:t>
            </a:r>
            <a:r>
              <a:rPr lang="pl-PL" altLang="pl-PL" sz="2600" b="1" dirty="0">
                <a:solidFill>
                  <a:srgbClr val="17375E"/>
                </a:solidFill>
                <a:latin typeface="+mn-lt"/>
                <a:cs typeface="Tahoma" pitchFamily="34" charset="0"/>
              </a:rPr>
              <a:t>:</a:t>
            </a: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можливість швидко отримувати інформацію щодо проблем, які з</a:t>
            </a:r>
            <a:r>
              <a:rPr lang="en-US" altLang="pl-PL" sz="2400" dirty="0">
                <a:latin typeface="+mn-lt"/>
                <a:cs typeface="Tahoma" pitchFamily="34" charset="0"/>
              </a:rPr>
              <a:t>‘</a:t>
            </a:r>
            <a:r>
              <a:rPr lang="uk-UA" altLang="pl-PL" sz="2400" dirty="0">
                <a:latin typeface="+mn-lt"/>
                <a:cs typeface="Tahoma" pitchFamily="34" charset="0"/>
              </a:rPr>
              <a:t>являються, ще до моменту набуття ними великих розмірів </a:t>
            </a:r>
            <a:r>
              <a:rPr lang="pl-PL" altLang="pl-PL" sz="2400" dirty="0">
                <a:latin typeface="+mn-lt"/>
                <a:cs typeface="Tahoma" pitchFamily="34" charset="0"/>
              </a:rPr>
              <a:t> </a:t>
            </a: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можливість дійти до згоди </a:t>
            </a:r>
            <a:endParaRPr lang="pl-PL" altLang="pl-PL" sz="2400" dirty="0">
              <a:latin typeface="+mn-lt"/>
              <a:cs typeface="Tahoma" pitchFamily="34" charset="0"/>
            </a:endParaRPr>
          </a:p>
          <a:p>
            <a:pPr marL="0" indent="0" eaLnBrk="1" hangingPunct="1">
              <a:buClr>
                <a:srgbClr val="7F7F7F"/>
              </a:buClr>
              <a:buSzPct val="160000"/>
              <a:buFont typeface="Arial" charset="0"/>
              <a:buNone/>
            </a:pPr>
            <a:endParaRPr lang="pl-PL" altLang="pl-PL" sz="2600" b="1"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23</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ytuł 1"/>
          <p:cNvSpPr>
            <a:spLocks noGrp="1"/>
          </p:cNvSpPr>
          <p:nvPr>
            <p:ph type="title"/>
          </p:nvPr>
        </p:nvSpPr>
        <p:spPr>
          <a:xfrm>
            <a:off x="395536" y="404664"/>
            <a:ext cx="8229600" cy="635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uk-UA" altLang="pl-PL" sz="2800" dirty="0"/>
              <a:t>Переваги партисипації</a:t>
            </a:r>
            <a:endParaRPr lang="pl-PL" altLang="pl-PL" sz="2800" dirty="0"/>
          </a:p>
        </p:txBody>
      </p:sp>
      <p:sp>
        <p:nvSpPr>
          <p:cNvPr id="24579" name="Symbol zastępczy zawartości 2"/>
          <p:cNvSpPr>
            <a:spLocks noGrp="1"/>
          </p:cNvSpPr>
          <p:nvPr>
            <p:ph idx="1"/>
          </p:nvPr>
        </p:nvSpPr>
        <p:spPr>
          <a:xfrm>
            <a:off x="457200" y="1557338"/>
            <a:ext cx="8229600" cy="4751387"/>
          </a:xfrm>
        </p:spPr>
        <p:txBody>
          <a:bodyPr/>
          <a:lstStyle/>
          <a:p>
            <a:pPr marL="0" indent="0" eaLnBrk="1" hangingPunct="1">
              <a:buClr>
                <a:srgbClr val="7F7F7F"/>
              </a:buClr>
              <a:buSzPct val="160000"/>
              <a:buFont typeface="Arial" charset="0"/>
              <a:buNone/>
            </a:pPr>
            <a:r>
              <a:rPr lang="uk-UA" altLang="pl-PL" sz="2600" b="1" dirty="0">
                <a:solidFill>
                  <a:srgbClr val="17375E"/>
                </a:solidFill>
                <a:latin typeface="+mn-lt"/>
                <a:cs typeface="Tahoma" pitchFamily="34" charset="0"/>
              </a:rPr>
              <a:t>Громадянська освіта</a:t>
            </a:r>
            <a:r>
              <a:rPr lang="pl-PL" altLang="pl-PL" sz="2600" b="1" dirty="0">
                <a:solidFill>
                  <a:srgbClr val="17375E"/>
                </a:solidFill>
                <a:latin typeface="+mn-lt"/>
                <a:cs typeface="Tahoma" pitchFamily="34" charset="0"/>
              </a:rPr>
              <a:t>:</a:t>
            </a: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отримання громадянами нових </a:t>
            </a:r>
            <a:r>
              <a:rPr lang="uk-UA" altLang="pl-PL" sz="2400" dirty="0" err="1">
                <a:latin typeface="+mn-lt"/>
                <a:cs typeface="Tahoma" pitchFamily="34" charset="0"/>
              </a:rPr>
              <a:t>компетенцій</a:t>
            </a:r>
            <a:r>
              <a:rPr lang="uk-UA" altLang="pl-PL" sz="2400" dirty="0">
                <a:latin typeface="+mn-lt"/>
                <a:cs typeface="Tahoma" pitchFamily="34" charset="0"/>
              </a:rPr>
              <a:t>, </a:t>
            </a:r>
            <a:r>
              <a:rPr lang="uk-UA" altLang="pl-PL" sz="2400" dirty="0" err="1">
                <a:latin typeface="+mn-lt"/>
                <a:cs typeface="Tahoma" pitchFamily="34" charset="0"/>
              </a:rPr>
              <a:t>пов</a:t>
            </a:r>
            <a:r>
              <a:rPr lang="en-US" altLang="pl-PL" sz="2400" dirty="0">
                <a:latin typeface="+mn-lt"/>
                <a:cs typeface="Tahoma" pitchFamily="34" charset="0"/>
              </a:rPr>
              <a:t>'</a:t>
            </a:r>
            <a:r>
              <a:rPr lang="uk-UA" altLang="pl-PL" sz="2400" dirty="0" err="1">
                <a:latin typeface="+mn-lt"/>
                <a:cs typeface="Tahoma" pitchFamily="34" charset="0"/>
              </a:rPr>
              <a:t>язаних</a:t>
            </a:r>
            <a:r>
              <a:rPr lang="uk-UA" altLang="pl-PL" sz="2400" dirty="0">
                <a:latin typeface="+mn-lt"/>
                <a:cs typeface="Tahoma" pitchFamily="34" charset="0"/>
              </a:rPr>
              <a:t> з участю в громадському житті </a:t>
            </a:r>
            <a:endParaRPr lang="pl-PL" alt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формування демократичних позицій </a:t>
            </a:r>
            <a:endParaRPr lang="pl-PL" alt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в процесі реалізації консультаційних проектів можуть з</a:t>
            </a:r>
            <a:r>
              <a:rPr lang="en-US" altLang="pl-PL" sz="2400" dirty="0">
                <a:latin typeface="+mn-lt"/>
                <a:cs typeface="Tahoma" pitchFamily="34" charset="0"/>
              </a:rPr>
              <a:t>‘</a:t>
            </a:r>
            <a:r>
              <a:rPr lang="uk-UA" altLang="pl-PL" sz="2400" dirty="0">
                <a:latin typeface="+mn-lt"/>
                <a:cs typeface="Tahoma" pitchFamily="34" charset="0"/>
              </a:rPr>
              <a:t>явитися нові громадські лідери </a:t>
            </a:r>
            <a:endParaRPr lang="pl-PL" altLang="pl-PL" sz="2400" dirty="0">
              <a:latin typeface="+mn-lt"/>
              <a:cs typeface="Tahoma" pitchFamily="34" charset="0"/>
            </a:endParaRPr>
          </a:p>
          <a:p>
            <a:pPr marL="266700" indent="-266700" eaLnBrk="1" hangingPunct="1">
              <a:buClr>
                <a:srgbClr val="678C94"/>
              </a:buClr>
              <a:buSzPct val="100000"/>
              <a:buFont typeface="Wingdings" pitchFamily="2" charset="2"/>
              <a:buChar char="§"/>
              <a:defRPr/>
            </a:pPr>
            <a:r>
              <a:rPr lang="uk-UA" altLang="pl-PL" sz="2400" dirty="0">
                <a:latin typeface="+mn-lt"/>
                <a:cs typeface="Tahoma" pitchFamily="34" charset="0"/>
              </a:rPr>
              <a:t>зміна ставлення влади</a:t>
            </a:r>
            <a:endParaRPr lang="pl-PL" altLang="pl-PL" sz="2400" dirty="0">
              <a:latin typeface="+mn-lt"/>
              <a:cs typeface="Tahoma" pitchFamily="34" charset="0"/>
            </a:endParaRPr>
          </a:p>
          <a:p>
            <a:pPr marL="0" indent="0" eaLnBrk="1" hangingPunct="1">
              <a:buClr>
                <a:srgbClr val="7F7F7F"/>
              </a:buClr>
              <a:buSzPct val="160000"/>
              <a:buFont typeface="Arial" charset="0"/>
              <a:buNone/>
            </a:pPr>
            <a:endParaRPr lang="pl-PL" altLang="pl-PL" sz="2600" b="1"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24</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68313" y="1052513"/>
            <a:ext cx="8229600" cy="2592511"/>
          </a:xfrm>
        </p:spPr>
        <p:txBody>
          <a:bodyPr>
            <a:noAutofit/>
          </a:bodyPr>
          <a:lstStyle/>
          <a:p>
            <a:pPr marL="0" indent="0" eaLnBrk="1" hangingPunct="1">
              <a:buClr>
                <a:schemeClr val="tx2"/>
              </a:buClr>
              <a:buFont typeface="Wingdings" pitchFamily="2" charset="2"/>
              <a:buNone/>
            </a:pPr>
            <a:endParaRPr lang="uk-UA" dirty="0">
              <a:latin typeface="Tahoma" pitchFamily="34" charset="0"/>
              <a:cs typeface="Tahoma" pitchFamily="34" charset="0"/>
            </a:endParaRPr>
          </a:p>
          <a:p>
            <a:pPr marL="0" indent="0" eaLnBrk="1" hangingPunct="1">
              <a:buClr>
                <a:schemeClr val="tx2"/>
              </a:buClr>
              <a:buFont typeface="Wingdings" pitchFamily="2" charset="2"/>
              <a:buNone/>
            </a:pPr>
            <a:endParaRPr lang="uk-UA" dirty="0">
              <a:latin typeface="+mn-lt"/>
              <a:cs typeface="Tahoma" pitchFamily="34" charset="0"/>
            </a:endParaRPr>
          </a:p>
          <a:p>
            <a:pPr marL="0" indent="0" eaLnBrk="1" hangingPunct="1">
              <a:buClr>
                <a:schemeClr val="tx2"/>
              </a:buClr>
              <a:buFont typeface="Wingdings" pitchFamily="2" charset="2"/>
              <a:buNone/>
            </a:pPr>
            <a:r>
              <a:rPr lang="uk-UA" sz="2800" dirty="0">
                <a:latin typeface="+mn-lt"/>
                <a:cs typeface="Tahoma" pitchFamily="34" charset="0"/>
              </a:rPr>
              <a:t>Б. </a:t>
            </a:r>
            <a:r>
              <a:rPr lang="uk-UA" sz="2800" dirty="0" err="1">
                <a:latin typeface="+mn-lt"/>
                <a:cs typeface="Tahoma" pitchFamily="34" charset="0"/>
              </a:rPr>
              <a:t>Барбер</a:t>
            </a:r>
            <a:r>
              <a:rPr lang="uk-UA" sz="2800" dirty="0">
                <a:latin typeface="+mn-lt"/>
                <a:cs typeface="Tahoma" pitchFamily="34" charset="0"/>
              </a:rPr>
              <a:t>: «</a:t>
            </a:r>
            <a:r>
              <a:rPr lang="uk-UA" sz="2800" i="1" dirty="0">
                <a:latin typeface="+mn-lt"/>
                <a:cs typeface="Tahoma" pitchFamily="34" charset="0"/>
              </a:rPr>
              <a:t>Демократію участі розуміють як пряме правління освічених громадян. Громадяни – це не просто індивіди з приватними інтересами, а добре інформовані суспільні громадяни</a:t>
            </a:r>
            <a:r>
              <a:rPr lang="uk-UA" sz="2800" dirty="0">
                <a:latin typeface="+mn-lt"/>
                <a:cs typeface="Tahoma" pitchFamily="34" charset="0"/>
              </a:rPr>
              <a:t>»</a:t>
            </a:r>
            <a:endParaRPr lang="uk-UA" sz="2800" b="1" i="1" dirty="0">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25</a:t>
            </a:fld>
            <a:endParaRPr lang="uk-UA"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dirty="0"/>
              <a:t>нові форми та засоби залучення громадськості</a:t>
            </a:r>
          </a:p>
        </p:txBody>
      </p:sp>
      <p:sp>
        <p:nvSpPr>
          <p:cNvPr id="3" name="Місце для вмісту 2"/>
          <p:cNvSpPr>
            <a:spLocks noGrp="1"/>
          </p:cNvSpPr>
          <p:nvPr>
            <p:ph idx="1"/>
          </p:nvPr>
        </p:nvSpPr>
        <p:spPr/>
        <p:txBody>
          <a:bodyPr>
            <a:normAutofit/>
          </a:bodyPr>
          <a:lstStyle/>
          <a:p>
            <a:pPr marL="266700" lvl="0" indent="-266700" eaLnBrk="1" hangingPunct="1">
              <a:buClr>
                <a:srgbClr val="678C94"/>
              </a:buClr>
              <a:buSzPct val="100000"/>
              <a:buFont typeface="Wingdings" pitchFamily="2" charset="2"/>
              <a:buChar char="§"/>
              <a:defRPr/>
            </a:pPr>
            <a:r>
              <a:rPr lang="uk-UA" sz="2400" dirty="0">
                <a:latin typeface="+mn-lt"/>
                <a:cs typeface="Tahoma" pitchFamily="34" charset="0"/>
              </a:rPr>
              <a:t>омбудсмени та центри громадської активності; </a:t>
            </a:r>
          </a:p>
          <a:p>
            <a:pPr marL="266700" lvl="0" indent="-266700" eaLnBrk="1" hangingPunct="1">
              <a:buClr>
                <a:srgbClr val="678C94"/>
              </a:buClr>
              <a:buSzPct val="100000"/>
              <a:buFont typeface="Wingdings" pitchFamily="2" charset="2"/>
              <a:buChar char="§"/>
              <a:defRPr/>
            </a:pPr>
            <a:r>
              <a:rPr lang="uk-UA" sz="2400" dirty="0">
                <a:latin typeface="+mn-lt"/>
                <a:cs typeface="Tahoma" pitchFamily="34" charset="0"/>
              </a:rPr>
              <a:t>спільне створення та надання послуг;</a:t>
            </a:r>
          </a:p>
          <a:p>
            <a:pPr marL="266700" lvl="0" indent="-266700" eaLnBrk="1" hangingPunct="1">
              <a:buClr>
                <a:srgbClr val="678C94"/>
              </a:buClr>
              <a:buSzPct val="100000"/>
              <a:buFont typeface="Wingdings" pitchFamily="2" charset="2"/>
              <a:buChar char="§"/>
              <a:defRPr/>
            </a:pPr>
            <a:r>
              <a:rPr lang="uk-UA" sz="2400" dirty="0" err="1">
                <a:latin typeface="+mn-lt"/>
                <a:cs typeface="Tahoma" pitchFamily="34" charset="0"/>
              </a:rPr>
              <a:t>волонтерство</a:t>
            </a:r>
            <a:r>
              <a:rPr lang="uk-UA" sz="2400" dirty="0">
                <a:latin typeface="+mn-lt"/>
                <a:cs typeface="Tahoma" pitchFamily="34" charset="0"/>
              </a:rPr>
              <a:t>;</a:t>
            </a:r>
          </a:p>
          <a:p>
            <a:pPr marL="266700" lvl="0" indent="-266700" eaLnBrk="1" hangingPunct="1">
              <a:buClr>
                <a:srgbClr val="678C94"/>
              </a:buClr>
              <a:buSzPct val="100000"/>
              <a:buFont typeface="Wingdings" pitchFamily="2" charset="2"/>
              <a:buChar char="§"/>
              <a:defRPr/>
            </a:pPr>
            <a:r>
              <a:rPr lang="uk-UA" sz="2400" dirty="0" err="1">
                <a:latin typeface="+mn-lt"/>
                <a:cs typeface="Tahoma" pitchFamily="34" charset="0"/>
              </a:rPr>
              <a:t>інституціалізація</a:t>
            </a:r>
            <a:r>
              <a:rPr lang="uk-UA" sz="2400" dirty="0">
                <a:latin typeface="+mn-lt"/>
                <a:cs typeface="Tahoma" pitchFamily="34" charset="0"/>
              </a:rPr>
              <a:t> ролі громадськості у процесі прийняття рішень;</a:t>
            </a:r>
          </a:p>
          <a:p>
            <a:pPr marL="266700" indent="-266700" eaLnBrk="1" hangingPunct="1">
              <a:buClr>
                <a:srgbClr val="678C94"/>
              </a:buClr>
              <a:buSzPct val="100000"/>
              <a:buFont typeface="Wingdings" pitchFamily="2" charset="2"/>
              <a:buChar char="§"/>
              <a:defRPr/>
            </a:pPr>
            <a:r>
              <a:rPr lang="uk-UA" sz="2400" dirty="0">
                <a:latin typeface="+mn-lt"/>
                <a:cs typeface="Tahoma" pitchFamily="34" charset="0"/>
              </a:rPr>
              <a:t>структури для захисту інтересів громадян. </a:t>
            </a:r>
          </a:p>
          <a:p>
            <a:pPr marL="0" indent="0" algn="r">
              <a:buNone/>
            </a:pPr>
            <a:endParaRPr lang="uk-UA" sz="1800" dirty="0"/>
          </a:p>
          <a:p>
            <a:pPr marL="0" indent="0" algn="r">
              <a:buNone/>
            </a:pPr>
            <a:r>
              <a:rPr lang="uk-UA" sz="1800" dirty="0"/>
              <a:t>Джон </a:t>
            </a:r>
            <a:r>
              <a:rPr lang="uk-UA" sz="1800" dirty="0" err="1"/>
              <a:t>Клайтон</a:t>
            </a:r>
            <a:r>
              <a:rPr lang="uk-UA" sz="1800" dirty="0"/>
              <a:t> Томас</a:t>
            </a:r>
          </a:p>
        </p:txBody>
      </p:sp>
      <p:sp>
        <p:nvSpPr>
          <p:cNvPr id="4" name="Місце для номера слайда 3"/>
          <p:cNvSpPr>
            <a:spLocks noGrp="1"/>
          </p:cNvSpPr>
          <p:nvPr>
            <p:ph type="sldNum" sz="quarter" idx="12"/>
          </p:nvPr>
        </p:nvSpPr>
        <p:spPr/>
        <p:txBody>
          <a:bodyPr/>
          <a:lstStyle/>
          <a:p>
            <a:pPr>
              <a:defRPr/>
            </a:pPr>
            <a:fld id="{6CFA354A-A2C4-4651-BFC7-D20494E5B561}" type="slidenum">
              <a:rPr lang="uk-UA" altLang="en-US" smtClean="0"/>
              <a:pPr>
                <a:defRPr/>
              </a:pPr>
              <a:t>26</a:t>
            </a:fld>
            <a:endParaRPr lang="uk-UA" altLang="en-US" dirty="0"/>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1042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04664"/>
            <a:ext cx="9144000" cy="1144588"/>
          </a:xfrm>
        </p:spPr>
        <p:txBody>
          <a:bodyPr>
            <a:noAutofit/>
          </a:bodyPr>
          <a:lstStyle/>
          <a:p>
            <a:pPr algn="ctr"/>
            <a:r>
              <a:rPr lang="uk-UA" sz="2800" dirty="0"/>
              <a:t>Програмне ( системне) залучення громади/громадян до управління </a:t>
            </a:r>
            <a:br>
              <a:rPr lang="uk-UA" sz="2800" dirty="0"/>
            </a:br>
            <a:r>
              <a:rPr lang="uk-UA" sz="2800" dirty="0" err="1">
                <a:effectLst/>
              </a:rPr>
              <a:t>МІсцевим</a:t>
            </a:r>
            <a:r>
              <a:rPr lang="uk-UA" sz="2800" dirty="0"/>
              <a:t> розвитком</a:t>
            </a:r>
          </a:p>
        </p:txBody>
      </p:sp>
      <p:sp>
        <p:nvSpPr>
          <p:cNvPr id="3" name="Объект 2"/>
          <p:cNvSpPr>
            <a:spLocks noGrp="1"/>
          </p:cNvSpPr>
          <p:nvPr>
            <p:ph idx="1"/>
          </p:nvPr>
        </p:nvSpPr>
        <p:spPr>
          <a:xfrm>
            <a:off x="1619672" y="1930697"/>
            <a:ext cx="6597337" cy="4532097"/>
          </a:xfrm>
        </p:spPr>
        <p:txBody>
          <a:bodyPr>
            <a:noAutofit/>
          </a:bodyPr>
          <a:lstStyle/>
          <a:p>
            <a:pPr>
              <a:lnSpc>
                <a:spcPct val="150000"/>
              </a:lnSpc>
            </a:pPr>
            <a:r>
              <a:rPr lang="uk-UA" sz="2400" dirty="0"/>
              <a:t>Громадські об</a:t>
            </a:r>
            <a:r>
              <a:rPr lang="en-US" sz="2400" dirty="0"/>
              <a:t>’</a:t>
            </a:r>
            <a:r>
              <a:rPr lang="uk-UA" sz="2400" dirty="0"/>
              <a:t>єднання</a:t>
            </a:r>
          </a:p>
          <a:p>
            <a:pPr>
              <a:lnSpc>
                <a:spcPct val="150000"/>
              </a:lnSpc>
            </a:pPr>
            <a:r>
              <a:rPr lang="uk-UA" sz="2400" dirty="0"/>
              <a:t>Батьківські комітети</a:t>
            </a:r>
          </a:p>
          <a:p>
            <a:pPr>
              <a:lnSpc>
                <a:spcPct val="150000"/>
              </a:lnSpc>
            </a:pPr>
            <a:r>
              <a:rPr lang="uk-UA" sz="2400" dirty="0"/>
              <a:t>Спілки</a:t>
            </a:r>
          </a:p>
          <a:p>
            <a:pPr>
              <a:lnSpc>
                <a:spcPct val="150000"/>
              </a:lnSpc>
            </a:pPr>
            <a:r>
              <a:rPr lang="uk-UA" sz="2400" dirty="0"/>
              <a:t>Вуличні комітети</a:t>
            </a:r>
          </a:p>
          <a:p>
            <a:pPr>
              <a:lnSpc>
                <a:spcPct val="150000"/>
              </a:lnSpc>
            </a:pPr>
            <a:r>
              <a:rPr lang="uk-UA" sz="2400" dirty="0"/>
              <a:t>Інші організації на постійній основі</a:t>
            </a:r>
          </a:p>
        </p:txBody>
      </p:sp>
    </p:spTree>
    <p:extLst>
      <p:ext uri="{BB962C8B-B14F-4D97-AF65-F5344CB8AC3E}">
        <p14:creationId xmlns:p14="http://schemas.microsoft.com/office/powerpoint/2010/main" val="643923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457200" y="548680"/>
            <a:ext cx="8229600" cy="5582245"/>
          </a:xfrm>
        </p:spPr>
        <p:txBody>
          <a:bodyPr lIns="0" tIns="28080" rIns="0" bIns="0">
            <a:normAutofit/>
          </a:bodyPr>
          <a:lstStyle/>
          <a:p>
            <a:pPr eaLnBrk="1" hangingPunct="1">
              <a:buClr>
                <a:srgbClr val="678C94"/>
              </a:buClr>
            </a:pPr>
            <a:r>
              <a:rPr lang="uk-UA" b="1" dirty="0">
                <a:solidFill>
                  <a:srgbClr val="678C94"/>
                </a:solidFill>
                <a:latin typeface="+mn-lt"/>
                <a:cs typeface="Tahoma" pitchFamily="34" charset="0"/>
              </a:rPr>
              <a:t>Теорія партисипаторної (від англ. participate — брати участь), учасницької демократії</a:t>
            </a:r>
            <a:r>
              <a:rPr lang="uk-UA" dirty="0">
                <a:solidFill>
                  <a:srgbClr val="678C94"/>
                </a:solidFill>
                <a:latin typeface="+mn-lt"/>
                <a:cs typeface="Tahoma" pitchFamily="34" charset="0"/>
              </a:rPr>
              <a:t> </a:t>
            </a:r>
            <a:r>
              <a:rPr lang="uk-UA" sz="2200" dirty="0">
                <a:solidFill>
                  <a:srgbClr val="3E3E40"/>
                </a:solidFill>
                <a:latin typeface="+mn-lt"/>
                <a:cs typeface="Tahoma" pitchFamily="34" charset="0"/>
              </a:rPr>
              <a:t>– найнаближеніша до уявлень про демократію як владу народу, що здійснюється ним безпосередньо, яка отримала широке розповсюдження в 60-70-ті рр. XX ст. (під впливом критики репрезентативної демократії), виходить з трактовки демократії як універсального принципу організації всіх галузей суспільного життя (економічна, соціальна, виробнича, партійна демократія). Інтегральною характеристикою даної теорії виступає широка суспільна партисипація, що являє собою свідому, активну політичну участь громадян у формуванні, виробленні та реалізації політичних та інших життєво важливих рішень.</a:t>
            </a:r>
          </a:p>
        </p:txBody>
      </p:sp>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3</a:t>
            </a:fld>
            <a:endParaRPr lang="uk-UA"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457200" y="620688"/>
            <a:ext cx="8229600" cy="5510237"/>
          </a:xfrm>
        </p:spPr>
        <p:txBody>
          <a:bodyPr lIns="0" tIns="28080" rIns="0" bIns="0">
            <a:normAutofit/>
          </a:bodyPr>
          <a:lstStyle/>
          <a:p>
            <a:pPr eaLnBrk="1" hangingPunct="1">
              <a:spcBef>
                <a:spcPts val="600"/>
              </a:spcBef>
              <a:buClr>
                <a:srgbClr val="678C94"/>
              </a:buClr>
            </a:pPr>
            <a:r>
              <a:rPr lang="uk-UA" sz="2400" kern="0" dirty="0">
                <a:solidFill>
                  <a:srgbClr val="3E3E40"/>
                </a:solidFill>
                <a:latin typeface="+mn-lt"/>
                <a:cs typeface="Tahoma" pitchFamily="34" charset="0"/>
              </a:rPr>
              <a:t>В основі теорії — переконання про здатність громадян не лише брати участь у виборах, референдумах, плебісцитах, а й безпосередньо у політичному процесі </a:t>
            </a:r>
            <a:r>
              <a:rPr lang="en-US" sz="2400" kern="0" dirty="0">
                <a:solidFill>
                  <a:srgbClr val="3E3E40"/>
                </a:solidFill>
                <a:latin typeface="+mn-lt"/>
                <a:cs typeface="Tahoma" pitchFamily="34" charset="0"/>
              </a:rPr>
              <a:t>-</a:t>
            </a:r>
            <a:r>
              <a:rPr lang="uk-UA" sz="2400" kern="0" dirty="0">
                <a:solidFill>
                  <a:srgbClr val="3E3E40"/>
                </a:solidFill>
                <a:latin typeface="+mn-lt"/>
                <a:cs typeface="Tahoma" pitchFamily="34" charset="0"/>
              </a:rPr>
              <a:t> у підготовці, прийнятті та впровадженні владних рішень. </a:t>
            </a:r>
          </a:p>
          <a:p>
            <a:pPr eaLnBrk="1" hangingPunct="1">
              <a:spcBef>
                <a:spcPts val="600"/>
              </a:spcBef>
              <a:buClr>
                <a:srgbClr val="678C94"/>
              </a:buClr>
            </a:pPr>
            <a:r>
              <a:rPr lang="uk-UA" sz="2400" kern="0" dirty="0" err="1">
                <a:solidFill>
                  <a:srgbClr val="3E3E40"/>
                </a:solidFill>
                <a:latin typeface="+mn-lt"/>
                <a:cs typeface="Tahoma" pitchFamily="34" charset="0"/>
              </a:rPr>
              <a:t>Партисипаторна</a:t>
            </a:r>
            <a:r>
              <a:rPr lang="uk-UA" sz="2400" kern="0" dirty="0">
                <a:solidFill>
                  <a:srgbClr val="3E3E40"/>
                </a:solidFill>
                <a:latin typeface="+mn-lt"/>
                <a:cs typeface="Tahoma" pitchFamily="34" charset="0"/>
              </a:rPr>
              <a:t> теорія демократії виходить з того, що людина - істота раціональна, здатна свідомо приймати розумні рішення. Прихильники демократії участі вважають, що ірраціональність і пасивність людей в політичній сфері – це результат їх не достатньої освіти і відсутності рівних можливостей для участі в політиці. Тому суспільству належить створити всі умови для активної політичної соціалізації кожного індивіда.</a:t>
            </a:r>
            <a:endParaRPr lang="ru-RU" sz="2400" kern="0" dirty="0">
              <a:solidFill>
                <a:srgbClr val="3E3E40"/>
              </a:solidFill>
              <a:latin typeface="+mn-lt"/>
              <a:cs typeface="Tahoma" pitchFamily="34" charset="0"/>
            </a:endParaRPr>
          </a:p>
        </p:txBody>
      </p:sp>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4</a:t>
            </a:fld>
            <a:endParaRPr lang="uk-UA"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457200" y="620688"/>
            <a:ext cx="8229600" cy="5366221"/>
          </a:xfrm>
        </p:spPr>
        <p:txBody>
          <a:bodyPr lIns="0" tIns="28080" rIns="0" bIns="0">
            <a:normAutofit/>
          </a:bodyPr>
          <a:lstStyle/>
          <a:p>
            <a:pPr eaLnBrk="1" hangingPunct="1">
              <a:spcBef>
                <a:spcPts val="600"/>
              </a:spcBef>
              <a:buClr>
                <a:srgbClr val="678C94"/>
              </a:buClr>
            </a:pPr>
            <a:r>
              <a:rPr lang="uk-UA" sz="2400" kern="0" dirty="0">
                <a:solidFill>
                  <a:srgbClr val="3E3E40"/>
                </a:solidFill>
                <a:latin typeface="+mn-lt"/>
                <a:cs typeface="Tahoma" pitchFamily="34" charset="0"/>
              </a:rPr>
              <a:t>Участь громадян має бути постійною й розпочинатися на стадії планування нової програми (чи проекту), і тривати після її запровадження, щоб забезпечити ефективність даної програми (чи проекту), «всі громадяни повинні якомога більшою мірою мати рівні можливості для участі, слід забезпечити їм змогу висловитися, надати їм повну інформацію, доступ до засобів масової інформації тощо.</a:t>
            </a:r>
            <a:r>
              <a:rPr lang="pl-PL" sz="2400" kern="0" dirty="0">
                <a:solidFill>
                  <a:srgbClr val="3E3E40"/>
                </a:solidFill>
                <a:latin typeface="+mn-lt"/>
                <a:cs typeface="Tahoma" pitchFamily="34" charset="0"/>
              </a:rPr>
              <a:t>”</a:t>
            </a:r>
            <a:endParaRPr lang="uk-UA" sz="2400" kern="0" dirty="0">
              <a:solidFill>
                <a:srgbClr val="3E3E40"/>
              </a:solidFill>
              <a:latin typeface="+mn-lt"/>
              <a:cs typeface="Tahoma" pitchFamily="34" charset="0"/>
            </a:endParaRPr>
          </a:p>
          <a:p>
            <a:pPr eaLnBrk="1" hangingPunct="1">
              <a:spcBef>
                <a:spcPts val="600"/>
              </a:spcBef>
              <a:buClr>
                <a:srgbClr val="678C94"/>
              </a:buClr>
              <a:buFont typeface="Wingdings" pitchFamily="2" charset="2"/>
              <a:buNone/>
            </a:pPr>
            <a:endParaRPr lang="uk-UA" sz="2400" kern="0" dirty="0">
              <a:solidFill>
                <a:srgbClr val="3E3E40"/>
              </a:solidFill>
              <a:latin typeface="+mn-lt"/>
              <a:cs typeface="Tahoma" pitchFamily="34" charset="0"/>
            </a:endParaRPr>
          </a:p>
          <a:p>
            <a:pPr eaLnBrk="1" hangingPunct="1">
              <a:spcBef>
                <a:spcPts val="600"/>
              </a:spcBef>
              <a:buClr>
                <a:srgbClr val="678C94"/>
              </a:buClr>
            </a:pPr>
            <a:r>
              <a:rPr lang="uk-UA" sz="2400" kern="0" dirty="0">
                <a:solidFill>
                  <a:srgbClr val="3E3E40"/>
                </a:solidFill>
                <a:latin typeface="+mn-lt"/>
                <a:cs typeface="Tahoma" pitchFamily="34" charset="0"/>
              </a:rPr>
              <a:t>Демократію, яка не відповідає вимогам забезпечення широкої та постійної участі простих громадян в політичному управлінні, називають «крихкою» (</a:t>
            </a:r>
            <a:r>
              <a:rPr lang="uk-UA" sz="2400" kern="0" dirty="0" err="1">
                <a:solidFill>
                  <a:srgbClr val="3E3E40"/>
                </a:solidFill>
                <a:latin typeface="+mn-lt"/>
                <a:cs typeface="Tahoma" pitchFamily="34" charset="0"/>
              </a:rPr>
              <a:t>thin</a:t>
            </a:r>
            <a:r>
              <a:rPr lang="uk-UA" sz="2400" kern="0" dirty="0">
                <a:solidFill>
                  <a:srgbClr val="3E3E40"/>
                </a:solidFill>
                <a:latin typeface="+mn-lt"/>
                <a:cs typeface="Tahoma" pitchFamily="34" charset="0"/>
              </a:rPr>
              <a:t> </a:t>
            </a:r>
            <a:r>
              <a:rPr lang="uk-UA" sz="2400" kern="0" dirty="0" err="1">
                <a:solidFill>
                  <a:srgbClr val="3E3E40"/>
                </a:solidFill>
                <a:latin typeface="+mn-lt"/>
                <a:cs typeface="Tahoma" pitchFamily="34" charset="0"/>
              </a:rPr>
              <a:t>democracy</a:t>
            </a:r>
            <a:r>
              <a:rPr lang="uk-UA" sz="2400" kern="0" dirty="0">
                <a:solidFill>
                  <a:srgbClr val="3E3E40"/>
                </a:solidFill>
                <a:latin typeface="+mn-lt"/>
                <a:cs typeface="Tahoma" pitchFamily="34" charset="0"/>
              </a:rPr>
              <a:t>), антиподом якої є «сильна» (</a:t>
            </a:r>
            <a:r>
              <a:rPr lang="uk-UA" sz="2400" kern="0" dirty="0" err="1">
                <a:solidFill>
                  <a:srgbClr val="3E3E40"/>
                </a:solidFill>
                <a:latin typeface="+mn-lt"/>
                <a:cs typeface="Tahoma" pitchFamily="34" charset="0"/>
              </a:rPr>
              <a:t>strong</a:t>
            </a:r>
            <a:r>
              <a:rPr lang="uk-UA" sz="2400" kern="0" dirty="0">
                <a:solidFill>
                  <a:srgbClr val="3E3E40"/>
                </a:solidFill>
                <a:latin typeface="+mn-lt"/>
                <a:cs typeface="Tahoma" pitchFamily="34" charset="0"/>
              </a:rPr>
              <a:t> </a:t>
            </a:r>
            <a:r>
              <a:rPr lang="uk-UA" sz="2400" kern="0" dirty="0" err="1">
                <a:solidFill>
                  <a:srgbClr val="3E3E40"/>
                </a:solidFill>
                <a:latin typeface="+mn-lt"/>
                <a:cs typeface="Tahoma" pitchFamily="34" charset="0"/>
              </a:rPr>
              <a:t>democracy</a:t>
            </a:r>
            <a:r>
              <a:rPr lang="uk-UA" sz="2400" kern="0" dirty="0">
                <a:solidFill>
                  <a:srgbClr val="3E3E40"/>
                </a:solidFill>
                <a:latin typeface="+mn-lt"/>
                <a:cs typeface="Tahoma" pitchFamily="34" charset="0"/>
              </a:rPr>
              <a:t>).</a:t>
            </a:r>
            <a:endParaRPr lang="ru-RU" sz="2400" kern="0" dirty="0">
              <a:solidFill>
                <a:srgbClr val="3E3E40"/>
              </a:solidFill>
              <a:latin typeface="+mn-lt"/>
              <a:cs typeface="Tahoma" pitchFamily="34" charset="0"/>
            </a:endParaRPr>
          </a:p>
        </p:txBody>
      </p:sp>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5</a:t>
            </a:fld>
            <a:endParaRPr lang="uk-UA"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Місце для номера слайда 1"/>
          <p:cNvSpPr>
            <a:spLocks noGrp="1"/>
          </p:cNvSpPr>
          <p:nvPr>
            <p:ph type="sldNum" sz="quarter" idx="12"/>
          </p:nvPr>
        </p:nvSpPr>
        <p:spPr/>
        <p:txBody>
          <a:bodyPr/>
          <a:lstStyle/>
          <a:p>
            <a:pPr>
              <a:defRPr/>
            </a:pPr>
            <a:fld id="{6C12B847-A51D-4FFE-875A-F3F54EA178A8}" type="slidenum">
              <a:rPr lang="uk-UA" altLang="en-US" smtClean="0"/>
              <a:pPr>
                <a:defRPr/>
              </a:pPr>
              <a:t>6</a:t>
            </a:fld>
            <a:endParaRPr lang="uk-UA" altLang="en-US"/>
          </a:p>
        </p:txBody>
      </p:sp>
      <p:sp>
        <p:nvSpPr>
          <p:cNvPr id="3" name="Содержимое 2"/>
          <p:cNvSpPr txBox="1">
            <a:spLocks/>
          </p:cNvSpPr>
          <p:nvPr/>
        </p:nvSpPr>
        <p:spPr>
          <a:xfrm>
            <a:off x="457200" y="1600200"/>
            <a:ext cx="8229600" cy="4530725"/>
          </a:xfrm>
          <a:prstGeom prst="rect">
            <a:avLst/>
          </a:prstGeom>
        </p:spPr>
        <p:txBody>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rgbClr val="000000"/>
                </a:solidFill>
                <a:latin typeface="Tahoma" pitchFamily="34" charset="0"/>
                <a:ea typeface="+mn-ea"/>
                <a:cs typeface="Tahoma" pitchFamily="34" charset="0"/>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rgbClr val="000000"/>
                </a:solidFill>
                <a:latin typeface="Tahoma" pitchFamily="34" charset="0"/>
                <a:cs typeface="Tahoma" pitchFamily="34" charset="0"/>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rgbClr val="000000"/>
                </a:solidFill>
                <a:latin typeface="Tahoma" pitchFamily="34" charset="0"/>
                <a:cs typeface="Tahoma" pitchFamily="34" charset="0"/>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rgbClr val="000000"/>
                </a:solidFill>
                <a:latin typeface="Tahoma" pitchFamily="34" charset="0"/>
                <a:cs typeface="Tahoma" pitchFamily="34" charset="0"/>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rgbClr val="000000"/>
                </a:solidFill>
                <a:latin typeface="Tahoma" pitchFamily="34" charset="0"/>
                <a:cs typeface="Tahoma" pitchFamily="34" charset="0"/>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a:lstStyle>
          <a:p>
            <a:pPr algn="ctr">
              <a:buFont typeface="Wingdings" pitchFamily="2" charset="2"/>
              <a:buNone/>
            </a:pPr>
            <a:r>
              <a:rPr lang="uk-UA" b="1" dirty="0">
                <a:solidFill>
                  <a:srgbClr val="0070C0"/>
                </a:solidFill>
              </a:rPr>
              <a:t>    система дій, методів, інструментів та механізмів</a:t>
            </a:r>
            <a:r>
              <a:rPr lang="uk-UA" dirty="0">
                <a:solidFill>
                  <a:srgbClr val="0070C0"/>
                </a:solidFill>
              </a:rPr>
              <a:t> </a:t>
            </a:r>
          </a:p>
          <a:p>
            <a:pPr algn="ctr">
              <a:buFont typeface="Wingdings" pitchFamily="2" charset="2"/>
              <a:buNone/>
            </a:pPr>
            <a:r>
              <a:rPr lang="uk-UA" dirty="0"/>
              <a:t>(об’єднаних логікою відповідного алгоритму)</a:t>
            </a:r>
            <a:r>
              <a:rPr lang="uk-UA" dirty="0">
                <a:solidFill>
                  <a:srgbClr val="0070C0"/>
                </a:solidFill>
              </a:rPr>
              <a:t>  </a:t>
            </a:r>
          </a:p>
          <a:p>
            <a:pPr algn="ctr">
              <a:buFont typeface="Wingdings" pitchFamily="2" charset="2"/>
              <a:buNone/>
            </a:pPr>
            <a:r>
              <a:rPr lang="uk-UA" b="1" dirty="0"/>
              <a:t>   </a:t>
            </a:r>
            <a:r>
              <a:rPr lang="uk-UA" b="1" dirty="0">
                <a:solidFill>
                  <a:srgbClr val="0070C0"/>
                </a:solidFill>
              </a:rPr>
              <a:t>участі громадян </a:t>
            </a:r>
            <a:r>
              <a:rPr lang="uk-UA" dirty="0">
                <a:solidFill>
                  <a:srgbClr val="0070C0"/>
                </a:solidFill>
              </a:rPr>
              <a:t>у </a:t>
            </a:r>
            <a:r>
              <a:rPr lang="uk-UA" b="1" dirty="0">
                <a:solidFill>
                  <a:srgbClr val="0070C0"/>
                </a:solidFill>
              </a:rPr>
              <a:t>визначенні та вирішенні їхніх проблем у громаді</a:t>
            </a:r>
          </a:p>
        </p:txBody>
      </p:sp>
      <p:sp>
        <p:nvSpPr>
          <p:cNvPr id="4" name="Прямокутник 3"/>
          <p:cNvSpPr/>
          <p:nvPr/>
        </p:nvSpPr>
        <p:spPr>
          <a:xfrm>
            <a:off x="683568" y="404664"/>
            <a:ext cx="8003232" cy="1384995"/>
          </a:xfrm>
          <a:prstGeom prst="rect">
            <a:avLst/>
          </a:prstGeom>
        </p:spPr>
        <p:txBody>
          <a:bodyPr wrap="square">
            <a:spAutoFit/>
          </a:bodyPr>
          <a:lstStyle/>
          <a:p>
            <a:pPr algn="ctr"/>
            <a:endParaRPr lang="uk-UA"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endParaRPr>
          </a:p>
          <a:p>
            <a:pPr algn="ctr"/>
            <a:r>
              <a:rPr lang="uk-UA"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П</a:t>
            </a:r>
            <a:r>
              <a:rPr lang="ru-RU" sz="2800" b="1" cap="all" dirty="0" err="1">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оняття</a:t>
            </a:r>
            <a:r>
              <a:rPr lang="ru-RU"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 «</a:t>
            </a:r>
            <a:r>
              <a:rPr lang="ru-RU" sz="2800" b="1" cap="all" dirty="0" err="1">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громадська</a:t>
            </a:r>
            <a:r>
              <a:rPr lang="ru-RU"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t> участь»</a:t>
            </a:r>
            <a:br>
              <a:rPr lang="ru-RU"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rPr>
            </a:br>
            <a:endParaRPr lang="uk-UA" sz="2800" b="1" cap="all" dirty="0">
              <a:solidFill>
                <a:srgbClr val="870038"/>
              </a:solidFill>
              <a:effectLst>
                <a:outerShdw blurRad="38100" dist="38100" dir="2700000" algn="tl">
                  <a:srgbClr val="000000">
                    <a:alpha val="43137"/>
                  </a:srgbClr>
                </a:outerShdw>
              </a:effectLst>
              <a:latin typeface="Tahoma" pitchFamily="34" charset="0"/>
              <a:ea typeface="Tahoma" panose="020B0604030504040204" pitchFamily="34" charset="0"/>
              <a:cs typeface="Tahoma" pitchFamily="34" charset="0"/>
            </a:endParaRPr>
          </a:p>
        </p:txBody>
      </p:sp>
    </p:spTree>
    <p:extLst>
      <p:ext uri="{BB962C8B-B14F-4D97-AF65-F5344CB8AC3E}">
        <p14:creationId xmlns:p14="http://schemas.microsoft.com/office/powerpoint/2010/main" val="1187455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7813"/>
            <a:ext cx="6778625" cy="1139825"/>
          </a:xfrm>
        </p:spPr>
        <p:txBody>
          <a:bodyPr>
            <a:normAutofit/>
          </a:bodyPr>
          <a:lstStyle/>
          <a:p>
            <a:pPr eaLnBrk="1" hangingPunct="1"/>
            <a:r>
              <a:rPr lang="uk-UA" sz="2800" b="1" dirty="0"/>
              <a:t>Що є механізмом </a:t>
            </a:r>
            <a:br>
              <a:rPr lang="uk-UA" sz="2800" b="1" dirty="0"/>
            </a:br>
            <a:r>
              <a:rPr lang="uk-UA" sz="2800" b="1" dirty="0"/>
              <a:t>громадської участі</a:t>
            </a:r>
          </a:p>
        </p:txBody>
      </p:sp>
      <p:sp>
        <p:nvSpPr>
          <p:cNvPr id="8195" name="Rectangle 3"/>
          <p:cNvSpPr>
            <a:spLocks noGrp="1" noChangeArrowheads="1"/>
          </p:cNvSpPr>
          <p:nvPr>
            <p:ph type="body" idx="1"/>
          </p:nvPr>
        </p:nvSpPr>
        <p:spPr>
          <a:xfrm>
            <a:off x="457200" y="1600200"/>
            <a:ext cx="8218488" cy="4637088"/>
          </a:xfrm>
        </p:spPr>
        <p:txBody>
          <a:bodyPr/>
          <a:lstStyle/>
          <a:p>
            <a:pPr marL="0" indent="0" eaLnBrk="1" hangingPunct="1">
              <a:buFont typeface="Wingdings" pitchFamily="2" charset="2"/>
              <a:buNone/>
            </a:pPr>
            <a:endParaRPr lang="uk-UA" sz="2400" dirty="0">
              <a:solidFill>
                <a:srgbClr val="3E3E40"/>
              </a:solidFill>
              <a:latin typeface="+mn-lt"/>
              <a:cs typeface="Tahoma" pitchFamily="34" charset="0"/>
            </a:endParaRPr>
          </a:p>
          <a:p>
            <a:pPr marL="0" indent="0" eaLnBrk="1" hangingPunct="1">
              <a:buFont typeface="Wingdings" pitchFamily="2" charset="2"/>
              <a:buNone/>
            </a:pPr>
            <a:r>
              <a:rPr lang="uk-UA" sz="2400" dirty="0">
                <a:solidFill>
                  <a:srgbClr val="3E3E40"/>
                </a:solidFill>
                <a:latin typeface="+mn-lt"/>
                <a:cs typeface="Tahoma" pitchFamily="34" charset="0"/>
              </a:rPr>
              <a:t>Під механізмами участі (у вузькому розумінні) слід розуміти лише ті механізми громадянської активності, які передбачають </a:t>
            </a:r>
            <a:r>
              <a:rPr lang="uk-UA" sz="2400" b="1" dirty="0">
                <a:solidFill>
                  <a:srgbClr val="3E3E40"/>
                </a:solidFill>
                <a:latin typeface="+mn-lt"/>
                <a:cs typeface="Tahoma" pitchFamily="34" charset="0"/>
              </a:rPr>
              <a:t>реагування влади у певний визначений спосіб</a:t>
            </a:r>
            <a:r>
              <a:rPr lang="uk-UA" sz="2400" dirty="0">
                <a:solidFill>
                  <a:srgbClr val="3E3E40"/>
                </a:solidFill>
                <a:latin typeface="+mn-lt"/>
                <a:cs typeface="Tahoma" pitchFamily="34" charset="0"/>
              </a:rPr>
              <a:t>. </a:t>
            </a:r>
          </a:p>
          <a:p>
            <a:pPr marL="0" indent="0" eaLnBrk="1" hangingPunct="1">
              <a:buFont typeface="Wingdings" pitchFamily="2" charset="2"/>
              <a:buNone/>
            </a:pPr>
            <a:r>
              <a:rPr lang="uk-UA" sz="2400" dirty="0">
                <a:solidFill>
                  <a:srgbClr val="3E3E40"/>
                </a:solidFill>
                <a:latin typeface="+mn-lt"/>
                <a:cs typeface="Tahoma" pitchFamily="34" charset="0"/>
              </a:rPr>
              <a:t>Інакше кажучи, формами демократії участі є лише ті види/способи участі громадян в управлінні, які мають певні </a:t>
            </a:r>
            <a:r>
              <a:rPr lang="uk-UA" sz="2400" b="1" dirty="0">
                <a:solidFill>
                  <a:srgbClr val="3E3E40"/>
                </a:solidFill>
                <a:latin typeface="+mn-lt"/>
                <a:cs typeface="Tahoma" pitchFamily="34" charset="0"/>
              </a:rPr>
              <a:t>правові наслідки</a:t>
            </a:r>
            <a:r>
              <a:rPr lang="uk-UA" sz="2400" dirty="0">
                <a:solidFill>
                  <a:srgbClr val="3E3E40"/>
                </a:solidFill>
                <a:latin typeface="+mn-lt"/>
                <a:cs typeface="Tahoma" pitchFamily="34" charset="0"/>
              </a:rPr>
              <a:t>.</a:t>
            </a: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7</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7813"/>
            <a:ext cx="6778625" cy="1139825"/>
          </a:xfrm>
        </p:spPr>
        <p:txBody>
          <a:bodyPr>
            <a:normAutofit/>
          </a:bodyPr>
          <a:lstStyle/>
          <a:p>
            <a:pPr eaLnBrk="1" hangingPunct="1"/>
            <a:r>
              <a:rPr lang="uk-UA" sz="2800" b="1" dirty="0"/>
              <a:t>Засади демократії участі</a:t>
            </a:r>
          </a:p>
        </p:txBody>
      </p:sp>
      <p:sp>
        <p:nvSpPr>
          <p:cNvPr id="9219" name="Rectangle 3"/>
          <p:cNvSpPr>
            <a:spLocks noGrp="1" noChangeArrowheads="1"/>
          </p:cNvSpPr>
          <p:nvPr>
            <p:ph type="body" idx="1"/>
          </p:nvPr>
        </p:nvSpPr>
        <p:spPr>
          <a:xfrm>
            <a:off x="457200" y="1600200"/>
            <a:ext cx="8218488" cy="4637088"/>
          </a:xfrm>
        </p:spPr>
        <p:txBody>
          <a:bodyPr/>
          <a:lstStyle/>
          <a:p>
            <a:pPr marL="0" indent="0" eaLnBrk="1" hangingPunct="1">
              <a:lnSpc>
                <a:spcPct val="90000"/>
              </a:lnSpc>
              <a:buFont typeface="Wingdings" pitchFamily="2" charset="2"/>
              <a:buNone/>
            </a:pPr>
            <a:r>
              <a:rPr lang="uk-UA" sz="2400" dirty="0">
                <a:solidFill>
                  <a:srgbClr val="3E3E40"/>
                </a:solidFill>
                <a:latin typeface="+mn-lt"/>
                <a:cs typeface="Tahoma" pitchFamily="34" charset="0"/>
              </a:rPr>
              <a:t>Громадська участь базується на  конституційному праві народу на здійснення влади.</a:t>
            </a:r>
          </a:p>
          <a:p>
            <a:pPr marL="0" indent="0" eaLnBrk="1" hangingPunct="1">
              <a:lnSpc>
                <a:spcPct val="90000"/>
              </a:lnSpc>
              <a:buFont typeface="Wingdings" pitchFamily="2" charset="2"/>
              <a:buNone/>
            </a:pPr>
            <a:r>
              <a:rPr lang="uk-UA" sz="2400" dirty="0">
                <a:solidFill>
                  <a:srgbClr val="3E3E40"/>
                </a:solidFill>
                <a:latin typeface="+mn-lt"/>
                <a:cs typeface="Tahoma" pitchFamily="34" charset="0"/>
              </a:rPr>
              <a:t>Це право може бути делеговане органам влади (виконавчої чи місцевого самоврядування).</a:t>
            </a:r>
          </a:p>
          <a:p>
            <a:pPr marL="0" indent="0" eaLnBrk="1" hangingPunct="1">
              <a:lnSpc>
                <a:spcPct val="90000"/>
              </a:lnSpc>
              <a:buFont typeface="Wingdings" pitchFamily="2" charset="2"/>
              <a:buNone/>
            </a:pPr>
            <a:r>
              <a:rPr lang="uk-UA" sz="2400" dirty="0">
                <a:solidFill>
                  <a:srgbClr val="3E3E40"/>
                </a:solidFill>
                <a:latin typeface="+mn-lt"/>
                <a:cs typeface="Tahoma" pitchFamily="34" charset="0"/>
              </a:rPr>
              <a:t>Це право може бути використано громадянином безпосередньо шляхом участі у здійсненні влади.</a:t>
            </a:r>
          </a:p>
          <a:p>
            <a:pPr marL="0" indent="0" eaLnBrk="1" hangingPunct="1">
              <a:lnSpc>
                <a:spcPct val="90000"/>
              </a:lnSpc>
              <a:buFont typeface="Wingdings" pitchFamily="2" charset="2"/>
              <a:buNone/>
            </a:pPr>
            <a:endParaRPr lang="uk-UA" sz="2600" dirty="0">
              <a:solidFill>
                <a:srgbClr val="3E3E40"/>
              </a:solidFill>
              <a:latin typeface="+mn-lt"/>
              <a:cs typeface="Tahoma" pitchFamily="34" charset="0"/>
            </a:endParaRPr>
          </a:p>
          <a:p>
            <a:pPr marL="0" indent="0" eaLnBrk="1" hangingPunct="1">
              <a:lnSpc>
                <a:spcPct val="90000"/>
              </a:lnSpc>
              <a:buFont typeface="Wingdings" pitchFamily="2" charset="2"/>
              <a:buNone/>
            </a:pPr>
            <a:r>
              <a:rPr lang="uk-UA" sz="2400" b="1" dirty="0">
                <a:solidFill>
                  <a:srgbClr val="3E3E40"/>
                </a:solidFill>
                <a:latin typeface="+mn-lt"/>
                <a:cs typeface="Tahoma" pitchFamily="34" charset="0"/>
              </a:rPr>
              <a:t>Існує чітка межа між демократією участі та представницькою демократією.</a:t>
            </a:r>
          </a:p>
          <a:p>
            <a:pPr marL="0" indent="0" eaLnBrk="1" hangingPunct="1">
              <a:lnSpc>
                <a:spcPct val="90000"/>
              </a:lnSpc>
              <a:buFont typeface="Wingdings" pitchFamily="2" charset="2"/>
              <a:buNone/>
            </a:pPr>
            <a:r>
              <a:rPr lang="uk-UA" sz="2400" i="1" dirty="0">
                <a:solidFill>
                  <a:srgbClr val="3E3E40"/>
                </a:solidFill>
                <a:latin typeface="+mn-lt"/>
                <a:cs typeface="Tahoma" pitchFamily="34" charset="0"/>
              </a:rPr>
              <a:t>Представницька демократія: громадяни через участь у виборах делегують комусь (особі чи органу) повноваження управляти від їхнього імені. </a:t>
            </a:r>
          </a:p>
          <a:p>
            <a:pPr marL="0" indent="0" eaLnBrk="1" hangingPunct="1">
              <a:lnSpc>
                <a:spcPct val="90000"/>
              </a:lnSpc>
              <a:buFont typeface="Wingdings" pitchFamily="2" charset="2"/>
              <a:buNone/>
            </a:pPr>
            <a:endParaRPr lang="uk-UA" sz="2400" i="1" dirty="0">
              <a:solidFill>
                <a:srgbClr val="3E3E40"/>
              </a:solidFill>
              <a:latin typeface="+mn-lt"/>
              <a:cs typeface="Tahoma" pitchFamily="34" charset="0"/>
            </a:endParaRPr>
          </a:p>
        </p:txBody>
      </p:sp>
      <p:sp>
        <p:nvSpPr>
          <p:cNvPr id="2" name="Номер слайда 1"/>
          <p:cNvSpPr>
            <a:spLocks noGrp="1"/>
          </p:cNvSpPr>
          <p:nvPr>
            <p:ph type="sldNum" sz="quarter" idx="12"/>
          </p:nvPr>
        </p:nvSpPr>
        <p:spPr/>
        <p:txBody>
          <a:bodyPr/>
          <a:lstStyle/>
          <a:p>
            <a:pPr>
              <a:defRPr/>
            </a:pPr>
            <a:fld id="{6CFA354A-A2C4-4651-BFC7-D20494E5B561}" type="slidenum">
              <a:rPr lang="uk-UA" altLang="en-US" smtClean="0"/>
              <a:pPr>
                <a:defRPr/>
              </a:pPr>
              <a:t>8</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3"/>
            <a:ext cx="8712968" cy="1301006"/>
          </a:xfrm>
        </p:spPr>
        <p:txBody>
          <a:bodyPr>
            <a:normAutofit/>
          </a:bodyPr>
          <a:lstStyle/>
          <a:p>
            <a:pPr eaLnBrk="1" hangingPunct="1"/>
            <a:r>
              <a:rPr lang="uk-UA" sz="2500" dirty="0"/>
              <a:t>Принципи, на яких мають базуватися інструменти місцевої демократії</a:t>
            </a:r>
          </a:p>
        </p:txBody>
      </p:sp>
      <p:sp>
        <p:nvSpPr>
          <p:cNvPr id="10242" name="Rectangle 3"/>
          <p:cNvSpPr>
            <a:spLocks noGrp="1" noChangeArrowheads="1"/>
          </p:cNvSpPr>
          <p:nvPr>
            <p:ph idx="1"/>
          </p:nvPr>
        </p:nvSpPr>
        <p:spPr>
          <a:xfrm>
            <a:off x="323528" y="1484784"/>
            <a:ext cx="8640960" cy="5184576"/>
          </a:xfrm>
        </p:spPr>
        <p:txBody>
          <a:bodyPr lIns="0" tIns="28080" rIns="0" bIns="0">
            <a:normAutofit/>
          </a:bodyPr>
          <a:lstStyle/>
          <a:p>
            <a:pPr eaLnBrk="1" hangingPunct="1">
              <a:spcBef>
                <a:spcPts val="400"/>
              </a:spcBef>
              <a:buFont typeface="Wingdings" pitchFamily="2" charset="2"/>
              <a:buNone/>
            </a:pPr>
            <a:r>
              <a:rPr lang="uk-UA" sz="1700" i="1" dirty="0">
                <a:latin typeface="+mn-lt"/>
                <a:cs typeface="Tahoma" pitchFamily="34" charset="0"/>
              </a:rPr>
              <a:t>1.	</a:t>
            </a:r>
            <a:r>
              <a:rPr lang="uk-UA" sz="1700" b="1" i="1" dirty="0">
                <a:latin typeface="+mn-lt"/>
                <a:cs typeface="Tahoma" pitchFamily="34" charset="0"/>
              </a:rPr>
              <a:t>Пріоритет прав територіальної громади</a:t>
            </a:r>
            <a:r>
              <a:rPr lang="uk-UA" sz="1700" i="1" dirty="0">
                <a:latin typeface="+mn-lt"/>
                <a:cs typeface="Tahoma" pitchFamily="34" charset="0"/>
              </a:rPr>
              <a:t> </a:t>
            </a:r>
            <a:r>
              <a:rPr lang="uk-UA" sz="1700" dirty="0">
                <a:latin typeface="+mn-lt"/>
                <a:cs typeface="Tahoma" pitchFamily="34" charset="0"/>
              </a:rPr>
              <a:t>– метою запровадження інструментів участі є створення механізму реалізації прав членів територіальної громади, тому вони не можуть підлягати необґрунтованим обмеженням чи перешкодам.</a:t>
            </a:r>
          </a:p>
          <a:p>
            <a:pPr eaLnBrk="1" hangingPunct="1">
              <a:spcBef>
                <a:spcPts val="400"/>
              </a:spcBef>
              <a:buFont typeface="Wingdings" pitchFamily="2" charset="2"/>
              <a:buNone/>
            </a:pPr>
            <a:r>
              <a:rPr lang="uk-UA" sz="1700" i="1" dirty="0">
                <a:latin typeface="+mn-lt"/>
                <a:cs typeface="Tahoma" pitchFamily="34" charset="0"/>
              </a:rPr>
              <a:t>2</a:t>
            </a:r>
            <a:r>
              <a:rPr lang="uk-UA" sz="1700" b="1" i="1" dirty="0">
                <a:latin typeface="+mn-lt"/>
                <a:cs typeface="Tahoma" pitchFamily="34" charset="0"/>
              </a:rPr>
              <a:t>.	Чіткість процедури</a:t>
            </a:r>
            <a:r>
              <a:rPr lang="uk-UA" sz="1700" i="1" dirty="0">
                <a:latin typeface="+mn-lt"/>
                <a:cs typeface="Tahoma" pitchFamily="34" charset="0"/>
              </a:rPr>
              <a:t> </a:t>
            </a:r>
            <a:r>
              <a:rPr lang="uk-UA" sz="1700" dirty="0">
                <a:latin typeface="+mn-lt"/>
                <a:cs typeface="Tahoma" pitchFamily="34" charset="0"/>
              </a:rPr>
              <a:t>– визначення прав та обов’язків має бути однозначним.</a:t>
            </a:r>
          </a:p>
          <a:p>
            <a:pPr eaLnBrk="1" hangingPunct="1">
              <a:spcBef>
                <a:spcPts val="400"/>
              </a:spcBef>
              <a:buFont typeface="Wingdings" pitchFamily="2" charset="2"/>
              <a:buNone/>
            </a:pPr>
            <a:r>
              <a:rPr lang="uk-UA" sz="1700" i="1" dirty="0">
                <a:latin typeface="+mn-lt"/>
                <a:cs typeface="Tahoma" pitchFamily="34" charset="0"/>
              </a:rPr>
              <a:t>3.	</a:t>
            </a:r>
            <a:r>
              <a:rPr lang="uk-UA" sz="1700" b="1" i="1" dirty="0">
                <a:latin typeface="+mn-lt"/>
                <a:cs typeface="Tahoma" pitchFamily="34" charset="0"/>
              </a:rPr>
              <a:t>Простота</a:t>
            </a:r>
            <a:r>
              <a:rPr lang="uk-UA" sz="1700" i="1" dirty="0">
                <a:latin typeface="+mn-lt"/>
                <a:cs typeface="Tahoma" pitchFamily="34" charset="0"/>
              </a:rPr>
              <a:t> </a:t>
            </a:r>
            <a:r>
              <a:rPr lang="uk-UA" sz="1700" dirty="0">
                <a:latin typeface="+mn-lt"/>
                <a:cs typeface="Tahoma" pitchFamily="34" charset="0"/>
              </a:rPr>
              <a:t>– процедура повинна мати мінімальну кількість елементів, існування яких обумовлено практичною необхідністю для організації.</a:t>
            </a:r>
          </a:p>
          <a:p>
            <a:pPr eaLnBrk="1" hangingPunct="1">
              <a:spcBef>
                <a:spcPts val="400"/>
              </a:spcBef>
              <a:buFont typeface="Wingdings" pitchFamily="2" charset="2"/>
              <a:buNone/>
            </a:pPr>
            <a:r>
              <a:rPr lang="uk-UA" sz="1700" i="1" dirty="0">
                <a:latin typeface="+mn-lt"/>
                <a:cs typeface="Tahoma" pitchFamily="34" charset="0"/>
              </a:rPr>
              <a:t>4.	</a:t>
            </a:r>
            <a:r>
              <a:rPr lang="uk-UA" sz="1700" b="1" i="1" dirty="0">
                <a:latin typeface="+mn-lt"/>
                <a:cs typeface="Tahoma" pitchFamily="34" charset="0"/>
              </a:rPr>
              <a:t>Зручність процедури для участі громадян</a:t>
            </a:r>
            <a:r>
              <a:rPr lang="uk-UA" sz="1700" i="1" dirty="0">
                <a:latin typeface="+mn-lt"/>
                <a:cs typeface="Tahoma" pitchFamily="34" charset="0"/>
              </a:rPr>
              <a:t> </a:t>
            </a:r>
            <a:r>
              <a:rPr lang="uk-UA" sz="1700" dirty="0">
                <a:latin typeface="+mn-lt"/>
                <a:cs typeface="Tahoma" pitchFamily="34" charset="0"/>
              </a:rPr>
              <a:t>– це одна з основних умов її успішності.</a:t>
            </a:r>
          </a:p>
          <a:p>
            <a:pPr eaLnBrk="1" hangingPunct="1">
              <a:spcBef>
                <a:spcPts val="400"/>
              </a:spcBef>
              <a:buFont typeface="Wingdings" pitchFamily="2" charset="2"/>
              <a:buNone/>
            </a:pPr>
            <a:r>
              <a:rPr lang="uk-UA" sz="1700" i="1" dirty="0">
                <a:latin typeface="+mn-lt"/>
                <a:cs typeface="Tahoma" pitchFamily="34" charset="0"/>
              </a:rPr>
              <a:t>5.	</a:t>
            </a:r>
            <a:r>
              <a:rPr lang="uk-UA" sz="1700" b="1" i="1" dirty="0">
                <a:latin typeface="+mn-lt"/>
                <a:cs typeface="Tahoma" pitchFamily="34" charset="0"/>
              </a:rPr>
              <a:t>Достатній час</a:t>
            </a:r>
            <a:r>
              <a:rPr lang="uk-UA" sz="1700" i="1" dirty="0">
                <a:latin typeface="+mn-lt"/>
                <a:cs typeface="Tahoma" pitchFamily="34" charset="0"/>
              </a:rPr>
              <a:t> </a:t>
            </a:r>
            <a:r>
              <a:rPr lang="uk-UA" sz="1700" dirty="0">
                <a:latin typeface="+mn-lt"/>
                <a:cs typeface="Tahoma" pitchFamily="34" charset="0"/>
              </a:rPr>
              <a:t>– процес застосування інструменту має відбуватися у розумні строки,які, з одного боку, мають бути достатніми для повноцінної участі членів територіальної громади, а з іншого – не надто довгими, щоб питання обговорення не втратило актуальності.</a:t>
            </a:r>
          </a:p>
          <a:p>
            <a:pPr eaLnBrk="1" hangingPunct="1">
              <a:spcBef>
                <a:spcPts val="400"/>
              </a:spcBef>
              <a:buFont typeface="Wingdings" pitchFamily="2" charset="2"/>
              <a:buNone/>
            </a:pPr>
            <a:r>
              <a:rPr lang="uk-UA" sz="1700" i="1" dirty="0">
                <a:latin typeface="+mn-lt"/>
                <a:cs typeface="Tahoma" pitchFamily="34" charset="0"/>
              </a:rPr>
              <a:t>6.	</a:t>
            </a:r>
            <a:r>
              <a:rPr lang="uk-UA" sz="1700" b="1" i="1" dirty="0">
                <a:latin typeface="+mn-lt"/>
                <a:cs typeface="Tahoma" pitchFamily="34" charset="0"/>
              </a:rPr>
              <a:t>Публічність</a:t>
            </a:r>
            <a:r>
              <a:rPr lang="uk-UA" sz="1700" i="1" dirty="0">
                <a:latin typeface="+mn-lt"/>
                <a:cs typeface="Tahoma" pitchFamily="34" charset="0"/>
              </a:rPr>
              <a:t> </a:t>
            </a:r>
            <a:r>
              <a:rPr lang="uk-UA" sz="1700" dirty="0">
                <a:latin typeface="+mn-lt"/>
                <a:cs typeface="Tahoma" pitchFamily="34" charset="0"/>
              </a:rPr>
              <a:t>– інформування громадян у процесі застосування інструментів місцевої демократії має відбуватися на кожному етапі реалізації інструменту.</a:t>
            </a:r>
          </a:p>
          <a:p>
            <a:pPr eaLnBrk="1" hangingPunct="1">
              <a:spcBef>
                <a:spcPts val="400"/>
              </a:spcBef>
              <a:buFont typeface="Wingdings" pitchFamily="2" charset="2"/>
              <a:buNone/>
            </a:pPr>
            <a:r>
              <a:rPr lang="uk-UA" sz="1700" i="1" dirty="0">
                <a:latin typeface="+mn-lt"/>
                <a:cs typeface="Tahoma" pitchFamily="34" charset="0"/>
              </a:rPr>
              <a:t>7.	</a:t>
            </a:r>
            <a:r>
              <a:rPr lang="uk-UA" sz="1700" b="1" i="1" dirty="0">
                <a:latin typeface="+mn-lt"/>
                <a:cs typeface="Tahoma" pitchFamily="34" charset="0"/>
              </a:rPr>
              <a:t>Відкритість</a:t>
            </a:r>
            <a:r>
              <a:rPr lang="uk-UA" sz="1700" i="1" dirty="0">
                <a:latin typeface="+mn-lt"/>
                <a:cs typeface="Tahoma" pitchFamily="34" charset="0"/>
              </a:rPr>
              <a:t> </a:t>
            </a:r>
            <a:r>
              <a:rPr lang="uk-UA" sz="1700" dirty="0">
                <a:latin typeface="+mn-lt"/>
                <a:cs typeface="Tahoma" pitchFamily="34" charset="0"/>
              </a:rPr>
              <a:t>– механізми участі мають забезпечувати реальний вплив на прийняття рішень органами та посадовими особами місцевого самоврядування.</a:t>
            </a:r>
          </a:p>
        </p:txBody>
      </p:sp>
      <p:sp>
        <p:nvSpPr>
          <p:cNvPr id="3" name="Номер слайда 2"/>
          <p:cNvSpPr>
            <a:spLocks noGrp="1"/>
          </p:cNvSpPr>
          <p:nvPr>
            <p:ph type="sldNum" sz="quarter" idx="12"/>
          </p:nvPr>
        </p:nvSpPr>
        <p:spPr/>
        <p:txBody>
          <a:bodyPr/>
          <a:lstStyle/>
          <a:p>
            <a:pPr>
              <a:defRPr/>
            </a:pPr>
            <a:fld id="{6CFA354A-A2C4-4651-BFC7-D20494E5B561}" type="slidenum">
              <a:rPr lang="uk-UA" altLang="en-US" smtClean="0"/>
              <a:pPr>
                <a:defRPr/>
              </a:pPr>
              <a:t>9</a:t>
            </a:fld>
            <a:endParaRPr lang="uk-UA" altLang="en-US"/>
          </a:p>
        </p:txBody>
      </p:sp>
      <p:cxnSp>
        <p:nvCxnSpPr>
          <p:cNvPr id="5" name="Пряма сполучна лінія 9"/>
          <p:cNvCxnSpPr/>
          <p:nvPr/>
        </p:nvCxnSpPr>
        <p:spPr>
          <a:xfrm>
            <a:off x="482600" y="1412875"/>
            <a:ext cx="8193088" cy="0"/>
          </a:xfrm>
          <a:prstGeom prst="line">
            <a:avLst/>
          </a:prstGeom>
          <a:ln w="15875" cap="sq">
            <a:solidFill>
              <a:srgbClr val="870038"/>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Край">
  <a:themeElements>
    <a:clrScheme name="Край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fontScheme name="Край">
      <a:majorFont>
        <a:latin typeface="Garamond"/>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рай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Край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Край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Край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Край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Край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3253</TotalTime>
  <Words>1280</Words>
  <Application>Microsoft Office PowerPoint</Application>
  <PresentationFormat>Экран (4:3)</PresentationFormat>
  <Paragraphs>223</Paragraphs>
  <Slides>27</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Край</vt:lpstr>
      <vt:lpstr>Презентация PowerPoint</vt:lpstr>
      <vt:lpstr>Суть демократії участі</vt:lpstr>
      <vt:lpstr>Презентация PowerPoint</vt:lpstr>
      <vt:lpstr>Презентация PowerPoint</vt:lpstr>
      <vt:lpstr>Презентация PowerPoint</vt:lpstr>
      <vt:lpstr>Презентация PowerPoint</vt:lpstr>
      <vt:lpstr>Що є механізмом  громадської участі</vt:lpstr>
      <vt:lpstr>Засади демократії участі</vt:lpstr>
      <vt:lpstr>Принципи, на яких мають базуватися інструменти місцевої демократії</vt:lpstr>
      <vt:lpstr>Презентация PowerPoint</vt:lpstr>
      <vt:lpstr>Принципи демократії УЧАСТІ</vt:lpstr>
      <vt:lpstr>Основні сходинки/складові процесу партисипації / участі</vt:lpstr>
      <vt:lpstr>Зміни у процесі партисипації</vt:lpstr>
      <vt:lpstr>РІВЕНЬ 1</vt:lpstr>
      <vt:lpstr>РІВЕНЬ 1 Методи і засоби:</vt:lpstr>
      <vt:lpstr>РІВЕНЬ 2</vt:lpstr>
      <vt:lpstr>РІВЕНЬ 2 Методи і засоби: </vt:lpstr>
      <vt:lpstr>РІВЕНЬ 3</vt:lpstr>
      <vt:lpstr>РІВЕНЬ 3 Методи і засоби:</vt:lpstr>
      <vt:lpstr>РІВЕНЬ 4</vt:lpstr>
      <vt:lpstr>РІВЕНЬ 4 Методи і засоби: </vt:lpstr>
      <vt:lpstr>Переваги партисипації</vt:lpstr>
      <vt:lpstr>Переваги партисипації</vt:lpstr>
      <vt:lpstr>Переваги партисипації</vt:lpstr>
      <vt:lpstr>Презентация PowerPoint</vt:lpstr>
      <vt:lpstr>нові форми та засоби залучення громадськості</vt:lpstr>
      <vt:lpstr>Програмне ( системне) залучення громади/громадян до управління  МІсцевим розвитком</vt:lpstr>
    </vt:vector>
  </TitlesOfParts>
  <Company>CSI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Реальна участь громадян в управлінні територіями та громадами.  Роль і завдання медіа  у процесах демократії участі</dc:title>
  <dc:creator>Ihor_A</dc:creator>
  <cp:lastModifiedBy>Владелец</cp:lastModifiedBy>
  <cp:revision>139</cp:revision>
  <dcterms:created xsi:type="dcterms:W3CDTF">2014-04-21T15:21:47Z</dcterms:created>
  <dcterms:modified xsi:type="dcterms:W3CDTF">2022-01-25T16:20:37Z</dcterms:modified>
</cp:coreProperties>
</file>