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DB735"/>
    <a:srgbClr val="660033"/>
    <a:srgbClr val="7E0000"/>
    <a:srgbClr val="004600"/>
    <a:srgbClr val="01FF80"/>
    <a:srgbClr val="FFCC00"/>
    <a:srgbClr val="F22E00"/>
    <a:srgbClr val="00E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057C4-3DCA-44C0-B3A9-AC118BDA8D73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AF405A-73C6-4CBA-A3DD-2DD24A1C5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2477C-3902-4B53-90EF-8A5B46ACE7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877D-1C4E-4A1C-9205-1955651BEBAD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2BA8-D8AB-4B46-879D-79E1ACC73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CF82-1865-4AEC-A257-64B3F7AD9906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B476-662A-4301-A5A2-2F253579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F2E31-7D6D-4D03-BD28-1E26633F777A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1A5B-6072-430C-B7F8-B31B65B40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CA38-499C-4200-A7E2-B491C08D67C8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1210-7EE8-414A-9BFA-63073FF71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4425-A6A7-456E-BA2F-34F32658B840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372C-0C14-4461-BFA9-8E82FD17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ED1A-D158-4236-B675-7001002EC740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C43E-FD63-473C-ADBF-8D7D6FBD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0D9-D24C-4D0A-8908-831FABA2280A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310-F94F-4D8C-B81F-AAAE2CDD7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B81FB-C6D6-4CBD-AEE0-B1025E73293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0DA6-6772-4D56-8E6D-3A33B8AED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9539-0E99-411C-A3F2-4AF3E434B56E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562A-C045-4E08-90DF-D6BE4B99F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CAE3-9155-4EB6-AC49-523EAB551B0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73C2-F236-4955-B4D0-1EC0969D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9028-3DF9-46C3-BC9F-E0C3776F384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13A1-5A47-4E17-8898-899557E7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501DF-CB26-4415-BF3E-762B5168B45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0ABAB-871C-42FD-B0B5-EFE29DA37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500188"/>
            <a:ext cx="7858125" cy="371475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E200"/>
                </a:solidFill>
              </a:rPr>
              <a:t>Перспективы использования биогаза и пеллет </a:t>
            </a:r>
            <a:br>
              <a:rPr lang="ru-RU" sz="6600" b="1" smtClean="0">
                <a:solidFill>
                  <a:srgbClr val="00E200"/>
                </a:solidFill>
              </a:rPr>
            </a:br>
            <a:r>
              <a:rPr lang="ru-RU" sz="6600" b="1" smtClean="0">
                <a:solidFill>
                  <a:srgbClr val="00E200"/>
                </a:solidFill>
              </a:rPr>
              <a:t>в Украине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o5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2407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37973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i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Биогаз</a:t>
            </a:r>
            <a:r>
              <a:rPr lang="ru-RU" sz="28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газ, получаемый метановым брожением биомассы. Разложение биомассы происходит под воздействием трёх видов бактерий. В цепочке питания последующие бактерии питаются продуктами жизнедеятельности предыдущих</a:t>
            </a:r>
            <a:endParaRPr lang="ru-RU" sz="2800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928688"/>
            <a:ext cx="5715000" cy="50117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вид — бактерии гидролизные, </a:t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— кислотообразующие, </a:t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— </a:t>
            </a:r>
            <a:r>
              <a:rPr lang="ru-RU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метанообразующие</a:t>
            </a: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3000"/>
            <a:ext cx="2968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7900987" cy="29289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биогаза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50—87 % метана,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13—50 % CO</a:t>
            </a:r>
            <a:r>
              <a:rPr lang="ru-R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незначительные примеси H</a:t>
            </a:r>
            <a:r>
              <a:rPr lang="ru-R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H</a:t>
            </a:r>
            <a:r>
              <a:rPr lang="ru-R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fea6e2a5b235d3f4a8c6826e01ef913_490x36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3214688"/>
            <a:ext cx="4929188" cy="3379787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878681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 эффективная  технология  переработки- анаэробная (без доступа воздуха) ферментация  в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биогазовых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установках.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F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Сырьё для получения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043863" cy="5715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навоз,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птичий помёт,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зерновая и </a:t>
            </a:r>
            <a:r>
              <a:rPr lang="ru-RU" dirty="0" err="1" smtClean="0">
                <a:solidFill>
                  <a:srgbClr val="004600"/>
                </a:solidFill>
              </a:rPr>
              <a:t>меласная</a:t>
            </a:r>
            <a:r>
              <a:rPr lang="ru-RU" dirty="0" smtClean="0">
                <a:solidFill>
                  <a:srgbClr val="004600"/>
                </a:solidFill>
              </a:rPr>
              <a:t> </a:t>
            </a:r>
            <a:r>
              <a:rPr lang="ru-RU" dirty="0" err="1" smtClean="0">
                <a:solidFill>
                  <a:srgbClr val="004600"/>
                </a:solidFill>
              </a:rPr>
              <a:t>послеспиртовая</a:t>
            </a:r>
            <a:r>
              <a:rPr lang="ru-RU" dirty="0" smtClean="0">
                <a:solidFill>
                  <a:srgbClr val="004600"/>
                </a:solidFill>
              </a:rPr>
              <a:t> барда,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пивная дробина,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свекольный жом,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фекальные осадки,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отходы рыбного и забойного цеха (кровь, жир, кишки, </a:t>
            </a:r>
            <a:r>
              <a:rPr lang="ru-RU" dirty="0" err="1" smtClean="0">
                <a:solidFill>
                  <a:srgbClr val="004600"/>
                </a:solidFill>
              </a:rPr>
              <a:t>каныга</a:t>
            </a:r>
            <a:r>
              <a:rPr lang="ru-RU" dirty="0" smtClean="0">
                <a:solidFill>
                  <a:srgbClr val="004600"/>
                </a:solidFill>
              </a:rPr>
              <a:t>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трава,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бытовые отходы,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отходы молокозаводов — соленая и сладкая молочная сыворотка,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отходы производства </a:t>
            </a:r>
            <a:r>
              <a:rPr lang="ru-RU" dirty="0" err="1" smtClean="0">
                <a:solidFill>
                  <a:srgbClr val="004600"/>
                </a:solidFill>
              </a:rPr>
              <a:t>биодизеля</a:t>
            </a:r>
            <a:r>
              <a:rPr lang="ru-RU" dirty="0" smtClean="0">
                <a:solidFill>
                  <a:srgbClr val="004600"/>
                </a:solidFill>
              </a:rPr>
              <a:t> — технический глицерин от производства </a:t>
            </a:r>
            <a:r>
              <a:rPr lang="ru-RU" dirty="0" err="1" smtClean="0">
                <a:solidFill>
                  <a:srgbClr val="004600"/>
                </a:solidFill>
              </a:rPr>
              <a:t>биодизеля</a:t>
            </a:r>
            <a:r>
              <a:rPr lang="ru-RU" dirty="0" smtClean="0">
                <a:solidFill>
                  <a:srgbClr val="004600"/>
                </a:solidFill>
              </a:rPr>
              <a:t> из рапса,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отходы от производства соков — жом фруктовый, ягодный, овощной, виноградная выжимка,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водоросли,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отходы производства крахмала и патоки — мезга и сироп,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отходы переработки картофеля,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4600"/>
                </a:solidFill>
              </a:rPr>
              <a:t>производства чипсов — очистки, шкурки, гнилые клубни, кофейная пульпа.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4600"/>
              </a:solidFill>
            </a:endParaRPr>
          </a:p>
        </p:txBody>
      </p:sp>
      <p:pic>
        <p:nvPicPr>
          <p:cNvPr id="2054" name="Picture 6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915"/>
            <a:ext cx="3071802" cy="313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582737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7E0000"/>
                </a:solidFill>
              </a:rPr>
              <a:t>	Биогаз используют в качестве топлива для производства: электроэнергии, тепла или пара, или в качестве автомобильного топлива.</a:t>
            </a:r>
            <a:br>
              <a:rPr lang="ru-RU" sz="2800" b="1" smtClean="0">
                <a:solidFill>
                  <a:srgbClr val="7E0000"/>
                </a:solidFill>
              </a:rPr>
            </a:br>
            <a:endParaRPr lang="ru-RU" sz="2800" b="1" smtClean="0">
              <a:solidFill>
                <a:srgbClr val="7E0000"/>
              </a:solidFill>
            </a:endParaRPr>
          </a:p>
        </p:txBody>
      </p:sp>
      <p:pic>
        <p:nvPicPr>
          <p:cNvPr id="4" name="Содержимое 3" descr="333px-biogas-linienb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48854" y="3286124"/>
            <a:ext cx="4353863" cy="3268666"/>
          </a:xfrm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714500"/>
            <a:ext cx="8258175" cy="158273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1857375"/>
            <a:ext cx="62865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Volvo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Scania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производят автобусы с двигателями, работающими на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биогазе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39999">
              <a:srgbClr val="85C2FF"/>
            </a:gs>
            <a:gs pos="39999">
              <a:schemeClr val="accent4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86500" cy="1000125"/>
          </a:xfrm>
        </p:spPr>
        <p:txBody>
          <a:bodyPr/>
          <a:lstStyle/>
          <a:p>
            <a:pPr eaLnBrk="1" hangingPunct="1"/>
            <a:r>
              <a:rPr lang="ru-RU" sz="2400" b="1" smtClean="0"/>
              <a:t>Хорошая биогазовая установка должна иметь необходимые части: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3000375" cy="528637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Емкость гомогенизации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Загрузчик твердого (жидкого)сырья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Реактор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Мешалки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Газгольдер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Система смешивания воды и отопления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4" name="Рисунок 3" descr="загрузчик тведых отходо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85750"/>
            <a:ext cx="250031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актор изнутр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571625"/>
            <a:ext cx="2809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азгольде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928938"/>
            <a:ext cx="2809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стема распределения тепла jp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572000"/>
            <a:ext cx="25717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687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3143250" cy="591185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Газовая система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Насосная станция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Сепаратор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Приборы контроля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КИПиА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визуализацией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безопасности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насосоная станция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85750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епарато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071688"/>
            <a:ext cx="2809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ИПи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643438"/>
            <a:ext cx="2809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варийный клапан сброса биогаз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2643188"/>
            <a:ext cx="2809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Себестоимость выработки электроэнергии  при  использовании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биогаза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составляет  около  0,4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 1 кВт∙ч.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 стоимость  реализации  полученных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биоудобрений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составляет  800грн/т.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2654300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Пеллеты</a:t>
            </a: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пилеты</a:t>
            </a:r>
            <a: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пеллетс</a:t>
            </a:r>
            <a: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древесные топливные гранулы) представляют собой </a:t>
            </a:r>
            <a:b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цилиндрической формы прессованные отходы древесного производства. </a:t>
            </a: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b="1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pellet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357563"/>
            <a:ext cx="3614738" cy="242411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7786687" cy="2857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Продажа  </a:t>
            </a:r>
            <a:r>
              <a:rPr lang="ru-RU" sz="36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биоудобрений</a:t>
            </a:r>
            <a:r>
              <a:rPr lang="ru-RU" sz="3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обеспечивает  короткий  срок  окупаемости  капитальных  затрат  на  строительство  </a:t>
            </a:r>
            <a:r>
              <a:rPr lang="ru-RU" sz="36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биогазовой</a:t>
            </a:r>
            <a:r>
              <a:rPr lang="ru-RU" sz="3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установки.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Цветы\sunflower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DB73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011862"/>
          </a:xfrm>
        </p:spPr>
        <p:txBody>
          <a:bodyPr/>
          <a:lstStyle/>
          <a:p>
            <a:r>
              <a:rPr lang="ru-RU" sz="7200" smtClean="0">
                <a:latin typeface="Monotype Corsiva" pitchFamily="66" charset="0"/>
              </a:rPr>
              <a:t>СПАСИБО </a:t>
            </a:r>
            <a:br>
              <a:rPr lang="ru-RU" sz="7200" smtClean="0">
                <a:latin typeface="Monotype Corsiva" pitchFamily="66" charset="0"/>
              </a:rPr>
            </a:br>
            <a:r>
              <a:rPr lang="ru-RU" sz="7200" smtClean="0">
                <a:latin typeface="Monotype Corsiva" pitchFamily="66" charset="0"/>
              </a:rPr>
              <a:t>ЗА </a:t>
            </a:r>
            <a:br>
              <a:rPr lang="ru-RU" sz="7200" smtClean="0">
                <a:latin typeface="Monotype Corsiva" pitchFamily="66" charset="0"/>
              </a:rPr>
            </a:br>
            <a:r>
              <a:rPr lang="ru-RU" sz="7200" smtClean="0">
                <a:latin typeface="Monotype Corsiva" pitchFamily="66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7250" y="785813"/>
            <a:ext cx="7500938" cy="1857375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Размеры пеллет обычно 6-8 мм в диаметре и 5-70 мм длинной, в зависимости от используемого сырья и качества производства пеллет .</a:t>
            </a:r>
            <a:b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Плотность пеллет 1,5, поэтому, пеллеты тонут в воде.</a:t>
            </a:r>
            <a:b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rimenenie-pellet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3571875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2011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 для изготовления  топливных пеллет – древесина в любой форме: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143125"/>
            <a:ext cx="3643313" cy="4357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отходы лесопереработки (кусковые)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лес круглый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стружка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опилки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горбыль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кора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sirje-dlja-proizvodstva-pellet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928938"/>
            <a:ext cx="47466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7429500" cy="63579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лучшим материалом для изготовления топливных пеллет является древесина хвойных пород (сосна, ель), благодаря высокому содержанию в них лигнина, их мягкости.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Берёза, лиственница - лиственные породы. Они более твердые, повышают износ узлов, потребление энергии.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Осина. Практически не пригодна к гранулированию. Содержание лигнина в осине меньше на 30%, чем в хвойных породах. Процесс гранулирование более сложный, а конечный продукт – менее устойчивый.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3357562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</a:t>
            </a:r>
            <a:r>
              <a:rPr lang="ru-RU" sz="3200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пеллет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8" y="1357313"/>
            <a:ext cx="6929437" cy="5214937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теплотворная способность пеллет сравнима с углем и составляет 4,3 - 4,5 кВт/ кг, (в 1,5 раза больше, чем у древесины);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конструктивные особенности печей позволяют автоматизировать процесс получения необходимого количества тепловой энергии;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при сжигании 2000 кг топливных пеллет выделяется столько же тепловой энергии как и при сжигании: 3200 кг древесины, 957 м3 газа, 1000 л дизельного топлива, 1370 л мазута</a:t>
            </a:r>
            <a:r>
              <a:rPr lang="uk-UA" sz="2000" b="1" dirty="0" smtClean="0">
                <a:solidFill>
                  <a:schemeClr val="tx1"/>
                </a:solidFill>
              </a:rPr>
              <a:t>;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горение пеллет из древесины в топке котла более эффективно: остатки (зола) не превышают 0,5 - 1 % от общего объема используемых гранул;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при сжигании гранулы не оказывают негативного влияния на окружающую среду;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пеллеты не содержат скрытых пор, склонных к самовоспламенению при повышении температуры.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ndex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571480"/>
            <a:ext cx="19288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4500563"/>
            <a:ext cx="8001000" cy="1571625"/>
          </a:xfrm>
        </p:spPr>
        <p:txBody>
          <a:bodyPr rtlCol="0">
            <a:normAutofit/>
          </a:bodyPr>
          <a:lstStyle/>
          <a:p>
            <a:pPr marL="3175" indent="1111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Объем производства пеллет в Украине составляет 200 000  тонн в год (95-97% уходит в страны ЕС).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285750"/>
            <a:ext cx="8143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3200"/>
              <a:t>		</a:t>
            </a:r>
            <a:endParaRPr lang="ru-RU" sz="3200" b="1" i="1"/>
          </a:p>
          <a:p>
            <a:pPr marL="342900" indent="-342900" algn="just">
              <a:spcBef>
                <a:spcPct val="20000"/>
              </a:spcBef>
            </a:pPr>
            <a:r>
              <a:rPr lang="ru-RU" sz="3200" b="1" i="1"/>
              <a:t>          Примерно 3 года назад в Украине появились первые торговые производства топливных пеллет. На сегодняшний день имеется в наличии 15 украинских компаний-производителей пеллет.</a:t>
            </a:r>
            <a:endParaRPr lang="ru-RU" sz="320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2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преимущества пеллет: </a:t>
            </a:r>
            <a:br>
              <a:rPr lang="ru-RU" i="1" dirty="0" smtClean="0">
                <a:solidFill>
                  <a:srgbClr val="F2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rgbClr val="F22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00188"/>
            <a:ext cx="8043863" cy="4625975"/>
          </a:xfrm>
        </p:spPr>
        <p:txBody>
          <a:bodyPr/>
          <a:lstStyle/>
          <a:p>
            <a:pPr eaLnBrk="1" hangingPunct="1"/>
            <a:r>
              <a:rPr lang="ru-RU" smtClean="0"/>
              <a:t>стабильная цена, не зависящая от скачков цен на ископаемые виды топлива и от роста экологических налогов;</a:t>
            </a:r>
          </a:p>
          <a:p>
            <a:pPr eaLnBrk="1" hangingPunct="1"/>
            <a:r>
              <a:rPr lang="ru-RU" smtClean="0"/>
              <a:t>экономическая выгода в стоимости отопительного оборудования его сервиса и хранения топлива;</a:t>
            </a:r>
          </a:p>
          <a:p>
            <a:pPr eaLnBrk="1" hangingPunct="1"/>
            <a:r>
              <a:rPr lang="ru-RU" smtClean="0"/>
              <a:t>востребованность на европейском рынке - экспортируемый товар.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1500" y="1643063"/>
            <a:ext cx="7500938" cy="49291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8" y="2357438"/>
            <a:ext cx="8329612" cy="15113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03D4A8">
                <a:alpha val="18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972425" cy="2654300"/>
          </a:xfrm>
        </p:spPr>
        <p:txBody>
          <a:bodyPr/>
          <a:lstStyle/>
          <a:p>
            <a:pPr algn="just" eaLnBrk="1" hangingPunct="1"/>
            <a:r>
              <a:rPr lang="ru-RU" sz="3200" smtClean="0">
                <a:solidFill>
                  <a:srgbClr val="002060"/>
                </a:solidFill>
              </a:rPr>
              <a:t>	В Украине запасы сырья для производства пеллет огромны и исчисляются миллиардами кубометров опилок. Сейчас на каждом гектаре рубки остается 40-60 куб.м. отходов лесопиления.     </a:t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/>
            </a:r>
            <a:br>
              <a:rPr lang="ru-RU" sz="3200" smtClean="0">
                <a:solidFill>
                  <a:srgbClr val="002060"/>
                </a:solidFill>
              </a:rPr>
            </a:br>
            <a:endParaRPr lang="ru-RU" sz="3200" smtClean="0">
              <a:solidFill>
                <a:srgbClr val="00206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357688" y="3857625"/>
            <a:ext cx="4329112" cy="22685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/>
              <a:t>		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Рисунок 4" descr="efficient-pell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67025"/>
            <a:ext cx="4352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 012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0"/>
            <a:ext cx="2967038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435</TotalTime>
  <Words>501</Words>
  <Application>Microsoft Office PowerPoint</Application>
  <PresentationFormat>Экран (4:3)</PresentationFormat>
  <Paragraphs>76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Arial</vt:lpstr>
      <vt:lpstr>Times New Roman</vt:lpstr>
      <vt:lpstr>Wingdings</vt:lpstr>
      <vt:lpstr>Monotype Corsiva</vt:lpstr>
      <vt:lpstr>Тема Office</vt:lpstr>
      <vt:lpstr>Перспективы использования биогаза и пеллет  в Украине</vt:lpstr>
      <vt:lpstr>  Пеллеты  (пилеты, пеллетс, древесные топливные гранулы) представляют собой  цилиндрической формы прессованные отходы древесного производства.      </vt:lpstr>
      <vt:lpstr>Слайд 3</vt:lpstr>
      <vt:lpstr>Материал для изготовления  топливных пеллет – древесина в любой форме:  </vt:lpstr>
      <vt:lpstr>Слайд 5</vt:lpstr>
      <vt:lpstr>Свойства пеллет</vt:lpstr>
      <vt:lpstr>Слайд 7</vt:lpstr>
      <vt:lpstr>Экономические преимущества пеллет:  </vt:lpstr>
      <vt:lpstr> В Украине запасы сырья для производства пеллет огромны и исчисляются миллиардами кубометров опилок. Сейчас на каждом гектаре рубки остается 40-60 куб.м. отходов лесопиления.       </vt:lpstr>
      <vt:lpstr>Слайд 10</vt:lpstr>
      <vt:lpstr> Биогаз — газ, получаемый метановым брожением биомассы. Разложение биомассы происходит под воздействием трёх видов бактерий. В цепочке питания последующие бактерии питаются продуктами жизнедеятельности предыдущих</vt:lpstr>
      <vt:lpstr>    Первый вид — бактерии гидролизные,   второй — кислотообразующие,   третий — метанообразующие.       </vt:lpstr>
      <vt:lpstr>Состав  биогаза: 50—87 % метана,  13—50 % CO2,  незначительные примеси H2 и H2S.</vt:lpstr>
      <vt:lpstr>Наиболее  эффективная  технология  переработки- анаэробная (без доступа воздуха) ферментация  в  биогазовых  установках. </vt:lpstr>
      <vt:lpstr>Сырьё для получения</vt:lpstr>
      <vt:lpstr> Биогаз используют в качестве топлива для производства: электроэнергии, тепла или пара, или в качестве автомобильного топлива. </vt:lpstr>
      <vt:lpstr>Хорошая биогазовая установка должна иметь необходимые части:</vt:lpstr>
      <vt:lpstr>Слайд 18</vt:lpstr>
      <vt:lpstr>Слайд 19</vt:lpstr>
      <vt:lpstr>Слайд 20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использования биогаза и пеллет в Украине</dc:title>
  <dc:creator>Admin</dc:creator>
  <cp:lastModifiedBy>Admin</cp:lastModifiedBy>
  <cp:revision>50</cp:revision>
  <dcterms:created xsi:type="dcterms:W3CDTF">2010-01-31T20:50:27Z</dcterms:created>
  <dcterms:modified xsi:type="dcterms:W3CDTF">2018-02-22T17:19:32Z</dcterms:modified>
</cp:coreProperties>
</file>