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EF1A8F-13B5-4AC2-BD4C-47A085E3544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ADC0D8-2A1F-4F14-8667-8AA6EBD4CB1B}">
      <dgm:prSet/>
      <dgm:spPr/>
      <dgm:t>
        <a:bodyPr/>
        <a:lstStyle/>
        <a:p>
          <a:r>
            <a:rPr lang="ru-RU"/>
            <a:t>1. Підготовка для розгляду і затвердження місцевою радою стратегічного бачення, довгострокових пріоритетів і середньострокових стратегічних цілей. </a:t>
          </a:r>
          <a:endParaRPr lang="en-US"/>
        </a:p>
      </dgm:t>
    </dgm:pt>
    <dgm:pt modelId="{A44C2067-217E-44B5-9353-2629A28AB3E7}" type="parTrans" cxnId="{7A75E847-20B2-47FD-A1CD-4029AD7CCA18}">
      <dgm:prSet/>
      <dgm:spPr/>
      <dgm:t>
        <a:bodyPr/>
        <a:lstStyle/>
        <a:p>
          <a:endParaRPr lang="en-US"/>
        </a:p>
      </dgm:t>
    </dgm:pt>
    <dgm:pt modelId="{B9564D7B-7ECA-4ED5-BC8E-239ECCF6FF4E}" type="sibTrans" cxnId="{7A75E847-20B2-47FD-A1CD-4029AD7CCA18}">
      <dgm:prSet/>
      <dgm:spPr/>
      <dgm:t>
        <a:bodyPr/>
        <a:lstStyle/>
        <a:p>
          <a:endParaRPr lang="en-US"/>
        </a:p>
      </dgm:t>
    </dgm:pt>
    <dgm:pt modelId="{7DD16F89-E5B9-4038-BFAA-EE4F45FF4C76}">
      <dgm:prSet/>
      <dgm:spPr/>
      <dgm:t>
        <a:bodyPr/>
        <a:lstStyle/>
        <a:p>
          <a:r>
            <a:rPr lang="ru-RU"/>
            <a:t>2. Підготовка до розгляду і затвердження місцевою радою базової версії тексту Стратегії місцевого розвитку. </a:t>
          </a:r>
          <a:endParaRPr lang="en-US"/>
        </a:p>
      </dgm:t>
    </dgm:pt>
    <dgm:pt modelId="{9DFD9E6F-8728-465B-A026-594A16D65544}" type="parTrans" cxnId="{04C3056D-F630-462C-9A87-A8FB9E0C5EFC}">
      <dgm:prSet/>
      <dgm:spPr/>
      <dgm:t>
        <a:bodyPr/>
        <a:lstStyle/>
        <a:p>
          <a:endParaRPr lang="en-US"/>
        </a:p>
      </dgm:t>
    </dgm:pt>
    <dgm:pt modelId="{D94FE44A-0CD0-4BD3-91F8-625C3C081713}" type="sibTrans" cxnId="{04C3056D-F630-462C-9A87-A8FB9E0C5EFC}">
      <dgm:prSet/>
      <dgm:spPr/>
      <dgm:t>
        <a:bodyPr/>
        <a:lstStyle/>
        <a:p>
          <a:endParaRPr lang="en-US"/>
        </a:p>
      </dgm:t>
    </dgm:pt>
    <dgm:pt modelId="{E3D3998B-A084-47DD-9280-AC79F111B59E}">
      <dgm:prSet/>
      <dgm:spPr/>
      <dgm:t>
        <a:bodyPr/>
        <a:lstStyle/>
        <a:p>
          <a:r>
            <a:rPr lang="ru-RU"/>
            <a:t>3. Підготовка змін до місцевих нормативних актів про стратегічне планування, включаючи кадрові, що стосуються складу Робочої групи. </a:t>
          </a:r>
          <a:endParaRPr lang="en-US"/>
        </a:p>
      </dgm:t>
    </dgm:pt>
    <dgm:pt modelId="{283F9416-4A24-4CA3-A4A7-8D142D38543F}" type="parTrans" cxnId="{11B19CA8-F976-47D6-A3A7-EA74A5FFE122}">
      <dgm:prSet/>
      <dgm:spPr/>
      <dgm:t>
        <a:bodyPr/>
        <a:lstStyle/>
        <a:p>
          <a:endParaRPr lang="en-US"/>
        </a:p>
      </dgm:t>
    </dgm:pt>
    <dgm:pt modelId="{E9DDD72A-D264-40FD-91B1-7097707B7334}" type="sibTrans" cxnId="{11B19CA8-F976-47D6-A3A7-EA74A5FFE122}">
      <dgm:prSet/>
      <dgm:spPr/>
      <dgm:t>
        <a:bodyPr/>
        <a:lstStyle/>
        <a:p>
          <a:endParaRPr lang="en-US"/>
        </a:p>
      </dgm:t>
    </dgm:pt>
    <dgm:pt modelId="{AB6EA677-870F-42B9-9187-50DED635DB72}">
      <dgm:prSet/>
      <dgm:spPr/>
      <dgm:t>
        <a:bodyPr/>
        <a:lstStyle/>
        <a:p>
          <a:r>
            <a:rPr lang="ru-RU"/>
            <a:t>4. Добір заходів та проектів, що рекомендуються для першочергової реалізації і мають бути включені в базову версію Стратегії місцевого розвитку. </a:t>
          </a:r>
          <a:endParaRPr lang="en-US"/>
        </a:p>
      </dgm:t>
    </dgm:pt>
    <dgm:pt modelId="{B3A2DB6C-3A15-4E2C-98B4-E5D0749C6246}" type="parTrans" cxnId="{7B103CAE-390E-44E6-80B7-AA64B92F0766}">
      <dgm:prSet/>
      <dgm:spPr/>
      <dgm:t>
        <a:bodyPr/>
        <a:lstStyle/>
        <a:p>
          <a:endParaRPr lang="en-US"/>
        </a:p>
      </dgm:t>
    </dgm:pt>
    <dgm:pt modelId="{01F6AD34-1744-419F-9AB1-C86F7567E82E}" type="sibTrans" cxnId="{7B103CAE-390E-44E6-80B7-AA64B92F0766}">
      <dgm:prSet/>
      <dgm:spPr/>
      <dgm:t>
        <a:bodyPr/>
        <a:lstStyle/>
        <a:p>
          <a:endParaRPr lang="en-US"/>
        </a:p>
      </dgm:t>
    </dgm:pt>
    <dgm:pt modelId="{1AA3B862-54AE-454C-9809-83F3AF6534F3}">
      <dgm:prSet/>
      <dgm:spPr/>
      <dgm:t>
        <a:bodyPr/>
        <a:lstStyle/>
        <a:p>
          <a:r>
            <a:rPr lang="ru-RU"/>
            <a:t>5. Розгляд проектів оперативних планів з реалізації Стратегії місцевого розвитку.</a:t>
          </a:r>
          <a:endParaRPr lang="en-US"/>
        </a:p>
      </dgm:t>
    </dgm:pt>
    <dgm:pt modelId="{1023A530-D9F5-4A43-AC22-2401A43F35F5}" type="parTrans" cxnId="{3003E2C2-072F-4E50-93EA-C3AEC4868D64}">
      <dgm:prSet/>
      <dgm:spPr/>
      <dgm:t>
        <a:bodyPr/>
        <a:lstStyle/>
        <a:p>
          <a:endParaRPr lang="en-US"/>
        </a:p>
      </dgm:t>
    </dgm:pt>
    <dgm:pt modelId="{2D007BE3-59D3-4DD5-9290-4125769D0914}" type="sibTrans" cxnId="{3003E2C2-072F-4E50-93EA-C3AEC4868D64}">
      <dgm:prSet/>
      <dgm:spPr/>
      <dgm:t>
        <a:bodyPr/>
        <a:lstStyle/>
        <a:p>
          <a:endParaRPr lang="en-US"/>
        </a:p>
      </dgm:t>
    </dgm:pt>
    <dgm:pt modelId="{2504BA49-3958-4372-8A07-24CCE23A014C}" type="pres">
      <dgm:prSet presAssocID="{50EF1A8F-13B5-4AC2-BD4C-47A085E354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AD1ED3-0883-4524-B1E7-9132811FAB23}" type="pres">
      <dgm:prSet presAssocID="{BBADC0D8-2A1F-4F14-8667-8AA6EBD4CB1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DF583-3DB3-44FC-B1D6-E3DEB569C102}" type="pres">
      <dgm:prSet presAssocID="{B9564D7B-7ECA-4ED5-BC8E-239ECCF6FF4E}" presName="spacer" presStyleCnt="0"/>
      <dgm:spPr/>
    </dgm:pt>
    <dgm:pt modelId="{7C0FE402-880C-4D5F-B4B7-545A3D8588D3}" type="pres">
      <dgm:prSet presAssocID="{7DD16F89-E5B9-4038-BFAA-EE4F45FF4C7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00CC9-D512-4FF9-BC6F-7969E2E47AD3}" type="pres">
      <dgm:prSet presAssocID="{D94FE44A-0CD0-4BD3-91F8-625C3C081713}" presName="spacer" presStyleCnt="0"/>
      <dgm:spPr/>
    </dgm:pt>
    <dgm:pt modelId="{33C892C8-4825-4F07-B3C0-5E271A2E21C9}" type="pres">
      <dgm:prSet presAssocID="{E3D3998B-A084-47DD-9280-AC79F111B59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1C43F-A23A-4DD9-878F-9AD162282AFB}" type="pres">
      <dgm:prSet presAssocID="{E9DDD72A-D264-40FD-91B1-7097707B7334}" presName="spacer" presStyleCnt="0"/>
      <dgm:spPr/>
    </dgm:pt>
    <dgm:pt modelId="{0515C88F-DA8B-4ED1-967C-F74CDE3D47E3}" type="pres">
      <dgm:prSet presAssocID="{AB6EA677-870F-42B9-9187-50DED635DB7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94535-A3A8-4246-8A7F-BB9EE31384AA}" type="pres">
      <dgm:prSet presAssocID="{01F6AD34-1744-419F-9AB1-C86F7567E82E}" presName="spacer" presStyleCnt="0"/>
      <dgm:spPr/>
    </dgm:pt>
    <dgm:pt modelId="{55095DFC-9E88-4545-9160-FFB955754553}" type="pres">
      <dgm:prSet presAssocID="{1AA3B862-54AE-454C-9809-83F3AF6534F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75E847-20B2-47FD-A1CD-4029AD7CCA18}" srcId="{50EF1A8F-13B5-4AC2-BD4C-47A085E3544E}" destId="{BBADC0D8-2A1F-4F14-8667-8AA6EBD4CB1B}" srcOrd="0" destOrd="0" parTransId="{A44C2067-217E-44B5-9353-2629A28AB3E7}" sibTransId="{B9564D7B-7ECA-4ED5-BC8E-239ECCF6FF4E}"/>
    <dgm:cxn modelId="{FE4460C4-8D9A-442F-9A1D-AEB24FE73918}" type="presOf" srcId="{1AA3B862-54AE-454C-9809-83F3AF6534F3}" destId="{55095DFC-9E88-4545-9160-FFB955754553}" srcOrd="0" destOrd="0" presId="urn:microsoft.com/office/officeart/2005/8/layout/vList2"/>
    <dgm:cxn modelId="{6D66D72D-A2EE-42B5-AF2E-55314B64B024}" type="presOf" srcId="{7DD16F89-E5B9-4038-BFAA-EE4F45FF4C76}" destId="{7C0FE402-880C-4D5F-B4B7-545A3D8588D3}" srcOrd="0" destOrd="0" presId="urn:microsoft.com/office/officeart/2005/8/layout/vList2"/>
    <dgm:cxn modelId="{CA904723-B434-476A-96BC-AF955C016DD2}" type="presOf" srcId="{AB6EA677-870F-42B9-9187-50DED635DB72}" destId="{0515C88F-DA8B-4ED1-967C-F74CDE3D47E3}" srcOrd="0" destOrd="0" presId="urn:microsoft.com/office/officeart/2005/8/layout/vList2"/>
    <dgm:cxn modelId="{3003E2C2-072F-4E50-93EA-C3AEC4868D64}" srcId="{50EF1A8F-13B5-4AC2-BD4C-47A085E3544E}" destId="{1AA3B862-54AE-454C-9809-83F3AF6534F3}" srcOrd="4" destOrd="0" parTransId="{1023A530-D9F5-4A43-AC22-2401A43F35F5}" sibTransId="{2D007BE3-59D3-4DD5-9290-4125769D0914}"/>
    <dgm:cxn modelId="{1230993C-5253-49F1-B4FC-CD0AC1AFAB16}" type="presOf" srcId="{50EF1A8F-13B5-4AC2-BD4C-47A085E3544E}" destId="{2504BA49-3958-4372-8A07-24CCE23A014C}" srcOrd="0" destOrd="0" presId="urn:microsoft.com/office/officeart/2005/8/layout/vList2"/>
    <dgm:cxn modelId="{CDAFB44C-34C5-4021-8DA7-1074E597B4FD}" type="presOf" srcId="{BBADC0D8-2A1F-4F14-8667-8AA6EBD4CB1B}" destId="{C0AD1ED3-0883-4524-B1E7-9132811FAB23}" srcOrd="0" destOrd="0" presId="urn:microsoft.com/office/officeart/2005/8/layout/vList2"/>
    <dgm:cxn modelId="{04C3056D-F630-462C-9A87-A8FB9E0C5EFC}" srcId="{50EF1A8F-13B5-4AC2-BD4C-47A085E3544E}" destId="{7DD16F89-E5B9-4038-BFAA-EE4F45FF4C76}" srcOrd="1" destOrd="0" parTransId="{9DFD9E6F-8728-465B-A026-594A16D65544}" sibTransId="{D94FE44A-0CD0-4BD3-91F8-625C3C081713}"/>
    <dgm:cxn modelId="{C50EBE51-F524-4D55-8E8D-390C3D20D815}" type="presOf" srcId="{E3D3998B-A084-47DD-9280-AC79F111B59E}" destId="{33C892C8-4825-4F07-B3C0-5E271A2E21C9}" srcOrd="0" destOrd="0" presId="urn:microsoft.com/office/officeart/2005/8/layout/vList2"/>
    <dgm:cxn modelId="{7B103CAE-390E-44E6-80B7-AA64B92F0766}" srcId="{50EF1A8F-13B5-4AC2-BD4C-47A085E3544E}" destId="{AB6EA677-870F-42B9-9187-50DED635DB72}" srcOrd="3" destOrd="0" parTransId="{B3A2DB6C-3A15-4E2C-98B4-E5D0749C6246}" sibTransId="{01F6AD34-1744-419F-9AB1-C86F7567E82E}"/>
    <dgm:cxn modelId="{11B19CA8-F976-47D6-A3A7-EA74A5FFE122}" srcId="{50EF1A8F-13B5-4AC2-BD4C-47A085E3544E}" destId="{E3D3998B-A084-47DD-9280-AC79F111B59E}" srcOrd="2" destOrd="0" parTransId="{283F9416-4A24-4CA3-A4A7-8D142D38543F}" sibTransId="{E9DDD72A-D264-40FD-91B1-7097707B7334}"/>
    <dgm:cxn modelId="{63DC984E-C106-4B77-8A16-F8A5194FB038}" type="presParOf" srcId="{2504BA49-3958-4372-8A07-24CCE23A014C}" destId="{C0AD1ED3-0883-4524-B1E7-9132811FAB23}" srcOrd="0" destOrd="0" presId="urn:microsoft.com/office/officeart/2005/8/layout/vList2"/>
    <dgm:cxn modelId="{717131E1-44BB-4BBC-ACD9-05E20321B1B0}" type="presParOf" srcId="{2504BA49-3958-4372-8A07-24CCE23A014C}" destId="{837DF583-3DB3-44FC-B1D6-E3DEB569C102}" srcOrd="1" destOrd="0" presId="urn:microsoft.com/office/officeart/2005/8/layout/vList2"/>
    <dgm:cxn modelId="{C02D7BC5-3D6A-4F3D-AE17-73D9A6A31994}" type="presParOf" srcId="{2504BA49-3958-4372-8A07-24CCE23A014C}" destId="{7C0FE402-880C-4D5F-B4B7-545A3D8588D3}" srcOrd="2" destOrd="0" presId="urn:microsoft.com/office/officeart/2005/8/layout/vList2"/>
    <dgm:cxn modelId="{28E2E8BC-36F3-4A15-884F-9BAF50562AAC}" type="presParOf" srcId="{2504BA49-3958-4372-8A07-24CCE23A014C}" destId="{A3B00CC9-D512-4FF9-BC6F-7969E2E47AD3}" srcOrd="3" destOrd="0" presId="urn:microsoft.com/office/officeart/2005/8/layout/vList2"/>
    <dgm:cxn modelId="{92066B05-3654-4949-BE33-091424FFD439}" type="presParOf" srcId="{2504BA49-3958-4372-8A07-24CCE23A014C}" destId="{33C892C8-4825-4F07-B3C0-5E271A2E21C9}" srcOrd="4" destOrd="0" presId="urn:microsoft.com/office/officeart/2005/8/layout/vList2"/>
    <dgm:cxn modelId="{430D8238-1B67-45DD-A413-7E7BC8632AF8}" type="presParOf" srcId="{2504BA49-3958-4372-8A07-24CCE23A014C}" destId="{DE11C43F-A23A-4DD9-878F-9AD162282AFB}" srcOrd="5" destOrd="0" presId="urn:microsoft.com/office/officeart/2005/8/layout/vList2"/>
    <dgm:cxn modelId="{C586F910-9CDA-478F-A12F-BB7467EC7E38}" type="presParOf" srcId="{2504BA49-3958-4372-8A07-24CCE23A014C}" destId="{0515C88F-DA8B-4ED1-967C-F74CDE3D47E3}" srcOrd="6" destOrd="0" presId="urn:microsoft.com/office/officeart/2005/8/layout/vList2"/>
    <dgm:cxn modelId="{56C9711E-C620-413D-B99F-93F4417EE5F1}" type="presParOf" srcId="{2504BA49-3958-4372-8A07-24CCE23A014C}" destId="{CCB94535-A3A8-4246-8A7F-BB9EE31384AA}" srcOrd="7" destOrd="0" presId="urn:microsoft.com/office/officeart/2005/8/layout/vList2"/>
    <dgm:cxn modelId="{0D3FD9FA-52A1-4BF4-B09C-F9E262404DA8}" type="presParOf" srcId="{2504BA49-3958-4372-8A07-24CCE23A014C}" destId="{55095DFC-9E88-4545-9160-FFB95575455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D1ED3-0883-4524-B1E7-9132811FAB23}">
      <dsp:nvSpPr>
        <dsp:cNvPr id="0" name=""/>
        <dsp:cNvSpPr/>
      </dsp:nvSpPr>
      <dsp:spPr>
        <a:xfrm>
          <a:off x="0" y="25629"/>
          <a:ext cx="5641974" cy="9348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1. Підготовка для розгляду і затвердження місцевою радою стратегічного бачення, довгострокових пріоритетів і середньострокових стратегічних цілей. </a:t>
          </a:r>
          <a:endParaRPr lang="en-US" sz="1700" kern="1200"/>
        </a:p>
      </dsp:txBody>
      <dsp:txXfrm>
        <a:off x="45635" y="71264"/>
        <a:ext cx="5550704" cy="843560"/>
      </dsp:txXfrm>
    </dsp:sp>
    <dsp:sp modelId="{7C0FE402-880C-4D5F-B4B7-545A3D8588D3}">
      <dsp:nvSpPr>
        <dsp:cNvPr id="0" name=""/>
        <dsp:cNvSpPr/>
      </dsp:nvSpPr>
      <dsp:spPr>
        <a:xfrm>
          <a:off x="0" y="1009419"/>
          <a:ext cx="5641974" cy="934830"/>
        </a:xfrm>
        <a:prstGeom prst="roundRect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2. Підготовка до розгляду і затвердження місцевою радою базової версії тексту Стратегії місцевого розвитку. </a:t>
          </a:r>
          <a:endParaRPr lang="en-US" sz="1700" kern="1200"/>
        </a:p>
      </dsp:txBody>
      <dsp:txXfrm>
        <a:off x="45635" y="1055054"/>
        <a:ext cx="5550704" cy="843560"/>
      </dsp:txXfrm>
    </dsp:sp>
    <dsp:sp modelId="{33C892C8-4825-4F07-B3C0-5E271A2E21C9}">
      <dsp:nvSpPr>
        <dsp:cNvPr id="0" name=""/>
        <dsp:cNvSpPr/>
      </dsp:nvSpPr>
      <dsp:spPr>
        <a:xfrm>
          <a:off x="0" y="1993210"/>
          <a:ext cx="5641974" cy="93483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3. Підготовка змін до місцевих нормативних актів про стратегічне планування, включаючи кадрові, що стосуються складу Робочої групи. </a:t>
          </a:r>
          <a:endParaRPr lang="en-US" sz="1700" kern="1200"/>
        </a:p>
      </dsp:txBody>
      <dsp:txXfrm>
        <a:off x="45635" y="2038845"/>
        <a:ext cx="5550704" cy="843560"/>
      </dsp:txXfrm>
    </dsp:sp>
    <dsp:sp modelId="{0515C88F-DA8B-4ED1-967C-F74CDE3D47E3}">
      <dsp:nvSpPr>
        <dsp:cNvPr id="0" name=""/>
        <dsp:cNvSpPr/>
      </dsp:nvSpPr>
      <dsp:spPr>
        <a:xfrm>
          <a:off x="0" y="2977000"/>
          <a:ext cx="5641974" cy="934830"/>
        </a:xfrm>
        <a:prstGeom prst="roundRect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4. Добір заходів та проектів, що рекомендуються для першочергової реалізації і мають бути включені в базову версію Стратегії місцевого розвитку. </a:t>
          </a:r>
          <a:endParaRPr lang="en-US" sz="1700" kern="1200"/>
        </a:p>
      </dsp:txBody>
      <dsp:txXfrm>
        <a:off x="45635" y="3022635"/>
        <a:ext cx="5550704" cy="843560"/>
      </dsp:txXfrm>
    </dsp:sp>
    <dsp:sp modelId="{55095DFC-9E88-4545-9160-FFB955754553}">
      <dsp:nvSpPr>
        <dsp:cNvPr id="0" name=""/>
        <dsp:cNvSpPr/>
      </dsp:nvSpPr>
      <dsp:spPr>
        <a:xfrm>
          <a:off x="0" y="3960790"/>
          <a:ext cx="5641974" cy="93483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5. Розгляд проектів оперативних планів з реалізації Стратегії місцевого розвитку.</a:t>
          </a:r>
          <a:endParaRPr lang="en-US" sz="1700" kern="1200"/>
        </a:p>
      </dsp:txBody>
      <dsp:txXfrm>
        <a:off x="45635" y="4006425"/>
        <a:ext cx="5550704" cy="843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BB458-1B68-408C-AD6D-445CD589E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657849"/>
            <a:ext cx="7772400" cy="765327"/>
          </a:xfrm>
        </p:spPr>
        <p:txBody>
          <a:bodyPr>
            <a:normAutofit fontScale="90000"/>
          </a:bodyPr>
          <a:lstStyle/>
          <a:p>
            <a:r>
              <a:rPr lang="uk-UA" dirty="0"/>
              <a:t>Стратегічне планування місцевого розвитку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20A794-56F4-41E8-B25E-69BFE4525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0525" y="5000625"/>
            <a:ext cx="3724275" cy="1857375"/>
          </a:xfrm>
        </p:spPr>
        <p:txBody>
          <a:bodyPr>
            <a:normAutofit fontScale="85000" lnSpcReduction="10000"/>
          </a:bodyPr>
          <a:lstStyle/>
          <a:p>
            <a:pPr marL="800100" lvl="1" indent="-342900" algn="l">
              <a:buAutoNum type="arabicPeriod"/>
            </a:pPr>
            <a:r>
              <a:rPr lang="uk-UA" dirty="0"/>
              <a:t>Стратегічне планування: основні поняття та нормативно-правове забезпечення</a:t>
            </a:r>
            <a:endParaRPr lang="ru-RU" sz="1200" dirty="0"/>
          </a:p>
          <a:p>
            <a:pPr marL="800100" lvl="1" indent="-342900" algn="l">
              <a:buAutoNum type="arabicPeriod"/>
            </a:pPr>
            <a:r>
              <a:rPr lang="uk-UA" dirty="0"/>
              <a:t>2. Технологія розробки стратегічного плану</a:t>
            </a:r>
          </a:p>
          <a:p>
            <a:pPr marL="800100" lvl="1" indent="-342900" algn="l">
              <a:buAutoNum type="arabicPeriod"/>
            </a:pPr>
            <a:r>
              <a:rPr lang="uk-UA" dirty="0"/>
              <a:t>Моніторинг та оцінювання реалізації стратегічного плану</a:t>
            </a:r>
          </a:p>
          <a:p>
            <a:pPr marL="800100" lvl="1" indent="-342900" algn="l">
              <a:buAutoNum type="arabicPeriod"/>
            </a:pPr>
            <a:endParaRPr lang="ru-RU" sz="1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724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C9095-3CEE-45E8-A923-7AA9564F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ru-RU" sz="3500">
                <a:solidFill>
                  <a:srgbClr val="FFFFFF"/>
                </a:solidFill>
              </a:rPr>
              <a:t>1.3. НОРМАТИВНО-ПРАВОВІ ЗАСАДИ ЗДІЙСНЕННЯ СТРАТЕГІЧНОГО ПЛАНУВАННЯ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52549F-224C-43B4-8873-0DFAB609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algn="just"/>
            <a:r>
              <a:rPr lang="ru-RU" dirty="0"/>
              <a:t>Нормативно-</a:t>
            </a:r>
            <a:r>
              <a:rPr lang="ru-RU" dirty="0" err="1"/>
              <a:t>правову</a:t>
            </a:r>
            <a:r>
              <a:rPr lang="ru-RU" dirty="0"/>
              <a:t> базу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стратегічного</a:t>
            </a:r>
            <a:r>
              <a:rPr lang="ru-RU" dirty="0"/>
              <a:t> </a:t>
            </a:r>
            <a:r>
              <a:rPr lang="ru-RU" dirty="0" err="1"/>
              <a:t>планування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умовно</a:t>
            </a:r>
            <a:r>
              <a:rPr lang="ru-RU" dirty="0"/>
              <a:t> </a:t>
            </a:r>
            <a:r>
              <a:rPr lang="ru-RU" dirty="0" err="1"/>
              <a:t>поділити</a:t>
            </a:r>
            <a:r>
              <a:rPr lang="ru-RU" dirty="0"/>
              <a:t> на три блоки: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перший – </a:t>
            </a:r>
            <a:r>
              <a:rPr lang="ru-RU" dirty="0" err="1"/>
              <a:t>визначає</a:t>
            </a:r>
            <a:r>
              <a:rPr lang="ru-RU" dirty="0"/>
              <a:t> роль та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</a:t>
            </a:r>
            <a:r>
              <a:rPr lang="ru-RU" dirty="0" err="1"/>
              <a:t>самоврядування</a:t>
            </a:r>
            <a:r>
              <a:rPr lang="ru-RU" dirty="0"/>
              <a:t> в </a:t>
            </a:r>
            <a:r>
              <a:rPr lang="ru-RU" dirty="0" err="1"/>
              <a:t>організації</a:t>
            </a:r>
            <a:r>
              <a:rPr lang="ru-RU" dirty="0"/>
              <a:t> та </a:t>
            </a:r>
            <a:r>
              <a:rPr lang="ru-RU" dirty="0" err="1"/>
              <a:t>здійсненні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розвитком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– через </a:t>
            </a:r>
            <a:r>
              <a:rPr lang="ru-RU" dirty="0" err="1"/>
              <a:t>розроблення</a:t>
            </a:r>
            <a:r>
              <a:rPr lang="ru-RU" dirty="0"/>
              <a:t> і </a:t>
            </a:r>
            <a:r>
              <a:rPr lang="ru-RU" dirty="0" err="1"/>
              <a:t>реалізацію</a:t>
            </a:r>
            <a:r>
              <a:rPr lang="ru-RU" dirty="0"/>
              <a:t> </a:t>
            </a:r>
            <a:r>
              <a:rPr lang="ru-RU" dirty="0" err="1"/>
              <a:t>стратегій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другий</a:t>
            </a:r>
            <a:r>
              <a:rPr lang="ru-RU" dirty="0"/>
              <a:t> – </a:t>
            </a:r>
            <a:r>
              <a:rPr lang="ru-RU" dirty="0" err="1"/>
              <a:t>формує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засади </a:t>
            </a:r>
            <a:r>
              <a:rPr lang="ru-RU" dirty="0" err="1"/>
              <a:t>стратегічного</a:t>
            </a:r>
            <a:r>
              <a:rPr lang="ru-RU" dirty="0"/>
              <a:t> </a:t>
            </a:r>
            <a:r>
              <a:rPr lang="ru-RU" dirty="0" err="1"/>
              <a:t>планування</a:t>
            </a:r>
            <a:r>
              <a:rPr lang="ru-RU" dirty="0"/>
              <a:t> на </a:t>
            </a:r>
            <a:r>
              <a:rPr lang="ru-RU" dirty="0" err="1"/>
              <a:t>місцевому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до </a:t>
            </a:r>
            <a:r>
              <a:rPr lang="ru-RU" dirty="0" err="1"/>
              <a:t>окремої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);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третій</a:t>
            </a:r>
            <a:r>
              <a:rPr lang="ru-RU" dirty="0"/>
              <a:t> –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участі</a:t>
            </a:r>
            <a:r>
              <a:rPr lang="ru-RU" dirty="0"/>
              <a:t>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та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юридичних</a:t>
            </a:r>
            <a:r>
              <a:rPr lang="ru-RU" dirty="0"/>
              <a:t> і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49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99FFA-9AC2-411A-944E-83BD34F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ru-RU" sz="4600"/>
              <a:t>2.1. ОРГАНІЗАЦІЙНЕ ЗАБЕЗПЕЧЕННЯ СТРАТЕГІЧНОГО ПЛАНУВАННЯ</a:t>
            </a:r>
          </a:p>
        </p:txBody>
      </p:sp>
      <p:pic>
        <p:nvPicPr>
          <p:cNvPr id="6" name="Рисунок 5" descr="Изображение выглядит как стол, внутренний, тор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A96461AC-A2BF-484E-B816-876AB3D6A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7" y="2591922"/>
            <a:ext cx="3615605" cy="303710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63A2A70-EA1A-4527-8976-C3F80FB9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2286000"/>
            <a:ext cx="5680587" cy="4023360"/>
          </a:xfrm>
        </p:spPr>
        <p:txBody>
          <a:bodyPr>
            <a:normAutofit/>
          </a:bodyPr>
          <a:lstStyle/>
          <a:p>
            <a:r>
              <a:rPr lang="ru-RU" sz="1900"/>
              <a:t>Орієнтовний склад Робочої групи (25–30 осіб): </a:t>
            </a:r>
          </a:p>
          <a:p>
            <a:r>
              <a:rPr lang="ru-RU" sz="1900"/>
              <a:t>• депутати місцевої ради; </a:t>
            </a:r>
          </a:p>
          <a:p>
            <a:r>
              <a:rPr lang="ru-RU" sz="1900"/>
              <a:t>• керівники управлінь (відділів) виконкому; </a:t>
            </a:r>
          </a:p>
          <a:p>
            <a:r>
              <a:rPr lang="ru-RU" sz="1900"/>
              <a:t>• керівники (представники) громадських організацій; </a:t>
            </a:r>
          </a:p>
          <a:p>
            <a:r>
              <a:rPr lang="ru-RU" sz="1900"/>
              <a:t>• представники місцевого бізнесу; </a:t>
            </a:r>
          </a:p>
          <a:p>
            <a:r>
              <a:rPr lang="ru-RU" sz="1900"/>
              <a:t>• керівники органів самоорганізації населення; </a:t>
            </a:r>
          </a:p>
          <a:p>
            <a:r>
              <a:rPr lang="ru-RU" sz="1900"/>
              <a:t>• представники місцевих ЗМІ; </a:t>
            </a:r>
          </a:p>
          <a:p>
            <a:r>
              <a:rPr lang="ru-RU" sz="1900"/>
              <a:t>• інші представники місцевої еліти, агентств регіонального розвитку, залучені експерти, консультанти</a:t>
            </a:r>
          </a:p>
        </p:txBody>
      </p:sp>
    </p:spTree>
    <p:extLst>
      <p:ext uri="{BB962C8B-B14F-4D97-AF65-F5344CB8AC3E}">
        <p14:creationId xmlns:p14="http://schemas.microsoft.com/office/powerpoint/2010/main" val="112028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4022F-18B4-42C1-9549-B60CE56D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Основні функції Робочої групи: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AC94308-E295-473C-B31A-149348B181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48350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82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5F49C-A28E-45DB-B691-5540EEA4A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ru-RU" sz="4300"/>
              <a:t>2.2. АНАЛІТИЧНА СКЛАДОВА РОЗРОБКИ СТРАТЕГІЇ МІСЦЕВОГО РОЗВИТКУ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F0AAF-0894-482B-A566-98E994A0B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 err="1"/>
              <a:t>Соціально-економічний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 err="1"/>
              <a:t>Порівняльний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en-US" dirty="0"/>
              <a:t>SWOT- </a:t>
            </a:r>
            <a:r>
              <a:rPr lang="ru-RU" dirty="0" err="1"/>
              <a:t>аналіз</a:t>
            </a:r>
            <a:r>
              <a:rPr lang="ru-RU" dirty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en-US" dirty="0"/>
              <a:t>PESTLE-</a:t>
            </a:r>
            <a:r>
              <a:rPr lang="ru-RU" dirty="0" err="1"/>
              <a:t>аналіз</a:t>
            </a:r>
            <a:r>
              <a:rPr lang="ru-RU" dirty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 err="1"/>
              <a:t>Соціологічний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661C38-98CD-4E10-91E2-169F28413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296" y="2683510"/>
            <a:ext cx="40100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44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B9978-EC52-466D-80C5-C3EBDFB9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071871" cy="1499616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Результати</a:t>
            </a:r>
            <a:r>
              <a:rPr lang="ru-RU" sz="2000" dirty="0"/>
              <a:t> </a:t>
            </a:r>
            <a:r>
              <a:rPr lang="ru-RU" sz="2000" dirty="0" err="1"/>
              <a:t>соціально-економічного</a:t>
            </a:r>
            <a:r>
              <a:rPr lang="ru-RU" sz="2000" dirty="0"/>
              <a:t> </a:t>
            </a:r>
            <a:r>
              <a:rPr lang="ru-RU" sz="2000" dirty="0" err="1"/>
              <a:t>аналізу</a:t>
            </a:r>
            <a:r>
              <a:rPr lang="ru-RU" sz="2000" dirty="0"/>
              <a:t> </a:t>
            </a:r>
            <a:r>
              <a:rPr lang="ru-RU" sz="2000" dirty="0" err="1"/>
              <a:t>оформлюються</a:t>
            </a:r>
            <a:r>
              <a:rPr lang="ru-RU" sz="2000" dirty="0"/>
              <a:t>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окремого</a:t>
            </a:r>
            <a:r>
              <a:rPr lang="ru-RU" sz="2000" dirty="0"/>
              <a:t> </a:t>
            </a:r>
            <a:r>
              <a:rPr lang="ru-RU" sz="2000" dirty="0" err="1"/>
              <a:t>розділу</a:t>
            </a:r>
            <a:r>
              <a:rPr lang="ru-RU" sz="2000" dirty="0"/>
              <a:t> </a:t>
            </a:r>
            <a:r>
              <a:rPr lang="ru-RU" sz="2000" dirty="0" err="1"/>
              <a:t>Стратегії</a:t>
            </a:r>
            <a:r>
              <a:rPr lang="ru-RU" sz="2000" dirty="0"/>
              <a:t> – </a:t>
            </a:r>
            <a:r>
              <a:rPr lang="ru-RU" sz="2000" dirty="0" err="1"/>
              <a:t>Профіль</a:t>
            </a:r>
            <a:r>
              <a:rPr lang="ru-RU" sz="2000" dirty="0"/>
              <a:t> </a:t>
            </a:r>
            <a:r>
              <a:rPr lang="ru-RU" sz="2000" dirty="0" err="1"/>
              <a:t>громади</a:t>
            </a:r>
            <a:r>
              <a:rPr lang="ru-RU" sz="2000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50317D-769F-499A-AE4B-0015C8F82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3124200"/>
            <a:ext cx="5153152" cy="309372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Профіль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детально </a:t>
            </a:r>
            <a:r>
              <a:rPr lang="ru-RU" dirty="0" err="1"/>
              <a:t>викладений</a:t>
            </a:r>
            <a:r>
              <a:rPr lang="ru-RU" dirty="0"/>
              <a:t> документ, у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здійснений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 та </a:t>
            </a:r>
            <a:r>
              <a:rPr lang="ru-RU" dirty="0" err="1"/>
              <a:t>оцінка</a:t>
            </a:r>
            <a:r>
              <a:rPr lang="ru-RU" dirty="0"/>
              <a:t> фактичного стану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у </a:t>
            </a:r>
            <a:r>
              <a:rPr lang="ru-RU" dirty="0" err="1"/>
              <a:t>динаміці</a:t>
            </a:r>
            <a:r>
              <a:rPr lang="ru-RU" dirty="0"/>
              <a:t> (</a:t>
            </a:r>
            <a:r>
              <a:rPr lang="ru-RU" dirty="0" err="1"/>
              <a:t>аналізуються</a:t>
            </a:r>
            <a:r>
              <a:rPr lang="ru-RU" dirty="0"/>
              <a:t>, як правило, </a:t>
            </a:r>
            <a:r>
              <a:rPr lang="ru-RU" dirty="0" err="1"/>
              <a:t>п’ять</a:t>
            </a:r>
            <a:r>
              <a:rPr lang="ru-RU" dirty="0"/>
              <a:t> </a:t>
            </a:r>
            <a:r>
              <a:rPr lang="ru-RU" dirty="0" err="1"/>
              <a:t>попередніх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).</a:t>
            </a:r>
          </a:p>
        </p:txBody>
      </p:sp>
      <p:pic>
        <p:nvPicPr>
          <p:cNvPr id="5" name="Рисунок 4" descr="Изображение выглядит как книга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3C4AA1B2-FA22-4D20-8D3C-556D3D30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932" y="640080"/>
            <a:ext cx="502005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12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F99BAC2-09F6-4720-8F4E-62FD3182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47" y="2386051"/>
            <a:ext cx="3103965" cy="344885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ABF08EC-DD21-4AF5-9DD8-C67ECFEEC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1971674"/>
            <a:ext cx="6518787" cy="4337685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РОЗРОБНИКАМ СТРАТЕГІЇ ВАЖЛИВО ПРОВЕСТИ ПОРІВНЯЛЬНИЙ АНАЛІЗ ТА ВИЗНАЧИТИ ПОЛОЖЕННЯ ТЕРИТОРІЇ У КОНКУРЕНТНОМУ СЕРЕДОВИЩІ РЕГІОНУ, КРАЇНИ, СВІТУ (ЗАЛЕЖНО ВІД РОЗМІРУ І ЗНАЧЕННЯ ДАНОЇ ТЕРИТОРІЇ). ЕКСПЕРТИ ЗІ СТРАТЕГІЧНОГО ПЛАНУВАННЯ СТВЕРДЖУЮТЬ, ЩО НЕ ВАРТО ОБИРАТИ ЯК ПРІОРИТЕТНИЙ НАПРЯМОК МІСЦЕВОГО РОЗВИТКУ ТЕ, У ЧОМУ ТЕРИТОРІЯ НЕ ВІДРІЗНЯЄТЬСЯ АБО НАВІТЬ ВІДСТАЄ ВІД СУСІДІВ. ВОДНОЧАС ВАРТО ЗВЕРТАТИ УВАГУ НА БУДЬ-ЯКІ ВЛАСНІ ПЕРЕВАГИ, ЩОБ СКОРИСТАТИСЯ НИМИ. </a:t>
            </a:r>
          </a:p>
        </p:txBody>
      </p:sp>
    </p:spTree>
    <p:extLst>
      <p:ext uri="{BB962C8B-B14F-4D97-AF65-F5344CB8AC3E}">
        <p14:creationId xmlns:p14="http://schemas.microsoft.com/office/powerpoint/2010/main" val="241756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8B5B693-C595-4524-A03C-B775B6BE5D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93E0902-E503-4D3B-BB49-DA15D27B1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1" t="31318" r="28567" b="15644"/>
          <a:stretch/>
        </p:blipFill>
        <p:spPr>
          <a:xfrm>
            <a:off x="2505565" y="640080"/>
            <a:ext cx="5804466" cy="3931920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мотрит, стол, мужчи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48595D4-81C2-49C8-A052-C39E2F3CB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900" y="1321256"/>
            <a:ext cx="3081019" cy="25695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1CBF94-6002-4EC8-9498-6AC47E680A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5" y="4676775"/>
            <a:ext cx="10917644" cy="1546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6980F-9082-45BF-9D93-2ED140986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773068"/>
            <a:ext cx="7277100" cy="13543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100" spc="200">
                <a:solidFill>
                  <a:srgbClr val="FFFFFF"/>
                </a:solidFill>
              </a:rPr>
              <a:t>Фундаментальні елементи SWOT-аналізу місцевого розвитку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1A7DF2-B382-4775-B387-03B45F29E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499305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92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64BBE00-1650-47A0-B5DB-9FE42283F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35" t="25762" r="28709" b="36960"/>
          <a:stretch/>
        </p:blipFill>
        <p:spPr>
          <a:xfrm>
            <a:off x="187637" y="1687843"/>
            <a:ext cx="7266582" cy="3482312"/>
          </a:xfrm>
          <a:prstGeom prst="rect">
            <a:avLst/>
          </a:pr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DF17309-4809-40F2-A0CE-01DD8BCD8A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454219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Как провести SWOT анализ? Что такое СВОТ предприятия, пример">
            <a:extLst>
              <a:ext uri="{FF2B5EF4-FFF2-40B4-BE49-F238E27FC236}">
                <a16:creationId xmlns:a16="http://schemas.microsoft.com/office/drawing/2014/main" id="{98E106BC-288B-46FD-8C27-0AE48778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0224" y="2430856"/>
            <a:ext cx="3486965" cy="19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20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44403-0E98-4228-83B5-D632AEFE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</a:t>
            </a:r>
            <a:r>
              <a:rPr lang="en-US" dirty="0"/>
              <a:t>PESTLE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C1AE77-BACF-4139-B81B-4407B14DF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0" t="34815" r="25084" b="25333"/>
          <a:stretch/>
        </p:blipFill>
        <p:spPr>
          <a:xfrm>
            <a:off x="1899919" y="2397760"/>
            <a:ext cx="9253947" cy="4074160"/>
          </a:xfrm>
          <a:prstGeom prst="rect">
            <a:avLst/>
          </a:prstGeom>
        </p:spPr>
      </p:pic>
      <p:pic>
        <p:nvPicPr>
          <p:cNvPr id="7170" name="Picture 2" descr="PEST-анализ и PESTEL: что это, для чего нужны, как провести, примеры  предприятий, политические и другие факторы, методика">
            <a:extLst>
              <a:ext uri="{FF2B5EF4-FFF2-40B4-BE49-F238E27FC236}">
                <a16:creationId xmlns:a16="http://schemas.microsoft.com/office/drawing/2014/main" id="{C9FA9FDA-F287-436D-BD59-5C6A0734C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2" b="24437"/>
          <a:stretch/>
        </p:blipFill>
        <p:spPr bwMode="auto">
          <a:xfrm>
            <a:off x="6705600" y="75184"/>
            <a:ext cx="5862320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6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09DE0-E559-42CC-8FE2-B0116A27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598912" cy="1499616"/>
          </a:xfrm>
        </p:spPr>
        <p:txBody>
          <a:bodyPr>
            <a:normAutofit/>
          </a:bodyPr>
          <a:lstStyle/>
          <a:p>
            <a:r>
              <a:rPr lang="ru-RU" dirty="0"/>
              <a:t>2.3. ФОРМУВАННЯ СИСТЕМИ ЦІЛЕЙ СТРАТЕГІЧНОГО РОЗВИТКУ ТЕРИТОРІЇ </a:t>
            </a:r>
          </a:p>
        </p:txBody>
      </p:sp>
      <p:pic>
        <p:nvPicPr>
          <p:cNvPr id="5" name="Рисунок 4" descr="Изображение выглядит как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0600CA2B-3972-4720-B8BA-556B52B72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2003" y="2011997"/>
            <a:ext cx="4846003" cy="484600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F014FC3-4884-4B81-9A43-98B0B684B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360" y="2428240"/>
            <a:ext cx="8747760" cy="35966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3200" dirty="0"/>
              <a:t>1. </a:t>
            </a:r>
            <a:r>
              <a:rPr lang="ru-RU" sz="3200" dirty="0" err="1"/>
              <a:t>Стратегічне</a:t>
            </a:r>
            <a:r>
              <a:rPr lang="ru-RU" sz="3200" dirty="0"/>
              <a:t> </a:t>
            </a:r>
            <a:r>
              <a:rPr lang="ru-RU" sz="3200" dirty="0" err="1"/>
              <a:t>бачення</a:t>
            </a:r>
            <a:r>
              <a:rPr lang="ru-RU" sz="3200" dirty="0"/>
              <a:t> – </a:t>
            </a:r>
            <a:r>
              <a:rPr lang="ru-RU" sz="3200" dirty="0" err="1"/>
              <a:t>довгостроковий</a:t>
            </a:r>
            <a:r>
              <a:rPr lang="ru-RU" sz="3200" dirty="0"/>
              <a:t> горизонт (10–15 </a:t>
            </a:r>
            <a:r>
              <a:rPr lang="ru-RU" sz="3200" dirty="0" err="1"/>
              <a:t>років</a:t>
            </a:r>
            <a:r>
              <a:rPr lang="ru-RU" sz="3200" dirty="0"/>
              <a:t>). </a:t>
            </a:r>
          </a:p>
          <a:p>
            <a:pPr algn="just"/>
            <a:r>
              <a:rPr lang="ru-RU" sz="3200" dirty="0"/>
              <a:t>2. </a:t>
            </a:r>
            <a:r>
              <a:rPr lang="ru-RU" sz="3200" dirty="0" err="1"/>
              <a:t>Пріоритети</a:t>
            </a:r>
            <a:r>
              <a:rPr lang="ru-RU" sz="3200" dirty="0"/>
              <a:t> </a:t>
            </a:r>
            <a:r>
              <a:rPr lang="ru-RU" sz="3200" dirty="0" err="1"/>
              <a:t>місцевого</a:t>
            </a:r>
            <a:r>
              <a:rPr lang="ru-RU" sz="3200" dirty="0"/>
              <a:t> </a:t>
            </a:r>
            <a:r>
              <a:rPr lang="ru-RU" sz="3200" dirty="0" err="1"/>
              <a:t>розвитку</a:t>
            </a:r>
            <a:r>
              <a:rPr lang="ru-RU" sz="3200" dirty="0"/>
              <a:t> – </a:t>
            </a:r>
            <a:r>
              <a:rPr lang="ru-RU" sz="3200" dirty="0" err="1"/>
              <a:t>довгостроковий</a:t>
            </a:r>
            <a:r>
              <a:rPr lang="ru-RU" sz="3200" dirty="0"/>
              <a:t> горизонт (10–15 </a:t>
            </a:r>
            <a:r>
              <a:rPr lang="ru-RU" sz="3200" dirty="0" err="1"/>
              <a:t>років</a:t>
            </a:r>
            <a:r>
              <a:rPr lang="ru-RU" sz="3200" dirty="0"/>
              <a:t>). </a:t>
            </a:r>
          </a:p>
          <a:p>
            <a:pPr algn="just"/>
            <a:r>
              <a:rPr lang="ru-RU" sz="3200" dirty="0"/>
              <a:t>3. </a:t>
            </a:r>
            <a:r>
              <a:rPr lang="ru-RU" sz="3200" dirty="0" err="1"/>
              <a:t>Стратегічні</a:t>
            </a:r>
            <a:r>
              <a:rPr lang="ru-RU" sz="3200" dirty="0"/>
              <a:t> </a:t>
            </a:r>
            <a:r>
              <a:rPr lang="ru-RU" sz="3200" dirty="0" err="1"/>
              <a:t>цілі</a:t>
            </a:r>
            <a:r>
              <a:rPr lang="ru-RU" sz="3200" dirty="0"/>
              <a:t> – </a:t>
            </a:r>
            <a:r>
              <a:rPr lang="ru-RU" sz="3200" dirty="0" err="1"/>
              <a:t>середньостроковий</a:t>
            </a:r>
            <a:r>
              <a:rPr lang="ru-RU" sz="3200" dirty="0"/>
              <a:t> горизонт (3–5 </a:t>
            </a:r>
            <a:r>
              <a:rPr lang="ru-RU" sz="3200" dirty="0" err="1"/>
              <a:t>років</a:t>
            </a:r>
            <a:r>
              <a:rPr lang="ru-RU" sz="3200" dirty="0"/>
              <a:t>). </a:t>
            </a:r>
          </a:p>
          <a:p>
            <a:pPr algn="just"/>
            <a:r>
              <a:rPr lang="ru-RU" sz="3200" dirty="0"/>
              <a:t>4. </a:t>
            </a:r>
            <a:r>
              <a:rPr lang="ru-RU" sz="3200" dirty="0" err="1"/>
              <a:t>Оперативні</a:t>
            </a:r>
            <a:r>
              <a:rPr lang="ru-RU" sz="3200" dirty="0"/>
              <a:t> </a:t>
            </a:r>
            <a:r>
              <a:rPr lang="ru-RU" sz="3200" dirty="0" err="1"/>
              <a:t>цілі</a:t>
            </a:r>
            <a:r>
              <a:rPr lang="ru-RU" sz="3200" dirty="0"/>
              <a:t> – </a:t>
            </a:r>
            <a:r>
              <a:rPr lang="ru-RU" sz="3200" dirty="0" err="1"/>
              <a:t>короткостроковий</a:t>
            </a:r>
            <a:r>
              <a:rPr lang="ru-RU" sz="3200" dirty="0"/>
              <a:t> горизонт (1–3 роки).</a:t>
            </a:r>
          </a:p>
        </p:txBody>
      </p:sp>
    </p:spTree>
    <p:extLst>
      <p:ext uri="{BB962C8B-B14F-4D97-AF65-F5344CB8AC3E}">
        <p14:creationId xmlns:p14="http://schemas.microsoft.com/office/powerpoint/2010/main" val="373150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уда пойти в Запорожье на этих выходных: афиша 15 и 16 августа | Первый  запорожский">
            <a:extLst>
              <a:ext uri="{FF2B5EF4-FFF2-40B4-BE49-F238E27FC236}">
                <a16:creationId xmlns:a16="http://schemas.microsoft.com/office/drawing/2014/main" id="{E2260C2F-89D3-4F28-88AE-080809363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46C01-AF0A-4F0D-BA6D-82EFB0626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1.1. СТРАТЕГІЧНЕ ПЛАНУВАННЯ ЯК СКЛАДОВА ЦІЛІСНОЇ СИСТЕМИ ПЛАНУВАННЯ МІСЦЕВОГО РОЗВИТКУ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75931A-F0A7-4E54-9A12-C2409EC06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3" y="2911146"/>
            <a:ext cx="6786876" cy="33982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000000"/>
                </a:solidFill>
              </a:rPr>
              <a:t>1. </a:t>
            </a:r>
            <a:r>
              <a:rPr lang="ru-RU" sz="2800" dirty="0" err="1">
                <a:solidFill>
                  <a:srgbClr val="000000"/>
                </a:solidFill>
              </a:rPr>
              <a:t>Стратегії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місцевого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розвитку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rgbClr val="000000"/>
                </a:solidFill>
              </a:rPr>
              <a:t>2. </a:t>
            </a:r>
            <a:r>
              <a:rPr lang="ru-RU" sz="2800" dirty="0" err="1">
                <a:solidFill>
                  <a:srgbClr val="000000"/>
                </a:solidFill>
              </a:rPr>
              <a:t>Просторові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програми</a:t>
            </a:r>
            <a:r>
              <a:rPr lang="ru-RU" sz="2800" dirty="0">
                <a:solidFill>
                  <a:srgbClr val="000000"/>
                </a:solidFill>
              </a:rPr>
              <a:t> (</a:t>
            </a:r>
            <a:r>
              <a:rPr lang="ru-RU" sz="2800" dirty="0" err="1">
                <a:solidFill>
                  <a:srgbClr val="000000"/>
                </a:solidFill>
              </a:rPr>
              <a:t>Генеральні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плани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населених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пунктів</a:t>
            </a:r>
            <a:r>
              <a:rPr lang="ru-RU" sz="2800" dirty="0">
                <a:solidFill>
                  <a:srgbClr val="000000"/>
                </a:solidFill>
              </a:rPr>
              <a:t>).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rgbClr val="000000"/>
                </a:solidFill>
              </a:rPr>
              <a:t>3. </a:t>
            </a:r>
            <a:r>
              <a:rPr lang="ru-RU" sz="2800" dirty="0" err="1">
                <a:solidFill>
                  <a:srgbClr val="000000"/>
                </a:solidFill>
              </a:rPr>
              <a:t>Щорічні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програми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соціально-економічного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розвитку</a:t>
            </a:r>
            <a:r>
              <a:rPr lang="ru-RU" sz="2800" dirty="0">
                <a:solidFill>
                  <a:srgbClr val="000000"/>
                </a:solidFill>
              </a:rPr>
              <a:t> та культурного </a:t>
            </a:r>
            <a:r>
              <a:rPr lang="ru-RU" sz="2800" dirty="0" err="1">
                <a:solidFill>
                  <a:srgbClr val="000000"/>
                </a:solidFill>
              </a:rPr>
              <a:t>розвитку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території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743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A97F9-175E-4BD7-86ED-2B48828D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ru-RU" sz="4600" err="1"/>
              <a:t>Дієвими</a:t>
            </a:r>
            <a:r>
              <a:rPr lang="ru-RU" sz="4600"/>
              <a:t> формами </a:t>
            </a:r>
            <a:r>
              <a:rPr lang="ru-RU" sz="4600" err="1"/>
              <a:t>організації</a:t>
            </a:r>
            <a:r>
              <a:rPr lang="ru-RU" sz="4600"/>
              <a:t> </a:t>
            </a:r>
            <a:r>
              <a:rPr lang="ru-RU" sz="4600" err="1"/>
              <a:t>громадської</a:t>
            </a:r>
            <a:r>
              <a:rPr lang="ru-RU" sz="4600"/>
              <a:t> </a:t>
            </a:r>
            <a:r>
              <a:rPr lang="ru-RU" sz="4600" err="1"/>
              <a:t>участі</a:t>
            </a:r>
            <a:r>
              <a:rPr lang="ru-RU" sz="4600"/>
              <a:t> є:</a:t>
            </a:r>
          </a:p>
        </p:txBody>
      </p:sp>
      <p:pic>
        <p:nvPicPr>
          <p:cNvPr id="5" name="Рисунок 4" descr="Изображение выглядит как стол, сидит, передн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03A473DF-1316-4F42-A093-C730A717B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04" y="2386051"/>
            <a:ext cx="3448851" cy="344885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F0EC607-A802-45B2-829B-B6973C547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2286000"/>
            <a:ext cx="5680587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“</a:t>
            </a:r>
            <a:r>
              <a:rPr lang="ru-RU" dirty="0" err="1"/>
              <a:t>гарячий</a:t>
            </a:r>
            <a:r>
              <a:rPr lang="ru-RU" dirty="0"/>
              <a:t>” телефон, </a:t>
            </a:r>
            <a:r>
              <a:rPr lang="ru-RU" dirty="0" err="1"/>
              <a:t>громадські</a:t>
            </a:r>
            <a:r>
              <a:rPr lang="ru-RU" dirty="0"/>
              <a:t> </a:t>
            </a:r>
            <a:r>
              <a:rPr lang="ru-RU" dirty="0" err="1"/>
              <a:t>приймальні</a:t>
            </a:r>
            <a:r>
              <a:rPr lang="ru-RU" dirty="0"/>
              <a:t>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опитування</a:t>
            </a:r>
            <a:r>
              <a:rPr lang="ru-RU" dirty="0"/>
              <a:t>, фокус-</a:t>
            </a:r>
            <a:r>
              <a:rPr lang="ru-RU" dirty="0" err="1"/>
              <a:t>групи</a:t>
            </a:r>
            <a:r>
              <a:rPr lang="ru-RU" dirty="0"/>
              <a:t>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громадські</a:t>
            </a:r>
            <a:r>
              <a:rPr lang="ru-RU" dirty="0"/>
              <a:t> </a:t>
            </a:r>
            <a:r>
              <a:rPr lang="ru-RU" dirty="0" err="1"/>
              <a:t>слухання</a:t>
            </a:r>
            <a:r>
              <a:rPr lang="ru-RU" dirty="0"/>
              <a:t>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робочі</a:t>
            </a:r>
            <a:r>
              <a:rPr lang="ru-RU" dirty="0"/>
              <a:t> і </a:t>
            </a:r>
            <a:r>
              <a:rPr lang="ru-RU" dirty="0" err="1"/>
              <a:t>тематичні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з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рекомендацій</a:t>
            </a:r>
            <a:r>
              <a:rPr lang="ru-RU" dirty="0"/>
              <a:t>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інтерактивні</a:t>
            </a:r>
            <a:r>
              <a:rPr lang="ru-RU" dirty="0"/>
              <a:t> теле- і </a:t>
            </a:r>
            <a:r>
              <a:rPr lang="ru-RU" dirty="0" err="1"/>
              <a:t>радіодебати</a:t>
            </a:r>
            <a:r>
              <a:rPr lang="ru-RU" dirty="0"/>
              <a:t>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місцевий</a:t>
            </a:r>
            <a:r>
              <a:rPr lang="ru-RU" dirty="0"/>
              <a:t> референдум;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голосування</a:t>
            </a:r>
            <a:r>
              <a:rPr lang="ru-RU" dirty="0"/>
              <a:t> через ЗМІ</a:t>
            </a:r>
          </a:p>
        </p:txBody>
      </p:sp>
    </p:spTree>
    <p:extLst>
      <p:ext uri="{BB962C8B-B14F-4D97-AF65-F5344CB8AC3E}">
        <p14:creationId xmlns:p14="http://schemas.microsoft.com/office/powerpoint/2010/main" val="902436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2F0EB-AF4D-4772-9D48-84DECBDD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ДЯКУЮ ЗА УВАГУ</a:t>
            </a:r>
            <a:endParaRPr lang="ru-RU" dirty="0"/>
          </a:p>
        </p:txBody>
      </p:sp>
      <p:pic>
        <p:nvPicPr>
          <p:cNvPr id="5" name="Объект 4" descr="Изображение выглядит как держит, проигрыватель, женщ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011DFCD-EE7B-4B4F-BA84-19C683365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4979" y="2286000"/>
            <a:ext cx="3218180" cy="4022725"/>
          </a:xfrm>
        </p:spPr>
      </p:pic>
    </p:spTree>
    <p:extLst>
      <p:ext uri="{BB962C8B-B14F-4D97-AF65-F5344CB8AC3E}">
        <p14:creationId xmlns:p14="http://schemas.microsoft.com/office/powerpoint/2010/main" val="190454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B7B57-426F-4DAD-88F3-4334CF33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Співвідношення об’єктів та видів планування територій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9A724950-6503-41FE-B5A8-97199E80C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054180"/>
              </p:ext>
            </p:extLst>
          </p:nvPr>
        </p:nvGraphicFramePr>
        <p:xfrm>
          <a:off x="5024052" y="640080"/>
          <a:ext cx="6158800" cy="557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4214">
                  <a:extLst>
                    <a:ext uri="{9D8B030D-6E8A-4147-A177-3AD203B41FA5}">
                      <a16:colId xmlns:a16="http://schemas.microsoft.com/office/drawing/2014/main" val="2867166978"/>
                    </a:ext>
                  </a:extLst>
                </a:gridCol>
                <a:gridCol w="3054586">
                  <a:extLst>
                    <a:ext uri="{9D8B030D-6E8A-4147-A177-3AD203B41FA5}">
                      <a16:colId xmlns:a16="http://schemas.microsoft.com/office/drawing/2014/main" val="3472983581"/>
                    </a:ext>
                  </a:extLst>
                </a:gridCol>
              </a:tblGrid>
              <a:tr h="633014">
                <a:tc>
                  <a:txBody>
                    <a:bodyPr/>
                    <a:lstStyle/>
                    <a:p>
                      <a:r>
                        <a:rPr lang="ru-RU" sz="1700"/>
                        <a:t>Об’єкти планування</a:t>
                      </a:r>
                    </a:p>
                  </a:txBody>
                  <a:tcPr marL="83528" marR="83528" marT="41764" marB="41764"/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Види містобудівної документації</a:t>
                      </a:r>
                    </a:p>
                  </a:txBody>
                  <a:tcPr marL="83528" marR="83528" marT="41764" marB="41764"/>
                </a:tc>
                <a:extLst>
                  <a:ext uri="{0D108BD9-81ED-4DB2-BD59-A6C34878D82A}">
                    <a16:rowId xmlns:a16="http://schemas.microsoft.com/office/drawing/2014/main" val="4182017245"/>
                  </a:ext>
                </a:extLst>
              </a:tr>
              <a:tr h="887405">
                <a:tc>
                  <a:txBody>
                    <a:bodyPr/>
                    <a:lstStyle/>
                    <a:p>
                      <a:r>
                        <a:rPr lang="ru-RU" sz="1700"/>
                        <a:t>Територія України</a:t>
                      </a:r>
                    </a:p>
                  </a:txBody>
                  <a:tcPr marL="83528" marR="83528" marT="41764" marB="41764"/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Генеральна схема планування території України</a:t>
                      </a:r>
                    </a:p>
                  </a:txBody>
                  <a:tcPr marL="83528" marR="83528" marT="41764" marB="41764"/>
                </a:tc>
                <a:extLst>
                  <a:ext uri="{0D108BD9-81ED-4DB2-BD59-A6C34878D82A}">
                    <a16:rowId xmlns:a16="http://schemas.microsoft.com/office/drawing/2014/main" val="262768270"/>
                  </a:ext>
                </a:extLst>
              </a:tr>
              <a:tr h="1650578">
                <a:tc>
                  <a:txBody>
                    <a:bodyPr/>
                    <a:lstStyle/>
                    <a:p>
                      <a:r>
                        <a:rPr lang="ru-RU" sz="1700"/>
                        <a:t>Території адміністративно-територіальних одиниць регіонального рівня (Автономна Республіка Крим, область, адміністративний район) та їх окремих частин</a:t>
                      </a:r>
                    </a:p>
                  </a:txBody>
                  <a:tcPr marL="83528" marR="83528" marT="41764" marB="41764"/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Схема планування території</a:t>
                      </a:r>
                    </a:p>
                  </a:txBody>
                  <a:tcPr marL="83528" marR="83528" marT="41764" marB="41764"/>
                </a:tc>
                <a:extLst>
                  <a:ext uri="{0D108BD9-81ED-4DB2-BD59-A6C34878D82A}">
                    <a16:rowId xmlns:a16="http://schemas.microsoft.com/office/drawing/2014/main" val="3015531088"/>
                  </a:ext>
                </a:extLst>
              </a:tr>
              <a:tr h="887405">
                <a:tc>
                  <a:txBody>
                    <a:bodyPr/>
                    <a:lstStyle/>
                    <a:p>
                      <a:r>
                        <a:rPr lang="ru-RU" sz="1700"/>
                        <a:t>Території населених пунктів (місто, селище міського типу, сільське поселення)</a:t>
                      </a:r>
                    </a:p>
                  </a:txBody>
                  <a:tcPr marL="83528" marR="83528" marT="41764" marB="41764"/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Генеральний план населеного пункту</a:t>
                      </a:r>
                    </a:p>
                  </a:txBody>
                  <a:tcPr marL="83528" marR="83528" marT="41764" marB="41764"/>
                </a:tc>
                <a:extLst>
                  <a:ext uri="{0D108BD9-81ED-4DB2-BD59-A6C34878D82A}">
                    <a16:rowId xmlns:a16="http://schemas.microsoft.com/office/drawing/2014/main" val="2234666415"/>
                  </a:ext>
                </a:extLst>
              </a:tr>
              <a:tr h="887405">
                <a:tc>
                  <a:txBody>
                    <a:bodyPr/>
                    <a:lstStyle/>
                    <a:p>
                      <a:r>
                        <a:rPr lang="ru-RU" sz="1700"/>
                        <a:t>Території районів, мікрорайонів та кварталів у межах населеного пункту</a:t>
                      </a:r>
                    </a:p>
                  </a:txBody>
                  <a:tcPr marL="83528" marR="83528" marT="41764" marB="41764"/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Детальний план території</a:t>
                      </a:r>
                    </a:p>
                  </a:txBody>
                  <a:tcPr marL="83528" marR="83528" marT="41764" marB="41764"/>
                </a:tc>
                <a:extLst>
                  <a:ext uri="{0D108BD9-81ED-4DB2-BD59-A6C34878D82A}">
                    <a16:rowId xmlns:a16="http://schemas.microsoft.com/office/drawing/2014/main" val="2764285981"/>
                  </a:ext>
                </a:extLst>
              </a:tr>
              <a:tr h="633014">
                <a:tc>
                  <a:txBody>
                    <a:bodyPr/>
                    <a:lstStyle/>
                    <a:p>
                      <a:r>
                        <a:rPr lang="ru-RU" sz="1700"/>
                        <a:t>Території комплексів будинків і споруд</a:t>
                      </a:r>
                    </a:p>
                  </a:txBody>
                  <a:tcPr marL="83528" marR="83528" marT="41764" marB="41764"/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Проект забудови територій</a:t>
                      </a:r>
                    </a:p>
                  </a:txBody>
                  <a:tcPr marL="83528" marR="83528" marT="41764" marB="41764"/>
                </a:tc>
                <a:extLst>
                  <a:ext uri="{0D108BD9-81ED-4DB2-BD59-A6C34878D82A}">
                    <a16:rowId xmlns:a16="http://schemas.microsoft.com/office/drawing/2014/main" val="3687009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031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C9D90-07D5-455F-A1A4-8CE27549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ru-RU" sz="3100">
                <a:solidFill>
                  <a:srgbClr val="FFFFFF"/>
                </a:solidFill>
              </a:rPr>
              <a:t>ПЕРЕХІД ДО СУЧАСНОЇ ЯКОСТІ СИСТЕМИ ПЛАНУВАННЯ РЕГІОНАЛЬНОГО РОЗВИТКУ ПОТРЕБУЄ:</a:t>
            </a:r>
            <a:endParaRPr lang="ru-RU" sz="31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A9C7B2-A15A-4C16-A435-CD02AC665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ru-RU"/>
              <a:t>• ЗМІНИ СУТНОСТІ ПЛАНУВАННЯ – ІЗ ЗАСОБУ АДМІНІСТРАТИВНОГО ТИСКУ НА ІНСТРУМЕНТ НАУКОВО ОБҐРУНТОВАНИХ ЗБАЛАНСОВАНИХ РІШЕНЬ ДЛЯ ДОСЯГНЕННЯ ЦІЛЕЙ СОЦІАЛЬНОЕКОНОМІЧНОГО ТА ПРОСТОРОВОГО РОЗВИТКУ ТЕРИТОРІЇ; </a:t>
            </a:r>
          </a:p>
          <a:p>
            <a:r>
              <a:rPr lang="ru-RU"/>
              <a:t>• ПОСИЛЕННЯ СТРАТЕГІЧНОГО ХАРАКТЕРУ ПЛАНУВАННЯ; </a:t>
            </a:r>
          </a:p>
          <a:p>
            <a:r>
              <a:rPr lang="ru-RU"/>
              <a:t>• ДЕМОКРАТИЗАЦІЇ ПРОЦЕСУ ВИРОБЛЕННЯ ТА ПРИЙНЯТТЯ ПРОГРАМНИХ ДОКУМЕНТІВ; </a:t>
            </a:r>
          </a:p>
          <a:p>
            <a:r>
              <a:rPr lang="ru-RU"/>
              <a:t>• ЧІТКОГО ДОТРИМАННЯ ПРИЙНЯТИХ РІШЕНЬ; </a:t>
            </a:r>
          </a:p>
          <a:p>
            <a:r>
              <a:rPr lang="ru-RU"/>
              <a:t>• ТІСНОЇ УВ’ЯЗКИ СТРАТЕГІЧНОГО, ПРОСТОРОВОГО ТА ОПЕРАТИВНОГО ПЛАНУВАННЯ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83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тратегічне планування регіонального розвитку відтепер обов'язково  міститиме елементи SMART-спеціалізації">
            <a:extLst>
              <a:ext uri="{FF2B5EF4-FFF2-40B4-BE49-F238E27FC236}">
                <a16:creationId xmlns:a16="http://schemas.microsoft.com/office/drawing/2014/main" id="{DE1A3809-0357-4CE2-A881-745A207A9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27D5F-12E6-4BB5-8B4D-3219F1B2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 sz="2800">
                <a:solidFill>
                  <a:srgbClr val="000000"/>
                </a:solidFill>
              </a:rPr>
              <a:t>вдосконалення системи планування місцевого розвитку, результатом якої має бути: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C15F3-59F8-4385-9B03-371440BDB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r>
              <a:rPr lang="ru-RU" sz="1900">
                <a:solidFill>
                  <a:srgbClr val="000000"/>
                </a:solidFill>
              </a:rPr>
              <a:t>– методично пророблений і процедурно закріплений взаємозв’язок планувальних документів (стратегічних, середньострокових та оперативних, стратегічних і містобудівних, цільових і комплексних) на всіх рівнях;</a:t>
            </a:r>
          </a:p>
          <a:p>
            <a:r>
              <a:rPr lang="ru-RU" sz="1900">
                <a:solidFill>
                  <a:srgbClr val="000000"/>
                </a:solidFill>
              </a:rPr>
              <a:t>– процедурно закріплений зв’язок програмних і фінансових документів; </a:t>
            </a:r>
          </a:p>
          <a:p>
            <a:r>
              <a:rPr lang="ru-RU" sz="1900">
                <a:solidFill>
                  <a:srgbClr val="000000"/>
                </a:solidFill>
              </a:rPr>
              <a:t>– гармонізація принципів і практики регулювання планувального процесу; </a:t>
            </a:r>
          </a:p>
          <a:p>
            <a:r>
              <a:rPr lang="ru-RU" sz="1900">
                <a:solidFill>
                  <a:srgbClr val="000000"/>
                </a:solidFill>
              </a:rPr>
              <a:t>– інституційне забезпечення та підвищення прозорості планувального процесу;</a:t>
            </a:r>
          </a:p>
          <a:p>
            <a:r>
              <a:rPr lang="ru-RU" sz="1900">
                <a:solidFill>
                  <a:srgbClr val="000000"/>
                </a:solidFill>
              </a:rPr>
              <a:t> – методично розроблена і впроваджена у практику система моніторингу та оцінювання.</a:t>
            </a:r>
          </a:p>
        </p:txBody>
      </p:sp>
    </p:spTree>
    <p:extLst>
      <p:ext uri="{BB962C8B-B14F-4D97-AF65-F5344CB8AC3E}">
        <p14:creationId xmlns:p14="http://schemas.microsoft.com/office/powerpoint/2010/main" val="28580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22705-F390-4881-B2A5-BAFD2DE2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ru-RU" sz="3500"/>
              <a:t>1.2. ОСНОВНІ ПОНЯТТЯ Й ПРИНЦИПИ СТРАТЕГІЧНОГО УПРАВЛІННЯ ТА СТРАТЕГІЧНОГО ПЛАНУВАННЯ МІСЦЕВОГО РОЗВИТКУ</a:t>
            </a:r>
          </a:p>
        </p:txBody>
      </p:sp>
      <p:pic>
        <p:nvPicPr>
          <p:cNvPr id="5124" name="Picture 4" descr="Решение, поиск и принятие решений - Психологос">
            <a:extLst>
              <a:ext uri="{FF2B5EF4-FFF2-40B4-BE49-F238E27FC236}">
                <a16:creationId xmlns:a16="http://schemas.microsoft.com/office/drawing/2014/main" id="{8435873D-6D2D-4B49-B518-514297E8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67985"/>
            <a:ext cx="5186688" cy="38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F5A51E3-0B31-47DB-A24C-9D96706F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2286000"/>
            <a:ext cx="6782947" cy="45720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2000" b="1" u="sng" dirty="0" err="1">
                <a:solidFill>
                  <a:schemeClr val="accent2">
                    <a:lumMod val="75000"/>
                  </a:schemeClr>
                </a:solidFill>
              </a:rPr>
              <a:t>сучасному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u="sng" dirty="0" err="1">
                <a:solidFill>
                  <a:schemeClr val="accent2">
                    <a:lumMod val="75000"/>
                  </a:schemeClr>
                </a:solidFill>
              </a:rPr>
              <a:t>розумінні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u="sng" dirty="0" err="1">
                <a:solidFill>
                  <a:schemeClr val="accent2">
                    <a:lumMod val="75000"/>
                  </a:schemeClr>
                </a:solidFill>
              </a:rPr>
              <a:t>стратегія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 повинна: 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містити</a:t>
            </a:r>
            <a:r>
              <a:rPr lang="ru-RU" sz="2000" dirty="0"/>
              <a:t> </a:t>
            </a:r>
            <a:r>
              <a:rPr lang="ru-RU" sz="2000" dirty="0" err="1"/>
              <a:t>ясні</a:t>
            </a:r>
            <a:r>
              <a:rPr lang="ru-RU" sz="2000" dirty="0"/>
              <a:t> </a:t>
            </a:r>
            <a:r>
              <a:rPr lang="ru-RU" sz="2000" dirty="0" err="1"/>
              <a:t>цілі</a:t>
            </a:r>
            <a:r>
              <a:rPr lang="ru-RU" sz="2000" dirty="0"/>
              <a:t>, </a:t>
            </a:r>
            <a:r>
              <a:rPr lang="ru-RU" sz="2000" dirty="0" err="1"/>
              <a:t>досягнення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/>
              <a:t> є </a:t>
            </a:r>
            <a:r>
              <a:rPr lang="ru-RU" sz="2000" dirty="0" err="1"/>
              <a:t>вирішальним</a:t>
            </a:r>
            <a:r>
              <a:rPr lang="ru-RU" sz="2000" dirty="0"/>
              <a:t> для </a:t>
            </a:r>
            <a:r>
              <a:rPr lang="ru-RU" sz="2000" dirty="0" err="1"/>
              <a:t>загального</a:t>
            </a:r>
            <a:r>
              <a:rPr lang="ru-RU" sz="2000" dirty="0"/>
              <a:t> результату </a:t>
            </a:r>
            <a:r>
              <a:rPr lang="ru-RU" sz="2000" dirty="0" err="1"/>
              <a:t>місцевого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; 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підтримувати</a:t>
            </a:r>
            <a:r>
              <a:rPr lang="ru-RU" sz="2000" dirty="0"/>
              <a:t> </a:t>
            </a:r>
            <a:r>
              <a:rPr lang="ru-RU" sz="2000" dirty="0" err="1"/>
              <a:t>громадську</a:t>
            </a:r>
            <a:r>
              <a:rPr lang="ru-RU" sz="2000" dirty="0"/>
              <a:t> </a:t>
            </a:r>
            <a:r>
              <a:rPr lang="ru-RU" sz="2000" dirty="0" err="1"/>
              <a:t>ініціативу</a:t>
            </a:r>
            <a:r>
              <a:rPr lang="ru-RU" sz="2000" dirty="0"/>
              <a:t>; 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концентрувати</a:t>
            </a:r>
            <a:r>
              <a:rPr lang="ru-RU" sz="2000" dirty="0"/>
              <a:t> </a:t>
            </a:r>
            <a:r>
              <a:rPr lang="ru-RU" sz="2000" dirty="0" err="1"/>
              <a:t>головні</a:t>
            </a:r>
            <a:r>
              <a:rPr lang="ru-RU" sz="2000" dirty="0"/>
              <a:t> </a:t>
            </a:r>
            <a:r>
              <a:rPr lang="ru-RU" sz="2000" dirty="0" err="1"/>
              <a:t>зусилля</a:t>
            </a:r>
            <a:r>
              <a:rPr lang="ru-RU" sz="2000" dirty="0"/>
              <a:t> в </a:t>
            </a:r>
            <a:r>
              <a:rPr lang="ru-RU" sz="2000" dirty="0" err="1"/>
              <a:t>потрібний</a:t>
            </a:r>
            <a:r>
              <a:rPr lang="ru-RU" sz="2000" dirty="0"/>
              <a:t> час у </a:t>
            </a:r>
            <a:r>
              <a:rPr lang="ru-RU" sz="2000" dirty="0" err="1"/>
              <a:t>потрібному</a:t>
            </a:r>
            <a:r>
              <a:rPr lang="ru-RU" sz="2000" dirty="0"/>
              <a:t> </a:t>
            </a:r>
            <a:r>
              <a:rPr lang="ru-RU" sz="2000" dirty="0" err="1"/>
              <a:t>місці</a:t>
            </a:r>
            <a:r>
              <a:rPr lang="ru-RU" sz="2000" dirty="0"/>
              <a:t>; 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передбачати</a:t>
            </a:r>
            <a:r>
              <a:rPr lang="ru-RU" sz="2000" dirty="0"/>
              <a:t> </a:t>
            </a:r>
            <a:r>
              <a:rPr lang="ru-RU" sz="2000" dirty="0" err="1"/>
              <a:t>таку</a:t>
            </a:r>
            <a:r>
              <a:rPr lang="ru-RU" sz="2000" dirty="0"/>
              <a:t> </a:t>
            </a:r>
            <a:r>
              <a:rPr lang="ru-RU" sz="2000" dirty="0" err="1"/>
              <a:t>гнучкість</a:t>
            </a:r>
            <a:r>
              <a:rPr lang="ru-RU" sz="2000" dirty="0"/>
              <a:t> </a:t>
            </a:r>
            <a:r>
              <a:rPr lang="ru-RU" sz="2000" dirty="0" err="1"/>
              <a:t>поведінки</a:t>
            </a:r>
            <a:r>
              <a:rPr lang="ru-RU" sz="2000" dirty="0"/>
              <a:t>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використовувати</a:t>
            </a:r>
            <a:r>
              <a:rPr lang="ru-RU" sz="2000" dirty="0"/>
              <a:t> </a:t>
            </a:r>
            <a:r>
              <a:rPr lang="ru-RU" sz="2000" dirty="0" err="1"/>
              <a:t>мінімум</a:t>
            </a:r>
            <a:r>
              <a:rPr lang="ru-RU" sz="2000" dirty="0"/>
              <a:t> </a:t>
            </a:r>
            <a:r>
              <a:rPr lang="ru-RU" sz="2000" dirty="0" err="1"/>
              <a:t>ресурсів</a:t>
            </a:r>
            <a:r>
              <a:rPr lang="ru-RU" sz="2000" dirty="0"/>
              <a:t> для </a:t>
            </a:r>
            <a:r>
              <a:rPr lang="ru-RU" sz="2000" dirty="0" err="1"/>
              <a:t>досягнення</a:t>
            </a:r>
            <a:r>
              <a:rPr lang="ru-RU" sz="2000" dirty="0"/>
              <a:t> максимального результату; 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визначати</a:t>
            </a:r>
            <a:r>
              <a:rPr lang="ru-RU" sz="2000" dirty="0"/>
              <a:t> </a:t>
            </a:r>
            <a:r>
              <a:rPr lang="ru-RU" sz="2000" dirty="0" err="1"/>
              <a:t>скоординоване</a:t>
            </a:r>
            <a:r>
              <a:rPr lang="ru-RU" sz="2000" dirty="0"/>
              <a:t> </a:t>
            </a:r>
            <a:r>
              <a:rPr lang="ru-RU" sz="2000" dirty="0" err="1"/>
              <a:t>керівництво</a:t>
            </a:r>
            <a:r>
              <a:rPr lang="ru-RU" sz="2000" dirty="0"/>
              <a:t>; 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окреслювати</a:t>
            </a:r>
            <a:r>
              <a:rPr lang="ru-RU" sz="2000" dirty="0"/>
              <a:t> </a:t>
            </a:r>
            <a:r>
              <a:rPr lang="ru-RU" sz="2000" dirty="0" err="1"/>
              <a:t>коректний</a:t>
            </a:r>
            <a:r>
              <a:rPr lang="ru-RU" sz="2000" dirty="0"/>
              <a:t> порядок </a:t>
            </a:r>
            <a:r>
              <a:rPr lang="ru-RU" sz="2000" dirty="0" err="1"/>
              <a:t>дій</a:t>
            </a:r>
            <a:r>
              <a:rPr lang="ru-RU" sz="2000" dirty="0"/>
              <a:t>; 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забезпечувати</a:t>
            </a:r>
            <a:r>
              <a:rPr lang="ru-RU" sz="2000" dirty="0"/>
              <a:t> </a:t>
            </a:r>
            <a:r>
              <a:rPr lang="ru-RU" sz="2000" dirty="0" err="1"/>
              <a:t>гарантовані</a:t>
            </a:r>
            <a:r>
              <a:rPr lang="ru-RU" sz="2000" dirty="0"/>
              <a:t> </a:t>
            </a:r>
            <a:r>
              <a:rPr lang="ru-RU" sz="2000" dirty="0" err="1"/>
              <a:t>ресурси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399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5191E1-7A66-4E56-BCAE-970A61A95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65" t="21469" r="28141" b="34080"/>
          <a:stretch/>
        </p:blipFill>
        <p:spPr>
          <a:xfrm>
            <a:off x="2600960" y="0"/>
            <a:ext cx="9933280" cy="6075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D92A66-6881-4BFD-B5A0-43F6ECCEF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210" y="3992880"/>
            <a:ext cx="3310890" cy="33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77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95592-B2C6-4629-B92A-4574A9F2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ru-RU" sz="2500"/>
              <a:t>Особливості стратегічного та оперативного управління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33DE9D0-CA45-4F05-94B4-C080944DD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938" y="2876414"/>
            <a:ext cx="3133725" cy="2751410"/>
          </a:xfr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8ED8AE-795F-4E0B-892A-FE113EBE7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0" t="32581" r="27289" b="10087"/>
          <a:stretch/>
        </p:blipFill>
        <p:spPr>
          <a:xfrm>
            <a:off x="4642342" y="224194"/>
            <a:ext cx="7854458" cy="62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9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1C76C-D848-47F3-8923-3BEC0491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95884"/>
          </a:xfrm>
        </p:spPr>
        <p:txBody>
          <a:bodyPr>
            <a:normAutofit/>
          </a:bodyPr>
          <a:lstStyle/>
          <a:p>
            <a:r>
              <a:rPr lang="ru-RU" sz="2400" dirty="0" err="1"/>
              <a:t>Принципи</a:t>
            </a:r>
            <a:r>
              <a:rPr lang="ru-RU" sz="2400" dirty="0"/>
              <a:t> </a:t>
            </a:r>
            <a:r>
              <a:rPr lang="ru-RU" sz="2400" dirty="0" err="1"/>
              <a:t>стратегічного</a:t>
            </a:r>
            <a:r>
              <a:rPr lang="ru-RU" sz="2400" dirty="0"/>
              <a:t> </a:t>
            </a:r>
            <a:r>
              <a:rPr lang="ru-RU" sz="2400" dirty="0" err="1"/>
              <a:t>планування</a:t>
            </a:r>
            <a:r>
              <a:rPr lang="ru-RU" sz="2400" dirty="0"/>
              <a:t> </a:t>
            </a:r>
            <a:r>
              <a:rPr lang="ru-RU" sz="2400" dirty="0" err="1"/>
              <a:t>місцевого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endParaRPr lang="ru-RU" sz="2400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0533041-2871-40DF-96AA-A94F39223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96753"/>
              </p:ext>
            </p:extLst>
          </p:nvPr>
        </p:nvGraphicFramePr>
        <p:xfrm>
          <a:off x="790575" y="1181100"/>
          <a:ext cx="10706100" cy="5471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4026833505"/>
                    </a:ext>
                  </a:extLst>
                </a:gridCol>
                <a:gridCol w="9163050">
                  <a:extLst>
                    <a:ext uri="{9D8B030D-6E8A-4147-A177-3AD203B41FA5}">
                      <a16:colId xmlns:a16="http://schemas.microsoft.com/office/drawing/2014/main" val="1886891099"/>
                    </a:ext>
                  </a:extLst>
                </a:gridCol>
              </a:tblGrid>
              <a:tr h="313110">
                <a:tc>
                  <a:txBody>
                    <a:bodyPr/>
                    <a:lstStyle/>
                    <a:p>
                      <a:r>
                        <a:rPr lang="ru-RU" sz="1400"/>
                        <a:t>Принципи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Змістовність принципів стратегічного планування регіонального розвитку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2827501122"/>
                  </a:ext>
                </a:extLst>
              </a:tr>
              <a:tr h="507774">
                <a:tc>
                  <a:txBody>
                    <a:bodyPr/>
                    <a:lstStyle/>
                    <a:p>
                      <a:r>
                        <a:rPr lang="ru-RU" sz="1400"/>
                        <a:t>Об’єктивність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Спирання на попередні досягнення, досвід та об’єктивну інформацію, зібрану під час розроблення стратегії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3946751208"/>
                  </a:ext>
                </a:extLst>
              </a:tr>
              <a:tr h="313110">
                <a:tc>
                  <a:txBody>
                    <a:bodyPr/>
                    <a:lstStyle/>
                    <a:p>
                      <a:r>
                        <a:rPr lang="ru-RU" sz="1400"/>
                        <a:t>Цілепокладання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Чітке формулювання мети та конкретних стратегічних цілей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4086895391"/>
                  </a:ext>
                </a:extLst>
              </a:tr>
              <a:tr h="313110">
                <a:tc>
                  <a:txBody>
                    <a:bodyPr/>
                    <a:lstStyle/>
                    <a:p>
                      <a:r>
                        <a:rPr lang="ru-RU" sz="1400"/>
                        <a:t>Результативність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Спрямування всіх заходів, унесених до стратегії на досягнення поставлених цілей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1673634961"/>
                  </a:ext>
                </a:extLst>
              </a:tr>
              <a:tr h="562506">
                <a:tc>
                  <a:txBody>
                    <a:bodyPr/>
                    <a:lstStyle/>
                    <a:p>
                      <a:r>
                        <a:rPr lang="ru-RU" sz="1400"/>
                        <a:t>Ефективність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Визначення кількісного виразу співвідношення витрат і результатів поліпшення економічного та соціального стану території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963070314"/>
                  </a:ext>
                </a:extLst>
              </a:tr>
              <a:tr h="585517">
                <a:tc>
                  <a:txBody>
                    <a:bodyPr/>
                    <a:lstStyle/>
                    <a:p>
                      <a:r>
                        <a:rPr lang="ru-RU" sz="1400"/>
                        <a:t>Пріоритетність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Включення до стратегії головних напрямків, реалізація яких дасть змогу забезпечити гармонійний розвиток території 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3568423371"/>
                  </a:ext>
                </a:extLst>
              </a:tr>
              <a:tr h="562506">
                <a:tc>
                  <a:txBody>
                    <a:bodyPr/>
                    <a:lstStyle/>
                    <a:p>
                      <a:r>
                        <a:rPr lang="ru-RU" sz="1400"/>
                        <a:t>Компетентність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Забезпечення відповідності кола питань, на вирішення яких спрямована стратегія та компетенції органів управління територіальним розвитком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2835896055"/>
                  </a:ext>
                </a:extLst>
              </a:tr>
              <a:tr h="313110">
                <a:tc>
                  <a:txBody>
                    <a:bodyPr/>
                    <a:lstStyle/>
                    <a:p>
                      <a:r>
                        <a:rPr lang="ru-RU" sz="1400"/>
                        <a:t>Комплексність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Створення диверсифікованої та інноваційної економічної структури, базованої на соціальному консенсусі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2786699234"/>
                  </a:ext>
                </a:extLst>
              </a:tr>
              <a:tr h="562506">
                <a:tc>
                  <a:txBody>
                    <a:bodyPr/>
                    <a:lstStyle/>
                    <a:p>
                      <a:r>
                        <a:rPr lang="ru-RU" sz="1400"/>
                        <a:t>Спадкоємність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Залучення до процесу розроблення представників усіх зацікавлених сторін задля забезпечення спадковості в реалізації розробленої стратегії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2021231671"/>
                  </a:ext>
                </a:extLst>
              </a:tr>
              <a:tr h="313110">
                <a:tc>
                  <a:txBody>
                    <a:bodyPr/>
                    <a:lstStyle/>
                    <a:p>
                      <a:r>
                        <a:rPr lang="ru-RU" sz="1400"/>
                        <a:t>Альтернативність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Опрацювання альтернативних варіантів стратегії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30599023"/>
                  </a:ext>
                </a:extLst>
              </a:tr>
              <a:tr h="562506">
                <a:tc>
                  <a:txBody>
                    <a:bodyPr/>
                    <a:lstStyle/>
                    <a:p>
                      <a:r>
                        <a:rPr lang="ru-RU" sz="1400"/>
                        <a:t>Прозорість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Забезпечення прозорості процесів розроблення та реалізації стратегії, широке висвітлення їх у ЗМІ, залучення до них зацікавлених сторін</a:t>
                      </a:r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2780051315"/>
                  </a:ext>
                </a:extLst>
              </a:tr>
              <a:tr h="562506">
                <a:tc>
                  <a:txBody>
                    <a:bodyPr/>
                    <a:lstStyle/>
                    <a:p>
                      <a:r>
                        <a:rPr lang="ru-RU" sz="1400"/>
                        <a:t>Ситуаційність</a:t>
                      </a:r>
                    </a:p>
                  </a:txBody>
                  <a:tcPr marL="54508" marR="54508" marT="27254" marB="27254"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Виявлення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оцінка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врахування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впливу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внутрішніх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чинників</a:t>
                      </a:r>
                      <a:r>
                        <a:rPr lang="ru-RU" sz="1400" dirty="0"/>
                        <a:t> та </a:t>
                      </a:r>
                      <a:r>
                        <a:rPr lang="ru-RU" sz="1400" dirty="0" err="1"/>
                        <a:t>зовнішнього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середовища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можливих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варіантів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розвитку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залежно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від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їх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комбінації</a:t>
                      </a:r>
                      <a:endParaRPr lang="ru-RU" sz="1400" dirty="0"/>
                    </a:p>
                  </a:txBody>
                  <a:tcPr marL="54508" marR="54508" marT="27254" marB="27254"/>
                </a:tc>
                <a:extLst>
                  <a:ext uri="{0D108BD9-81ED-4DB2-BD59-A6C34878D82A}">
                    <a16:rowId xmlns:a16="http://schemas.microsoft.com/office/drawing/2014/main" val="3950800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399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939</Words>
  <Application>Microsoft Office PowerPoint</Application>
  <PresentationFormat>Широкоэкранный</PresentationFormat>
  <Paragraphs>113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Calibri</vt:lpstr>
      <vt:lpstr>Tw Cen MT</vt:lpstr>
      <vt:lpstr>Tw Cen MT Condensed</vt:lpstr>
      <vt:lpstr>Wingdings</vt:lpstr>
      <vt:lpstr>Wingdings 3</vt:lpstr>
      <vt:lpstr>Интеграл</vt:lpstr>
      <vt:lpstr>Стратегічне планування місцевого розвитку </vt:lpstr>
      <vt:lpstr>1.1. СТРАТЕГІЧНЕ ПЛАНУВАННЯ ЯК СКЛАДОВА ЦІЛІСНОЇ СИСТЕМИ ПЛАНУВАННЯ МІСЦЕВОГО РОЗВИТКУ</vt:lpstr>
      <vt:lpstr>Співвідношення об’єктів та видів планування територій</vt:lpstr>
      <vt:lpstr>ПЕРЕХІД ДО СУЧАСНОЇ ЯКОСТІ СИСТЕМИ ПЛАНУВАННЯ РЕГІОНАЛЬНОГО РОЗВИТКУ ПОТРЕБУЄ:</vt:lpstr>
      <vt:lpstr>вдосконалення системи планування місцевого розвитку, результатом якої має бути:</vt:lpstr>
      <vt:lpstr>1.2. ОСНОВНІ ПОНЯТТЯ Й ПРИНЦИПИ СТРАТЕГІЧНОГО УПРАВЛІННЯ ТА СТРАТЕГІЧНОГО ПЛАНУВАННЯ МІСЦЕВОГО РОЗВИТКУ</vt:lpstr>
      <vt:lpstr>Презентация PowerPoint</vt:lpstr>
      <vt:lpstr>Особливості стратегічного та оперативного управління</vt:lpstr>
      <vt:lpstr>Принципи стратегічного планування місцевого розвитку</vt:lpstr>
      <vt:lpstr>1.3. НОРМАТИВНО-ПРАВОВІ ЗАСАДИ ЗДІЙСНЕННЯ СТРАТЕГІЧНОГО ПЛАНУВАННЯ</vt:lpstr>
      <vt:lpstr>2.1. ОРГАНІЗАЦІЙНЕ ЗАБЕЗПЕЧЕННЯ СТРАТЕГІЧНОГО ПЛАНУВАННЯ</vt:lpstr>
      <vt:lpstr>Основні функції Робочої групи:</vt:lpstr>
      <vt:lpstr>2.2. АНАЛІТИЧНА СКЛАДОВА РОЗРОБКИ СТРАТЕГІЇ МІСЦЕВОГО РОЗВИТКУ</vt:lpstr>
      <vt:lpstr>Результати соціально-економічного аналізу оформлюються у вигляді окремого розділу Стратегії – Профіль громади.</vt:lpstr>
      <vt:lpstr>Презентация PowerPoint</vt:lpstr>
      <vt:lpstr>Фундаментальні елементи SWOT-аналізу місцевого розвитку</vt:lpstr>
      <vt:lpstr>Презентация PowerPoint</vt:lpstr>
      <vt:lpstr>Модель PESTLE</vt:lpstr>
      <vt:lpstr>2.3. ФОРМУВАННЯ СИСТЕМИ ЦІЛЕЙ СТРАТЕГІЧНОГО РОЗВИТКУ ТЕРИТОРІЇ </vt:lpstr>
      <vt:lpstr>Дієвими формами організації громадської участі є: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Стратегічне планування місцевого розвитку </dc:title>
  <dc:creator> </dc:creator>
  <cp:lastModifiedBy>RYZEN</cp:lastModifiedBy>
  <cp:revision>3</cp:revision>
  <dcterms:created xsi:type="dcterms:W3CDTF">2020-10-28T09:55:03Z</dcterms:created>
  <dcterms:modified xsi:type="dcterms:W3CDTF">2025-09-04T10:13:09Z</dcterms:modified>
</cp:coreProperties>
</file>