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2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8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2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6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7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2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4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6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2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6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685C6E-4001-4B10-A544-D0F9E946187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22319F-B8DA-4E3A-9CEA-15771443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Становлення української мови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як мови державної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974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58981"/>
            <a:ext cx="9601196" cy="13300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Статті</a:t>
            </a:r>
            <a:r>
              <a:rPr lang="ru-RU" sz="3600" b="1" dirty="0" smtClean="0"/>
              <a:t> 10 </a:t>
            </a:r>
            <a:r>
              <a:rPr lang="ru-RU" sz="3600" b="1" dirty="0" err="1" smtClean="0"/>
              <a:t>Конституції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України</a:t>
            </a:r>
            <a:r>
              <a:rPr lang="ru-RU" sz="3600" b="1" dirty="0" smtClean="0"/>
              <a:t> </a:t>
            </a:r>
            <a:r>
              <a:rPr lang="ru-RU" sz="3600" dirty="0" err="1" smtClean="0"/>
              <a:t>зазначено</a:t>
            </a:r>
            <a:r>
              <a:rPr lang="ru-RU" sz="3600" dirty="0" smtClean="0"/>
              <a:t>: 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7" y="2424545"/>
            <a:ext cx="9060873" cy="2909455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uk-UA" dirty="0" smtClean="0"/>
              <a:t>«Державною мовою в Україні є українська мова. Держава забезпечує всебічний розвиток і функціонування української мови в усіх сферах суспільного життя на всій території України. </a:t>
            </a:r>
          </a:p>
          <a:p>
            <a:pPr marL="0" indent="457200" algn="just">
              <a:buNone/>
            </a:pPr>
            <a:r>
              <a:rPr lang="uk-UA" dirty="0" smtClean="0"/>
              <a:t>В Україні гарантується вільний розвиток, використання і захист російської, інших мов національних меншин України. </a:t>
            </a:r>
          </a:p>
          <a:p>
            <a:pPr marL="0" indent="457200" algn="just">
              <a:buNone/>
            </a:pPr>
            <a:r>
              <a:rPr lang="uk-UA" dirty="0" smtClean="0"/>
              <a:t>Держава сприяє вивченню мов міжнародного спілкування»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2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954954"/>
            <a:ext cx="5647316" cy="163584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uk-UA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Українська </a:t>
            </a:r>
            <a:r>
              <a:rPr lang="uk-UA" sz="22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мова </a:t>
            </a:r>
            <a:r>
              <a:rPr lang="uk-UA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за походженням (генеалогією) вона належить до </a:t>
            </a:r>
            <a:r>
              <a:rPr lang="uk-UA" sz="2200" u="sng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слов’янської групи </a:t>
            </a:r>
            <a:r>
              <a:rPr lang="uk-UA" sz="2200" u="sng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uk-UA" sz="2200" u="sng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індоєвропейської </a:t>
            </a:r>
            <a:r>
              <a:rPr lang="uk-UA" sz="2200" u="sng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родини мов</a:t>
            </a:r>
            <a:r>
              <a:rPr lang="uk-UA" sz="1100" u="sng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uk-UA" sz="1100" u="sng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10" y="954954"/>
            <a:ext cx="3669506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382982"/>
            <a:ext cx="5647316" cy="3782292"/>
          </a:xfrm>
        </p:spPr>
        <p:txBody>
          <a:bodyPr>
            <a:normAutofit fontScale="85000" lnSpcReduction="20000"/>
          </a:bodyPr>
          <a:lstStyle/>
          <a:p>
            <a:r>
              <a:rPr lang="uk-UA" sz="2600" b="1" dirty="0" smtClean="0"/>
              <a:t>Слов’янська </a:t>
            </a:r>
            <a:r>
              <a:rPr lang="uk-UA" sz="2600" b="1" dirty="0" err="1"/>
              <a:t>мовна</a:t>
            </a:r>
            <a:r>
              <a:rPr lang="uk-UA" sz="2600" b="1" dirty="0"/>
              <a:t> сім'я об’єднує </a:t>
            </a:r>
            <a:r>
              <a:rPr lang="uk-UA" sz="2600" b="1" dirty="0" smtClean="0"/>
              <a:t>три </a:t>
            </a:r>
            <a:r>
              <a:rPr lang="uk-UA" sz="2600" b="1" dirty="0"/>
              <a:t>підгрупи: </a:t>
            </a:r>
            <a:endParaRPr lang="uk-UA" sz="2600" b="1" dirty="0" smtClean="0"/>
          </a:p>
          <a:p>
            <a:pPr algn="just"/>
            <a:r>
              <a:rPr lang="uk-UA" sz="2600" b="1" dirty="0" smtClean="0"/>
              <a:t>східнослов’янську</a:t>
            </a:r>
            <a:r>
              <a:rPr lang="uk-UA" sz="2600" dirty="0" smtClean="0"/>
              <a:t> </a:t>
            </a:r>
            <a:r>
              <a:rPr lang="uk-UA" sz="2600" dirty="0"/>
              <a:t>(українська, російська, </a:t>
            </a:r>
            <a:r>
              <a:rPr lang="uk-UA" sz="2600" dirty="0" smtClean="0"/>
              <a:t>білоруська)</a:t>
            </a:r>
          </a:p>
          <a:p>
            <a:pPr algn="just"/>
            <a:r>
              <a:rPr lang="uk-UA" sz="2600" b="1" dirty="0" smtClean="0"/>
              <a:t>західнослов’янську</a:t>
            </a:r>
            <a:r>
              <a:rPr lang="uk-UA" sz="2600" dirty="0" smtClean="0"/>
              <a:t> </a:t>
            </a:r>
            <a:r>
              <a:rPr lang="uk-UA" sz="2600" dirty="0"/>
              <a:t>(польська, чеська, словацька, </a:t>
            </a:r>
            <a:r>
              <a:rPr lang="uk-UA" sz="2600" dirty="0" err="1"/>
              <a:t>верхньо</a:t>
            </a:r>
            <a:r>
              <a:rPr lang="uk-UA" sz="2600" dirty="0"/>
              <a:t>- та нижньолужицька</a:t>
            </a:r>
            <a:r>
              <a:rPr lang="uk-UA" sz="2600" dirty="0" smtClean="0"/>
              <a:t>)</a:t>
            </a:r>
          </a:p>
          <a:p>
            <a:pPr algn="just"/>
            <a:r>
              <a:rPr lang="uk-UA" sz="2600" b="1" dirty="0" smtClean="0"/>
              <a:t> </a:t>
            </a:r>
            <a:r>
              <a:rPr lang="uk-UA" sz="2600" b="1" dirty="0"/>
              <a:t>південнослов’янську </a:t>
            </a:r>
            <a:r>
              <a:rPr lang="uk-UA" sz="2600" dirty="0"/>
              <a:t>(болгарська, сербська, хорватська, словенська, </a:t>
            </a:r>
            <a:r>
              <a:rPr lang="uk-UA" sz="2600" dirty="0" smtClean="0"/>
              <a:t>македонська</a:t>
            </a:r>
          </a:p>
          <a:p>
            <a:pPr algn="just"/>
            <a:r>
              <a:rPr lang="uk-UA" sz="2600" dirty="0" smtClean="0"/>
              <a:t>Українська </a:t>
            </a:r>
            <a:r>
              <a:rPr lang="uk-UA" sz="2600" dirty="0"/>
              <a:t>мова найближче стоїть до білоруської, близькими до неї є також російська та польська </a:t>
            </a:r>
            <a:r>
              <a:rPr lang="uk-UA" sz="2600" dirty="0" smtClean="0"/>
              <a:t>мови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8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Милозвучність української мови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/>
              <a:t>За милозвучністю та мелодійністю українську мову традиційно порівнюють з італійською, а в 1934 р. українська мова у Парижі на Всесвітньому конкурсі краси мов посіла третє місце після французької та перської – за фонетичну розкіш, лексичне та фразеологічне багатство, синтаксичну гнучкість, значні словотворчі </a:t>
            </a:r>
            <a:r>
              <a:rPr lang="uk-UA" sz="2800" dirty="0" smtClean="0"/>
              <a:t>можливості</a:t>
            </a:r>
            <a:endParaRPr lang="uk-U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6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Давність української мови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Українська мова належить до </a:t>
            </a:r>
            <a:r>
              <a:rPr lang="uk-UA" dirty="0" err="1"/>
              <a:t>давньописемних</a:t>
            </a:r>
            <a:r>
              <a:rPr lang="uk-UA" dirty="0"/>
              <a:t>: її писемність налічує понад тисячу </a:t>
            </a:r>
            <a:r>
              <a:rPr lang="uk-UA" dirty="0" smtClean="0"/>
              <a:t>років</a:t>
            </a:r>
          </a:p>
          <a:p>
            <a:r>
              <a:rPr lang="uk-UA" dirty="0"/>
              <a:t>Усі слов’янські мови мають одне джерело – праслов’янську (спільнослов’янську) основу, яка існувала у вигляді слов’янських племінних </a:t>
            </a:r>
            <a:r>
              <a:rPr lang="uk-UA" dirty="0" smtClean="0"/>
              <a:t>діалектів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/>
              <a:t>джерело розвитку української мови – праслов’янська племінна (ІІІ тис. до н.е. – </a:t>
            </a:r>
            <a:r>
              <a:rPr lang="en-US" dirty="0"/>
              <a:t>VII </a:t>
            </a:r>
            <a:r>
              <a:rPr lang="uk-UA" dirty="0" err="1"/>
              <a:t>ст.н.е</a:t>
            </a:r>
            <a:r>
              <a:rPr lang="uk-UA" dirty="0" smtClean="0"/>
              <a:t>)</a:t>
            </a:r>
          </a:p>
          <a:p>
            <a:r>
              <a:rPr lang="ru-RU" dirty="0" err="1"/>
              <a:t>Академік</a:t>
            </a:r>
            <a:r>
              <a:rPr lang="ru-RU" dirty="0"/>
              <a:t> А. </a:t>
            </a:r>
            <a:r>
              <a:rPr lang="ru-RU" dirty="0" err="1"/>
              <a:t>Кримський</a:t>
            </a:r>
            <a:r>
              <a:rPr lang="ru-RU" dirty="0"/>
              <a:t> писав,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уже в ХІ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існувала</a:t>
            </a:r>
            <a:r>
              <a:rPr lang="ru-RU" dirty="0"/>
              <a:t> «як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рельєфна</a:t>
            </a:r>
            <a:r>
              <a:rPr lang="ru-RU" dirty="0"/>
              <a:t>, </a:t>
            </a:r>
            <a:r>
              <a:rPr lang="ru-RU" dirty="0" err="1"/>
              <a:t>певно</a:t>
            </a:r>
            <a:r>
              <a:rPr lang="ru-RU" dirty="0"/>
              <a:t> означена, </a:t>
            </a:r>
            <a:r>
              <a:rPr lang="ru-RU" dirty="0" err="1"/>
              <a:t>яскраво-індивідуальна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69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 думку мовознавця </a:t>
            </a:r>
            <a:r>
              <a:rPr lang="uk-UA" dirty="0" err="1"/>
              <a:t>Ю.Шевельова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у </a:t>
            </a:r>
            <a:r>
              <a:rPr lang="uk-UA" dirty="0"/>
              <a:t>розвитку української мови виділяються чотири періоди від часу розпаду праслов’янської мови: </a:t>
            </a:r>
            <a:endParaRPr lang="uk-UA" dirty="0" smtClean="0"/>
          </a:p>
          <a:p>
            <a:r>
              <a:rPr lang="uk-UA" dirty="0" smtClean="0"/>
              <a:t>1</a:t>
            </a:r>
            <a:r>
              <a:rPr lang="uk-UA" dirty="0"/>
              <a:t>) </a:t>
            </a:r>
            <a:r>
              <a:rPr lang="uk-UA" dirty="0" err="1"/>
              <a:t>протоукраїнська</a:t>
            </a:r>
            <a:r>
              <a:rPr lang="uk-UA" dirty="0"/>
              <a:t> мова (</a:t>
            </a:r>
            <a:r>
              <a:rPr lang="en-US" dirty="0"/>
              <a:t>VII-XI </a:t>
            </a:r>
            <a:r>
              <a:rPr lang="uk-UA" dirty="0"/>
              <a:t>ст</a:t>
            </a:r>
            <a:r>
              <a:rPr lang="uk-UA" dirty="0" smtClean="0"/>
              <a:t>.)</a:t>
            </a:r>
          </a:p>
          <a:p>
            <a:r>
              <a:rPr lang="uk-UA" dirty="0" smtClean="0"/>
              <a:t>2</a:t>
            </a:r>
            <a:r>
              <a:rPr lang="uk-UA" dirty="0"/>
              <a:t>) староукраїнська мова (</a:t>
            </a:r>
            <a:r>
              <a:rPr lang="en-US" dirty="0"/>
              <a:t>XI-XIV </a:t>
            </a:r>
            <a:r>
              <a:rPr lang="uk-UA" dirty="0"/>
              <a:t>ст</a:t>
            </a:r>
            <a:r>
              <a:rPr lang="uk-UA" dirty="0" smtClean="0"/>
              <a:t>.)</a:t>
            </a:r>
          </a:p>
          <a:p>
            <a:r>
              <a:rPr lang="uk-UA" dirty="0" smtClean="0"/>
              <a:t>3</a:t>
            </a:r>
            <a:r>
              <a:rPr lang="uk-UA" dirty="0"/>
              <a:t>) </a:t>
            </a:r>
            <a:r>
              <a:rPr lang="uk-UA" dirty="0" err="1"/>
              <a:t>середньоукраїнська</a:t>
            </a:r>
            <a:r>
              <a:rPr lang="uk-UA" dirty="0"/>
              <a:t> рання: кін.</a:t>
            </a:r>
            <a:r>
              <a:rPr lang="en-US" dirty="0"/>
              <a:t>XIV-</a:t>
            </a:r>
            <a:r>
              <a:rPr lang="uk-UA" dirty="0"/>
              <a:t>кін.</a:t>
            </a:r>
            <a:r>
              <a:rPr lang="en-US" dirty="0"/>
              <a:t>XVI </a:t>
            </a:r>
            <a:r>
              <a:rPr lang="uk-UA" dirty="0"/>
              <a:t>ст</a:t>
            </a:r>
            <a:r>
              <a:rPr lang="uk-UA" dirty="0" smtClean="0"/>
              <a:t>.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середня</a:t>
            </a:r>
            <a:r>
              <a:rPr lang="uk-UA" dirty="0"/>
              <a:t>: кін.</a:t>
            </a:r>
            <a:r>
              <a:rPr lang="en-US" dirty="0"/>
              <a:t>XVI-</a:t>
            </a:r>
            <a:r>
              <a:rPr lang="uk-UA" dirty="0" err="1"/>
              <a:t>поч</a:t>
            </a:r>
            <a:r>
              <a:rPr lang="uk-UA" dirty="0"/>
              <a:t>.</a:t>
            </a:r>
            <a:r>
              <a:rPr lang="en-US" dirty="0"/>
              <a:t>XVIII </a:t>
            </a:r>
            <a:r>
              <a:rPr lang="uk-UA" dirty="0"/>
              <a:t>ст</a:t>
            </a:r>
            <a:r>
              <a:rPr lang="uk-UA" dirty="0" smtClean="0"/>
              <a:t>.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пізня</a:t>
            </a:r>
            <a:r>
              <a:rPr lang="uk-UA" dirty="0"/>
              <a:t>: </a:t>
            </a:r>
            <a:r>
              <a:rPr lang="uk-UA" dirty="0" err="1"/>
              <a:t>поч</a:t>
            </a:r>
            <a:r>
              <a:rPr lang="uk-UA" dirty="0"/>
              <a:t>.</a:t>
            </a:r>
            <a:r>
              <a:rPr lang="en-US" dirty="0"/>
              <a:t>XVIII-</a:t>
            </a:r>
            <a:r>
              <a:rPr lang="uk-UA" dirty="0" err="1"/>
              <a:t>поч</a:t>
            </a:r>
            <a:r>
              <a:rPr lang="uk-UA" dirty="0"/>
              <a:t>.</a:t>
            </a:r>
            <a:r>
              <a:rPr lang="en-US" dirty="0"/>
              <a:t>XIX </a:t>
            </a:r>
            <a:r>
              <a:rPr lang="uk-UA" dirty="0"/>
              <a:t>ст</a:t>
            </a:r>
            <a:r>
              <a:rPr lang="uk-UA" dirty="0" smtClean="0"/>
              <a:t>.</a:t>
            </a:r>
          </a:p>
          <a:p>
            <a:r>
              <a:rPr lang="uk-UA" dirty="0" smtClean="0"/>
              <a:t>4</a:t>
            </a:r>
            <a:r>
              <a:rPr lang="uk-UA" dirty="0"/>
              <a:t>) нова українська </a:t>
            </a:r>
            <a:r>
              <a:rPr lang="uk-UA" dirty="0" smtClean="0"/>
              <a:t>мова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1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Лінгвоцит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(</a:t>
            </a:r>
            <a:r>
              <a:rPr lang="uk-UA" dirty="0" err="1"/>
              <a:t>мововбивство</a:t>
            </a:r>
            <a:r>
              <a:rPr lang="uk-UA" dirty="0"/>
              <a:t>)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4880679" cy="332786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Унаслідок асиміляційної політики урядів Російської імперії та Радянського Союзу українська мова протягом трьохсот років зазнала численних утисків і </a:t>
            </a:r>
            <a:r>
              <a:rPr lang="uk-UA" dirty="0" smtClean="0"/>
              <a:t>заборон. Було </a:t>
            </a:r>
            <a:r>
              <a:rPr lang="uk-UA" dirty="0"/>
              <a:t>видано біля 200 </a:t>
            </a:r>
            <a:r>
              <a:rPr lang="uk-UA" dirty="0" smtClean="0"/>
              <a:t>заборон функціонування і розвитку української мови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7" y="2560638"/>
            <a:ext cx="4447309" cy="3147435"/>
          </a:xfrm>
        </p:spPr>
      </p:pic>
    </p:spTree>
    <p:extLst>
      <p:ext uri="{BB962C8B-B14F-4D97-AF65-F5344CB8AC3E}">
        <p14:creationId xmlns:p14="http://schemas.microsoft.com/office/powerpoint/2010/main" val="354820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Валуєвський циркуляр 1863р.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1863 р. був виданий циркуляр міністра внутрішніх справ Російської імперії Павла Валуєва про заборону видавати підручники, літературу для народного читання та книжки релігійного змісту українською </a:t>
            </a:r>
            <a:r>
              <a:rPr lang="uk-UA" dirty="0" smtClean="0"/>
              <a:t>мовою</a:t>
            </a:r>
          </a:p>
          <a:p>
            <a:r>
              <a:rPr lang="uk-UA" dirty="0" smtClean="0"/>
              <a:t>Шестилітнє </a:t>
            </a:r>
            <a:r>
              <a:rPr lang="uk-UA" dirty="0"/>
              <a:t>його перебування на службі в імперії відоме різкою боротьбою з проявами національної самобутності уярмлених імперією народів (в першу чергу українського</a:t>
            </a:r>
            <a:r>
              <a:rPr lang="uk-UA" dirty="0" smtClean="0"/>
              <a:t>)</a:t>
            </a:r>
          </a:p>
          <a:p>
            <a:r>
              <a:rPr lang="uk-UA" dirty="0" smtClean="0"/>
              <a:t>Українцям </a:t>
            </a:r>
            <a:r>
              <a:rPr lang="uk-UA" dirty="0"/>
              <a:t>він відомий заявою: </a:t>
            </a:r>
            <a:r>
              <a:rPr lang="uk-UA" b="1" dirty="0"/>
              <a:t>«Української мови не було, немає і бути не може, а хто цього не розуміє – ворог Росії</a:t>
            </a:r>
            <a:r>
              <a:rPr lang="uk-UA" b="1" dirty="0" smtClean="0"/>
              <a:t>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904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Емський указ 1876 р.</a:t>
            </a:r>
            <a:br>
              <a:rPr lang="uk-UA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1876 р. – таємний (Емський) указ Олександра ІІ про заборону ввезення до імперії будь-яких книжок і брошур «малоросійським наріччям», заборону друкування оригінальних творів і перекладів, крім історичних документів та творів художньої літератури, в яких «не допускати жодних відхилень від загальновизнаного російського </a:t>
            </a:r>
            <a:r>
              <a:rPr lang="uk-UA" dirty="0" smtClean="0"/>
              <a:t>правопису»</a:t>
            </a:r>
          </a:p>
          <a:p>
            <a:r>
              <a:rPr lang="uk-UA" dirty="0" smtClean="0"/>
              <a:t>Заборонялися </a:t>
            </a:r>
            <a:r>
              <a:rPr lang="uk-UA" dirty="0"/>
              <a:t>також сценічні вистави й читання та друкування текстів до нот українською </a:t>
            </a:r>
            <a:r>
              <a:rPr lang="uk-UA" dirty="0" smtClean="0"/>
              <a:t>мовою</a:t>
            </a:r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32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518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Становлення української мови</vt:lpstr>
      <vt:lpstr>У Статті 10 Конституції України зазначено: </vt:lpstr>
      <vt:lpstr>Українська мова за походженням (генеалогією) вона належить до слов’янської групи  індоєвропейської родини мов </vt:lpstr>
      <vt:lpstr>Милозвучність української мови</vt:lpstr>
      <vt:lpstr>Давність української мови</vt:lpstr>
      <vt:lpstr>На думку мовознавця Ю.Шевельова</vt:lpstr>
      <vt:lpstr>Лінгвоцит (мововбивство) </vt:lpstr>
      <vt:lpstr>Валуєвський циркуляр 1863р.</vt:lpstr>
      <vt:lpstr>Емський указ 1876 р.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української мови</dc:title>
  <dc:creator>Олена</dc:creator>
  <cp:lastModifiedBy>Олена</cp:lastModifiedBy>
  <cp:revision>6</cp:revision>
  <dcterms:created xsi:type="dcterms:W3CDTF">2022-09-27T20:57:29Z</dcterms:created>
  <dcterms:modified xsi:type="dcterms:W3CDTF">2022-09-27T21:55:33Z</dcterms:modified>
</cp:coreProperties>
</file>