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60" r:id="rId6"/>
    <p:sldId id="267" r:id="rId7"/>
    <p:sldId id="268" r:id="rId8"/>
    <p:sldId id="269" r:id="rId9"/>
    <p:sldId id="271" r:id="rId10"/>
    <p:sldId id="276" r:id="rId11"/>
    <p:sldId id="272" r:id="rId12"/>
    <p:sldId id="274" r:id="rId13"/>
    <p:sldId id="275" r:id="rId14"/>
    <p:sldId id="262" r:id="rId15"/>
    <p:sldId id="263" r:id="rId16"/>
    <p:sldId id="264" r:id="rId17"/>
    <p:sldId id="265" r:id="rId18"/>
    <p:sldId id="266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03B0AA-621C-4B9D-B129-FCC58090F28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3F91128-150D-4B28-B561-0CBB520C9D5A}">
      <dgm:prSet phldrT="[Текст]" phldr="1"/>
      <dgm:spPr/>
      <dgm:t>
        <a:bodyPr/>
        <a:lstStyle/>
        <a:p>
          <a:endParaRPr lang="uk-UA"/>
        </a:p>
      </dgm:t>
    </dgm:pt>
    <dgm:pt modelId="{EDD3E9EB-858D-4568-8DF5-7D96639C97A9}" type="parTrans" cxnId="{F4E2FA43-5127-44EE-8471-0FB362AE6971}">
      <dgm:prSet/>
      <dgm:spPr/>
      <dgm:t>
        <a:bodyPr/>
        <a:lstStyle/>
        <a:p>
          <a:endParaRPr lang="uk-UA"/>
        </a:p>
      </dgm:t>
    </dgm:pt>
    <dgm:pt modelId="{D3A63017-27E9-4AE9-9417-205CA2C0959B}" type="sibTrans" cxnId="{F4E2FA43-5127-44EE-8471-0FB362AE6971}">
      <dgm:prSet/>
      <dgm:spPr/>
      <dgm:t>
        <a:bodyPr/>
        <a:lstStyle/>
        <a:p>
          <a:endParaRPr lang="uk-UA"/>
        </a:p>
      </dgm:t>
    </dgm:pt>
    <dgm:pt modelId="{71FA0EF7-1A53-4313-9515-FC846018BBC1}">
      <dgm:prSet phldrT="[Текст]"/>
      <dgm:spPr/>
      <dgm:t>
        <a:bodyPr/>
        <a:lstStyle/>
        <a:p>
          <a:r>
            <a:rPr lang="ru-RU" b="0" i="0" dirty="0" err="1"/>
            <a:t>Забезпечувати</a:t>
          </a:r>
          <a:r>
            <a:rPr lang="ru-RU" b="0" i="0" dirty="0"/>
            <a:t> </a:t>
          </a:r>
          <a:r>
            <a:rPr lang="ru-RU" b="0" i="0" dirty="0" err="1"/>
            <a:t>можливість</a:t>
          </a:r>
          <a:r>
            <a:rPr lang="ru-RU" b="0" i="0" dirty="0"/>
            <a:t> </a:t>
          </a:r>
          <a:r>
            <a:rPr lang="ru-RU" b="0" i="0" dirty="0" err="1"/>
            <a:t>реалізації</a:t>
          </a:r>
          <a:r>
            <a:rPr lang="ru-RU" b="0" i="0" dirty="0"/>
            <a:t> </a:t>
          </a:r>
          <a:r>
            <a:rPr lang="ru-RU" b="0" i="0" dirty="0" err="1"/>
            <a:t>економічних</a:t>
          </a:r>
          <a:r>
            <a:rPr lang="ru-RU" b="0" i="0" dirty="0"/>
            <a:t> </a:t>
          </a:r>
          <a:r>
            <a:rPr lang="ru-RU" b="0" i="0" dirty="0" err="1"/>
            <a:t>інтересів</a:t>
          </a:r>
          <a:r>
            <a:rPr lang="ru-RU" b="0" i="0" dirty="0"/>
            <a:t> </a:t>
          </a:r>
          <a:r>
            <a:rPr lang="ru-RU" b="0" i="0" dirty="0" err="1"/>
            <a:t>суб'єктів</a:t>
          </a:r>
          <a:r>
            <a:rPr lang="ru-RU" b="0" i="0" dirty="0"/>
            <a:t> </a:t>
          </a:r>
          <a:r>
            <a:rPr lang="ru-RU" b="0" i="0" dirty="0" err="1"/>
            <a:t>господарювання</a:t>
          </a:r>
          <a:endParaRPr lang="uk-UA" dirty="0"/>
        </a:p>
      </dgm:t>
    </dgm:pt>
    <dgm:pt modelId="{70F23079-FEAA-4C72-94DD-3FDC095B6ECE}" type="parTrans" cxnId="{2441408F-A7C8-4A2D-89A1-F2DEE9275B01}">
      <dgm:prSet/>
      <dgm:spPr/>
      <dgm:t>
        <a:bodyPr/>
        <a:lstStyle/>
        <a:p>
          <a:endParaRPr lang="uk-UA"/>
        </a:p>
      </dgm:t>
    </dgm:pt>
    <dgm:pt modelId="{AE128DF4-43FA-4E08-9B79-5BCAB3F0FD61}" type="sibTrans" cxnId="{2441408F-A7C8-4A2D-89A1-F2DEE9275B01}">
      <dgm:prSet/>
      <dgm:spPr/>
      <dgm:t>
        <a:bodyPr/>
        <a:lstStyle/>
        <a:p>
          <a:endParaRPr lang="uk-UA"/>
        </a:p>
      </dgm:t>
    </dgm:pt>
    <dgm:pt modelId="{8533957A-7C8C-4859-91CB-3076564638A9}">
      <dgm:prSet phldrT="[Текст]" phldr="1"/>
      <dgm:spPr/>
      <dgm:t>
        <a:bodyPr/>
        <a:lstStyle/>
        <a:p>
          <a:endParaRPr lang="uk-UA"/>
        </a:p>
      </dgm:t>
    </dgm:pt>
    <dgm:pt modelId="{BDD49F90-4D30-417B-BAFB-6B764FBBB696}" type="parTrans" cxnId="{95D52A34-2318-45BC-9E99-25CC7252D2FB}">
      <dgm:prSet/>
      <dgm:spPr/>
      <dgm:t>
        <a:bodyPr/>
        <a:lstStyle/>
        <a:p>
          <a:endParaRPr lang="uk-UA"/>
        </a:p>
      </dgm:t>
    </dgm:pt>
    <dgm:pt modelId="{995F2EA6-0865-4558-936E-85F589002D01}" type="sibTrans" cxnId="{95D52A34-2318-45BC-9E99-25CC7252D2FB}">
      <dgm:prSet/>
      <dgm:spPr/>
      <dgm:t>
        <a:bodyPr/>
        <a:lstStyle/>
        <a:p>
          <a:endParaRPr lang="uk-UA"/>
        </a:p>
      </dgm:t>
    </dgm:pt>
    <dgm:pt modelId="{962FA6EA-856D-4EA3-BCE5-A9AD407BBC95}">
      <dgm:prSet phldrT="[Текст]"/>
      <dgm:spPr/>
      <dgm:t>
        <a:bodyPr/>
        <a:lstStyle/>
        <a:p>
          <a:r>
            <a:rPr lang="ru-RU" b="0" i="0" dirty="0" err="1"/>
            <a:t>Сприяти</a:t>
          </a:r>
          <a:r>
            <a:rPr lang="ru-RU" b="0" i="0" dirty="0"/>
            <a:t> </a:t>
          </a:r>
          <a:r>
            <a:rPr lang="ru-RU" b="0" i="0" dirty="0" err="1"/>
            <a:t>координації</a:t>
          </a:r>
          <a:r>
            <a:rPr lang="ru-RU" b="0" i="0" dirty="0"/>
            <a:t> </a:t>
          </a:r>
          <a:r>
            <a:rPr lang="ru-RU" b="0" i="0" dirty="0" err="1"/>
            <a:t>всіх</a:t>
          </a:r>
          <a:r>
            <a:rPr lang="ru-RU" b="0" i="0" dirty="0"/>
            <a:t> </a:t>
          </a:r>
          <a:r>
            <a:rPr lang="ru-RU" b="0" i="0" dirty="0" err="1"/>
            <a:t>їхніх</a:t>
          </a:r>
          <a:r>
            <a:rPr lang="ru-RU" b="0" i="0" dirty="0"/>
            <a:t> </a:t>
          </a:r>
          <a:r>
            <a:rPr lang="ru-RU" b="0" i="0" dirty="0" err="1"/>
            <a:t>економічних</a:t>
          </a:r>
          <a:r>
            <a:rPr lang="ru-RU" b="0" i="0" dirty="0"/>
            <a:t> </a:t>
          </a:r>
          <a:r>
            <a:rPr lang="ru-RU" b="0" i="0" dirty="0" err="1"/>
            <a:t>дій</a:t>
          </a:r>
          <a:endParaRPr lang="uk-UA" dirty="0"/>
        </a:p>
      </dgm:t>
    </dgm:pt>
    <dgm:pt modelId="{212E984C-295F-4497-8616-D0B67B264C26}" type="parTrans" cxnId="{30D33038-744B-43C3-9193-2784FEE8A1B9}">
      <dgm:prSet/>
      <dgm:spPr/>
      <dgm:t>
        <a:bodyPr/>
        <a:lstStyle/>
        <a:p>
          <a:endParaRPr lang="uk-UA"/>
        </a:p>
      </dgm:t>
    </dgm:pt>
    <dgm:pt modelId="{37D82F28-EB03-4E55-982E-939129309068}" type="sibTrans" cxnId="{30D33038-744B-43C3-9193-2784FEE8A1B9}">
      <dgm:prSet/>
      <dgm:spPr/>
      <dgm:t>
        <a:bodyPr/>
        <a:lstStyle/>
        <a:p>
          <a:endParaRPr lang="uk-UA"/>
        </a:p>
      </dgm:t>
    </dgm:pt>
    <dgm:pt modelId="{080193AD-BC1D-4AF0-98E3-A2820F40586E}">
      <dgm:prSet phldrT="[Текст]" phldr="1"/>
      <dgm:spPr/>
      <dgm:t>
        <a:bodyPr/>
        <a:lstStyle/>
        <a:p>
          <a:endParaRPr lang="uk-UA"/>
        </a:p>
      </dgm:t>
    </dgm:pt>
    <dgm:pt modelId="{52C89511-3768-4EE1-AD03-9B943E8A0643}" type="parTrans" cxnId="{56B16247-D3C6-4215-8A14-8054EA0015CD}">
      <dgm:prSet/>
      <dgm:spPr/>
      <dgm:t>
        <a:bodyPr/>
        <a:lstStyle/>
        <a:p>
          <a:endParaRPr lang="uk-UA"/>
        </a:p>
      </dgm:t>
    </dgm:pt>
    <dgm:pt modelId="{85FC530E-43DC-42F3-BB36-E49AE87FD6C0}" type="sibTrans" cxnId="{56B16247-D3C6-4215-8A14-8054EA0015CD}">
      <dgm:prSet/>
      <dgm:spPr/>
      <dgm:t>
        <a:bodyPr/>
        <a:lstStyle/>
        <a:p>
          <a:endParaRPr lang="uk-UA"/>
        </a:p>
      </dgm:t>
    </dgm:pt>
    <dgm:pt modelId="{BDFFDE8B-FE1F-4305-B601-0C1FB2177497}">
      <dgm:prSet phldrT="[Текст]"/>
      <dgm:spPr/>
      <dgm:t>
        <a:bodyPr/>
        <a:lstStyle/>
        <a:p>
          <a:r>
            <a:rPr lang="ru-RU" b="0" i="0" dirty="0" err="1"/>
            <a:t>Допомагати</a:t>
          </a:r>
          <a:r>
            <a:rPr lang="ru-RU" b="0" i="0" dirty="0"/>
            <a:t> </a:t>
          </a:r>
          <a:r>
            <a:rPr lang="ru-RU" b="0" i="0" dirty="0" err="1"/>
            <a:t>їм</a:t>
          </a:r>
          <a:r>
            <a:rPr lang="ru-RU" b="0" i="0" dirty="0"/>
            <a:t> </a:t>
          </a:r>
          <a:r>
            <a:rPr lang="ru-RU" b="0" i="0" dirty="0" err="1"/>
            <a:t>інтегруватись</a:t>
          </a:r>
          <a:r>
            <a:rPr lang="ru-RU" b="0" i="0" dirty="0"/>
            <a:t> у </a:t>
          </a:r>
          <a:r>
            <a:rPr lang="ru-RU" b="0" i="0" dirty="0" err="1"/>
            <a:t>світовий</a:t>
          </a:r>
          <a:r>
            <a:rPr lang="ru-RU" b="0" i="0" dirty="0"/>
            <a:t> </a:t>
          </a:r>
          <a:r>
            <a:rPr lang="ru-RU" b="0" i="0" dirty="0" err="1"/>
            <a:t>економічний</a:t>
          </a:r>
          <a:r>
            <a:rPr lang="ru-RU" b="0" i="0" dirty="0"/>
            <a:t> та </a:t>
          </a:r>
          <a:r>
            <a:rPr lang="ru-RU" b="0" i="0" dirty="0" err="1"/>
            <a:t>фінансовий</a:t>
          </a:r>
          <a:r>
            <a:rPr lang="ru-RU" b="0" i="0" dirty="0"/>
            <a:t> </a:t>
          </a:r>
          <a:r>
            <a:rPr lang="ru-RU" b="0" i="0" dirty="0" err="1"/>
            <a:t>простір</a:t>
          </a:r>
          <a:endParaRPr lang="uk-UA" dirty="0"/>
        </a:p>
      </dgm:t>
    </dgm:pt>
    <dgm:pt modelId="{62D2FB20-49D9-440F-A921-FD0BEA14E618}" type="parTrans" cxnId="{3C64118F-88BE-4120-8F15-3234720D5E65}">
      <dgm:prSet/>
      <dgm:spPr/>
      <dgm:t>
        <a:bodyPr/>
        <a:lstStyle/>
        <a:p>
          <a:endParaRPr lang="uk-UA"/>
        </a:p>
      </dgm:t>
    </dgm:pt>
    <dgm:pt modelId="{A687334E-5C5A-47BF-8198-8A5D80EF0DFE}" type="sibTrans" cxnId="{3C64118F-88BE-4120-8F15-3234720D5E65}">
      <dgm:prSet/>
      <dgm:spPr/>
      <dgm:t>
        <a:bodyPr/>
        <a:lstStyle/>
        <a:p>
          <a:endParaRPr lang="uk-UA"/>
        </a:p>
      </dgm:t>
    </dgm:pt>
    <dgm:pt modelId="{68B9DFA8-C667-4465-BDC5-8DE61F99C2A2}" type="pres">
      <dgm:prSet presAssocID="{E603B0AA-621C-4B9D-B129-FCC58090F28F}" presName="linearFlow" presStyleCnt="0">
        <dgm:presLayoutVars>
          <dgm:dir/>
          <dgm:animLvl val="lvl"/>
          <dgm:resizeHandles val="exact"/>
        </dgm:presLayoutVars>
      </dgm:prSet>
      <dgm:spPr/>
    </dgm:pt>
    <dgm:pt modelId="{E7036EE9-C0A8-4242-B6EC-F9236147346A}" type="pres">
      <dgm:prSet presAssocID="{13F91128-150D-4B28-B561-0CBB520C9D5A}" presName="composite" presStyleCnt="0"/>
      <dgm:spPr/>
    </dgm:pt>
    <dgm:pt modelId="{12B7A895-8E83-4034-9B4E-9EE84583BBA6}" type="pres">
      <dgm:prSet presAssocID="{13F91128-150D-4B28-B561-0CBB520C9D5A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4D39BC75-6B9B-46A3-AB69-355C681EF2B2}" type="pres">
      <dgm:prSet presAssocID="{13F91128-150D-4B28-B561-0CBB520C9D5A}" presName="descendantText" presStyleLbl="alignAcc1" presStyleIdx="0" presStyleCnt="3">
        <dgm:presLayoutVars>
          <dgm:bulletEnabled val="1"/>
        </dgm:presLayoutVars>
      </dgm:prSet>
      <dgm:spPr/>
    </dgm:pt>
    <dgm:pt modelId="{B3816780-4466-45C3-B46C-32843E6679F8}" type="pres">
      <dgm:prSet presAssocID="{D3A63017-27E9-4AE9-9417-205CA2C0959B}" presName="sp" presStyleCnt="0"/>
      <dgm:spPr/>
    </dgm:pt>
    <dgm:pt modelId="{96D5FE9D-3B48-4B4D-9549-1200E18F7E9B}" type="pres">
      <dgm:prSet presAssocID="{8533957A-7C8C-4859-91CB-3076564638A9}" presName="composite" presStyleCnt="0"/>
      <dgm:spPr/>
    </dgm:pt>
    <dgm:pt modelId="{D453AE52-CEC4-4640-A97D-6E7CD1F2FDEE}" type="pres">
      <dgm:prSet presAssocID="{8533957A-7C8C-4859-91CB-3076564638A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F751474F-1C9B-4CDE-8980-8E1C6D1A64D4}" type="pres">
      <dgm:prSet presAssocID="{8533957A-7C8C-4859-91CB-3076564638A9}" presName="descendantText" presStyleLbl="alignAcc1" presStyleIdx="1" presStyleCnt="3">
        <dgm:presLayoutVars>
          <dgm:bulletEnabled val="1"/>
        </dgm:presLayoutVars>
      </dgm:prSet>
      <dgm:spPr/>
    </dgm:pt>
    <dgm:pt modelId="{748FB3A5-4022-46A7-8A9E-9A99145B899D}" type="pres">
      <dgm:prSet presAssocID="{995F2EA6-0865-4558-936E-85F589002D01}" presName="sp" presStyleCnt="0"/>
      <dgm:spPr/>
    </dgm:pt>
    <dgm:pt modelId="{EAFE672F-8059-4714-B142-8891A8B6E686}" type="pres">
      <dgm:prSet presAssocID="{080193AD-BC1D-4AF0-98E3-A2820F40586E}" presName="composite" presStyleCnt="0"/>
      <dgm:spPr/>
    </dgm:pt>
    <dgm:pt modelId="{67880CE6-2059-48F7-994E-7831CB5BBF50}" type="pres">
      <dgm:prSet presAssocID="{080193AD-BC1D-4AF0-98E3-A2820F40586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AA0B1AFF-616A-49BF-880C-C18936E04057}" type="pres">
      <dgm:prSet presAssocID="{080193AD-BC1D-4AF0-98E3-A2820F40586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02606257-4CFB-411D-948A-98B12618F936}" type="presOf" srcId="{E603B0AA-621C-4B9D-B129-FCC58090F28F}" destId="{68B9DFA8-C667-4465-BDC5-8DE61F99C2A2}" srcOrd="0" destOrd="0" presId="urn:microsoft.com/office/officeart/2005/8/layout/chevron2"/>
    <dgm:cxn modelId="{B2B0231D-4C46-44FD-8561-A6D586087C8B}" type="presOf" srcId="{71FA0EF7-1A53-4313-9515-FC846018BBC1}" destId="{4D39BC75-6B9B-46A3-AB69-355C681EF2B2}" srcOrd="0" destOrd="0" presId="urn:microsoft.com/office/officeart/2005/8/layout/chevron2"/>
    <dgm:cxn modelId="{0FE52AA2-AEAB-4BDA-A02A-EB8F9BDFA30E}" type="presOf" srcId="{8533957A-7C8C-4859-91CB-3076564638A9}" destId="{D453AE52-CEC4-4640-A97D-6E7CD1F2FDEE}" srcOrd="0" destOrd="0" presId="urn:microsoft.com/office/officeart/2005/8/layout/chevron2"/>
    <dgm:cxn modelId="{95D52A34-2318-45BC-9E99-25CC7252D2FB}" srcId="{E603B0AA-621C-4B9D-B129-FCC58090F28F}" destId="{8533957A-7C8C-4859-91CB-3076564638A9}" srcOrd="1" destOrd="0" parTransId="{BDD49F90-4D30-417B-BAFB-6B764FBBB696}" sibTransId="{995F2EA6-0865-4558-936E-85F589002D01}"/>
    <dgm:cxn modelId="{80C7702D-391C-47EE-90E5-9ACED8C0664E}" type="presOf" srcId="{BDFFDE8B-FE1F-4305-B601-0C1FB2177497}" destId="{AA0B1AFF-616A-49BF-880C-C18936E04057}" srcOrd="0" destOrd="0" presId="urn:microsoft.com/office/officeart/2005/8/layout/chevron2"/>
    <dgm:cxn modelId="{F4E2FA43-5127-44EE-8471-0FB362AE6971}" srcId="{E603B0AA-621C-4B9D-B129-FCC58090F28F}" destId="{13F91128-150D-4B28-B561-0CBB520C9D5A}" srcOrd="0" destOrd="0" parTransId="{EDD3E9EB-858D-4568-8DF5-7D96639C97A9}" sibTransId="{D3A63017-27E9-4AE9-9417-205CA2C0959B}"/>
    <dgm:cxn modelId="{56B16247-D3C6-4215-8A14-8054EA0015CD}" srcId="{E603B0AA-621C-4B9D-B129-FCC58090F28F}" destId="{080193AD-BC1D-4AF0-98E3-A2820F40586E}" srcOrd="2" destOrd="0" parTransId="{52C89511-3768-4EE1-AD03-9B943E8A0643}" sibTransId="{85FC530E-43DC-42F3-BB36-E49AE87FD6C0}"/>
    <dgm:cxn modelId="{D8F64D98-49A9-4FB4-A32F-438D47AE664E}" type="presOf" srcId="{13F91128-150D-4B28-B561-0CBB520C9D5A}" destId="{12B7A895-8E83-4034-9B4E-9EE84583BBA6}" srcOrd="0" destOrd="0" presId="urn:microsoft.com/office/officeart/2005/8/layout/chevron2"/>
    <dgm:cxn modelId="{2E15A656-E03E-4E5C-BF82-C911B9346D3C}" type="presOf" srcId="{962FA6EA-856D-4EA3-BCE5-A9AD407BBC95}" destId="{F751474F-1C9B-4CDE-8980-8E1C6D1A64D4}" srcOrd="0" destOrd="0" presId="urn:microsoft.com/office/officeart/2005/8/layout/chevron2"/>
    <dgm:cxn modelId="{3C64118F-88BE-4120-8F15-3234720D5E65}" srcId="{080193AD-BC1D-4AF0-98E3-A2820F40586E}" destId="{BDFFDE8B-FE1F-4305-B601-0C1FB2177497}" srcOrd="0" destOrd="0" parTransId="{62D2FB20-49D9-440F-A921-FD0BEA14E618}" sibTransId="{A687334E-5C5A-47BF-8198-8A5D80EF0DFE}"/>
    <dgm:cxn modelId="{2441408F-A7C8-4A2D-89A1-F2DEE9275B01}" srcId="{13F91128-150D-4B28-B561-0CBB520C9D5A}" destId="{71FA0EF7-1A53-4313-9515-FC846018BBC1}" srcOrd="0" destOrd="0" parTransId="{70F23079-FEAA-4C72-94DD-3FDC095B6ECE}" sibTransId="{AE128DF4-43FA-4E08-9B79-5BCAB3F0FD61}"/>
    <dgm:cxn modelId="{30D33038-744B-43C3-9193-2784FEE8A1B9}" srcId="{8533957A-7C8C-4859-91CB-3076564638A9}" destId="{962FA6EA-856D-4EA3-BCE5-A9AD407BBC95}" srcOrd="0" destOrd="0" parTransId="{212E984C-295F-4497-8616-D0B67B264C26}" sibTransId="{37D82F28-EB03-4E55-982E-939129309068}"/>
    <dgm:cxn modelId="{F206BC89-A6B5-46CB-B6D4-A55ED7D8C04C}" type="presOf" srcId="{080193AD-BC1D-4AF0-98E3-A2820F40586E}" destId="{67880CE6-2059-48F7-994E-7831CB5BBF50}" srcOrd="0" destOrd="0" presId="urn:microsoft.com/office/officeart/2005/8/layout/chevron2"/>
    <dgm:cxn modelId="{3D10E126-7854-44B1-B5AD-25D6B49AA8A0}" type="presParOf" srcId="{68B9DFA8-C667-4465-BDC5-8DE61F99C2A2}" destId="{E7036EE9-C0A8-4242-B6EC-F9236147346A}" srcOrd="0" destOrd="0" presId="urn:microsoft.com/office/officeart/2005/8/layout/chevron2"/>
    <dgm:cxn modelId="{B71614C7-DED2-4849-8BDE-EDB8276DF05F}" type="presParOf" srcId="{E7036EE9-C0A8-4242-B6EC-F9236147346A}" destId="{12B7A895-8E83-4034-9B4E-9EE84583BBA6}" srcOrd="0" destOrd="0" presId="urn:microsoft.com/office/officeart/2005/8/layout/chevron2"/>
    <dgm:cxn modelId="{B4451C2C-1702-46F2-A228-77CA4F6D07FF}" type="presParOf" srcId="{E7036EE9-C0A8-4242-B6EC-F9236147346A}" destId="{4D39BC75-6B9B-46A3-AB69-355C681EF2B2}" srcOrd="1" destOrd="0" presId="urn:microsoft.com/office/officeart/2005/8/layout/chevron2"/>
    <dgm:cxn modelId="{81B8B470-5215-436A-97EF-CC32E1CA2011}" type="presParOf" srcId="{68B9DFA8-C667-4465-BDC5-8DE61F99C2A2}" destId="{B3816780-4466-45C3-B46C-32843E6679F8}" srcOrd="1" destOrd="0" presId="urn:microsoft.com/office/officeart/2005/8/layout/chevron2"/>
    <dgm:cxn modelId="{CECA84B9-1494-412A-BD5F-57E1A8185E56}" type="presParOf" srcId="{68B9DFA8-C667-4465-BDC5-8DE61F99C2A2}" destId="{96D5FE9D-3B48-4B4D-9549-1200E18F7E9B}" srcOrd="2" destOrd="0" presId="urn:microsoft.com/office/officeart/2005/8/layout/chevron2"/>
    <dgm:cxn modelId="{3FF9331A-9E3D-4C98-AD1E-5B564B98F74F}" type="presParOf" srcId="{96D5FE9D-3B48-4B4D-9549-1200E18F7E9B}" destId="{D453AE52-CEC4-4640-A97D-6E7CD1F2FDEE}" srcOrd="0" destOrd="0" presId="urn:microsoft.com/office/officeart/2005/8/layout/chevron2"/>
    <dgm:cxn modelId="{D16B0678-1F37-4C67-97B4-16A472C5F82A}" type="presParOf" srcId="{96D5FE9D-3B48-4B4D-9549-1200E18F7E9B}" destId="{F751474F-1C9B-4CDE-8980-8E1C6D1A64D4}" srcOrd="1" destOrd="0" presId="urn:microsoft.com/office/officeart/2005/8/layout/chevron2"/>
    <dgm:cxn modelId="{1E523912-6478-4734-878B-B615F5F8EACF}" type="presParOf" srcId="{68B9DFA8-C667-4465-BDC5-8DE61F99C2A2}" destId="{748FB3A5-4022-46A7-8A9E-9A99145B899D}" srcOrd="3" destOrd="0" presId="urn:microsoft.com/office/officeart/2005/8/layout/chevron2"/>
    <dgm:cxn modelId="{DA750A04-4587-4190-92D2-0E362C161950}" type="presParOf" srcId="{68B9DFA8-C667-4465-BDC5-8DE61F99C2A2}" destId="{EAFE672F-8059-4714-B142-8891A8B6E686}" srcOrd="4" destOrd="0" presId="urn:microsoft.com/office/officeart/2005/8/layout/chevron2"/>
    <dgm:cxn modelId="{E772CEF3-0BDA-4D71-BB82-CB5B0670BB1E}" type="presParOf" srcId="{EAFE672F-8059-4714-B142-8891A8B6E686}" destId="{67880CE6-2059-48F7-994E-7831CB5BBF50}" srcOrd="0" destOrd="0" presId="urn:microsoft.com/office/officeart/2005/8/layout/chevron2"/>
    <dgm:cxn modelId="{66F62160-8046-484D-8A02-6C0248ADED6E}" type="presParOf" srcId="{EAFE672F-8059-4714-B142-8891A8B6E686}" destId="{AA0B1AFF-616A-49BF-880C-C18936E0405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E037A2-BA24-40B0-9B95-C62C1B00BE6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524F88F-F5CE-4063-A1FE-066B50CA9359}">
      <dgm:prSet phldrT="[Текст]"/>
      <dgm:spPr/>
      <dgm:t>
        <a:bodyPr/>
        <a:lstStyle/>
        <a:p>
          <a:r>
            <a:rPr lang="uk-UA" dirty="0"/>
            <a:t>Інфраструктура ринку фінансових послуг</a:t>
          </a:r>
        </a:p>
      </dgm:t>
    </dgm:pt>
    <dgm:pt modelId="{904B3BC9-E65C-4F74-AD5E-7C6FF5FE4147}" type="parTrans" cxnId="{86C4D7C5-5343-4905-A0D1-7765DE2A3C45}">
      <dgm:prSet/>
      <dgm:spPr/>
      <dgm:t>
        <a:bodyPr/>
        <a:lstStyle/>
        <a:p>
          <a:endParaRPr lang="uk-UA"/>
        </a:p>
      </dgm:t>
    </dgm:pt>
    <dgm:pt modelId="{3F13EEC5-BC72-438D-A121-7658FD4EE8A1}" type="sibTrans" cxnId="{86C4D7C5-5343-4905-A0D1-7765DE2A3C45}">
      <dgm:prSet/>
      <dgm:spPr/>
      <dgm:t>
        <a:bodyPr/>
        <a:lstStyle/>
        <a:p>
          <a:endParaRPr lang="uk-UA"/>
        </a:p>
      </dgm:t>
    </dgm:pt>
    <dgm:pt modelId="{B479FC9E-550B-4AFA-B08F-4396D502BEEA}">
      <dgm:prSet phldrT="[Текст]"/>
      <dgm:spPr/>
      <dgm:t>
        <a:bodyPr/>
        <a:lstStyle/>
        <a:p>
          <a:r>
            <a:rPr lang="uk-UA" dirty="0"/>
            <a:t>Сприяє ефективним взаємозв’язкам між суб’єктами господарювання</a:t>
          </a:r>
        </a:p>
      </dgm:t>
    </dgm:pt>
    <dgm:pt modelId="{2CAD5B7C-966F-45AB-9EB4-49242A9A75D1}" type="parTrans" cxnId="{F0CEE653-583C-4931-9115-BF8944539D8B}">
      <dgm:prSet/>
      <dgm:spPr/>
      <dgm:t>
        <a:bodyPr/>
        <a:lstStyle/>
        <a:p>
          <a:endParaRPr lang="uk-UA"/>
        </a:p>
      </dgm:t>
    </dgm:pt>
    <dgm:pt modelId="{00D111D2-5B20-4E92-B457-11287D55F6AC}" type="sibTrans" cxnId="{F0CEE653-583C-4931-9115-BF8944539D8B}">
      <dgm:prSet/>
      <dgm:spPr/>
      <dgm:t>
        <a:bodyPr/>
        <a:lstStyle/>
        <a:p>
          <a:endParaRPr lang="uk-UA"/>
        </a:p>
      </dgm:t>
    </dgm:pt>
    <dgm:pt modelId="{2A7BB176-D8F0-4825-8460-EB42F1559E43}">
      <dgm:prSet phldrT="[Текст]"/>
      <dgm:spPr/>
      <dgm:t>
        <a:bodyPr/>
        <a:lstStyle/>
        <a:p>
          <a:r>
            <a:rPr lang="uk-UA" dirty="0"/>
            <a:t>Оптимізує рух товарно-грошових потоків</a:t>
          </a:r>
        </a:p>
      </dgm:t>
    </dgm:pt>
    <dgm:pt modelId="{8776B619-CEEB-48D1-8802-FC2A73118F1A}" type="parTrans" cxnId="{8E1B29A4-3A2A-4AA6-8D24-55EA15AEAD98}">
      <dgm:prSet/>
      <dgm:spPr/>
      <dgm:t>
        <a:bodyPr/>
        <a:lstStyle/>
        <a:p>
          <a:endParaRPr lang="uk-UA"/>
        </a:p>
      </dgm:t>
    </dgm:pt>
    <dgm:pt modelId="{766D531D-5AB7-45E4-8B17-DA161A32E579}" type="sibTrans" cxnId="{8E1B29A4-3A2A-4AA6-8D24-55EA15AEAD98}">
      <dgm:prSet/>
      <dgm:spPr/>
      <dgm:t>
        <a:bodyPr/>
        <a:lstStyle/>
        <a:p>
          <a:endParaRPr lang="uk-UA"/>
        </a:p>
      </dgm:t>
    </dgm:pt>
    <dgm:pt modelId="{8445651D-B753-4872-BB0F-1CCBA367621F}">
      <dgm:prSet phldrT="[Текст]"/>
      <dgm:spPr/>
      <dgm:t>
        <a:bodyPr/>
        <a:lstStyle/>
        <a:p>
          <a:r>
            <a:rPr lang="uk-UA" dirty="0"/>
            <a:t>Створює належні умови для задоволення фінансових потреб суб’єктів господарювання</a:t>
          </a:r>
        </a:p>
      </dgm:t>
    </dgm:pt>
    <dgm:pt modelId="{EB1656B7-22BE-4EB4-A6AD-F68FB8FC4984}" type="parTrans" cxnId="{CC41770E-1104-4F60-95ED-130CB128587C}">
      <dgm:prSet/>
      <dgm:spPr/>
      <dgm:t>
        <a:bodyPr/>
        <a:lstStyle/>
        <a:p>
          <a:endParaRPr lang="uk-UA"/>
        </a:p>
      </dgm:t>
    </dgm:pt>
    <dgm:pt modelId="{6F1F1CEF-0505-45CA-A2DA-75EA6C416D83}" type="sibTrans" cxnId="{CC41770E-1104-4F60-95ED-130CB128587C}">
      <dgm:prSet/>
      <dgm:spPr/>
      <dgm:t>
        <a:bodyPr/>
        <a:lstStyle/>
        <a:p>
          <a:endParaRPr lang="uk-UA"/>
        </a:p>
      </dgm:t>
    </dgm:pt>
    <dgm:pt modelId="{43ADADFD-4F72-4053-9222-AA02A4293C25}">
      <dgm:prSet phldrT="[Текст]"/>
      <dgm:spPr/>
      <dgm:t>
        <a:bodyPr/>
        <a:lstStyle/>
        <a:p>
          <a:r>
            <a:rPr lang="uk-UA" dirty="0"/>
            <a:t>Носить </a:t>
          </a:r>
          <a:r>
            <a:rPr lang="uk-UA" dirty="0" err="1"/>
            <a:t>забезпечуючий</a:t>
          </a:r>
          <a:r>
            <a:rPr lang="uk-UA" dirty="0"/>
            <a:t> характер для ефективного функціонування суб’єктів господарювання</a:t>
          </a:r>
        </a:p>
      </dgm:t>
    </dgm:pt>
    <dgm:pt modelId="{C803C5D3-C98A-45DD-8702-917F059F8E1F}" type="parTrans" cxnId="{5D520EAF-5B33-41C2-ADFD-01707F341208}">
      <dgm:prSet/>
      <dgm:spPr/>
      <dgm:t>
        <a:bodyPr/>
        <a:lstStyle/>
        <a:p>
          <a:endParaRPr lang="uk-UA"/>
        </a:p>
      </dgm:t>
    </dgm:pt>
    <dgm:pt modelId="{8435C424-AE9E-4F55-9AED-EECC181C90A1}" type="sibTrans" cxnId="{5D520EAF-5B33-41C2-ADFD-01707F341208}">
      <dgm:prSet/>
      <dgm:spPr/>
      <dgm:t>
        <a:bodyPr/>
        <a:lstStyle/>
        <a:p>
          <a:endParaRPr lang="uk-UA"/>
        </a:p>
      </dgm:t>
    </dgm:pt>
    <dgm:pt modelId="{62571BC2-164B-4C5A-8FAA-36EC0F821377}" type="pres">
      <dgm:prSet presAssocID="{F9E037A2-BA24-40B0-9B95-C62C1B00BE6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7686579-6B46-4110-9D66-6827933A6F20}" type="pres">
      <dgm:prSet presAssocID="{F9E037A2-BA24-40B0-9B95-C62C1B00BE69}" presName="matrix" presStyleCnt="0"/>
      <dgm:spPr/>
    </dgm:pt>
    <dgm:pt modelId="{001B88A5-4540-4A00-ACA0-CF9D5D5E03DE}" type="pres">
      <dgm:prSet presAssocID="{F9E037A2-BA24-40B0-9B95-C62C1B00BE69}" presName="tile1" presStyleLbl="node1" presStyleIdx="0" presStyleCnt="4"/>
      <dgm:spPr/>
    </dgm:pt>
    <dgm:pt modelId="{AC91FFB1-BCFE-414B-88FE-391E4105A957}" type="pres">
      <dgm:prSet presAssocID="{F9E037A2-BA24-40B0-9B95-C62C1B00BE6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B906FFA-D3A1-4120-ADED-AB7248C07D6A}" type="pres">
      <dgm:prSet presAssocID="{F9E037A2-BA24-40B0-9B95-C62C1B00BE69}" presName="tile2" presStyleLbl="node1" presStyleIdx="1" presStyleCnt="4"/>
      <dgm:spPr/>
    </dgm:pt>
    <dgm:pt modelId="{C07BD65B-1C15-4129-A8E2-2E652ACEB3D2}" type="pres">
      <dgm:prSet presAssocID="{F9E037A2-BA24-40B0-9B95-C62C1B00BE6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1A5A86E-FFDB-4584-859B-FA9BC58D2269}" type="pres">
      <dgm:prSet presAssocID="{F9E037A2-BA24-40B0-9B95-C62C1B00BE69}" presName="tile3" presStyleLbl="node1" presStyleIdx="2" presStyleCnt="4"/>
      <dgm:spPr/>
    </dgm:pt>
    <dgm:pt modelId="{0E47B367-FA74-4260-8CFA-948A446A6F09}" type="pres">
      <dgm:prSet presAssocID="{F9E037A2-BA24-40B0-9B95-C62C1B00BE6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321A6984-A6B5-47EA-9DFB-FDECF515DB38}" type="pres">
      <dgm:prSet presAssocID="{F9E037A2-BA24-40B0-9B95-C62C1B00BE69}" presName="tile4" presStyleLbl="node1" presStyleIdx="3" presStyleCnt="4"/>
      <dgm:spPr/>
    </dgm:pt>
    <dgm:pt modelId="{0F386855-5DF3-4EE8-A49A-D70DBCA3BAAA}" type="pres">
      <dgm:prSet presAssocID="{F9E037A2-BA24-40B0-9B95-C62C1B00BE6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AD8A66E5-2BF8-41BF-AFB1-594DC09B8F7B}" type="pres">
      <dgm:prSet presAssocID="{F9E037A2-BA24-40B0-9B95-C62C1B00BE69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8E1B29A4-3A2A-4AA6-8D24-55EA15AEAD98}" srcId="{2524F88F-F5CE-4063-A1FE-066B50CA9359}" destId="{2A7BB176-D8F0-4825-8460-EB42F1559E43}" srcOrd="1" destOrd="0" parTransId="{8776B619-CEEB-48D1-8802-FC2A73118F1A}" sibTransId="{766D531D-5AB7-45E4-8B17-DA161A32E579}"/>
    <dgm:cxn modelId="{11308D14-AA7C-4AC8-80E9-3210F24288A8}" type="presOf" srcId="{B479FC9E-550B-4AFA-B08F-4396D502BEEA}" destId="{001B88A5-4540-4A00-ACA0-CF9D5D5E03DE}" srcOrd="0" destOrd="0" presId="urn:microsoft.com/office/officeart/2005/8/layout/matrix1"/>
    <dgm:cxn modelId="{E9538B8F-0343-4E5A-8B84-122FDBE41D3E}" type="presOf" srcId="{B479FC9E-550B-4AFA-B08F-4396D502BEEA}" destId="{AC91FFB1-BCFE-414B-88FE-391E4105A957}" srcOrd="1" destOrd="0" presId="urn:microsoft.com/office/officeart/2005/8/layout/matrix1"/>
    <dgm:cxn modelId="{F0842A9D-5F66-421E-A28E-65C17F8E543F}" type="presOf" srcId="{2524F88F-F5CE-4063-A1FE-066B50CA9359}" destId="{AD8A66E5-2BF8-41BF-AFB1-594DC09B8F7B}" srcOrd="0" destOrd="0" presId="urn:microsoft.com/office/officeart/2005/8/layout/matrix1"/>
    <dgm:cxn modelId="{8762627E-E749-4E3F-BBE6-1EC40FAD418A}" type="presOf" srcId="{2A7BB176-D8F0-4825-8460-EB42F1559E43}" destId="{1B906FFA-D3A1-4120-ADED-AB7248C07D6A}" srcOrd="0" destOrd="0" presId="urn:microsoft.com/office/officeart/2005/8/layout/matrix1"/>
    <dgm:cxn modelId="{304C586C-0EC6-42C0-83EC-1A26599E8608}" type="presOf" srcId="{8445651D-B753-4872-BB0F-1CCBA367621F}" destId="{0E47B367-FA74-4260-8CFA-948A446A6F09}" srcOrd="1" destOrd="0" presId="urn:microsoft.com/office/officeart/2005/8/layout/matrix1"/>
    <dgm:cxn modelId="{9E9A7E40-AFF0-4C9A-AC88-D46A2D82019B}" type="presOf" srcId="{2A7BB176-D8F0-4825-8460-EB42F1559E43}" destId="{C07BD65B-1C15-4129-A8E2-2E652ACEB3D2}" srcOrd="1" destOrd="0" presId="urn:microsoft.com/office/officeart/2005/8/layout/matrix1"/>
    <dgm:cxn modelId="{CE2207AF-B630-43A9-8444-59CBDBDDD2EB}" type="presOf" srcId="{43ADADFD-4F72-4053-9222-AA02A4293C25}" destId="{321A6984-A6B5-47EA-9DFB-FDECF515DB38}" srcOrd="0" destOrd="0" presId="urn:microsoft.com/office/officeart/2005/8/layout/matrix1"/>
    <dgm:cxn modelId="{F0CEE653-583C-4931-9115-BF8944539D8B}" srcId="{2524F88F-F5CE-4063-A1FE-066B50CA9359}" destId="{B479FC9E-550B-4AFA-B08F-4396D502BEEA}" srcOrd="0" destOrd="0" parTransId="{2CAD5B7C-966F-45AB-9EB4-49242A9A75D1}" sibTransId="{00D111D2-5B20-4E92-B457-11287D55F6AC}"/>
    <dgm:cxn modelId="{5D520EAF-5B33-41C2-ADFD-01707F341208}" srcId="{2524F88F-F5CE-4063-A1FE-066B50CA9359}" destId="{43ADADFD-4F72-4053-9222-AA02A4293C25}" srcOrd="3" destOrd="0" parTransId="{C803C5D3-C98A-45DD-8702-917F059F8E1F}" sibTransId="{8435C424-AE9E-4F55-9AED-EECC181C90A1}"/>
    <dgm:cxn modelId="{10E9CEC9-D5D9-4474-9E26-5FA839067DBF}" type="presOf" srcId="{43ADADFD-4F72-4053-9222-AA02A4293C25}" destId="{0F386855-5DF3-4EE8-A49A-D70DBCA3BAAA}" srcOrd="1" destOrd="0" presId="urn:microsoft.com/office/officeart/2005/8/layout/matrix1"/>
    <dgm:cxn modelId="{A57BD0F7-FC42-42B3-BB3A-0056841E3E20}" type="presOf" srcId="{F9E037A2-BA24-40B0-9B95-C62C1B00BE69}" destId="{62571BC2-164B-4C5A-8FAA-36EC0F821377}" srcOrd="0" destOrd="0" presId="urn:microsoft.com/office/officeart/2005/8/layout/matrix1"/>
    <dgm:cxn modelId="{86C4D7C5-5343-4905-A0D1-7765DE2A3C45}" srcId="{F9E037A2-BA24-40B0-9B95-C62C1B00BE69}" destId="{2524F88F-F5CE-4063-A1FE-066B50CA9359}" srcOrd="0" destOrd="0" parTransId="{904B3BC9-E65C-4F74-AD5E-7C6FF5FE4147}" sibTransId="{3F13EEC5-BC72-438D-A121-7658FD4EE8A1}"/>
    <dgm:cxn modelId="{31F3B92B-E895-44A4-95C5-C6CBDCED2278}" type="presOf" srcId="{8445651D-B753-4872-BB0F-1CCBA367621F}" destId="{11A5A86E-FFDB-4584-859B-FA9BC58D2269}" srcOrd="0" destOrd="0" presId="urn:microsoft.com/office/officeart/2005/8/layout/matrix1"/>
    <dgm:cxn modelId="{CC41770E-1104-4F60-95ED-130CB128587C}" srcId="{2524F88F-F5CE-4063-A1FE-066B50CA9359}" destId="{8445651D-B753-4872-BB0F-1CCBA367621F}" srcOrd="2" destOrd="0" parTransId="{EB1656B7-22BE-4EB4-A6AD-F68FB8FC4984}" sibTransId="{6F1F1CEF-0505-45CA-A2DA-75EA6C416D83}"/>
    <dgm:cxn modelId="{3C23851B-5DE4-4321-B065-0455CE18BDF6}" type="presParOf" srcId="{62571BC2-164B-4C5A-8FAA-36EC0F821377}" destId="{67686579-6B46-4110-9D66-6827933A6F20}" srcOrd="0" destOrd="0" presId="urn:microsoft.com/office/officeart/2005/8/layout/matrix1"/>
    <dgm:cxn modelId="{01A4B955-495B-438E-AFD7-96A489822649}" type="presParOf" srcId="{67686579-6B46-4110-9D66-6827933A6F20}" destId="{001B88A5-4540-4A00-ACA0-CF9D5D5E03DE}" srcOrd="0" destOrd="0" presId="urn:microsoft.com/office/officeart/2005/8/layout/matrix1"/>
    <dgm:cxn modelId="{06579AD3-9A42-42EF-9183-CE5593CB4F71}" type="presParOf" srcId="{67686579-6B46-4110-9D66-6827933A6F20}" destId="{AC91FFB1-BCFE-414B-88FE-391E4105A957}" srcOrd="1" destOrd="0" presId="urn:microsoft.com/office/officeart/2005/8/layout/matrix1"/>
    <dgm:cxn modelId="{68D5093E-58B3-4A0D-A5EA-864464E3F32C}" type="presParOf" srcId="{67686579-6B46-4110-9D66-6827933A6F20}" destId="{1B906FFA-D3A1-4120-ADED-AB7248C07D6A}" srcOrd="2" destOrd="0" presId="urn:microsoft.com/office/officeart/2005/8/layout/matrix1"/>
    <dgm:cxn modelId="{E3E35B4D-A187-492D-B01F-F03343631C47}" type="presParOf" srcId="{67686579-6B46-4110-9D66-6827933A6F20}" destId="{C07BD65B-1C15-4129-A8E2-2E652ACEB3D2}" srcOrd="3" destOrd="0" presId="urn:microsoft.com/office/officeart/2005/8/layout/matrix1"/>
    <dgm:cxn modelId="{9DE40D49-7643-4D26-B271-950EE272B994}" type="presParOf" srcId="{67686579-6B46-4110-9D66-6827933A6F20}" destId="{11A5A86E-FFDB-4584-859B-FA9BC58D2269}" srcOrd="4" destOrd="0" presId="urn:microsoft.com/office/officeart/2005/8/layout/matrix1"/>
    <dgm:cxn modelId="{277B2268-8D32-45BB-9947-1861FF8233C7}" type="presParOf" srcId="{67686579-6B46-4110-9D66-6827933A6F20}" destId="{0E47B367-FA74-4260-8CFA-948A446A6F09}" srcOrd="5" destOrd="0" presId="urn:microsoft.com/office/officeart/2005/8/layout/matrix1"/>
    <dgm:cxn modelId="{996362F5-C3E9-4264-892A-FDD611AB91A8}" type="presParOf" srcId="{67686579-6B46-4110-9D66-6827933A6F20}" destId="{321A6984-A6B5-47EA-9DFB-FDECF515DB38}" srcOrd="6" destOrd="0" presId="urn:microsoft.com/office/officeart/2005/8/layout/matrix1"/>
    <dgm:cxn modelId="{2CB5E452-AF6B-4270-8A59-407AE139E103}" type="presParOf" srcId="{67686579-6B46-4110-9D66-6827933A6F20}" destId="{0F386855-5DF3-4EE8-A49A-D70DBCA3BAAA}" srcOrd="7" destOrd="0" presId="urn:microsoft.com/office/officeart/2005/8/layout/matrix1"/>
    <dgm:cxn modelId="{5AC22AE5-52A8-41FA-850E-72C16BC2CB18}" type="presParOf" srcId="{62571BC2-164B-4C5A-8FAA-36EC0F821377}" destId="{AD8A66E5-2BF8-41BF-AFB1-594DC09B8F7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D6EDFD-D9E4-4A9F-805B-FBD4048DF79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826F7AD-CDA7-42C7-91E2-53D5D2DE2CDD}">
      <dgm:prSet phldrT="[Текст]"/>
      <dgm:spPr/>
      <dgm:t>
        <a:bodyPr/>
        <a:lstStyle/>
        <a:p>
          <a:r>
            <a:rPr lang="uk-UA" dirty="0"/>
            <a:t>Консолідація ризиків</a:t>
          </a:r>
        </a:p>
      </dgm:t>
    </dgm:pt>
    <dgm:pt modelId="{1EB5CEB2-2CEE-4AD1-A266-79EF9D439D42}" type="parTrans" cxnId="{BBD7FB96-84A2-45E9-8A68-0ECCD8984A0A}">
      <dgm:prSet/>
      <dgm:spPr/>
      <dgm:t>
        <a:bodyPr/>
        <a:lstStyle/>
        <a:p>
          <a:endParaRPr lang="uk-UA"/>
        </a:p>
      </dgm:t>
    </dgm:pt>
    <dgm:pt modelId="{AD36C037-D358-4028-BBF8-71C762CD16D3}" type="sibTrans" cxnId="{BBD7FB96-84A2-45E9-8A68-0ECCD8984A0A}">
      <dgm:prSet/>
      <dgm:spPr/>
      <dgm:t>
        <a:bodyPr/>
        <a:lstStyle/>
        <a:p>
          <a:endParaRPr lang="uk-UA"/>
        </a:p>
      </dgm:t>
    </dgm:pt>
    <dgm:pt modelId="{2F2F3D15-DEC0-4C89-A0F6-869B813A1029}">
      <dgm:prSet phldrT="[Текст]"/>
      <dgm:spPr/>
      <dgm:t>
        <a:bodyPr/>
        <a:lstStyle/>
        <a:p>
          <a:r>
            <a:rPr lang="uk-UA" dirty="0"/>
            <a:t>Деномінація заощаджень</a:t>
          </a:r>
        </a:p>
      </dgm:t>
    </dgm:pt>
    <dgm:pt modelId="{98EFA88A-3CA6-4B4A-8580-F1C4709BF426}" type="parTrans" cxnId="{C494EC35-ED4F-4B22-87E5-B047AC9F9E11}">
      <dgm:prSet/>
      <dgm:spPr/>
      <dgm:t>
        <a:bodyPr/>
        <a:lstStyle/>
        <a:p>
          <a:endParaRPr lang="uk-UA"/>
        </a:p>
      </dgm:t>
    </dgm:pt>
    <dgm:pt modelId="{8CB86799-E556-4A03-AE54-CB04B86FBBE4}" type="sibTrans" cxnId="{C494EC35-ED4F-4B22-87E5-B047AC9F9E11}">
      <dgm:prSet/>
      <dgm:spPr/>
      <dgm:t>
        <a:bodyPr/>
        <a:lstStyle/>
        <a:p>
          <a:endParaRPr lang="uk-UA"/>
        </a:p>
      </dgm:t>
    </dgm:pt>
    <dgm:pt modelId="{547356B7-3878-4085-830B-F2C23ACC5DEC}">
      <dgm:prSet phldrT="[Текст]"/>
      <dgm:spPr/>
      <dgm:t>
        <a:bodyPr/>
        <a:lstStyle/>
        <a:p>
          <a:r>
            <a:rPr lang="uk-UA" dirty="0"/>
            <a:t>Мінімізують витрати учасників угод</a:t>
          </a:r>
        </a:p>
      </dgm:t>
    </dgm:pt>
    <dgm:pt modelId="{A6897CB3-ED99-4347-8CED-7C1DA8F77836}" type="parTrans" cxnId="{C11C1A86-2BEC-4358-8826-1B52EE73AD0F}">
      <dgm:prSet/>
      <dgm:spPr/>
      <dgm:t>
        <a:bodyPr/>
        <a:lstStyle/>
        <a:p>
          <a:endParaRPr lang="uk-UA"/>
        </a:p>
      </dgm:t>
    </dgm:pt>
    <dgm:pt modelId="{2CBA5A59-1F39-4464-8359-1ED21BDECD51}" type="sibTrans" cxnId="{C11C1A86-2BEC-4358-8826-1B52EE73AD0F}">
      <dgm:prSet/>
      <dgm:spPr/>
      <dgm:t>
        <a:bodyPr/>
        <a:lstStyle/>
        <a:p>
          <a:endParaRPr lang="uk-UA"/>
        </a:p>
      </dgm:t>
    </dgm:pt>
    <dgm:pt modelId="{F0D1DF92-B93D-431E-8C83-364416128490}" type="pres">
      <dgm:prSet presAssocID="{DDD6EDFD-D9E4-4A9F-805B-FBD4048DF792}" presName="linear" presStyleCnt="0">
        <dgm:presLayoutVars>
          <dgm:dir/>
          <dgm:animLvl val="lvl"/>
          <dgm:resizeHandles val="exact"/>
        </dgm:presLayoutVars>
      </dgm:prSet>
      <dgm:spPr/>
    </dgm:pt>
    <dgm:pt modelId="{ACC00006-B551-4149-B6AD-1C29ED141E84}" type="pres">
      <dgm:prSet presAssocID="{B826F7AD-CDA7-42C7-91E2-53D5D2DE2CDD}" presName="parentLin" presStyleCnt="0"/>
      <dgm:spPr/>
    </dgm:pt>
    <dgm:pt modelId="{5BFA00D0-EAC6-4A75-A3D2-A9DB87D00BC5}" type="pres">
      <dgm:prSet presAssocID="{B826F7AD-CDA7-42C7-91E2-53D5D2DE2CDD}" presName="parentLeftMargin" presStyleLbl="node1" presStyleIdx="0" presStyleCnt="3"/>
      <dgm:spPr/>
    </dgm:pt>
    <dgm:pt modelId="{D4B71B8C-9C45-4950-B573-31DE8EA4480E}" type="pres">
      <dgm:prSet presAssocID="{B826F7AD-CDA7-42C7-91E2-53D5D2DE2CD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5B5E5B9-DF42-4192-A4F4-7DAB8D2E219F}" type="pres">
      <dgm:prSet presAssocID="{B826F7AD-CDA7-42C7-91E2-53D5D2DE2CDD}" presName="negativeSpace" presStyleCnt="0"/>
      <dgm:spPr/>
    </dgm:pt>
    <dgm:pt modelId="{A2096066-1BDE-4465-BBC9-3EF4C8789155}" type="pres">
      <dgm:prSet presAssocID="{B826F7AD-CDA7-42C7-91E2-53D5D2DE2CDD}" presName="childText" presStyleLbl="conFgAcc1" presStyleIdx="0" presStyleCnt="3">
        <dgm:presLayoutVars>
          <dgm:bulletEnabled val="1"/>
        </dgm:presLayoutVars>
      </dgm:prSet>
      <dgm:spPr/>
    </dgm:pt>
    <dgm:pt modelId="{9E6F2032-B6D4-4BE0-9101-75CF57093377}" type="pres">
      <dgm:prSet presAssocID="{AD36C037-D358-4028-BBF8-71C762CD16D3}" presName="spaceBetweenRectangles" presStyleCnt="0"/>
      <dgm:spPr/>
    </dgm:pt>
    <dgm:pt modelId="{9CF4A0FF-B531-482F-8678-79A40EDC382C}" type="pres">
      <dgm:prSet presAssocID="{2F2F3D15-DEC0-4C89-A0F6-869B813A1029}" presName="parentLin" presStyleCnt="0"/>
      <dgm:spPr/>
    </dgm:pt>
    <dgm:pt modelId="{9E4E0D43-DEDF-4B66-A1B0-030B5852949C}" type="pres">
      <dgm:prSet presAssocID="{2F2F3D15-DEC0-4C89-A0F6-869B813A1029}" presName="parentLeftMargin" presStyleLbl="node1" presStyleIdx="0" presStyleCnt="3"/>
      <dgm:spPr/>
    </dgm:pt>
    <dgm:pt modelId="{3C874D18-A5DE-4681-96B2-D015F9D9E4AE}" type="pres">
      <dgm:prSet presAssocID="{2F2F3D15-DEC0-4C89-A0F6-869B813A102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C79764B-86E4-41BB-BB18-542F091BFD76}" type="pres">
      <dgm:prSet presAssocID="{2F2F3D15-DEC0-4C89-A0F6-869B813A1029}" presName="negativeSpace" presStyleCnt="0"/>
      <dgm:spPr/>
    </dgm:pt>
    <dgm:pt modelId="{8B1310BF-D6C4-4EBF-BEBC-551623A31E02}" type="pres">
      <dgm:prSet presAssocID="{2F2F3D15-DEC0-4C89-A0F6-869B813A1029}" presName="childText" presStyleLbl="conFgAcc1" presStyleIdx="1" presStyleCnt="3">
        <dgm:presLayoutVars>
          <dgm:bulletEnabled val="1"/>
        </dgm:presLayoutVars>
      </dgm:prSet>
      <dgm:spPr/>
    </dgm:pt>
    <dgm:pt modelId="{B96EB220-CC2A-42C4-8EBF-99E67C572E19}" type="pres">
      <dgm:prSet presAssocID="{8CB86799-E556-4A03-AE54-CB04B86FBBE4}" presName="spaceBetweenRectangles" presStyleCnt="0"/>
      <dgm:spPr/>
    </dgm:pt>
    <dgm:pt modelId="{CB0C0663-1A25-417C-9ABB-643627934715}" type="pres">
      <dgm:prSet presAssocID="{547356B7-3878-4085-830B-F2C23ACC5DEC}" presName="parentLin" presStyleCnt="0"/>
      <dgm:spPr/>
    </dgm:pt>
    <dgm:pt modelId="{57F6A7AC-3EB1-4EE1-802D-AE5ECD16D227}" type="pres">
      <dgm:prSet presAssocID="{547356B7-3878-4085-830B-F2C23ACC5DEC}" presName="parentLeftMargin" presStyleLbl="node1" presStyleIdx="1" presStyleCnt="3"/>
      <dgm:spPr/>
    </dgm:pt>
    <dgm:pt modelId="{F4F3AA14-A421-4951-B1B2-B9C73DFF1396}" type="pres">
      <dgm:prSet presAssocID="{547356B7-3878-4085-830B-F2C23ACC5DE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56C9EE1-C895-4451-9AE8-7DC03EE97C1A}" type="pres">
      <dgm:prSet presAssocID="{547356B7-3878-4085-830B-F2C23ACC5DEC}" presName="negativeSpace" presStyleCnt="0"/>
      <dgm:spPr/>
    </dgm:pt>
    <dgm:pt modelId="{088A985D-7E1D-46D0-AA83-C332F9AA4E80}" type="pres">
      <dgm:prSet presAssocID="{547356B7-3878-4085-830B-F2C23ACC5DE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E32AE45-C5BA-43D5-B63F-0199B1DBC387}" type="presOf" srcId="{B826F7AD-CDA7-42C7-91E2-53D5D2DE2CDD}" destId="{D4B71B8C-9C45-4950-B573-31DE8EA4480E}" srcOrd="1" destOrd="0" presId="urn:microsoft.com/office/officeart/2005/8/layout/list1"/>
    <dgm:cxn modelId="{C494EC35-ED4F-4B22-87E5-B047AC9F9E11}" srcId="{DDD6EDFD-D9E4-4A9F-805B-FBD4048DF792}" destId="{2F2F3D15-DEC0-4C89-A0F6-869B813A1029}" srcOrd="1" destOrd="0" parTransId="{98EFA88A-3CA6-4B4A-8580-F1C4709BF426}" sibTransId="{8CB86799-E556-4A03-AE54-CB04B86FBBE4}"/>
    <dgm:cxn modelId="{6CECB983-8B77-40C9-919D-07288288659A}" type="presOf" srcId="{547356B7-3878-4085-830B-F2C23ACC5DEC}" destId="{F4F3AA14-A421-4951-B1B2-B9C73DFF1396}" srcOrd="1" destOrd="0" presId="urn:microsoft.com/office/officeart/2005/8/layout/list1"/>
    <dgm:cxn modelId="{C11C1A86-2BEC-4358-8826-1B52EE73AD0F}" srcId="{DDD6EDFD-D9E4-4A9F-805B-FBD4048DF792}" destId="{547356B7-3878-4085-830B-F2C23ACC5DEC}" srcOrd="2" destOrd="0" parTransId="{A6897CB3-ED99-4347-8CED-7C1DA8F77836}" sibTransId="{2CBA5A59-1F39-4464-8359-1ED21BDECD51}"/>
    <dgm:cxn modelId="{BBD7FB96-84A2-45E9-8A68-0ECCD8984A0A}" srcId="{DDD6EDFD-D9E4-4A9F-805B-FBD4048DF792}" destId="{B826F7AD-CDA7-42C7-91E2-53D5D2DE2CDD}" srcOrd="0" destOrd="0" parTransId="{1EB5CEB2-2CEE-4AD1-A266-79EF9D439D42}" sibTransId="{AD36C037-D358-4028-BBF8-71C762CD16D3}"/>
    <dgm:cxn modelId="{CBB66533-D465-4099-8B31-FC14EE0DF2D2}" type="presOf" srcId="{2F2F3D15-DEC0-4C89-A0F6-869B813A1029}" destId="{9E4E0D43-DEDF-4B66-A1B0-030B5852949C}" srcOrd="0" destOrd="0" presId="urn:microsoft.com/office/officeart/2005/8/layout/list1"/>
    <dgm:cxn modelId="{BC398E8F-4379-4AD8-A419-38E799A2ECC6}" type="presOf" srcId="{547356B7-3878-4085-830B-F2C23ACC5DEC}" destId="{57F6A7AC-3EB1-4EE1-802D-AE5ECD16D227}" srcOrd="0" destOrd="0" presId="urn:microsoft.com/office/officeart/2005/8/layout/list1"/>
    <dgm:cxn modelId="{D873A929-FB73-4A1D-BC80-86276619C58F}" type="presOf" srcId="{B826F7AD-CDA7-42C7-91E2-53D5D2DE2CDD}" destId="{5BFA00D0-EAC6-4A75-A3D2-A9DB87D00BC5}" srcOrd="0" destOrd="0" presId="urn:microsoft.com/office/officeart/2005/8/layout/list1"/>
    <dgm:cxn modelId="{7D2E3814-5989-4C5A-A469-FFE32B0DA506}" type="presOf" srcId="{DDD6EDFD-D9E4-4A9F-805B-FBD4048DF792}" destId="{F0D1DF92-B93D-431E-8C83-364416128490}" srcOrd="0" destOrd="0" presId="urn:microsoft.com/office/officeart/2005/8/layout/list1"/>
    <dgm:cxn modelId="{E025C91E-E512-4C8B-9254-834EB07566CD}" type="presOf" srcId="{2F2F3D15-DEC0-4C89-A0F6-869B813A1029}" destId="{3C874D18-A5DE-4681-96B2-D015F9D9E4AE}" srcOrd="1" destOrd="0" presId="urn:microsoft.com/office/officeart/2005/8/layout/list1"/>
    <dgm:cxn modelId="{1914ECF0-D29C-4DFE-BC11-120E777F207F}" type="presParOf" srcId="{F0D1DF92-B93D-431E-8C83-364416128490}" destId="{ACC00006-B551-4149-B6AD-1C29ED141E84}" srcOrd="0" destOrd="0" presId="urn:microsoft.com/office/officeart/2005/8/layout/list1"/>
    <dgm:cxn modelId="{5D28981C-9F87-4C16-83B6-3975DACDCD68}" type="presParOf" srcId="{ACC00006-B551-4149-B6AD-1C29ED141E84}" destId="{5BFA00D0-EAC6-4A75-A3D2-A9DB87D00BC5}" srcOrd="0" destOrd="0" presId="urn:microsoft.com/office/officeart/2005/8/layout/list1"/>
    <dgm:cxn modelId="{6DCC146A-2438-4412-818F-638560140EC6}" type="presParOf" srcId="{ACC00006-B551-4149-B6AD-1C29ED141E84}" destId="{D4B71B8C-9C45-4950-B573-31DE8EA4480E}" srcOrd="1" destOrd="0" presId="urn:microsoft.com/office/officeart/2005/8/layout/list1"/>
    <dgm:cxn modelId="{00A23FFE-2C69-46A3-8F89-893BC0596963}" type="presParOf" srcId="{F0D1DF92-B93D-431E-8C83-364416128490}" destId="{95B5E5B9-DF42-4192-A4F4-7DAB8D2E219F}" srcOrd="1" destOrd="0" presId="urn:microsoft.com/office/officeart/2005/8/layout/list1"/>
    <dgm:cxn modelId="{E7AC9D3D-9CC2-4D18-8AD4-4B31FB3BAB8F}" type="presParOf" srcId="{F0D1DF92-B93D-431E-8C83-364416128490}" destId="{A2096066-1BDE-4465-BBC9-3EF4C8789155}" srcOrd="2" destOrd="0" presId="urn:microsoft.com/office/officeart/2005/8/layout/list1"/>
    <dgm:cxn modelId="{3C2C4916-5370-4EF6-A2DC-459FE83EB94B}" type="presParOf" srcId="{F0D1DF92-B93D-431E-8C83-364416128490}" destId="{9E6F2032-B6D4-4BE0-9101-75CF57093377}" srcOrd="3" destOrd="0" presId="urn:microsoft.com/office/officeart/2005/8/layout/list1"/>
    <dgm:cxn modelId="{5510AA5C-E90E-4A07-A9C3-1A8ADE31A566}" type="presParOf" srcId="{F0D1DF92-B93D-431E-8C83-364416128490}" destId="{9CF4A0FF-B531-482F-8678-79A40EDC382C}" srcOrd="4" destOrd="0" presId="urn:microsoft.com/office/officeart/2005/8/layout/list1"/>
    <dgm:cxn modelId="{A0C39750-607A-4B34-A3CB-012D300C0927}" type="presParOf" srcId="{9CF4A0FF-B531-482F-8678-79A40EDC382C}" destId="{9E4E0D43-DEDF-4B66-A1B0-030B5852949C}" srcOrd="0" destOrd="0" presId="urn:microsoft.com/office/officeart/2005/8/layout/list1"/>
    <dgm:cxn modelId="{1D71DDA2-E873-4E5D-B7E6-A421E265A319}" type="presParOf" srcId="{9CF4A0FF-B531-482F-8678-79A40EDC382C}" destId="{3C874D18-A5DE-4681-96B2-D015F9D9E4AE}" srcOrd="1" destOrd="0" presId="urn:microsoft.com/office/officeart/2005/8/layout/list1"/>
    <dgm:cxn modelId="{D503F59B-3DDA-4EFC-BEF1-81C6CE5C075C}" type="presParOf" srcId="{F0D1DF92-B93D-431E-8C83-364416128490}" destId="{BC79764B-86E4-41BB-BB18-542F091BFD76}" srcOrd="5" destOrd="0" presId="urn:microsoft.com/office/officeart/2005/8/layout/list1"/>
    <dgm:cxn modelId="{AC49F13E-8F06-4353-BD82-22ACA2414F53}" type="presParOf" srcId="{F0D1DF92-B93D-431E-8C83-364416128490}" destId="{8B1310BF-D6C4-4EBF-BEBC-551623A31E02}" srcOrd="6" destOrd="0" presId="urn:microsoft.com/office/officeart/2005/8/layout/list1"/>
    <dgm:cxn modelId="{7EB49C1D-F442-48F8-AE41-469E3D2BC558}" type="presParOf" srcId="{F0D1DF92-B93D-431E-8C83-364416128490}" destId="{B96EB220-CC2A-42C4-8EBF-99E67C572E19}" srcOrd="7" destOrd="0" presId="urn:microsoft.com/office/officeart/2005/8/layout/list1"/>
    <dgm:cxn modelId="{B3A61ED7-2220-49C5-909B-8D867AD95B76}" type="presParOf" srcId="{F0D1DF92-B93D-431E-8C83-364416128490}" destId="{CB0C0663-1A25-417C-9ABB-643627934715}" srcOrd="8" destOrd="0" presId="urn:microsoft.com/office/officeart/2005/8/layout/list1"/>
    <dgm:cxn modelId="{B35251CF-AE67-4AC0-AA40-1342A7B5D705}" type="presParOf" srcId="{CB0C0663-1A25-417C-9ABB-643627934715}" destId="{57F6A7AC-3EB1-4EE1-802D-AE5ECD16D227}" srcOrd="0" destOrd="0" presId="urn:microsoft.com/office/officeart/2005/8/layout/list1"/>
    <dgm:cxn modelId="{00138C97-AC92-4E58-BB63-E0D9AEB36B8A}" type="presParOf" srcId="{CB0C0663-1A25-417C-9ABB-643627934715}" destId="{F4F3AA14-A421-4951-B1B2-B9C73DFF1396}" srcOrd="1" destOrd="0" presId="urn:microsoft.com/office/officeart/2005/8/layout/list1"/>
    <dgm:cxn modelId="{8FFCA97B-49FF-42EC-A58E-491428FBA65E}" type="presParOf" srcId="{F0D1DF92-B93D-431E-8C83-364416128490}" destId="{756C9EE1-C895-4451-9AE8-7DC03EE97C1A}" srcOrd="9" destOrd="0" presId="urn:microsoft.com/office/officeart/2005/8/layout/list1"/>
    <dgm:cxn modelId="{86D6E574-221C-4486-8524-6378E7B79B35}" type="presParOf" srcId="{F0D1DF92-B93D-431E-8C83-364416128490}" destId="{088A985D-7E1D-46D0-AA83-C332F9AA4E8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415675-273A-4200-A4CE-E49B944CFF9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CE17B13-404C-4D46-BC2C-57F868C5E09D}">
      <dgm:prSet phldrT="[Текст]"/>
      <dgm:spPr/>
      <dgm:t>
        <a:bodyPr/>
        <a:lstStyle/>
        <a:p>
          <a:r>
            <a:rPr lang="ru-RU" b="0" i="0" dirty="0" err="1"/>
            <a:t>Створити</a:t>
          </a:r>
          <a:r>
            <a:rPr lang="ru-RU" b="0" i="0" dirty="0"/>
            <a:t> систему </a:t>
          </a:r>
          <a:r>
            <a:rPr lang="ru-RU" b="0" i="0" dirty="0" err="1"/>
            <a:t>обліку</a:t>
          </a:r>
          <a:r>
            <a:rPr lang="ru-RU" b="0" i="0" dirty="0"/>
            <a:t> </a:t>
          </a:r>
          <a:r>
            <a:rPr lang="ru-RU" b="0" i="0" dirty="0" err="1"/>
            <a:t>руху</a:t>
          </a:r>
          <a:r>
            <a:rPr lang="ru-RU" b="0" i="0" dirty="0"/>
            <a:t> </a:t>
          </a:r>
          <a:r>
            <a:rPr lang="ru-RU" b="0" i="0" dirty="0" err="1"/>
            <a:t>цінних</a:t>
          </a:r>
          <a:r>
            <a:rPr lang="ru-RU" b="0" i="0" dirty="0"/>
            <a:t> </a:t>
          </a:r>
          <a:r>
            <a:rPr lang="ru-RU" b="0" i="0" dirty="0" err="1"/>
            <a:t>паперів</a:t>
          </a:r>
          <a:endParaRPr lang="uk-UA" dirty="0"/>
        </a:p>
      </dgm:t>
    </dgm:pt>
    <dgm:pt modelId="{1BB34367-5B84-4ECA-B940-D1C0B1990FE7}" type="parTrans" cxnId="{E90322C5-FFFB-45DB-BF47-D5C0D3913632}">
      <dgm:prSet/>
      <dgm:spPr/>
      <dgm:t>
        <a:bodyPr/>
        <a:lstStyle/>
        <a:p>
          <a:endParaRPr lang="uk-UA"/>
        </a:p>
      </dgm:t>
    </dgm:pt>
    <dgm:pt modelId="{10D3D88F-0E88-449D-B643-7B32DB6298F6}" type="sibTrans" cxnId="{E90322C5-FFFB-45DB-BF47-D5C0D3913632}">
      <dgm:prSet/>
      <dgm:spPr/>
      <dgm:t>
        <a:bodyPr/>
        <a:lstStyle/>
        <a:p>
          <a:endParaRPr lang="uk-UA"/>
        </a:p>
      </dgm:t>
    </dgm:pt>
    <dgm:pt modelId="{C85BDCB7-808C-42D2-920E-A767003EB7EE}">
      <dgm:prSet phldrT="[Текст]"/>
      <dgm:spPr/>
      <dgm:t>
        <a:bodyPr/>
        <a:lstStyle/>
        <a:p>
          <a:r>
            <a:rPr lang="ru-RU" b="0" i="0" dirty="0" err="1"/>
            <a:t>Забезпечити</a:t>
          </a:r>
          <a:r>
            <a:rPr lang="ru-RU" b="0" i="0" dirty="0"/>
            <a:t> </a:t>
          </a:r>
          <a:r>
            <a:rPr lang="ru-RU" b="0" i="0" dirty="0" err="1"/>
            <a:t>ліквідність</a:t>
          </a:r>
          <a:r>
            <a:rPr lang="ru-RU" b="0" i="0" dirty="0"/>
            <a:t> фондового ринку</a:t>
          </a:r>
          <a:endParaRPr lang="uk-UA" dirty="0"/>
        </a:p>
      </dgm:t>
    </dgm:pt>
    <dgm:pt modelId="{3EF15016-643B-4656-953A-E91EE009868E}" type="parTrans" cxnId="{E4D8B8E4-D4BC-49D4-AA5B-55FF6A2CFB0E}">
      <dgm:prSet/>
      <dgm:spPr/>
      <dgm:t>
        <a:bodyPr/>
        <a:lstStyle/>
        <a:p>
          <a:endParaRPr lang="uk-UA"/>
        </a:p>
      </dgm:t>
    </dgm:pt>
    <dgm:pt modelId="{46F31001-5603-40D9-A7BB-BE0803D163DB}" type="sibTrans" cxnId="{E4D8B8E4-D4BC-49D4-AA5B-55FF6A2CFB0E}">
      <dgm:prSet/>
      <dgm:spPr/>
      <dgm:t>
        <a:bodyPr/>
        <a:lstStyle/>
        <a:p>
          <a:endParaRPr lang="uk-UA"/>
        </a:p>
      </dgm:t>
    </dgm:pt>
    <dgm:pt modelId="{01A1F1BA-AB3B-4D71-B14D-8E55FDFB39A6}" type="pres">
      <dgm:prSet presAssocID="{8D415675-273A-4200-A4CE-E49B944CFF93}" presName="diagram" presStyleCnt="0">
        <dgm:presLayoutVars>
          <dgm:dir/>
          <dgm:resizeHandles val="exact"/>
        </dgm:presLayoutVars>
      </dgm:prSet>
      <dgm:spPr/>
    </dgm:pt>
    <dgm:pt modelId="{58F0C01E-2404-486F-B10D-2C9671FF93F0}" type="pres">
      <dgm:prSet presAssocID="{4CE17B13-404C-4D46-BC2C-57F868C5E09D}" presName="node" presStyleLbl="node1" presStyleIdx="0" presStyleCnt="2">
        <dgm:presLayoutVars>
          <dgm:bulletEnabled val="1"/>
        </dgm:presLayoutVars>
      </dgm:prSet>
      <dgm:spPr/>
    </dgm:pt>
    <dgm:pt modelId="{BAA8DED6-87E4-4B8B-BE88-EC09EA0A9724}" type="pres">
      <dgm:prSet presAssocID="{10D3D88F-0E88-449D-B643-7B32DB6298F6}" presName="sibTrans" presStyleCnt="0"/>
      <dgm:spPr/>
    </dgm:pt>
    <dgm:pt modelId="{8B6F939A-7D41-462E-881F-D6057AA90742}" type="pres">
      <dgm:prSet presAssocID="{C85BDCB7-808C-42D2-920E-A767003EB7EE}" presName="node" presStyleLbl="node1" presStyleIdx="1" presStyleCnt="2">
        <dgm:presLayoutVars>
          <dgm:bulletEnabled val="1"/>
        </dgm:presLayoutVars>
      </dgm:prSet>
      <dgm:spPr/>
    </dgm:pt>
  </dgm:ptLst>
  <dgm:cxnLst>
    <dgm:cxn modelId="{E4D8B8E4-D4BC-49D4-AA5B-55FF6A2CFB0E}" srcId="{8D415675-273A-4200-A4CE-E49B944CFF93}" destId="{C85BDCB7-808C-42D2-920E-A767003EB7EE}" srcOrd="1" destOrd="0" parTransId="{3EF15016-643B-4656-953A-E91EE009868E}" sibTransId="{46F31001-5603-40D9-A7BB-BE0803D163DB}"/>
    <dgm:cxn modelId="{EAAD54DD-4BCA-4EE3-9EFE-17A95884AFE0}" type="presOf" srcId="{C85BDCB7-808C-42D2-920E-A767003EB7EE}" destId="{8B6F939A-7D41-462E-881F-D6057AA90742}" srcOrd="0" destOrd="0" presId="urn:microsoft.com/office/officeart/2005/8/layout/default"/>
    <dgm:cxn modelId="{4C2DE378-64D7-494B-9B9E-923624680937}" type="presOf" srcId="{4CE17B13-404C-4D46-BC2C-57F868C5E09D}" destId="{58F0C01E-2404-486F-B10D-2C9671FF93F0}" srcOrd="0" destOrd="0" presId="urn:microsoft.com/office/officeart/2005/8/layout/default"/>
    <dgm:cxn modelId="{E90322C5-FFFB-45DB-BF47-D5C0D3913632}" srcId="{8D415675-273A-4200-A4CE-E49B944CFF93}" destId="{4CE17B13-404C-4D46-BC2C-57F868C5E09D}" srcOrd="0" destOrd="0" parTransId="{1BB34367-5B84-4ECA-B940-D1C0B1990FE7}" sibTransId="{10D3D88F-0E88-449D-B643-7B32DB6298F6}"/>
    <dgm:cxn modelId="{2BB9DE70-C393-4031-940C-06D805592CA1}" type="presOf" srcId="{8D415675-273A-4200-A4CE-E49B944CFF93}" destId="{01A1F1BA-AB3B-4D71-B14D-8E55FDFB39A6}" srcOrd="0" destOrd="0" presId="urn:microsoft.com/office/officeart/2005/8/layout/default"/>
    <dgm:cxn modelId="{5B16E9B1-AC88-4C16-A316-128BB9B1C8E5}" type="presParOf" srcId="{01A1F1BA-AB3B-4D71-B14D-8E55FDFB39A6}" destId="{58F0C01E-2404-486F-B10D-2C9671FF93F0}" srcOrd="0" destOrd="0" presId="urn:microsoft.com/office/officeart/2005/8/layout/default"/>
    <dgm:cxn modelId="{22AD7EAA-D692-4438-A685-2A45BA015702}" type="presParOf" srcId="{01A1F1BA-AB3B-4D71-B14D-8E55FDFB39A6}" destId="{BAA8DED6-87E4-4B8B-BE88-EC09EA0A9724}" srcOrd="1" destOrd="0" presId="urn:microsoft.com/office/officeart/2005/8/layout/default"/>
    <dgm:cxn modelId="{0C0D122E-96B2-41D2-AC34-66C8DF1C92DD}" type="presParOf" srcId="{01A1F1BA-AB3B-4D71-B14D-8E55FDFB39A6}" destId="{8B6F939A-7D41-462E-881F-D6057AA9074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6C1668-E1E7-4203-BB04-1A9A0C0298A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D9BA7C0-FE59-4C6B-A8AA-BEFF18085950}">
      <dgm:prSet phldrT="[Текст]" custT="1"/>
      <dgm:spPr/>
      <dgm:t>
        <a:bodyPr/>
        <a:lstStyle/>
        <a:p>
          <a:r>
            <a:rPr lang="ru-RU" sz="2800" b="0" i="0" dirty="0"/>
            <a:t>які </a:t>
          </a:r>
          <a:r>
            <a:rPr lang="ru-RU" sz="2800" b="0" i="0" dirty="0" err="1"/>
            <a:t>пройшли</a:t>
          </a:r>
          <a:r>
            <a:rPr lang="ru-RU" sz="2800" b="0" i="0" dirty="0"/>
            <a:t> </a:t>
          </a:r>
          <a:r>
            <a:rPr lang="ru-RU" sz="2800" b="0" i="0" dirty="0" err="1"/>
            <a:t>лістинг</a:t>
          </a:r>
          <a:r>
            <a:rPr lang="ru-RU" sz="2800" b="0" i="0" dirty="0"/>
            <a:t> та </a:t>
          </a:r>
          <a:r>
            <a:rPr lang="ru-RU" sz="2800" b="0" i="0" dirty="0" err="1"/>
            <a:t>включені</a:t>
          </a:r>
          <a:r>
            <a:rPr lang="ru-RU" sz="2800" b="0" i="0" dirty="0"/>
            <a:t> до </a:t>
          </a:r>
          <a:r>
            <a:rPr lang="ru-RU" sz="2800" b="0" i="0" dirty="0" err="1"/>
            <a:t>котирувального</a:t>
          </a:r>
          <a:r>
            <a:rPr lang="ru-RU" sz="2800" b="0" i="0" dirty="0"/>
            <a:t> листка </a:t>
          </a:r>
          <a:r>
            <a:rPr lang="ru-RU" sz="2800" b="0" i="0" dirty="0" err="1"/>
            <a:t>першого</a:t>
          </a:r>
          <a:r>
            <a:rPr lang="ru-RU" sz="2800" b="0" i="0" dirty="0"/>
            <a:t> і другого </a:t>
          </a:r>
          <a:r>
            <a:rPr lang="ru-RU" sz="2800" b="0" i="0" dirty="0" err="1"/>
            <a:t>рівнів</a:t>
          </a:r>
          <a:endParaRPr lang="uk-UA" sz="2800" dirty="0"/>
        </a:p>
      </dgm:t>
    </dgm:pt>
    <dgm:pt modelId="{59ADDA0D-15E0-48E9-BCA2-0C348170C578}" type="parTrans" cxnId="{C70CB101-B6C8-4BB6-B03F-49FF63D7C668}">
      <dgm:prSet/>
      <dgm:spPr/>
      <dgm:t>
        <a:bodyPr/>
        <a:lstStyle/>
        <a:p>
          <a:endParaRPr lang="uk-UA" sz="2800"/>
        </a:p>
      </dgm:t>
    </dgm:pt>
    <dgm:pt modelId="{F8EFE31B-B8FD-43FF-8F4B-EA2AFC6AA814}" type="sibTrans" cxnId="{C70CB101-B6C8-4BB6-B03F-49FF63D7C668}">
      <dgm:prSet/>
      <dgm:spPr/>
      <dgm:t>
        <a:bodyPr/>
        <a:lstStyle/>
        <a:p>
          <a:endParaRPr lang="uk-UA" sz="2800"/>
        </a:p>
      </dgm:t>
    </dgm:pt>
    <dgm:pt modelId="{CF19C92D-C208-41F7-915D-8F79D31B5B6C}">
      <dgm:prSet phldrT="[Текст]" custT="1"/>
      <dgm:spPr/>
      <dgm:t>
        <a:bodyPr/>
        <a:lstStyle/>
        <a:p>
          <a:r>
            <a:rPr lang="ru-RU" sz="2800" b="0" i="0" dirty="0"/>
            <a:t>з </a:t>
          </a:r>
          <a:r>
            <a:rPr lang="ru-RU" sz="2800" b="0" i="0" dirty="0" err="1"/>
            <a:t>найбільшою</a:t>
          </a:r>
          <a:r>
            <a:rPr lang="ru-RU" sz="2800" b="0" i="0" dirty="0"/>
            <a:t> </a:t>
          </a:r>
          <a:r>
            <a:rPr lang="ru-RU" sz="2800" b="0" i="0" dirty="0" err="1"/>
            <a:t>кількістю</a:t>
          </a:r>
          <a:r>
            <a:rPr lang="ru-RU" sz="2800" b="0" i="0" dirty="0"/>
            <a:t> </a:t>
          </a:r>
          <a:r>
            <a:rPr lang="ru-RU" sz="2800" b="0" i="0" dirty="0" err="1"/>
            <a:t>зареєстрованих</a:t>
          </a:r>
          <a:r>
            <a:rPr lang="ru-RU" sz="2800" b="0" i="0" dirty="0"/>
            <a:t> </a:t>
          </a:r>
          <a:r>
            <a:rPr lang="ru-RU" sz="2800" b="0" i="0" dirty="0" err="1"/>
            <a:t>угод</a:t>
          </a:r>
          <a:r>
            <a:rPr lang="ru-RU" sz="2800" b="0" i="0" dirty="0"/>
            <a:t> за </a:t>
          </a:r>
          <a:r>
            <a:rPr lang="ru-RU" sz="2800" b="0" i="0" dirty="0" err="1"/>
            <a:t>умови</a:t>
          </a:r>
          <a:r>
            <a:rPr lang="ru-RU" sz="2800" b="0" i="0" dirty="0"/>
            <a:t>, що </a:t>
          </a:r>
          <a:r>
            <a:rPr lang="ru-RU" sz="2800" b="0" i="0" dirty="0" err="1"/>
            <a:t>ціна</a:t>
          </a:r>
          <a:r>
            <a:rPr lang="ru-RU" sz="2800" b="0" i="0" dirty="0"/>
            <a:t> </a:t>
          </a:r>
          <a:r>
            <a:rPr lang="ru-RU" sz="2800" b="0" i="0" dirty="0" err="1"/>
            <a:t>двосторонньої</a:t>
          </a:r>
          <a:r>
            <a:rPr lang="ru-RU" sz="2800" b="0" i="0" dirty="0"/>
            <a:t> угоди </a:t>
          </a:r>
          <a:r>
            <a:rPr lang="ru-RU" sz="2800" b="0" i="0" dirty="0" err="1"/>
            <a:t>має</a:t>
          </a:r>
          <a:r>
            <a:rPr lang="ru-RU" sz="2800" b="0" i="0" dirty="0"/>
            <a:t> бути не </a:t>
          </a:r>
          <a:r>
            <a:rPr lang="ru-RU" sz="2800" b="0" i="0" dirty="0" err="1"/>
            <a:t>менша</a:t>
          </a:r>
          <a:r>
            <a:rPr lang="ru-RU" sz="2800" b="0" i="0" dirty="0"/>
            <a:t> за </a:t>
          </a:r>
          <a:r>
            <a:rPr lang="ru-RU" sz="2800" b="0" i="0" dirty="0" err="1"/>
            <a:t>найліпшу</a:t>
          </a:r>
          <a:r>
            <a:rPr lang="ru-RU" sz="2800" b="0" i="0" dirty="0"/>
            <a:t> </a:t>
          </a:r>
          <a:r>
            <a:rPr lang="ru-RU" sz="2800" b="0" i="0" dirty="0" err="1"/>
            <a:t>ціну</a:t>
          </a:r>
          <a:r>
            <a:rPr lang="ru-RU" sz="2800" b="0" i="0" dirty="0"/>
            <a:t> </a:t>
          </a:r>
          <a:r>
            <a:rPr lang="ru-RU" sz="2800" b="0" i="0" dirty="0" err="1"/>
            <a:t>купівлі</a:t>
          </a:r>
          <a:r>
            <a:rPr lang="ru-RU" sz="2800" b="0" i="0" dirty="0"/>
            <a:t> та не </a:t>
          </a:r>
          <a:r>
            <a:rPr lang="ru-RU" sz="2800" b="0" i="0" dirty="0" err="1"/>
            <a:t>вища</a:t>
          </a:r>
          <a:r>
            <a:rPr lang="ru-RU" sz="2800" b="0" i="0" dirty="0"/>
            <a:t> за </a:t>
          </a:r>
          <a:r>
            <a:rPr lang="ru-RU" sz="2800" b="0" i="0" dirty="0" err="1"/>
            <a:t>найліпшу</a:t>
          </a:r>
          <a:r>
            <a:rPr lang="ru-RU" sz="2800" b="0" i="0" dirty="0"/>
            <a:t> </a:t>
          </a:r>
          <a:r>
            <a:rPr lang="ru-RU" sz="2800" b="0" i="0" dirty="0" err="1"/>
            <a:t>ціну</a:t>
          </a:r>
          <a:r>
            <a:rPr lang="ru-RU" sz="2800" b="0" i="0" dirty="0"/>
            <a:t> продажу</a:t>
          </a:r>
          <a:endParaRPr lang="uk-UA" sz="2800" dirty="0"/>
        </a:p>
      </dgm:t>
    </dgm:pt>
    <dgm:pt modelId="{59C7DEBA-CEE0-4B18-8CA9-DD09EECA8506}" type="parTrans" cxnId="{19786145-C051-44F2-9918-0120800EE704}">
      <dgm:prSet/>
      <dgm:spPr/>
      <dgm:t>
        <a:bodyPr/>
        <a:lstStyle/>
        <a:p>
          <a:endParaRPr lang="uk-UA" sz="2800"/>
        </a:p>
      </dgm:t>
    </dgm:pt>
    <dgm:pt modelId="{5E6468D0-7345-4332-A76D-96DE987585CC}" type="sibTrans" cxnId="{19786145-C051-44F2-9918-0120800EE704}">
      <dgm:prSet/>
      <dgm:spPr/>
      <dgm:t>
        <a:bodyPr/>
        <a:lstStyle/>
        <a:p>
          <a:endParaRPr lang="uk-UA" sz="2800"/>
        </a:p>
      </dgm:t>
    </dgm:pt>
    <dgm:pt modelId="{EFA6E309-FEC1-433E-9DB3-EDCFFBEBA7CE}" type="pres">
      <dgm:prSet presAssocID="{476C1668-E1E7-4203-BB04-1A9A0C0298A9}" presName="linear" presStyleCnt="0">
        <dgm:presLayoutVars>
          <dgm:dir/>
          <dgm:animLvl val="lvl"/>
          <dgm:resizeHandles val="exact"/>
        </dgm:presLayoutVars>
      </dgm:prSet>
      <dgm:spPr/>
    </dgm:pt>
    <dgm:pt modelId="{10ECA467-43F4-4DE0-BF00-27DD6D379842}" type="pres">
      <dgm:prSet presAssocID="{4D9BA7C0-FE59-4C6B-A8AA-BEFF18085950}" presName="parentLin" presStyleCnt="0"/>
      <dgm:spPr/>
    </dgm:pt>
    <dgm:pt modelId="{5B2A4053-5405-47B4-B8E3-746F0643ED89}" type="pres">
      <dgm:prSet presAssocID="{4D9BA7C0-FE59-4C6B-A8AA-BEFF18085950}" presName="parentLeftMargin" presStyleLbl="node1" presStyleIdx="0" presStyleCnt="2"/>
      <dgm:spPr/>
    </dgm:pt>
    <dgm:pt modelId="{7FAE3677-A538-4BD5-B184-C0C238D5BBC1}" type="pres">
      <dgm:prSet presAssocID="{4D9BA7C0-FE59-4C6B-A8AA-BEFF1808595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700941C-FEB2-4DE4-B75A-552FA0309FEC}" type="pres">
      <dgm:prSet presAssocID="{4D9BA7C0-FE59-4C6B-A8AA-BEFF18085950}" presName="negativeSpace" presStyleCnt="0"/>
      <dgm:spPr/>
    </dgm:pt>
    <dgm:pt modelId="{56227031-2FB1-49E1-87C3-7E66B09DDA4D}" type="pres">
      <dgm:prSet presAssocID="{4D9BA7C0-FE59-4C6B-A8AA-BEFF18085950}" presName="childText" presStyleLbl="conFgAcc1" presStyleIdx="0" presStyleCnt="2">
        <dgm:presLayoutVars>
          <dgm:bulletEnabled val="1"/>
        </dgm:presLayoutVars>
      </dgm:prSet>
      <dgm:spPr/>
    </dgm:pt>
    <dgm:pt modelId="{E92E9449-0910-42F0-8C03-C53F6FB9B40B}" type="pres">
      <dgm:prSet presAssocID="{F8EFE31B-B8FD-43FF-8F4B-EA2AFC6AA814}" presName="spaceBetweenRectangles" presStyleCnt="0"/>
      <dgm:spPr/>
    </dgm:pt>
    <dgm:pt modelId="{608C8BDC-A363-494F-837E-B1AF905A6428}" type="pres">
      <dgm:prSet presAssocID="{CF19C92D-C208-41F7-915D-8F79D31B5B6C}" presName="parentLin" presStyleCnt="0"/>
      <dgm:spPr/>
    </dgm:pt>
    <dgm:pt modelId="{75C4BD3D-B1BC-4C69-87DF-309F62C83F5A}" type="pres">
      <dgm:prSet presAssocID="{CF19C92D-C208-41F7-915D-8F79D31B5B6C}" presName="parentLeftMargin" presStyleLbl="node1" presStyleIdx="0" presStyleCnt="2"/>
      <dgm:spPr/>
    </dgm:pt>
    <dgm:pt modelId="{D8166228-2096-4F12-826B-F4648143225F}" type="pres">
      <dgm:prSet presAssocID="{CF19C92D-C208-41F7-915D-8F79D31B5B6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80D87AA-3A28-4322-8C27-7DDDFBD989B9}" type="pres">
      <dgm:prSet presAssocID="{CF19C92D-C208-41F7-915D-8F79D31B5B6C}" presName="negativeSpace" presStyleCnt="0"/>
      <dgm:spPr/>
    </dgm:pt>
    <dgm:pt modelId="{4C167BBE-6892-4AB4-A591-0C8314E0D89D}" type="pres">
      <dgm:prSet presAssocID="{CF19C92D-C208-41F7-915D-8F79D31B5B6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A358907-B00C-4363-BD94-434D46904821}" type="presOf" srcId="{4D9BA7C0-FE59-4C6B-A8AA-BEFF18085950}" destId="{5B2A4053-5405-47B4-B8E3-746F0643ED89}" srcOrd="0" destOrd="0" presId="urn:microsoft.com/office/officeart/2005/8/layout/list1"/>
    <dgm:cxn modelId="{AF01F712-D5C4-4A81-A85D-E328AA707169}" type="presOf" srcId="{4D9BA7C0-FE59-4C6B-A8AA-BEFF18085950}" destId="{7FAE3677-A538-4BD5-B184-C0C238D5BBC1}" srcOrd="1" destOrd="0" presId="urn:microsoft.com/office/officeart/2005/8/layout/list1"/>
    <dgm:cxn modelId="{2BB0C1B1-4785-4025-9C2E-13A05D624BA2}" type="presOf" srcId="{CF19C92D-C208-41F7-915D-8F79D31B5B6C}" destId="{D8166228-2096-4F12-826B-F4648143225F}" srcOrd="1" destOrd="0" presId="urn:microsoft.com/office/officeart/2005/8/layout/list1"/>
    <dgm:cxn modelId="{19786145-C051-44F2-9918-0120800EE704}" srcId="{476C1668-E1E7-4203-BB04-1A9A0C0298A9}" destId="{CF19C92D-C208-41F7-915D-8F79D31B5B6C}" srcOrd="1" destOrd="0" parTransId="{59C7DEBA-CEE0-4B18-8CA9-DD09EECA8506}" sibTransId="{5E6468D0-7345-4332-A76D-96DE987585CC}"/>
    <dgm:cxn modelId="{8F8AA481-11C5-481C-9DFF-DFB104F2B3B0}" type="presOf" srcId="{CF19C92D-C208-41F7-915D-8F79D31B5B6C}" destId="{75C4BD3D-B1BC-4C69-87DF-309F62C83F5A}" srcOrd="0" destOrd="0" presId="urn:microsoft.com/office/officeart/2005/8/layout/list1"/>
    <dgm:cxn modelId="{9A9B796C-4C97-4D23-8F2E-8137DEDD6036}" type="presOf" srcId="{476C1668-E1E7-4203-BB04-1A9A0C0298A9}" destId="{EFA6E309-FEC1-433E-9DB3-EDCFFBEBA7CE}" srcOrd="0" destOrd="0" presId="urn:microsoft.com/office/officeart/2005/8/layout/list1"/>
    <dgm:cxn modelId="{C70CB101-B6C8-4BB6-B03F-49FF63D7C668}" srcId="{476C1668-E1E7-4203-BB04-1A9A0C0298A9}" destId="{4D9BA7C0-FE59-4C6B-A8AA-BEFF18085950}" srcOrd="0" destOrd="0" parTransId="{59ADDA0D-15E0-48E9-BCA2-0C348170C578}" sibTransId="{F8EFE31B-B8FD-43FF-8F4B-EA2AFC6AA814}"/>
    <dgm:cxn modelId="{05076CF9-EE30-4B66-92B1-0107634D555A}" type="presParOf" srcId="{EFA6E309-FEC1-433E-9DB3-EDCFFBEBA7CE}" destId="{10ECA467-43F4-4DE0-BF00-27DD6D379842}" srcOrd="0" destOrd="0" presId="urn:microsoft.com/office/officeart/2005/8/layout/list1"/>
    <dgm:cxn modelId="{E3DC4F13-3B15-4CD7-BB21-1AAAD9DCECF4}" type="presParOf" srcId="{10ECA467-43F4-4DE0-BF00-27DD6D379842}" destId="{5B2A4053-5405-47B4-B8E3-746F0643ED89}" srcOrd="0" destOrd="0" presId="urn:microsoft.com/office/officeart/2005/8/layout/list1"/>
    <dgm:cxn modelId="{BD60A8BE-23A6-48E9-8D04-42B039B3F3EC}" type="presParOf" srcId="{10ECA467-43F4-4DE0-BF00-27DD6D379842}" destId="{7FAE3677-A538-4BD5-B184-C0C238D5BBC1}" srcOrd="1" destOrd="0" presId="urn:microsoft.com/office/officeart/2005/8/layout/list1"/>
    <dgm:cxn modelId="{3D28AC5C-58F9-432E-8A9E-412077CAB5FF}" type="presParOf" srcId="{EFA6E309-FEC1-433E-9DB3-EDCFFBEBA7CE}" destId="{4700941C-FEB2-4DE4-B75A-552FA0309FEC}" srcOrd="1" destOrd="0" presId="urn:microsoft.com/office/officeart/2005/8/layout/list1"/>
    <dgm:cxn modelId="{A58B81D5-8809-4BEB-9DFC-DCDA2B7B79D8}" type="presParOf" srcId="{EFA6E309-FEC1-433E-9DB3-EDCFFBEBA7CE}" destId="{56227031-2FB1-49E1-87C3-7E66B09DDA4D}" srcOrd="2" destOrd="0" presId="urn:microsoft.com/office/officeart/2005/8/layout/list1"/>
    <dgm:cxn modelId="{2A6495D0-7BA5-43E2-BE41-8D8E34895A44}" type="presParOf" srcId="{EFA6E309-FEC1-433E-9DB3-EDCFFBEBA7CE}" destId="{E92E9449-0910-42F0-8C03-C53F6FB9B40B}" srcOrd="3" destOrd="0" presId="urn:microsoft.com/office/officeart/2005/8/layout/list1"/>
    <dgm:cxn modelId="{2560F327-D67F-4E0F-85C8-4A7E818541C9}" type="presParOf" srcId="{EFA6E309-FEC1-433E-9DB3-EDCFFBEBA7CE}" destId="{608C8BDC-A363-494F-837E-B1AF905A6428}" srcOrd="4" destOrd="0" presId="urn:microsoft.com/office/officeart/2005/8/layout/list1"/>
    <dgm:cxn modelId="{F8BA80AB-E9E5-4E6A-AFF8-32D07BD1B9FA}" type="presParOf" srcId="{608C8BDC-A363-494F-837E-B1AF905A6428}" destId="{75C4BD3D-B1BC-4C69-87DF-309F62C83F5A}" srcOrd="0" destOrd="0" presId="urn:microsoft.com/office/officeart/2005/8/layout/list1"/>
    <dgm:cxn modelId="{BFEA0825-8B7D-4171-AAF0-21C4ACB7849E}" type="presParOf" srcId="{608C8BDC-A363-494F-837E-B1AF905A6428}" destId="{D8166228-2096-4F12-826B-F4648143225F}" srcOrd="1" destOrd="0" presId="urn:microsoft.com/office/officeart/2005/8/layout/list1"/>
    <dgm:cxn modelId="{6C179BEC-6DDC-4FEB-8A89-1845BEBA3E7A}" type="presParOf" srcId="{EFA6E309-FEC1-433E-9DB3-EDCFFBEBA7CE}" destId="{480D87AA-3A28-4322-8C27-7DDDFBD989B9}" srcOrd="5" destOrd="0" presId="urn:microsoft.com/office/officeart/2005/8/layout/list1"/>
    <dgm:cxn modelId="{D4534D75-0C12-43AD-87F6-DC7513C9B90A}" type="presParOf" srcId="{EFA6E309-FEC1-433E-9DB3-EDCFFBEBA7CE}" destId="{4C167BBE-6892-4AB4-A591-0C8314E0D89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7A895-8E83-4034-9B4E-9EE84583BBA6}">
      <dsp:nvSpPr>
        <dsp:cNvPr id="0" name=""/>
        <dsp:cNvSpPr/>
      </dsp:nvSpPr>
      <dsp:spPr>
        <a:xfrm rot="5400000">
          <a:off x="-238573" y="239187"/>
          <a:ext cx="1590486" cy="11133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3000" kern="1200"/>
        </a:p>
      </dsp:txBody>
      <dsp:txXfrm rot="-5400000">
        <a:off x="0" y="557284"/>
        <a:ext cx="1113340" cy="477146"/>
      </dsp:txXfrm>
    </dsp:sp>
    <dsp:sp modelId="{4D39BC75-6B9B-46A3-AB69-355C681EF2B2}">
      <dsp:nvSpPr>
        <dsp:cNvPr id="0" name=""/>
        <dsp:cNvSpPr/>
      </dsp:nvSpPr>
      <dsp:spPr>
        <a:xfrm rot="5400000">
          <a:off x="5119762" y="-4005807"/>
          <a:ext cx="1033816" cy="90466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100" b="0" i="0" kern="1200" dirty="0" err="1"/>
            <a:t>Забезпечувати</a:t>
          </a:r>
          <a:r>
            <a:rPr lang="ru-RU" sz="3100" b="0" i="0" kern="1200" dirty="0"/>
            <a:t> </a:t>
          </a:r>
          <a:r>
            <a:rPr lang="ru-RU" sz="3100" b="0" i="0" kern="1200" dirty="0" err="1"/>
            <a:t>можливість</a:t>
          </a:r>
          <a:r>
            <a:rPr lang="ru-RU" sz="3100" b="0" i="0" kern="1200" dirty="0"/>
            <a:t> </a:t>
          </a:r>
          <a:r>
            <a:rPr lang="ru-RU" sz="3100" b="0" i="0" kern="1200" dirty="0" err="1"/>
            <a:t>реалізації</a:t>
          </a:r>
          <a:r>
            <a:rPr lang="ru-RU" sz="3100" b="0" i="0" kern="1200" dirty="0"/>
            <a:t> </a:t>
          </a:r>
          <a:r>
            <a:rPr lang="ru-RU" sz="3100" b="0" i="0" kern="1200" dirty="0" err="1"/>
            <a:t>економічних</a:t>
          </a:r>
          <a:r>
            <a:rPr lang="ru-RU" sz="3100" b="0" i="0" kern="1200" dirty="0"/>
            <a:t> </a:t>
          </a:r>
          <a:r>
            <a:rPr lang="ru-RU" sz="3100" b="0" i="0" kern="1200" dirty="0" err="1"/>
            <a:t>інтересів</a:t>
          </a:r>
          <a:r>
            <a:rPr lang="ru-RU" sz="3100" b="0" i="0" kern="1200" dirty="0"/>
            <a:t> </a:t>
          </a:r>
          <a:r>
            <a:rPr lang="ru-RU" sz="3100" b="0" i="0" kern="1200" dirty="0" err="1"/>
            <a:t>суб'єктів</a:t>
          </a:r>
          <a:r>
            <a:rPr lang="ru-RU" sz="3100" b="0" i="0" kern="1200" dirty="0"/>
            <a:t> </a:t>
          </a:r>
          <a:r>
            <a:rPr lang="ru-RU" sz="3100" b="0" i="0" kern="1200" dirty="0" err="1"/>
            <a:t>господарювання</a:t>
          </a:r>
          <a:endParaRPr lang="uk-UA" sz="3100" kern="1200" dirty="0"/>
        </a:p>
      </dsp:txBody>
      <dsp:txXfrm rot="-5400000">
        <a:off x="1113341" y="51081"/>
        <a:ext cx="8996192" cy="932882"/>
      </dsp:txXfrm>
    </dsp:sp>
    <dsp:sp modelId="{D453AE52-CEC4-4640-A97D-6E7CD1F2FDEE}">
      <dsp:nvSpPr>
        <dsp:cNvPr id="0" name=""/>
        <dsp:cNvSpPr/>
      </dsp:nvSpPr>
      <dsp:spPr>
        <a:xfrm rot="5400000">
          <a:off x="-238573" y="1635333"/>
          <a:ext cx="1590486" cy="11133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3000" kern="1200"/>
        </a:p>
      </dsp:txBody>
      <dsp:txXfrm rot="-5400000">
        <a:off x="0" y="1953430"/>
        <a:ext cx="1113340" cy="477146"/>
      </dsp:txXfrm>
    </dsp:sp>
    <dsp:sp modelId="{F751474F-1C9B-4CDE-8980-8E1C6D1A64D4}">
      <dsp:nvSpPr>
        <dsp:cNvPr id="0" name=""/>
        <dsp:cNvSpPr/>
      </dsp:nvSpPr>
      <dsp:spPr>
        <a:xfrm rot="5400000">
          <a:off x="5119762" y="-2609661"/>
          <a:ext cx="1033816" cy="90466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100" b="0" i="0" kern="1200" dirty="0" err="1"/>
            <a:t>Сприяти</a:t>
          </a:r>
          <a:r>
            <a:rPr lang="ru-RU" sz="3100" b="0" i="0" kern="1200" dirty="0"/>
            <a:t> </a:t>
          </a:r>
          <a:r>
            <a:rPr lang="ru-RU" sz="3100" b="0" i="0" kern="1200" dirty="0" err="1"/>
            <a:t>координації</a:t>
          </a:r>
          <a:r>
            <a:rPr lang="ru-RU" sz="3100" b="0" i="0" kern="1200" dirty="0"/>
            <a:t> </a:t>
          </a:r>
          <a:r>
            <a:rPr lang="ru-RU" sz="3100" b="0" i="0" kern="1200" dirty="0" err="1"/>
            <a:t>всіх</a:t>
          </a:r>
          <a:r>
            <a:rPr lang="ru-RU" sz="3100" b="0" i="0" kern="1200" dirty="0"/>
            <a:t> </a:t>
          </a:r>
          <a:r>
            <a:rPr lang="ru-RU" sz="3100" b="0" i="0" kern="1200" dirty="0" err="1"/>
            <a:t>їхніх</a:t>
          </a:r>
          <a:r>
            <a:rPr lang="ru-RU" sz="3100" b="0" i="0" kern="1200" dirty="0"/>
            <a:t> </a:t>
          </a:r>
          <a:r>
            <a:rPr lang="ru-RU" sz="3100" b="0" i="0" kern="1200" dirty="0" err="1"/>
            <a:t>економічних</a:t>
          </a:r>
          <a:r>
            <a:rPr lang="ru-RU" sz="3100" b="0" i="0" kern="1200" dirty="0"/>
            <a:t> </a:t>
          </a:r>
          <a:r>
            <a:rPr lang="ru-RU" sz="3100" b="0" i="0" kern="1200" dirty="0" err="1"/>
            <a:t>дій</a:t>
          </a:r>
          <a:endParaRPr lang="uk-UA" sz="3100" kern="1200" dirty="0"/>
        </a:p>
      </dsp:txBody>
      <dsp:txXfrm rot="-5400000">
        <a:off x="1113341" y="1447227"/>
        <a:ext cx="8996192" cy="932882"/>
      </dsp:txXfrm>
    </dsp:sp>
    <dsp:sp modelId="{67880CE6-2059-48F7-994E-7831CB5BBF50}">
      <dsp:nvSpPr>
        <dsp:cNvPr id="0" name=""/>
        <dsp:cNvSpPr/>
      </dsp:nvSpPr>
      <dsp:spPr>
        <a:xfrm rot="5400000">
          <a:off x="-238573" y="3031479"/>
          <a:ext cx="1590486" cy="11133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3000" kern="1200"/>
        </a:p>
      </dsp:txBody>
      <dsp:txXfrm rot="-5400000">
        <a:off x="0" y="3349576"/>
        <a:ext cx="1113340" cy="477146"/>
      </dsp:txXfrm>
    </dsp:sp>
    <dsp:sp modelId="{AA0B1AFF-616A-49BF-880C-C18936E04057}">
      <dsp:nvSpPr>
        <dsp:cNvPr id="0" name=""/>
        <dsp:cNvSpPr/>
      </dsp:nvSpPr>
      <dsp:spPr>
        <a:xfrm rot="5400000">
          <a:off x="5119762" y="-1213515"/>
          <a:ext cx="1033816" cy="904665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100" b="0" i="0" kern="1200" dirty="0" err="1"/>
            <a:t>Допомагати</a:t>
          </a:r>
          <a:r>
            <a:rPr lang="ru-RU" sz="3100" b="0" i="0" kern="1200" dirty="0"/>
            <a:t> </a:t>
          </a:r>
          <a:r>
            <a:rPr lang="ru-RU" sz="3100" b="0" i="0" kern="1200" dirty="0" err="1"/>
            <a:t>їм</a:t>
          </a:r>
          <a:r>
            <a:rPr lang="ru-RU" sz="3100" b="0" i="0" kern="1200" dirty="0"/>
            <a:t> </a:t>
          </a:r>
          <a:r>
            <a:rPr lang="ru-RU" sz="3100" b="0" i="0" kern="1200" dirty="0" err="1"/>
            <a:t>інтегруватись</a:t>
          </a:r>
          <a:r>
            <a:rPr lang="ru-RU" sz="3100" b="0" i="0" kern="1200" dirty="0"/>
            <a:t> у </a:t>
          </a:r>
          <a:r>
            <a:rPr lang="ru-RU" sz="3100" b="0" i="0" kern="1200" dirty="0" err="1"/>
            <a:t>світовий</a:t>
          </a:r>
          <a:r>
            <a:rPr lang="ru-RU" sz="3100" b="0" i="0" kern="1200" dirty="0"/>
            <a:t> </a:t>
          </a:r>
          <a:r>
            <a:rPr lang="ru-RU" sz="3100" b="0" i="0" kern="1200" dirty="0" err="1"/>
            <a:t>економічний</a:t>
          </a:r>
          <a:r>
            <a:rPr lang="ru-RU" sz="3100" b="0" i="0" kern="1200" dirty="0"/>
            <a:t> та </a:t>
          </a:r>
          <a:r>
            <a:rPr lang="ru-RU" sz="3100" b="0" i="0" kern="1200" dirty="0" err="1"/>
            <a:t>фінансовий</a:t>
          </a:r>
          <a:r>
            <a:rPr lang="ru-RU" sz="3100" b="0" i="0" kern="1200" dirty="0"/>
            <a:t> </a:t>
          </a:r>
          <a:r>
            <a:rPr lang="ru-RU" sz="3100" b="0" i="0" kern="1200" dirty="0" err="1"/>
            <a:t>простір</a:t>
          </a:r>
          <a:endParaRPr lang="uk-UA" sz="3100" kern="1200" dirty="0"/>
        </a:p>
      </dsp:txBody>
      <dsp:txXfrm rot="-5400000">
        <a:off x="1113341" y="2843373"/>
        <a:ext cx="8996192" cy="9328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B88A5-4540-4A00-ACA0-CF9D5D5E03DE}">
      <dsp:nvSpPr>
        <dsp:cNvPr id="0" name=""/>
        <dsp:cNvSpPr/>
      </dsp:nvSpPr>
      <dsp:spPr>
        <a:xfrm rot="16200000">
          <a:off x="1333500" y="-1333500"/>
          <a:ext cx="3429000" cy="6096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/>
            <a:t>Сприяє ефективним взаємозв’язкам між суб’єктами господарювання</a:t>
          </a:r>
        </a:p>
      </dsp:txBody>
      <dsp:txXfrm rot="5400000">
        <a:off x="0" y="0"/>
        <a:ext cx="6096000" cy="2571750"/>
      </dsp:txXfrm>
    </dsp:sp>
    <dsp:sp modelId="{1B906FFA-D3A1-4120-ADED-AB7248C07D6A}">
      <dsp:nvSpPr>
        <dsp:cNvPr id="0" name=""/>
        <dsp:cNvSpPr/>
      </dsp:nvSpPr>
      <dsp:spPr>
        <a:xfrm>
          <a:off x="6096000" y="0"/>
          <a:ext cx="6096000" cy="3429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/>
            <a:t>Оптимізує рух товарно-грошових потоків</a:t>
          </a:r>
        </a:p>
      </dsp:txBody>
      <dsp:txXfrm>
        <a:off x="6096000" y="0"/>
        <a:ext cx="6096000" cy="2571750"/>
      </dsp:txXfrm>
    </dsp:sp>
    <dsp:sp modelId="{11A5A86E-FFDB-4584-859B-FA9BC58D2269}">
      <dsp:nvSpPr>
        <dsp:cNvPr id="0" name=""/>
        <dsp:cNvSpPr/>
      </dsp:nvSpPr>
      <dsp:spPr>
        <a:xfrm rot="10800000">
          <a:off x="0" y="3429000"/>
          <a:ext cx="6096000" cy="3429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/>
            <a:t>Створює належні умови для задоволення фінансових потреб суб’єктів господарювання</a:t>
          </a:r>
        </a:p>
      </dsp:txBody>
      <dsp:txXfrm rot="10800000">
        <a:off x="0" y="4286249"/>
        <a:ext cx="6096000" cy="2571750"/>
      </dsp:txXfrm>
    </dsp:sp>
    <dsp:sp modelId="{321A6984-A6B5-47EA-9DFB-FDECF515DB38}">
      <dsp:nvSpPr>
        <dsp:cNvPr id="0" name=""/>
        <dsp:cNvSpPr/>
      </dsp:nvSpPr>
      <dsp:spPr>
        <a:xfrm rot="5400000">
          <a:off x="7429500" y="2095500"/>
          <a:ext cx="3429000" cy="6096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/>
            <a:t>Носить </a:t>
          </a:r>
          <a:r>
            <a:rPr lang="uk-UA" sz="3100" kern="1200" dirty="0" err="1"/>
            <a:t>забезпечуючий</a:t>
          </a:r>
          <a:r>
            <a:rPr lang="uk-UA" sz="3100" kern="1200" dirty="0"/>
            <a:t> характер для ефективного функціонування суб’єктів господарювання</a:t>
          </a:r>
        </a:p>
      </dsp:txBody>
      <dsp:txXfrm rot="-5400000">
        <a:off x="6096000" y="4286249"/>
        <a:ext cx="6096000" cy="2571750"/>
      </dsp:txXfrm>
    </dsp:sp>
    <dsp:sp modelId="{AD8A66E5-2BF8-41BF-AFB1-594DC09B8F7B}">
      <dsp:nvSpPr>
        <dsp:cNvPr id="0" name=""/>
        <dsp:cNvSpPr/>
      </dsp:nvSpPr>
      <dsp:spPr>
        <a:xfrm>
          <a:off x="4267200" y="2571750"/>
          <a:ext cx="3657600" cy="171450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/>
            <a:t>Інфраструктура ринку фінансових послуг</a:t>
          </a:r>
        </a:p>
      </dsp:txBody>
      <dsp:txXfrm>
        <a:off x="4350895" y="2655445"/>
        <a:ext cx="3490210" cy="15471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96066-1BDE-4465-BBC9-3EF4C8789155}">
      <dsp:nvSpPr>
        <dsp:cNvPr id="0" name=""/>
        <dsp:cNvSpPr/>
      </dsp:nvSpPr>
      <dsp:spPr>
        <a:xfrm>
          <a:off x="0" y="600054"/>
          <a:ext cx="12396865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B71B8C-9C45-4950-B573-31DE8EA4480E}">
      <dsp:nvSpPr>
        <dsp:cNvPr id="0" name=""/>
        <dsp:cNvSpPr/>
      </dsp:nvSpPr>
      <dsp:spPr>
        <a:xfrm>
          <a:off x="619843" y="39174"/>
          <a:ext cx="8677806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000" tIns="0" rIns="328000" bIns="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800" kern="1200" dirty="0"/>
            <a:t>Консолідація ризиків</a:t>
          </a:r>
        </a:p>
      </dsp:txBody>
      <dsp:txXfrm>
        <a:off x="674603" y="93934"/>
        <a:ext cx="8568286" cy="1012240"/>
      </dsp:txXfrm>
    </dsp:sp>
    <dsp:sp modelId="{8B1310BF-D6C4-4EBF-BEBC-551623A31E02}">
      <dsp:nvSpPr>
        <dsp:cNvPr id="0" name=""/>
        <dsp:cNvSpPr/>
      </dsp:nvSpPr>
      <dsp:spPr>
        <a:xfrm>
          <a:off x="0" y="2323734"/>
          <a:ext cx="12396865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874D18-A5DE-4681-96B2-D015F9D9E4AE}">
      <dsp:nvSpPr>
        <dsp:cNvPr id="0" name=""/>
        <dsp:cNvSpPr/>
      </dsp:nvSpPr>
      <dsp:spPr>
        <a:xfrm>
          <a:off x="619843" y="1762854"/>
          <a:ext cx="8677806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000" tIns="0" rIns="328000" bIns="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800" kern="1200" dirty="0"/>
            <a:t>Деномінація заощаджень</a:t>
          </a:r>
        </a:p>
      </dsp:txBody>
      <dsp:txXfrm>
        <a:off x="674603" y="1817614"/>
        <a:ext cx="8568286" cy="1012240"/>
      </dsp:txXfrm>
    </dsp:sp>
    <dsp:sp modelId="{088A985D-7E1D-46D0-AA83-C332F9AA4E80}">
      <dsp:nvSpPr>
        <dsp:cNvPr id="0" name=""/>
        <dsp:cNvSpPr/>
      </dsp:nvSpPr>
      <dsp:spPr>
        <a:xfrm>
          <a:off x="0" y="4047415"/>
          <a:ext cx="12396865" cy="9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F3AA14-A421-4951-B1B2-B9C73DFF1396}">
      <dsp:nvSpPr>
        <dsp:cNvPr id="0" name=""/>
        <dsp:cNvSpPr/>
      </dsp:nvSpPr>
      <dsp:spPr>
        <a:xfrm>
          <a:off x="619843" y="3486535"/>
          <a:ext cx="8677806" cy="1121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8000" tIns="0" rIns="328000" bIns="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800" kern="1200" dirty="0"/>
            <a:t>Мінімізують витрати учасників угод</a:t>
          </a:r>
        </a:p>
      </dsp:txBody>
      <dsp:txXfrm>
        <a:off x="674603" y="3541295"/>
        <a:ext cx="8568286" cy="1012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0C01E-2404-486F-B10D-2C9671FF93F0}">
      <dsp:nvSpPr>
        <dsp:cNvPr id="0" name=""/>
        <dsp:cNvSpPr/>
      </dsp:nvSpPr>
      <dsp:spPr>
        <a:xfrm>
          <a:off x="1488" y="1462858"/>
          <a:ext cx="5804296" cy="3482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600" b="0" i="0" kern="1200" dirty="0" err="1"/>
            <a:t>Створити</a:t>
          </a:r>
          <a:r>
            <a:rPr lang="ru-RU" sz="5600" b="0" i="0" kern="1200" dirty="0"/>
            <a:t> систему </a:t>
          </a:r>
          <a:r>
            <a:rPr lang="ru-RU" sz="5600" b="0" i="0" kern="1200" dirty="0" err="1"/>
            <a:t>обліку</a:t>
          </a:r>
          <a:r>
            <a:rPr lang="ru-RU" sz="5600" b="0" i="0" kern="1200" dirty="0"/>
            <a:t> </a:t>
          </a:r>
          <a:r>
            <a:rPr lang="ru-RU" sz="5600" b="0" i="0" kern="1200" dirty="0" err="1"/>
            <a:t>руху</a:t>
          </a:r>
          <a:r>
            <a:rPr lang="ru-RU" sz="5600" b="0" i="0" kern="1200" dirty="0"/>
            <a:t> </a:t>
          </a:r>
          <a:r>
            <a:rPr lang="ru-RU" sz="5600" b="0" i="0" kern="1200" dirty="0" err="1"/>
            <a:t>цінних</a:t>
          </a:r>
          <a:r>
            <a:rPr lang="ru-RU" sz="5600" b="0" i="0" kern="1200" dirty="0"/>
            <a:t> </a:t>
          </a:r>
          <a:r>
            <a:rPr lang="ru-RU" sz="5600" b="0" i="0" kern="1200" dirty="0" err="1"/>
            <a:t>паперів</a:t>
          </a:r>
          <a:endParaRPr lang="uk-UA" sz="5600" kern="1200" dirty="0"/>
        </a:p>
      </dsp:txBody>
      <dsp:txXfrm>
        <a:off x="1488" y="1462858"/>
        <a:ext cx="5804296" cy="3482578"/>
      </dsp:txXfrm>
    </dsp:sp>
    <dsp:sp modelId="{8B6F939A-7D41-462E-881F-D6057AA90742}">
      <dsp:nvSpPr>
        <dsp:cNvPr id="0" name=""/>
        <dsp:cNvSpPr/>
      </dsp:nvSpPr>
      <dsp:spPr>
        <a:xfrm>
          <a:off x="6386214" y="1462858"/>
          <a:ext cx="5804296" cy="3482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600" b="0" i="0" kern="1200" dirty="0" err="1"/>
            <a:t>Забезпечити</a:t>
          </a:r>
          <a:r>
            <a:rPr lang="ru-RU" sz="5600" b="0" i="0" kern="1200" dirty="0"/>
            <a:t> </a:t>
          </a:r>
          <a:r>
            <a:rPr lang="ru-RU" sz="5600" b="0" i="0" kern="1200" dirty="0" err="1"/>
            <a:t>ліквідність</a:t>
          </a:r>
          <a:r>
            <a:rPr lang="ru-RU" sz="5600" b="0" i="0" kern="1200" dirty="0"/>
            <a:t> фондового ринку</a:t>
          </a:r>
          <a:endParaRPr lang="uk-UA" sz="5600" kern="1200" dirty="0"/>
        </a:p>
      </dsp:txBody>
      <dsp:txXfrm>
        <a:off x="6386214" y="1462858"/>
        <a:ext cx="5804296" cy="34825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27031-2FB1-49E1-87C3-7E66B09DDA4D}">
      <dsp:nvSpPr>
        <dsp:cNvPr id="0" name=""/>
        <dsp:cNvSpPr/>
      </dsp:nvSpPr>
      <dsp:spPr>
        <a:xfrm>
          <a:off x="0" y="1130951"/>
          <a:ext cx="1219200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E3677-A538-4BD5-B184-C0C238D5BBC1}">
      <dsp:nvSpPr>
        <dsp:cNvPr id="0" name=""/>
        <dsp:cNvSpPr/>
      </dsp:nvSpPr>
      <dsp:spPr>
        <a:xfrm>
          <a:off x="609600" y="171551"/>
          <a:ext cx="8534400" cy="191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0" kern="1200" dirty="0"/>
            <a:t>які </a:t>
          </a:r>
          <a:r>
            <a:rPr lang="ru-RU" sz="2800" b="0" i="0" kern="1200" dirty="0" err="1"/>
            <a:t>пройшли</a:t>
          </a:r>
          <a:r>
            <a:rPr lang="ru-RU" sz="2800" b="0" i="0" kern="1200" dirty="0"/>
            <a:t> </a:t>
          </a:r>
          <a:r>
            <a:rPr lang="ru-RU" sz="2800" b="0" i="0" kern="1200" dirty="0" err="1"/>
            <a:t>лістинг</a:t>
          </a:r>
          <a:r>
            <a:rPr lang="ru-RU" sz="2800" b="0" i="0" kern="1200" dirty="0"/>
            <a:t> та </a:t>
          </a:r>
          <a:r>
            <a:rPr lang="ru-RU" sz="2800" b="0" i="0" kern="1200" dirty="0" err="1"/>
            <a:t>включені</a:t>
          </a:r>
          <a:r>
            <a:rPr lang="ru-RU" sz="2800" b="0" i="0" kern="1200" dirty="0"/>
            <a:t> до </a:t>
          </a:r>
          <a:r>
            <a:rPr lang="ru-RU" sz="2800" b="0" i="0" kern="1200" dirty="0" err="1"/>
            <a:t>котирувального</a:t>
          </a:r>
          <a:r>
            <a:rPr lang="ru-RU" sz="2800" b="0" i="0" kern="1200" dirty="0"/>
            <a:t> листка </a:t>
          </a:r>
          <a:r>
            <a:rPr lang="ru-RU" sz="2800" b="0" i="0" kern="1200" dirty="0" err="1"/>
            <a:t>першого</a:t>
          </a:r>
          <a:r>
            <a:rPr lang="ru-RU" sz="2800" b="0" i="0" kern="1200" dirty="0"/>
            <a:t> і другого </a:t>
          </a:r>
          <a:r>
            <a:rPr lang="ru-RU" sz="2800" b="0" i="0" kern="1200" dirty="0" err="1"/>
            <a:t>рівнів</a:t>
          </a:r>
          <a:endParaRPr lang="uk-UA" sz="2800" kern="1200" dirty="0"/>
        </a:p>
      </dsp:txBody>
      <dsp:txXfrm>
        <a:off x="703268" y="265219"/>
        <a:ext cx="8347064" cy="1731464"/>
      </dsp:txXfrm>
    </dsp:sp>
    <dsp:sp modelId="{4C167BBE-6892-4AB4-A591-0C8314E0D89D}">
      <dsp:nvSpPr>
        <dsp:cNvPr id="0" name=""/>
        <dsp:cNvSpPr/>
      </dsp:nvSpPr>
      <dsp:spPr>
        <a:xfrm>
          <a:off x="0" y="4079351"/>
          <a:ext cx="12192000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166228-2096-4F12-826B-F4648143225F}">
      <dsp:nvSpPr>
        <dsp:cNvPr id="0" name=""/>
        <dsp:cNvSpPr/>
      </dsp:nvSpPr>
      <dsp:spPr>
        <a:xfrm>
          <a:off x="609600" y="3119951"/>
          <a:ext cx="8534400" cy="191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0" kern="1200" dirty="0"/>
            <a:t>з </a:t>
          </a:r>
          <a:r>
            <a:rPr lang="ru-RU" sz="2800" b="0" i="0" kern="1200" dirty="0" err="1"/>
            <a:t>найбільшою</a:t>
          </a:r>
          <a:r>
            <a:rPr lang="ru-RU" sz="2800" b="0" i="0" kern="1200" dirty="0"/>
            <a:t> </a:t>
          </a:r>
          <a:r>
            <a:rPr lang="ru-RU" sz="2800" b="0" i="0" kern="1200" dirty="0" err="1"/>
            <a:t>кількістю</a:t>
          </a:r>
          <a:r>
            <a:rPr lang="ru-RU" sz="2800" b="0" i="0" kern="1200" dirty="0"/>
            <a:t> </a:t>
          </a:r>
          <a:r>
            <a:rPr lang="ru-RU" sz="2800" b="0" i="0" kern="1200" dirty="0" err="1"/>
            <a:t>зареєстрованих</a:t>
          </a:r>
          <a:r>
            <a:rPr lang="ru-RU" sz="2800" b="0" i="0" kern="1200" dirty="0"/>
            <a:t> </a:t>
          </a:r>
          <a:r>
            <a:rPr lang="ru-RU" sz="2800" b="0" i="0" kern="1200" dirty="0" err="1"/>
            <a:t>угод</a:t>
          </a:r>
          <a:r>
            <a:rPr lang="ru-RU" sz="2800" b="0" i="0" kern="1200" dirty="0"/>
            <a:t> за </a:t>
          </a:r>
          <a:r>
            <a:rPr lang="ru-RU" sz="2800" b="0" i="0" kern="1200" dirty="0" err="1"/>
            <a:t>умови</a:t>
          </a:r>
          <a:r>
            <a:rPr lang="ru-RU" sz="2800" b="0" i="0" kern="1200" dirty="0"/>
            <a:t>, що </a:t>
          </a:r>
          <a:r>
            <a:rPr lang="ru-RU" sz="2800" b="0" i="0" kern="1200" dirty="0" err="1"/>
            <a:t>ціна</a:t>
          </a:r>
          <a:r>
            <a:rPr lang="ru-RU" sz="2800" b="0" i="0" kern="1200" dirty="0"/>
            <a:t> </a:t>
          </a:r>
          <a:r>
            <a:rPr lang="ru-RU" sz="2800" b="0" i="0" kern="1200" dirty="0" err="1"/>
            <a:t>двосторонньої</a:t>
          </a:r>
          <a:r>
            <a:rPr lang="ru-RU" sz="2800" b="0" i="0" kern="1200" dirty="0"/>
            <a:t> угоди </a:t>
          </a:r>
          <a:r>
            <a:rPr lang="ru-RU" sz="2800" b="0" i="0" kern="1200" dirty="0" err="1"/>
            <a:t>має</a:t>
          </a:r>
          <a:r>
            <a:rPr lang="ru-RU" sz="2800" b="0" i="0" kern="1200" dirty="0"/>
            <a:t> бути не </a:t>
          </a:r>
          <a:r>
            <a:rPr lang="ru-RU" sz="2800" b="0" i="0" kern="1200" dirty="0" err="1"/>
            <a:t>менша</a:t>
          </a:r>
          <a:r>
            <a:rPr lang="ru-RU" sz="2800" b="0" i="0" kern="1200" dirty="0"/>
            <a:t> за </a:t>
          </a:r>
          <a:r>
            <a:rPr lang="ru-RU" sz="2800" b="0" i="0" kern="1200" dirty="0" err="1"/>
            <a:t>найліпшу</a:t>
          </a:r>
          <a:r>
            <a:rPr lang="ru-RU" sz="2800" b="0" i="0" kern="1200" dirty="0"/>
            <a:t> </a:t>
          </a:r>
          <a:r>
            <a:rPr lang="ru-RU" sz="2800" b="0" i="0" kern="1200" dirty="0" err="1"/>
            <a:t>ціну</a:t>
          </a:r>
          <a:r>
            <a:rPr lang="ru-RU" sz="2800" b="0" i="0" kern="1200" dirty="0"/>
            <a:t> </a:t>
          </a:r>
          <a:r>
            <a:rPr lang="ru-RU" sz="2800" b="0" i="0" kern="1200" dirty="0" err="1"/>
            <a:t>купівлі</a:t>
          </a:r>
          <a:r>
            <a:rPr lang="ru-RU" sz="2800" b="0" i="0" kern="1200" dirty="0"/>
            <a:t> та не </a:t>
          </a:r>
          <a:r>
            <a:rPr lang="ru-RU" sz="2800" b="0" i="0" kern="1200" dirty="0" err="1"/>
            <a:t>вища</a:t>
          </a:r>
          <a:r>
            <a:rPr lang="ru-RU" sz="2800" b="0" i="0" kern="1200" dirty="0"/>
            <a:t> за </a:t>
          </a:r>
          <a:r>
            <a:rPr lang="ru-RU" sz="2800" b="0" i="0" kern="1200" dirty="0" err="1"/>
            <a:t>найліпшу</a:t>
          </a:r>
          <a:r>
            <a:rPr lang="ru-RU" sz="2800" b="0" i="0" kern="1200" dirty="0"/>
            <a:t> </a:t>
          </a:r>
          <a:r>
            <a:rPr lang="ru-RU" sz="2800" b="0" i="0" kern="1200" dirty="0" err="1"/>
            <a:t>ціну</a:t>
          </a:r>
          <a:r>
            <a:rPr lang="ru-RU" sz="2800" b="0" i="0" kern="1200" dirty="0"/>
            <a:t> продажу</a:t>
          </a:r>
          <a:endParaRPr lang="uk-UA" sz="2800" kern="1200" dirty="0"/>
        </a:p>
      </dsp:txBody>
      <dsp:txXfrm>
        <a:off x="703268" y="3213619"/>
        <a:ext cx="8347064" cy="1731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893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2042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274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142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951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968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424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573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705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906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16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CF61A-4519-427E-99B6-704547A09EF2}" type="datetimeFigureOut">
              <a:rPr lang="uk-UA" smtClean="0"/>
              <a:t>06.11.2016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203C6-D976-4959-AE37-CF8D3A5FD4C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382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D6E6F5"/>
            </a:gs>
            <a:gs pos="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100000">
              <a:srgbClr val="92D05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0815" y="0"/>
            <a:ext cx="739279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Інфраструктура</a:t>
            </a:r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ринку </a:t>
            </a:r>
            <a:r>
              <a:rPr lang="ru-RU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фінансових</a:t>
            </a:r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послуг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1026" name="Picture 2" descr="Результат пошуку зображень за запитом &quot;фінансовий ринок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024" y="1754326"/>
            <a:ext cx="7050373" cy="39119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28665" y="5666282"/>
            <a:ext cx="44370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Підготував студент 4-го курсу</a:t>
            </a:r>
          </a:p>
          <a:p>
            <a:pPr algn="ctr"/>
            <a:r>
              <a:rPr lang="uk-UA" dirty="0"/>
              <a:t>Гр.3583-2 </a:t>
            </a:r>
          </a:p>
          <a:p>
            <a:pPr algn="ctr"/>
            <a:r>
              <a:rPr lang="uk-UA" dirty="0"/>
              <a:t>Завальнюк Роман</a:t>
            </a:r>
          </a:p>
        </p:txBody>
      </p:sp>
    </p:spTree>
    <p:extLst>
      <p:ext uri="{BB962C8B-B14F-4D97-AF65-F5344CB8AC3E}">
        <p14:creationId xmlns:p14="http://schemas.microsoft.com/office/powerpoint/2010/main" val="122661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2684" y="1308847"/>
            <a:ext cx="8324438" cy="36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749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Інформаційно-аналітичне забезпечення: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71224"/>
            <a:ext cx="12192000" cy="5286776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Аудиторська діяльність: регулятор – Аудиторська палата України, мета – надання висновку про фінансовий стан об’єкту;</a:t>
            </a:r>
            <a:br>
              <a:rPr lang="uk-UA" dirty="0"/>
            </a:br>
            <a:r>
              <a:rPr lang="uk-UA" dirty="0"/>
              <a:t>Функції: коригування, оперативний контроль, вирішення стратегічних завдань, тактичні завдання.</a:t>
            </a:r>
            <a:br>
              <a:rPr lang="uk-UA" dirty="0"/>
            </a:br>
            <a:r>
              <a:rPr lang="uk-UA" dirty="0"/>
              <a:t>Види: обов’язковий, ініціативний. </a:t>
            </a:r>
          </a:p>
          <a:p>
            <a:pPr algn="just"/>
            <a:r>
              <a:rPr lang="uk-UA" dirty="0"/>
              <a:t>Послуги з оцінювання майна.</a:t>
            </a:r>
            <a:br>
              <a:rPr lang="uk-UA" dirty="0"/>
            </a:br>
            <a:r>
              <a:rPr lang="uk-UA" dirty="0"/>
              <a:t>Методи оцінки вартості майна: метод балансової вартості, метод ринкової вартості, метод капіталізованої вартості.</a:t>
            </a:r>
          </a:p>
          <a:p>
            <a:pPr algn="just"/>
            <a:r>
              <a:rPr lang="uk-UA" dirty="0"/>
              <a:t>Ринок консалтингу (бізнес-консалтинг, фінансовий консалтинг, управлінський, юридичний)</a:t>
            </a:r>
            <a:br>
              <a:rPr lang="uk-UA" dirty="0"/>
            </a:br>
            <a:r>
              <a:rPr lang="uk-UA" dirty="0"/>
              <a:t>Функції: інформування про можливості, підготовка рішення, участь у реалізації проекту, управління проектом.</a:t>
            </a:r>
          </a:p>
          <a:p>
            <a:pPr algn="just"/>
            <a:r>
              <a:rPr lang="uk-UA" dirty="0"/>
              <a:t>Антикризове управління …</a:t>
            </a:r>
          </a:p>
        </p:txBody>
      </p:sp>
    </p:spTree>
    <p:extLst>
      <p:ext uri="{BB962C8B-B14F-4D97-AF65-F5344CB8AC3E}">
        <p14:creationId xmlns:p14="http://schemas.microsoft.com/office/powerpoint/2010/main" val="841720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0287"/>
          </a:xfrm>
        </p:spPr>
        <p:txBody>
          <a:bodyPr/>
          <a:lstStyle/>
          <a:p>
            <a:r>
              <a:rPr lang="uk-UA" b="1" u="sng" dirty="0"/>
              <a:t>ДЕПОЗИТАРНО-КЛІРИНГОВА СИСТЕМА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659" y="1165411"/>
            <a:ext cx="10515600" cy="496644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b="1" dirty="0"/>
              <a:t>Депозитарна діяльність</a:t>
            </a:r>
            <a:r>
              <a:rPr lang="uk-UA" dirty="0"/>
              <a:t> - діяльність професійних учасників РФП щодо надання послуг із зберігання та обліку цінних паперів, обліку і обслуговування набуття, припинення та переходу прав на цінні папери і прав за цінними паперами та обмежень прав на цінні папери на рахунках у цінних паперах депозитарних установ, емітентів, депонентів, осіб, які провадять клірингову діяльність.</a:t>
            </a:r>
            <a:endParaRPr lang="ru-RU" dirty="0"/>
          </a:p>
          <a:p>
            <a:r>
              <a:rPr lang="uk-UA" b="1" dirty="0"/>
              <a:t>Професійні учасники депозитарної системи України</a:t>
            </a:r>
            <a:r>
              <a:rPr lang="uk-UA" dirty="0"/>
              <a:t> - Центральний депозитарій, депозитарні установи.</a:t>
            </a:r>
            <a:endParaRPr lang="ru-RU" dirty="0"/>
          </a:p>
          <a:p>
            <a:pPr fontAlgn="base"/>
            <a:r>
              <a:rPr lang="uk-UA" b="1" dirty="0"/>
              <a:t>В Україні можуть провадитися такі види депозитарної діяльності:</a:t>
            </a:r>
            <a:endParaRPr lang="ru-RU" dirty="0"/>
          </a:p>
          <a:p>
            <a:pPr fontAlgn="base"/>
            <a:r>
              <a:rPr lang="uk-UA" dirty="0"/>
              <a:t>1) депозитарна діяльність Центрального депозитарію;</a:t>
            </a:r>
            <a:endParaRPr lang="ru-RU" dirty="0"/>
          </a:p>
          <a:p>
            <a:pPr fontAlgn="base"/>
            <a:r>
              <a:rPr lang="uk-UA" dirty="0"/>
              <a:t>2) депозитарна діяльність Національного банку України;</a:t>
            </a:r>
            <a:endParaRPr lang="ru-RU" dirty="0"/>
          </a:p>
          <a:p>
            <a:pPr fontAlgn="base"/>
            <a:r>
              <a:rPr lang="uk-UA" dirty="0"/>
              <a:t>3) депозитарна діяльність депозитарної установи;</a:t>
            </a:r>
            <a:endParaRPr lang="ru-RU" dirty="0"/>
          </a:p>
          <a:p>
            <a:pPr fontAlgn="base"/>
            <a:r>
              <a:rPr lang="uk-UA" dirty="0"/>
              <a:t>4) діяльність із зберігання активів інститутів спільного інвестування;</a:t>
            </a:r>
            <a:endParaRPr lang="ru-RU" dirty="0"/>
          </a:p>
          <a:p>
            <a:pPr fontAlgn="base"/>
            <a:r>
              <a:rPr lang="uk-UA" dirty="0"/>
              <a:t>5) діяльність із зберігання активів пенсійних фондів.</a:t>
            </a:r>
            <a:endParaRPr lang="ru-RU" dirty="0"/>
          </a:p>
          <a:p>
            <a:pPr fontAlgn="base"/>
            <a:r>
              <a:rPr lang="uk-UA" dirty="0"/>
              <a:t>Депозитарна діяльність депозитарної установи може поєднуватися з діяльністю з торгівлі цінними паперами та/або банківською діяльністю.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935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86467"/>
            <a:ext cx="10515600" cy="889934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Механізм здійснення розрахунково-клірингових операцій: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914" y="1825625"/>
            <a:ext cx="10172172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9875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43858" y="406476"/>
            <a:ext cx="53364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/>
              <a:t>Діяльність професійних </a:t>
            </a:r>
            <a:r>
              <a:rPr lang="uk-UA" sz="2400" dirty="0">
                <a:solidFill>
                  <a:srgbClr val="FF0000"/>
                </a:solidFill>
              </a:rPr>
              <a:t>учасників торгівлі </a:t>
            </a:r>
            <a:r>
              <a:rPr lang="uk-UA" sz="2400" dirty="0"/>
              <a:t>регулюють </a:t>
            </a:r>
            <a:r>
              <a:rPr lang="uk-UA" sz="2400" dirty="0">
                <a:solidFill>
                  <a:srgbClr val="FF0000"/>
                </a:solidFill>
              </a:rPr>
              <a:t>закони України</a:t>
            </a:r>
            <a:r>
              <a:rPr lang="uk-UA" sz="2400" dirty="0"/>
              <a:t>, зокрема Закон України "</a:t>
            </a:r>
            <a:r>
              <a:rPr lang="uk-UA" sz="2400" dirty="0">
                <a:solidFill>
                  <a:srgbClr val="FF0000"/>
                </a:solidFill>
              </a:rPr>
              <a:t>Про державне регулювання </a:t>
            </a:r>
            <a:r>
              <a:rPr lang="uk-UA" sz="2400" dirty="0"/>
              <a:t>ринку цінних паперів в Україні" (ст. 4 "Професійна діяльність на ринку цінних паперів"). </a:t>
            </a:r>
          </a:p>
        </p:txBody>
      </p:sp>
      <p:pic>
        <p:nvPicPr>
          <p:cNvPr id="2050" name="Picture 2" descr="Результат пошуку зображень за запитом &quot;закон україни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18" y="232607"/>
            <a:ext cx="5544519" cy="31851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Результат пошуку зображень за запитом &quot;цивільно правові відносини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514" y="3090571"/>
            <a:ext cx="4944842" cy="32914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7858" y="387878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uk-UA" sz="2400" dirty="0">
                <a:solidFill>
                  <a:prstClr val="black"/>
                </a:solidFill>
              </a:rPr>
              <a:t>Така діяльність досить різноманітна, адже починається з </a:t>
            </a:r>
            <a:r>
              <a:rPr lang="uk-UA" sz="2400" dirty="0">
                <a:solidFill>
                  <a:srgbClr val="FF0000"/>
                </a:solidFill>
              </a:rPr>
              <a:t>організації </a:t>
            </a:r>
            <a:r>
              <a:rPr lang="uk-UA" sz="2400" dirty="0">
                <a:solidFill>
                  <a:prstClr val="black"/>
                </a:solidFill>
              </a:rPr>
              <a:t>торгівлі, тобто здійснення </a:t>
            </a:r>
            <a:r>
              <a:rPr lang="uk-UA" sz="2400" dirty="0">
                <a:solidFill>
                  <a:srgbClr val="FF0000"/>
                </a:solidFill>
              </a:rPr>
              <a:t>цивільно-правових відносин </a:t>
            </a:r>
            <a:r>
              <a:rPr lang="uk-UA" sz="2400" dirty="0">
                <a:solidFill>
                  <a:prstClr val="black"/>
                </a:solidFill>
              </a:rPr>
              <a:t>з цінних паперів, і закінчується діяльністю з </a:t>
            </a:r>
            <a:r>
              <a:rPr lang="uk-UA" sz="2400" dirty="0">
                <a:solidFill>
                  <a:srgbClr val="FF0000"/>
                </a:solidFill>
              </a:rPr>
              <a:t>ведення реєстрів </a:t>
            </a:r>
            <a:r>
              <a:rPr lang="uk-UA" sz="2400" dirty="0">
                <a:solidFill>
                  <a:prstClr val="black"/>
                </a:solidFill>
              </a:rPr>
              <a:t>власників іменних цінних паперів.</a:t>
            </a:r>
          </a:p>
        </p:txBody>
      </p:sp>
    </p:spTree>
    <p:extLst>
      <p:ext uri="{BB962C8B-B14F-4D97-AF65-F5344CB8AC3E}">
        <p14:creationId xmlns:p14="http://schemas.microsoft.com/office/powerpoint/2010/main" val="392568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Роль та </a:t>
            </a:r>
            <a:r>
              <a:rPr lang="ru-RU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значення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інфраструктурних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складових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на ринку </a:t>
            </a:r>
            <a:r>
              <a:rPr lang="ru-RU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фінансових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послуг</a:t>
            </a:r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 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930252621"/>
              </p:ext>
            </p:extLst>
          </p:nvPr>
        </p:nvGraphicFramePr>
        <p:xfrm>
          <a:off x="0" y="1754326"/>
          <a:ext cx="12396866" cy="5044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3969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/>
              <a:t>Існують</a:t>
            </a:r>
            <a:r>
              <a:rPr lang="ru-RU" sz="2400" dirty="0"/>
              <a:t> </a:t>
            </a:r>
            <a:r>
              <a:rPr lang="ru-RU" sz="2400" dirty="0" err="1"/>
              <a:t>значні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, </a:t>
            </a:r>
            <a:r>
              <a:rPr lang="ru-RU" sz="2400" dirty="0" err="1"/>
              <a:t>пов'язані</a:t>
            </a:r>
            <a:r>
              <a:rPr lang="ru-RU" sz="2400" dirty="0"/>
              <a:t> </a:t>
            </a:r>
            <a:r>
              <a:rPr lang="ru-RU" sz="2400" dirty="0" err="1"/>
              <a:t>зі</a:t>
            </a:r>
            <a:r>
              <a:rPr lang="ru-RU" sz="2400" dirty="0"/>
              <a:t> </a:t>
            </a:r>
            <a:r>
              <a:rPr lang="ru-RU" sz="2400" dirty="0" err="1"/>
              <a:t>створенням</a:t>
            </a:r>
            <a:r>
              <a:rPr lang="ru-RU" sz="2400" dirty="0"/>
              <a:t> </a:t>
            </a:r>
            <a:r>
              <a:rPr lang="ru-RU" sz="2400" dirty="0" err="1"/>
              <a:t>Національної</a:t>
            </a:r>
            <a:r>
              <a:rPr lang="ru-RU" sz="2400" dirty="0"/>
              <a:t> </a:t>
            </a:r>
            <a:r>
              <a:rPr lang="ru-RU" sz="2400" dirty="0" err="1"/>
              <a:t>депозитарної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. В </a:t>
            </a:r>
            <a:r>
              <a:rPr lang="ru-RU" sz="2400" dirty="0" err="1"/>
              <a:t>Україні</a:t>
            </a:r>
            <a:r>
              <a:rPr lang="ru-RU" sz="2400" dirty="0"/>
              <a:t> </a:t>
            </a:r>
            <a:r>
              <a:rPr lang="ru-RU" sz="2400" dirty="0" err="1"/>
              <a:t>сьогодні</a:t>
            </a:r>
            <a:r>
              <a:rPr lang="ru-RU" sz="2400" dirty="0"/>
              <a:t> на </a:t>
            </a:r>
            <a:r>
              <a:rPr lang="ru-RU" sz="2400" dirty="0" err="1"/>
              <a:t>першому</a:t>
            </a:r>
            <a:r>
              <a:rPr lang="ru-RU" sz="2400" dirty="0"/>
              <a:t> </a:t>
            </a:r>
            <a:r>
              <a:rPr lang="ru-RU" sz="2400" dirty="0" err="1"/>
              <a:t>плані</a:t>
            </a:r>
            <a:r>
              <a:rPr lang="ru-RU" sz="2400" dirty="0"/>
              <a:t> два </a:t>
            </a:r>
            <a:r>
              <a:rPr lang="ru-RU" sz="2400" dirty="0" err="1"/>
              <a:t>завдання</a:t>
            </a:r>
            <a:r>
              <a:rPr lang="ru-RU" sz="2400" dirty="0"/>
              <a:t> -</a:t>
            </a:r>
            <a:endParaRPr lang="uk-UA" sz="24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145752530"/>
              </p:ext>
            </p:extLst>
          </p:nvPr>
        </p:nvGraphicFramePr>
        <p:xfrm>
          <a:off x="0" y="449704"/>
          <a:ext cx="12192000" cy="6408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1576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9076" y="14990"/>
            <a:ext cx="99534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/>
              <a:t>Найпопулярнішим в Україні фондовим індексом є індекс ПФТС.</a:t>
            </a:r>
          </a:p>
          <a:p>
            <a:pPr algn="just"/>
            <a:r>
              <a:rPr lang="uk-UA" sz="2800" dirty="0"/>
              <a:t>Індекс розраховується на основі руху цін простих акцій: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574887270"/>
              </p:ext>
            </p:extLst>
          </p:nvPr>
        </p:nvGraphicFramePr>
        <p:xfrm>
          <a:off x="0" y="969096"/>
          <a:ext cx="12192000" cy="5888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0469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047904"/>
            <a:ext cx="1219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/>
              <a:t>Базове </a:t>
            </a:r>
            <a:r>
              <a:rPr lang="uk-UA" sz="2400" dirty="0">
                <a:solidFill>
                  <a:srgbClr val="FF0000"/>
                </a:solidFill>
              </a:rPr>
              <a:t>значення</a:t>
            </a:r>
            <a:r>
              <a:rPr lang="uk-UA" sz="2400" dirty="0"/>
              <a:t> індексу дорівнює </a:t>
            </a:r>
            <a:r>
              <a:rPr lang="uk-UA" sz="2400" dirty="0">
                <a:solidFill>
                  <a:srgbClr val="FF0000"/>
                </a:solidFill>
              </a:rPr>
              <a:t>100</a:t>
            </a:r>
            <a:r>
              <a:rPr lang="uk-UA" sz="2400" dirty="0"/>
              <a:t>. Індекс визначається </a:t>
            </a:r>
            <a:r>
              <a:rPr lang="uk-UA" sz="2400" dirty="0">
                <a:solidFill>
                  <a:srgbClr val="FF0000"/>
                </a:solidFill>
              </a:rPr>
              <a:t>методом</a:t>
            </a:r>
            <a:r>
              <a:rPr lang="uk-UA" sz="2400" dirty="0"/>
              <a:t> вирахування </a:t>
            </a:r>
            <a:r>
              <a:rPr lang="uk-UA" sz="2400" dirty="0">
                <a:solidFill>
                  <a:srgbClr val="FF0000"/>
                </a:solidFill>
              </a:rPr>
              <a:t>середньої арифметичної</a:t>
            </a:r>
            <a:r>
              <a:rPr lang="uk-UA" sz="2400" dirty="0"/>
              <a:t>.</a:t>
            </a:r>
          </a:p>
          <a:p>
            <a:pPr algn="just"/>
            <a:r>
              <a:rPr lang="uk-UA" sz="2400" dirty="0"/>
              <a:t>Індекс </a:t>
            </a:r>
            <a:r>
              <a:rPr lang="uk-UA" sz="2400" dirty="0">
                <a:solidFill>
                  <a:srgbClr val="FF0000"/>
                </a:solidFill>
              </a:rPr>
              <a:t>ПФТС</a:t>
            </a:r>
            <a:r>
              <a:rPr lang="uk-UA" sz="2400" dirty="0"/>
              <a:t> дістав міжнародне </a:t>
            </a:r>
            <a:r>
              <a:rPr lang="uk-UA" sz="2400" dirty="0">
                <a:solidFill>
                  <a:srgbClr val="FF0000"/>
                </a:solidFill>
              </a:rPr>
              <a:t>визнання</a:t>
            </a:r>
            <a:r>
              <a:rPr lang="uk-UA" sz="2400" dirty="0"/>
              <a:t>. Україна включена до одного з індексів Міжнародної фінансової корпорації (</a:t>
            </a:r>
            <a:r>
              <a:rPr lang="en-US" sz="2400" dirty="0"/>
              <a:t>IFC) - </a:t>
            </a:r>
            <a:r>
              <a:rPr lang="uk-UA" sz="2400" dirty="0"/>
              <a:t>граничного індексу </a:t>
            </a:r>
            <a:r>
              <a:rPr lang="en-US" sz="2400" dirty="0"/>
              <a:t>Frontier Index IFC. </a:t>
            </a:r>
            <a:r>
              <a:rPr lang="uk-UA" sz="2400" dirty="0">
                <a:solidFill>
                  <a:srgbClr val="FF0000"/>
                </a:solidFill>
              </a:rPr>
              <a:t>Частка </a:t>
            </a:r>
            <a:r>
              <a:rPr lang="uk-UA" sz="2400" dirty="0"/>
              <a:t>України в індексі розраховується </a:t>
            </a:r>
            <a:r>
              <a:rPr lang="uk-UA" sz="2400" dirty="0">
                <a:solidFill>
                  <a:srgbClr val="FF0000"/>
                </a:solidFill>
              </a:rPr>
              <a:t>на основі руху цін </a:t>
            </a:r>
            <a:r>
              <a:rPr lang="uk-UA" sz="2400" dirty="0"/>
              <a:t>на торгах ПФТС за компаніями, що входять до </a:t>
            </a:r>
            <a:r>
              <a:rPr lang="uk-UA" sz="2400" dirty="0">
                <a:solidFill>
                  <a:srgbClr val="FF0000"/>
                </a:solidFill>
              </a:rPr>
              <a:t>списків ПФТС</a:t>
            </a:r>
            <a:r>
              <a:rPr lang="uk-UA" sz="2400" dirty="0"/>
              <a:t>. Слід зауважити, що </a:t>
            </a:r>
            <a:r>
              <a:rPr lang="uk-UA" sz="2400" dirty="0">
                <a:solidFill>
                  <a:srgbClr val="FF0000"/>
                </a:solidFill>
              </a:rPr>
              <a:t>включення України</a:t>
            </a:r>
            <a:r>
              <a:rPr lang="uk-UA" sz="2400" dirty="0"/>
              <a:t> до міжнародного індексу свідчить про </a:t>
            </a:r>
            <a:r>
              <a:rPr lang="uk-UA" sz="2400" dirty="0">
                <a:solidFill>
                  <a:srgbClr val="FF0000"/>
                </a:solidFill>
              </a:rPr>
              <a:t>зацікавленість іноземних інвесторів </a:t>
            </a:r>
            <a:r>
              <a:rPr lang="uk-UA" sz="2400" dirty="0"/>
              <a:t>фондовим ринком України.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0887" y="183005"/>
            <a:ext cx="5610225" cy="3733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28623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ПЛАН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uk-UA" dirty="0"/>
              <a:t>1 Основи функціонування інфраструктури ринку фінансових послуг</a:t>
            </a:r>
            <a:endParaRPr lang="ru-RU" dirty="0"/>
          </a:p>
          <a:p>
            <a:pPr marL="0" lvl="0" indent="0">
              <a:buNone/>
            </a:pPr>
            <a:r>
              <a:rPr lang="uk-UA" dirty="0"/>
              <a:t>2 Інформаційно-аналітичне забезпечення</a:t>
            </a:r>
          </a:p>
          <a:p>
            <a:pPr marL="0" lvl="0" indent="0">
              <a:buNone/>
            </a:pPr>
            <a:r>
              <a:rPr lang="ru-RU" dirty="0"/>
              <a:t>3 </a:t>
            </a:r>
            <a:r>
              <a:rPr lang="uk-UA" dirty="0" err="1"/>
              <a:t>Депозитарно</a:t>
            </a:r>
            <a:r>
              <a:rPr lang="uk-UA" dirty="0"/>
              <a:t>-клірингова система</a:t>
            </a:r>
          </a:p>
          <a:p>
            <a:pPr marL="0" lvl="0" indent="0">
              <a:buNone/>
            </a:pPr>
            <a:r>
              <a:rPr lang="ru-RU" dirty="0"/>
              <a:t>4 </a:t>
            </a:r>
            <a:r>
              <a:rPr lang="uk-UA" dirty="0"/>
              <a:t>Організаційно оформлені ринки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310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603" y="5096656"/>
            <a:ext cx="11968397" cy="1904766"/>
          </a:xfrm>
        </p:spPr>
        <p:txBody>
          <a:bodyPr/>
          <a:lstStyle/>
          <a:p>
            <a:r>
              <a:rPr lang="ru-RU" b="1" i="1" dirty="0" err="1"/>
              <a:t>Інфраструктура</a:t>
            </a:r>
            <a:r>
              <a:rPr lang="ru-RU" b="1" i="1" dirty="0"/>
              <a:t> ринку </a:t>
            </a:r>
            <a:r>
              <a:rPr lang="ru-RU" b="1" i="1" dirty="0" err="1"/>
              <a:t>фінансових</a:t>
            </a:r>
            <a:r>
              <a:rPr lang="ru-RU" b="1" i="1" dirty="0"/>
              <a:t> </a:t>
            </a:r>
            <a:r>
              <a:rPr lang="ru-RU" b="1" i="1" dirty="0" err="1"/>
              <a:t>послуг</a:t>
            </a:r>
            <a:r>
              <a:rPr lang="ru-RU" dirty="0"/>
              <a:t> - це </a:t>
            </a:r>
            <a:r>
              <a:rPr lang="ru-RU" dirty="0" err="1">
                <a:solidFill>
                  <a:srgbClr val="FF0000"/>
                </a:solidFill>
              </a:rPr>
              <a:t>сукупність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установ</a:t>
            </a:r>
            <a:r>
              <a:rPr lang="ru-RU" dirty="0"/>
              <a:t>, </a:t>
            </a:r>
            <a:r>
              <a:rPr lang="ru-RU" dirty="0" err="1"/>
              <a:t>організацій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суб'єктів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обігу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фінансових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активів</a:t>
            </a:r>
            <a:r>
              <a:rPr lang="ru-RU" dirty="0"/>
              <a:t>, що </a:t>
            </a:r>
            <a:r>
              <a:rPr lang="ru-RU" dirty="0" err="1">
                <a:solidFill>
                  <a:srgbClr val="FF0000"/>
                </a:solidFill>
              </a:rPr>
              <a:t>забезпечують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функціонування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економіки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737" y="279896"/>
            <a:ext cx="8474127" cy="4442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6441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98592792"/>
              </p:ext>
            </p:extLst>
          </p:nvPr>
        </p:nvGraphicFramePr>
        <p:xfrm>
          <a:off x="1229193" y="2069120"/>
          <a:ext cx="10160000" cy="4384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94258" y="0"/>
            <a:ext cx="120426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Інфраструктура</a:t>
            </a:r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ринку </a:t>
            </a:r>
            <a:r>
              <a:rPr lang="ru-RU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фінансових</a:t>
            </a:r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ru-RU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послуг</a:t>
            </a:r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покликана </a:t>
            </a:r>
            <a:endParaRPr lang="uk-UA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3711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03137253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3125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2442" y="447586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uk-UA" i="1" dirty="0"/>
              <a:t>Щодо елементного складу</a:t>
            </a:r>
            <a:r>
              <a:rPr lang="uk-UA" dirty="0"/>
              <a:t>, то в сучасній економічній літературі склалося уявлення, що </a:t>
            </a:r>
            <a:r>
              <a:rPr lang="uk-UA" b="1" dirty="0"/>
              <a:t>фінансова інфраструктура оперує поняттями інститутів та організацій</a:t>
            </a:r>
            <a:r>
              <a:rPr lang="uk-UA" dirty="0"/>
              <a:t>. </a:t>
            </a:r>
            <a:r>
              <a:rPr lang="uk-UA" u="sng" dirty="0"/>
              <a:t>Інститути</a:t>
            </a:r>
            <a:r>
              <a:rPr lang="uk-UA" dirty="0"/>
              <a:t> визначаються як </a:t>
            </a:r>
            <a:r>
              <a:rPr lang="uk-UA" u="sng" dirty="0"/>
              <a:t>набір правил та цілей</a:t>
            </a:r>
            <a:r>
              <a:rPr lang="uk-UA" dirty="0"/>
              <a:t>, що впливають на поведінку економічних агентів. </a:t>
            </a:r>
            <a:r>
              <a:rPr lang="uk-UA" u="sng" dirty="0"/>
              <a:t>Організації - як структури, що застосовують ці правила</a:t>
            </a:r>
            <a:r>
              <a:rPr lang="uk-UA" dirty="0"/>
              <a:t> щодо фінансових та інших операцій.</a:t>
            </a:r>
            <a:endParaRPr lang="ru-RU" dirty="0"/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201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Інститути та організації </a:t>
            </a:r>
            <a:r>
              <a:rPr lang="uk-UA" b="1" dirty="0"/>
              <a:t>можуть бути формального та неформального типу: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До формальних інститутів</a:t>
            </a:r>
            <a:r>
              <a:rPr lang="uk-UA" dirty="0"/>
              <a:t> можна віднести Конституцію як основний закон країни, систему права, державні регуляторні процедури, міжнародні угоди тощо;</a:t>
            </a:r>
            <a:endParaRPr lang="ru-RU" dirty="0"/>
          </a:p>
          <a:p>
            <a:r>
              <a:rPr lang="uk-UA" b="1" dirty="0"/>
              <a:t>Неформальні інститути включають культурні норми, традиції</a:t>
            </a:r>
            <a:r>
              <a:rPr lang="uk-UA" dirty="0"/>
              <a:t>. На РФП неформальними нормами є етичні взаємовідносини між суб’єктами ринку, позичальниками та боржниками, традиції приваблення коштів на депозитні рахунки та ін.</a:t>
            </a:r>
            <a:endParaRPr lang="ru-RU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165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Організації формального виду: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Суди;</a:t>
            </a:r>
          </a:p>
          <a:p>
            <a:r>
              <a:rPr lang="uk-UA" dirty="0"/>
              <a:t>Фінансові регулятивні органи;</a:t>
            </a:r>
          </a:p>
          <a:p>
            <a:r>
              <a:rPr lang="uk-UA" dirty="0"/>
              <a:t>Міжнародні організації.</a:t>
            </a:r>
          </a:p>
          <a:p>
            <a:endParaRPr lang="uk-UA" dirty="0"/>
          </a:p>
          <a:p>
            <a:endParaRPr lang="uk-UA" dirty="0"/>
          </a:p>
          <a:p>
            <a:r>
              <a:rPr lang="uk-UA" dirty="0"/>
              <a:t>Асоціації;</a:t>
            </a:r>
          </a:p>
          <a:p>
            <a:r>
              <a:rPr lang="uk-UA" dirty="0"/>
              <a:t>Фінансові конгломерати.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38200" y="32220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/>
              <a:t>Організації неформального виду:</a:t>
            </a:r>
          </a:p>
        </p:txBody>
      </p:sp>
    </p:spTree>
    <p:extLst>
      <p:ext uri="{BB962C8B-B14F-4D97-AF65-F5344CB8AC3E}">
        <p14:creationId xmlns:p14="http://schemas.microsoft.com/office/powerpoint/2010/main" val="85796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фінансової інфраструктури: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84712"/>
            <a:ext cx="12192000" cy="4351338"/>
          </a:xfrm>
        </p:spPr>
        <p:txBody>
          <a:bodyPr>
            <a:noAutofit/>
          </a:bodyPr>
          <a:lstStyle/>
          <a:p>
            <a:pPr algn="just"/>
            <a:r>
              <a:rPr lang="uk-UA" sz="1800" b="1" dirty="0"/>
              <a:t>Правова інфраструктура</a:t>
            </a:r>
            <a:r>
              <a:rPr lang="uk-UA" sz="1800" dirty="0"/>
              <a:t> </a:t>
            </a:r>
            <a:r>
              <a:rPr lang="uk-UA" sz="1800" i="1" dirty="0"/>
              <a:t>є нормативно-правовою основою функціонування фінансових ринків та їх основних учасників</a:t>
            </a:r>
            <a:r>
              <a:rPr lang="uk-UA" sz="1800" dirty="0"/>
              <a:t> - урядових структур, фінансових посередників, фізичних осіб, фірм.</a:t>
            </a:r>
            <a:endParaRPr lang="ru-RU" sz="1800" dirty="0"/>
          </a:p>
          <a:p>
            <a:pPr algn="just"/>
            <a:r>
              <a:rPr lang="uk-UA" sz="1800" b="1" dirty="0"/>
              <a:t>Організаційна фінансова інфраструктура</a:t>
            </a:r>
            <a:r>
              <a:rPr lang="uk-UA" sz="1800" dirty="0"/>
              <a:t> </a:t>
            </a:r>
            <a:r>
              <a:rPr lang="uk-UA" sz="1800" i="1" dirty="0"/>
              <a:t>передбачає створення особливих структур та організацій, що полегшують взаємодію учасників ринку і забезпечують розмежування власності (у тому числі і на інформацію), використання й управління потоками капіталів</a:t>
            </a:r>
            <a:r>
              <a:rPr lang="uk-UA" sz="1800" dirty="0"/>
              <a:t>. Організаційна інфраструктура виступає елементом архітектури ринку, сприяє створенню найбільш доцільної системи зв'язків між складовими фінансового ринку.</a:t>
            </a:r>
            <a:endParaRPr lang="ru-RU" sz="1800" dirty="0"/>
          </a:p>
          <a:p>
            <a:pPr algn="just"/>
            <a:r>
              <a:rPr lang="uk-UA" sz="1800" b="1" dirty="0"/>
              <a:t>Інформаційно-комунікативна інфраструктура</a:t>
            </a:r>
            <a:r>
              <a:rPr lang="uk-UA" sz="1800" dirty="0"/>
              <a:t> </a:t>
            </a:r>
            <a:r>
              <a:rPr lang="uk-UA" sz="1800" i="1" dirty="0"/>
              <a:t>призначена забезпечити надання повної і прозорої інформації про роботу фінансового ринку усім її учасникам, професіоналам чи непрофесіоналам</a:t>
            </a:r>
            <a:r>
              <a:rPr lang="uk-UA" sz="1800" dirty="0"/>
              <a:t>, за каналами комунікативної мережі передачі інформації.</a:t>
            </a:r>
            <a:endParaRPr lang="ru-RU" sz="1800" dirty="0"/>
          </a:p>
          <a:p>
            <a:pPr algn="just"/>
            <a:r>
              <a:rPr lang="uk-UA" sz="1800" b="1" dirty="0"/>
              <a:t>Наукова фінансова інфраструктура</a:t>
            </a:r>
            <a:r>
              <a:rPr lang="uk-UA" sz="1800" dirty="0"/>
              <a:t> </a:t>
            </a:r>
            <a:r>
              <a:rPr lang="uk-UA" sz="1800" i="1" dirty="0"/>
              <a:t>пов'язана із розробкою наукового апарату вимірювання ризиків, визначення принципів і критеріїв ефективності фінансових ринків</a:t>
            </a:r>
            <a:r>
              <a:rPr lang="uk-UA" sz="1800" dirty="0"/>
              <a:t>, параметрів роботи професіоналів фінансового ринку, оптимізацією процесів, засобів і механізмів виконання фінансових операцій, запровадження нових продуктів тощо.</a:t>
            </a:r>
            <a:endParaRPr lang="ru-RU" sz="1800" dirty="0"/>
          </a:p>
          <a:p>
            <a:pPr algn="just"/>
            <a:r>
              <a:rPr lang="uk-UA" sz="1800" b="1" dirty="0"/>
              <a:t>Облікова інфраструктура</a:t>
            </a:r>
            <a:r>
              <a:rPr lang="uk-UA" sz="1800" dirty="0"/>
              <a:t> </a:t>
            </a:r>
            <a:r>
              <a:rPr lang="uk-UA" sz="1800" i="1" dirty="0"/>
              <a:t>визначає формальні та неформальні процедури і механізми ведення обліку, аудиту, стандартів надання інформації.</a:t>
            </a:r>
          </a:p>
          <a:p>
            <a:pPr algn="just"/>
            <a:r>
              <a:rPr lang="uk-UA" sz="1800" b="1" dirty="0"/>
              <a:t>Кадрова інфраструктура</a:t>
            </a:r>
            <a:r>
              <a:rPr lang="uk-UA" sz="1800" dirty="0"/>
              <a:t> </a:t>
            </a:r>
            <a:r>
              <a:rPr lang="uk-UA" sz="1800" i="1" dirty="0"/>
              <a:t>сприяє забезпеченню фінансових ринків кваліфікованою робочою силою, її професійному збагаченню та розвитку.</a:t>
            </a:r>
            <a:endParaRPr lang="ru-RU" sz="1800" dirty="0"/>
          </a:p>
          <a:p>
            <a:pPr algn="just"/>
            <a:r>
              <a:rPr lang="uk-UA" sz="1800" dirty="0"/>
              <a:t>В умовах глобалізації фінансових процесів варто окремо виділити </a:t>
            </a:r>
            <a:r>
              <a:rPr lang="uk-UA" sz="1800" b="1" dirty="0"/>
              <a:t>міжнародну фінансову інфраструктуру</a:t>
            </a:r>
            <a:r>
              <a:rPr lang="uk-UA" sz="1800" dirty="0"/>
              <a:t>, основою якої виступають </a:t>
            </a:r>
            <a:r>
              <a:rPr lang="uk-UA" sz="1800" i="1" dirty="0"/>
              <a:t>міжнародні організації, інститути і створені ними кодекси, правила, юридичні норми, рекомендації тощо.</a:t>
            </a:r>
            <a:endParaRPr lang="ru-RU" sz="1800" dirty="0"/>
          </a:p>
          <a:p>
            <a:pPr algn="just"/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3783719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Інфраструктура ринку фін послуг</Template>
  <TotalTime>316</TotalTime>
  <Words>850</Words>
  <Application>Microsoft Office PowerPoint</Application>
  <PresentationFormat>Широкоэкранный</PresentationFormat>
  <Paragraphs>71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Презентация PowerPoint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Інститути та організації можуть бути формального та неформального типу:</vt:lpstr>
      <vt:lpstr>Організації формального виду:</vt:lpstr>
      <vt:lpstr>Види фінансової інфраструктури:</vt:lpstr>
      <vt:lpstr>Презентация PowerPoint</vt:lpstr>
      <vt:lpstr>Інформаційно-аналітичне забезпечення:</vt:lpstr>
      <vt:lpstr>ДЕПОЗИТАРНО-КЛІРИНГОВА СИСТЕМА</vt:lpstr>
      <vt:lpstr>Механізм здійснення розрахунково-клірингових операцій: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Romik-PC</dc:creator>
  <cp:lastModifiedBy>Сулаева Оксана Николаевна</cp:lastModifiedBy>
  <cp:revision>16</cp:revision>
  <dcterms:created xsi:type="dcterms:W3CDTF">2016-10-17T16:58:01Z</dcterms:created>
  <dcterms:modified xsi:type="dcterms:W3CDTF">2016-11-06T10:41:35Z</dcterms:modified>
</cp:coreProperties>
</file>