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2" r:id="rId6"/>
    <p:sldId id="263" r:id="rId7"/>
    <p:sldId id="258" r:id="rId8"/>
    <p:sldId id="264" r:id="rId9"/>
    <p:sldId id="266" r:id="rId10"/>
    <p:sldId id="265" r:id="rId11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44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DD8102C-7F9D-45CB-B1A5-FE1F96EDFA3B}" type="datetime1">
              <a:rPr lang="ru-RU" smtClean="0"/>
              <a:t>06.09.2021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C1A90-0B75-4160-8992-13372DF41143}" type="datetime1">
              <a:rPr lang="ru-RU" smtClean="0"/>
              <a:pPr/>
              <a:t>06.09.2021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1351F-DBB1-4664-ADA9-83BC7CB8848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38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6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21AFBC-F1DB-4BAD-803A-D18DEF922567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57487B-6F54-49C0-A69D-41C4F6BF3B49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4773F2-B305-4ECA-A7EC-78ACA5A66A77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7ED4DC-490A-4D63-8A73-542F6C08B625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>
              <a:defRPr sz="4800" b="0" i="0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1A35A0-7663-4D1E-8702-887ECA98B468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E1F36E-3A7A-4D98-B070-CBEA13D15FCE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A8E1B4-E60A-4A39-AA96-F61393275DFD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683E8C-B3EA-4F34-BCE9-41F975CCC61D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BB7E0B-901F-4164-BF55-D1F4BCA390D4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1869F0-1EB8-4CD5-9085-32F5ECCA64BB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284BAB7-A3D5-40C8-A3E5-D92E58C4015B}" type="datetime1">
              <a:rPr lang="ru-RU" noProof="0" smtClean="0"/>
              <a:t>06.09.2021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70hpH6_jus" TargetMode="External"/><Relationship Id="rId2" Type="http://schemas.openxmlformats.org/officeDocument/2006/relationships/hyperlink" Target="https://www.youtube.com/watch?v=p9hayUYlD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prometheus.org.ua/courses/course-v1:CZ+MEDIA101+2018_T3/abou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buv.gov.ua/UJRN/drsk_2017_4_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err="1"/>
              <a:t>Медіакритика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гуманітарних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marL="457200" indent="-457200" rtl="0">
              <a:buAutoNum type="arabicPeriod"/>
            </a:pPr>
            <a:r>
              <a:rPr lang="ru-RU" dirty="0"/>
              <a:t>Критика як </a:t>
            </a:r>
            <a:r>
              <a:rPr lang="ru-RU" dirty="0" err="1"/>
              <a:t>пізнавально-орієнтуюча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pPr marL="457200" indent="-457200" rtl="0">
              <a:buAutoNum type="arabicPeriod"/>
            </a:pPr>
            <a:r>
              <a:rPr lang="ru-RU" dirty="0"/>
              <a:t>Структура </a:t>
            </a:r>
            <a:r>
              <a:rPr lang="ru-RU" dirty="0" err="1"/>
              <a:t>медіаекології</a:t>
            </a:r>
            <a:r>
              <a:rPr lang="ru-RU" dirty="0"/>
              <a:t> і </a:t>
            </a:r>
            <a:r>
              <a:rPr lang="ru-RU" dirty="0" err="1"/>
              <a:t>медіаосвіта</a:t>
            </a:r>
            <a:r>
              <a:rPr lang="ru-RU" dirty="0"/>
              <a:t>.</a:t>
            </a:r>
          </a:p>
          <a:p>
            <a:pPr marL="457200" indent="-457200" rtl="0">
              <a:buAutoNum type="arabicPeriod"/>
            </a:pP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медіакритики</a:t>
            </a:r>
            <a:r>
              <a:rPr lang="ru-RU" dirty="0"/>
              <a:t>.</a:t>
            </a:r>
          </a:p>
          <a:p>
            <a:pPr rtl="0"/>
            <a:r>
              <a:rPr lang="uk-UA" dirty="0"/>
              <a:t> Попередні зауваги до теми </a:t>
            </a:r>
            <a:r>
              <a:rPr lang="uk-UA" dirty="0">
                <a:sym typeface="Wingdings" panose="05000000000000000000" pitchFamily="2" charset="2"/>
              </a:rPr>
              <a:t> </a:t>
            </a:r>
            <a:r>
              <a:rPr lang="uk-UA" dirty="0"/>
              <a:t> </a:t>
            </a:r>
            <a:r>
              <a:rPr lang="en-US" dirty="0"/>
              <a:t>https://www.youtube.com/watch?v=VfLcfkMcweA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29BE7-00ED-463B-A14A-F198E09A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Характеристики критичного мислення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61E6D9-0423-4E91-98B1-9E7DF3F51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Вміння оцінювати свою і чужу думку, піддавати її перевірці.</a:t>
            </a:r>
          </a:p>
          <a:p>
            <a:r>
              <a:rPr lang="uk-UA" dirty="0"/>
              <a:t>Є чинником протистояння маніпуляціям</a:t>
            </a:r>
          </a:p>
          <a:p>
            <a:r>
              <a:rPr lang="uk-UA" dirty="0"/>
              <a:t>Робота із текстами їх диференціація на складники, мотиви та настанови тих, хто їх написав</a:t>
            </a:r>
          </a:p>
          <a:p>
            <a:r>
              <a:rPr lang="uk-UA" dirty="0"/>
              <a:t>Стимулює громадянську активність</a:t>
            </a:r>
          </a:p>
          <a:p>
            <a:r>
              <a:rPr lang="uk-UA" dirty="0"/>
              <a:t>Може бути етапом становлення емоційного інтелекту (</a:t>
            </a:r>
            <a:r>
              <a:rPr lang="en-US" dirty="0"/>
              <a:t>https://www.youtube.com/watch?v=FlmppIMzIOs&amp;t=14s</a:t>
            </a:r>
            <a:r>
              <a:rPr lang="uk-UA" dirty="0"/>
              <a:t>)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983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9EA9C-91F2-41FE-AF2A-68B49C99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Чи можна розвинути критичне мислення?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5F7F9-88CD-435A-859C-2C172449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Чи можлива істина? Загрози розвитку критичного мислення: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https://www.youtube.com/watch?v=p9hayUYlDMs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Критичне мислення у курсі «Ключові уміння 21-го століття»: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https://www.youtube.com/watch?v=970hpH6_jus</a:t>
            </a:r>
            <a:endParaRPr lang="uk-UA" dirty="0"/>
          </a:p>
          <a:p>
            <a:pPr marL="0" indent="0">
              <a:buNone/>
            </a:pPr>
            <a:r>
              <a:rPr lang="uk-UA" i="1" dirty="0"/>
              <a:t>Метод активації пізнавальної активності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3797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err="1"/>
              <a:t>Механізм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dirty="0"/>
              <a:t>Постановка мети</a:t>
            </a:r>
          </a:p>
          <a:p>
            <a:pPr lvl="1" rtl="0"/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endParaRPr lang="ru-RU" dirty="0"/>
          </a:p>
          <a:p>
            <a:pPr lvl="2" rtl="0"/>
            <a:r>
              <a:rPr lang="ru-RU" dirty="0" err="1"/>
              <a:t>Висунення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endParaRPr lang="ru-RU" dirty="0"/>
          </a:p>
          <a:p>
            <a:pPr lvl="3" rtl="0"/>
            <a:r>
              <a:rPr lang="ru-RU" dirty="0" err="1"/>
              <a:t>Наведення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обгрунтування</a:t>
            </a:r>
            <a:r>
              <a:rPr lang="ru-RU" dirty="0"/>
              <a:t>,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endParaRPr lang="ru-RU" dirty="0"/>
          </a:p>
          <a:p>
            <a:pPr lvl="4" rtl="0"/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альитернативних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зору</a:t>
            </a:r>
            <a:endParaRPr lang="ru-RU" dirty="0"/>
          </a:p>
          <a:p>
            <a:pPr marL="1097280" lvl="4" indent="0" rtl="0">
              <a:buNone/>
            </a:pPr>
            <a:endParaRPr lang="ru-RU" dirty="0"/>
          </a:p>
          <a:p>
            <a:pPr marL="1097280" lvl="4" indent="0" rtl="0">
              <a:buNone/>
            </a:pPr>
            <a:r>
              <a:rPr lang="ru-RU" sz="2000" dirty="0"/>
              <a:t>Метод «</a:t>
            </a:r>
            <a:r>
              <a:rPr lang="ru-RU" sz="2000" dirty="0" err="1"/>
              <a:t>Фішбоун</a:t>
            </a:r>
            <a:r>
              <a:rPr lang="ru-RU" sz="2000" dirty="0"/>
              <a:t>» </a:t>
            </a:r>
            <a:r>
              <a:rPr lang="ru-RU" sz="2000" dirty="0" err="1"/>
              <a:t>або</a:t>
            </a:r>
            <a:r>
              <a:rPr lang="ru-RU" sz="2000" dirty="0"/>
              <a:t> «Скелет </a:t>
            </a:r>
            <a:r>
              <a:rPr lang="ru-RU" sz="2000" dirty="0" err="1"/>
              <a:t>риби</a:t>
            </a:r>
            <a:r>
              <a:rPr lang="ru-RU" sz="2000" dirty="0"/>
              <a:t>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3C03E8-EA51-4610-87DB-CFA1445A4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849" y="390580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DBE8E-9450-4CA0-82D8-917D6149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Медіаекологія</a:t>
            </a:r>
            <a:r>
              <a:rPr lang="uk-UA" dirty="0"/>
              <a:t> – міждисциплінарний </a:t>
            </a:r>
            <a:r>
              <a:rPr lang="uk-UA" dirty="0" err="1"/>
              <a:t>напрмя</a:t>
            </a:r>
            <a:r>
              <a:rPr lang="uk-UA" dirty="0"/>
              <a:t> вивчення інформаційного </a:t>
            </a:r>
            <a:r>
              <a:rPr lang="uk-UA" dirty="0" err="1"/>
              <a:t>довікілля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780DFC-B21C-4515-9B9E-0133721C1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Складники </a:t>
            </a:r>
            <a:r>
              <a:rPr lang="uk-UA" dirty="0" err="1"/>
              <a:t>медіакеології</a:t>
            </a:r>
            <a:r>
              <a:rPr lang="uk-UA" dirty="0"/>
              <a:t>:</a:t>
            </a:r>
          </a:p>
          <a:p>
            <a:r>
              <a:rPr lang="uk-UA" dirty="0"/>
              <a:t>1. Філософія масової комунікації (</a:t>
            </a:r>
            <a:r>
              <a:rPr lang="uk-UA" dirty="0" err="1"/>
              <a:t>медіафілософія</a:t>
            </a:r>
            <a:r>
              <a:rPr lang="uk-UA" dirty="0"/>
              <a:t>).</a:t>
            </a:r>
          </a:p>
          <a:p>
            <a:r>
              <a:rPr lang="uk-UA" dirty="0"/>
              <a:t>2. </a:t>
            </a:r>
            <a:r>
              <a:rPr lang="uk-UA" dirty="0" err="1"/>
              <a:t>Медіаосвіта</a:t>
            </a:r>
            <a:r>
              <a:rPr lang="uk-UA" dirty="0"/>
              <a:t> (</a:t>
            </a:r>
            <a:r>
              <a:rPr lang="uk-UA" dirty="0" err="1"/>
              <a:t>медіаграмотність</a:t>
            </a:r>
            <a:r>
              <a:rPr lang="uk-UA" dirty="0"/>
              <a:t>), </a:t>
            </a:r>
            <a:r>
              <a:rPr lang="uk-UA" dirty="0" err="1"/>
              <a:t>медіапедагогіка</a:t>
            </a:r>
            <a:r>
              <a:rPr lang="uk-UA" dirty="0"/>
              <a:t>. Курси: </a:t>
            </a:r>
            <a:r>
              <a:rPr lang="en-US" dirty="0">
                <a:hlinkClick r:id="rId2"/>
              </a:rPr>
              <a:t>https://courses.prometheus.org.ua/courses/course-v1:CZ+MEDIA101+2018_T3/about</a:t>
            </a:r>
            <a:endParaRPr lang="uk-UA" dirty="0"/>
          </a:p>
          <a:p>
            <a:r>
              <a:rPr lang="en-US" dirty="0"/>
              <a:t>https://verified.ed-era.com/ua</a:t>
            </a:r>
            <a:endParaRPr lang="uk-UA" dirty="0"/>
          </a:p>
          <a:p>
            <a:r>
              <a:rPr lang="uk-UA" dirty="0"/>
              <a:t>3. </a:t>
            </a:r>
            <a:r>
              <a:rPr lang="uk-UA" dirty="0" err="1"/>
              <a:t>Медіакритика</a:t>
            </a:r>
            <a:r>
              <a:rPr lang="uk-UA" dirty="0"/>
              <a:t>.</a:t>
            </a:r>
          </a:p>
          <a:p>
            <a:r>
              <a:rPr lang="uk-UA" dirty="0" err="1"/>
              <a:t>Медіакритика</a:t>
            </a:r>
            <a:r>
              <a:rPr lang="uk-UA" dirty="0"/>
              <a:t> в Україні: </a:t>
            </a:r>
            <a:r>
              <a:rPr lang="en-US" dirty="0"/>
              <a:t>https://video.detector.media/how-to/%E2%80%8Bzhurnalisti_%E2%80%8B-_mediakritikam_vi_zvichaijno_gadi_ale_mi_vam_diakuemo-i288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6943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EBEC9-4773-46AC-A48D-09C1E101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Базові </a:t>
            </a:r>
            <a:r>
              <a:rPr lang="uk-UA" dirty="0" err="1"/>
              <a:t>медіаосвітні</a:t>
            </a:r>
            <a:r>
              <a:rPr lang="uk-UA" dirty="0"/>
              <a:t> моделі країн Заходу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033F8-4392-4564-9BBA-B9679B194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• </a:t>
            </a:r>
            <a:r>
              <a:rPr lang="ru-RU" dirty="0" err="1"/>
              <a:t>освітньо-інформаційні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(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та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медіакультури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ґрунтуються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на </a:t>
            </a:r>
            <a:r>
              <a:rPr lang="ru-RU" dirty="0" err="1"/>
              <a:t>культурологічній</a:t>
            </a:r>
            <a:r>
              <a:rPr lang="ru-RU" dirty="0"/>
              <a:t>, </a:t>
            </a:r>
            <a:r>
              <a:rPr lang="ru-RU" dirty="0" err="1"/>
              <a:t>естетичній</a:t>
            </a:r>
            <a:r>
              <a:rPr lang="ru-RU" dirty="0"/>
              <a:t>, </a:t>
            </a:r>
            <a:r>
              <a:rPr lang="ru-RU" dirty="0" err="1"/>
              <a:t>семіотичній</a:t>
            </a:r>
            <a:r>
              <a:rPr lang="ru-RU" dirty="0"/>
              <a:t>, </a:t>
            </a:r>
            <a:r>
              <a:rPr lang="ru-RU" dirty="0" err="1"/>
              <a:t>соціокультурній</a:t>
            </a:r>
            <a:r>
              <a:rPr lang="ru-RU" dirty="0"/>
              <a:t> </a:t>
            </a:r>
            <a:r>
              <a:rPr lang="ru-RU" dirty="0" err="1"/>
              <a:t>теоріях</a:t>
            </a:r>
            <a:r>
              <a:rPr lang="ru-RU" dirty="0"/>
              <a:t> </a:t>
            </a:r>
            <a:r>
              <a:rPr lang="ru-RU" dirty="0" err="1"/>
              <a:t>медіаосвіти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естетичні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(</a:t>
            </a:r>
            <a:r>
              <a:rPr lang="ru-RU" dirty="0" err="1"/>
              <a:t>спрямовані</a:t>
            </a:r>
            <a:r>
              <a:rPr lang="ru-RU" dirty="0"/>
              <a:t> перш за все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смаку й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медіакультури</a:t>
            </a:r>
            <a:r>
              <a:rPr lang="ru-RU" dirty="0"/>
              <a:t>),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естетичній</a:t>
            </a:r>
            <a:r>
              <a:rPr lang="ru-RU" dirty="0"/>
              <a:t>/</a:t>
            </a:r>
            <a:r>
              <a:rPr lang="ru-RU" dirty="0" err="1"/>
              <a:t>художній</a:t>
            </a:r>
            <a:r>
              <a:rPr lang="ru-RU" dirty="0"/>
              <a:t> і </a:t>
            </a:r>
            <a:r>
              <a:rPr lang="ru-RU" dirty="0" err="1"/>
              <a:t>культурологічній</a:t>
            </a:r>
            <a:r>
              <a:rPr lang="ru-RU" dirty="0"/>
              <a:t> </a:t>
            </a:r>
            <a:r>
              <a:rPr lang="ru-RU" dirty="0" err="1"/>
              <a:t>теоріях</a:t>
            </a:r>
            <a:r>
              <a:rPr lang="ru-RU" dirty="0"/>
              <a:t> </a:t>
            </a:r>
            <a:r>
              <a:rPr lang="ru-RU" dirty="0" err="1"/>
              <a:t>медіаосвіти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соціокультурні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(</a:t>
            </a:r>
            <a:r>
              <a:rPr lang="ru-RU" dirty="0" err="1"/>
              <a:t>соціокультурний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, </a:t>
            </a:r>
            <a:r>
              <a:rPr lang="ru-RU" dirty="0" err="1"/>
              <a:t>уяви</a:t>
            </a:r>
            <a:r>
              <a:rPr lang="ru-RU" dirty="0"/>
              <a:t>, </a:t>
            </a:r>
            <a:r>
              <a:rPr lang="ru-RU" dirty="0" err="1"/>
              <a:t>зорової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, </a:t>
            </a:r>
            <a:r>
              <a:rPr lang="ru-RU" dirty="0" err="1"/>
              <a:t>інтерпретації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самостійного</a:t>
            </a:r>
            <a:r>
              <a:rPr lang="ru-RU" dirty="0"/>
              <a:t>, критичного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медіатекстів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і </a:t>
            </a:r>
            <a:r>
              <a:rPr lang="ru-RU" dirty="0" err="1"/>
              <a:t>жанрів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соціокультурній</a:t>
            </a:r>
            <a:r>
              <a:rPr lang="ru-RU" dirty="0"/>
              <a:t>, </a:t>
            </a:r>
            <a:r>
              <a:rPr lang="ru-RU" dirty="0" err="1"/>
              <a:t>культурологічній</a:t>
            </a:r>
            <a:r>
              <a:rPr lang="ru-RU" dirty="0"/>
              <a:t>, </a:t>
            </a:r>
            <a:r>
              <a:rPr lang="ru-RU" dirty="0" err="1"/>
              <a:t>семіотичній</a:t>
            </a:r>
            <a:r>
              <a:rPr lang="ru-RU" dirty="0"/>
              <a:t>, </a:t>
            </a:r>
            <a:r>
              <a:rPr lang="ru-RU" dirty="0" err="1"/>
              <a:t>етичній</a:t>
            </a:r>
            <a:r>
              <a:rPr lang="ru-RU" dirty="0"/>
              <a:t>, </a:t>
            </a:r>
            <a:r>
              <a:rPr lang="ru-RU" dirty="0" err="1"/>
              <a:t>естетичній</a:t>
            </a:r>
            <a:r>
              <a:rPr lang="ru-RU" dirty="0"/>
              <a:t> </a:t>
            </a:r>
            <a:r>
              <a:rPr lang="ru-RU" dirty="0" err="1"/>
              <a:t>теоріях</a:t>
            </a:r>
            <a:r>
              <a:rPr lang="ru-RU" dirty="0"/>
              <a:t> </a:t>
            </a:r>
            <a:r>
              <a:rPr lang="ru-RU" dirty="0" err="1"/>
              <a:t>медіаосвіти</a:t>
            </a:r>
            <a:r>
              <a:rPr lang="ru-RU" dirty="0"/>
              <a:t> і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3120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38145-61DE-42FB-9B87-70EC8A95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Функціонування </a:t>
            </a:r>
            <a:r>
              <a:rPr lang="uk-UA" dirty="0" err="1"/>
              <a:t>медіакритики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186BB-4732-4CB9-BA72-F5F851B00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опрацювання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Чернявська</a:t>
            </a:r>
            <a:r>
              <a:rPr lang="ru-RU" dirty="0"/>
              <a:t> Л. В.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-критики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й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/ Л. В. </a:t>
            </a:r>
            <a:r>
              <a:rPr lang="ru-RU" dirty="0" err="1"/>
              <a:t>Чернявська</a:t>
            </a:r>
            <a:r>
              <a:rPr lang="ru-RU" dirty="0"/>
              <a:t> // Держава та </a:t>
            </a:r>
            <a:r>
              <a:rPr lang="ru-RU" dirty="0" err="1"/>
              <a:t>регіони</a:t>
            </a:r>
            <a:r>
              <a:rPr lang="ru-RU" dirty="0"/>
              <a:t>. </a:t>
            </a:r>
            <a:r>
              <a:rPr lang="ru-RU" dirty="0" err="1"/>
              <a:t>Серія</a:t>
            </a:r>
            <a:r>
              <a:rPr lang="ru-RU" dirty="0"/>
              <a:t> :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. - 2017. - № 4. - С. 201-206. - Режим доступу: </a:t>
            </a:r>
            <a:r>
              <a:rPr lang="ru-RU" dirty="0">
                <a:hlinkClick r:id="rId2"/>
              </a:rPr>
              <a:t>http://nbuv.gov.ua/UJRN/drsk_2017_4_38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Телебачення</a:t>
            </a:r>
            <a:r>
              <a:rPr lang="ru-RU" dirty="0"/>
              <a:t> Торонто» </a:t>
            </a:r>
            <a:r>
              <a:rPr lang="ru-RU" dirty="0" err="1"/>
              <a:t>медіамоніторинг</a:t>
            </a:r>
            <a:r>
              <a:rPr lang="ru-RU" dirty="0"/>
              <a:t>: </a:t>
            </a:r>
            <a:r>
              <a:rPr lang="en-US" dirty="0"/>
              <a:t>https://www.facebook.com/watch/?v=1852312048153417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756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с оформлением &quot;Шестиугольник&quot;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2088_TF03460519.potx" id="{D7AE7A70-BC18-4431-AB1C-AFBD91D3BE78}" vid="{BF3F8B4E-70F5-44E7-8D0D-EAD4E09721D6}"/>
    </a:ext>
  </a:extLst>
</a:theme>
</file>

<file path=ppt/theme/theme2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27FAC-CD3A-494C-985C-09E26C5EA50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оформлением Шестиугольник</Template>
  <TotalTime>112</TotalTime>
  <Words>482</Words>
  <Application>Microsoft Office PowerPoint</Application>
  <PresentationFormat>Произвольный</PresentationFormat>
  <Paragraphs>42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Euphemia</vt:lpstr>
      <vt:lpstr>Palatino Linotype</vt:lpstr>
      <vt:lpstr>Шаблон с оформлением "Шестиугольник"</vt:lpstr>
      <vt:lpstr>Медіакритика в системі гуманітарних знань</vt:lpstr>
      <vt:lpstr>Характеристики критичного мислення</vt:lpstr>
      <vt:lpstr>Чи можна розвинути критичне мислення?</vt:lpstr>
      <vt:lpstr>Механізм критичного мислення</vt:lpstr>
      <vt:lpstr>Медіаекологія – міждисциплінарний напрмя вивчення інформаційного довікілля</vt:lpstr>
      <vt:lpstr>Базові медіаосвітні моделі країн Заходу</vt:lpstr>
      <vt:lpstr>Функціонування медіакритики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Медіакритика в системі гуманітарних знань</dc:title>
  <dc:creator>Людмила Чернявская</dc:creator>
  <cp:lastModifiedBy>Людмила Чернявская</cp:lastModifiedBy>
  <cp:revision>1</cp:revision>
  <dcterms:created xsi:type="dcterms:W3CDTF">2021-09-06T17:31:19Z</dcterms:created>
  <dcterms:modified xsi:type="dcterms:W3CDTF">2021-09-06T19:23:25Z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