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77" r:id="rId7"/>
    <p:sldId id="278" r:id="rId8"/>
    <p:sldId id="261" r:id="rId9"/>
    <p:sldId id="279" r:id="rId10"/>
    <p:sldId id="260" r:id="rId11"/>
    <p:sldId id="262" r:id="rId12"/>
    <p:sldId id="263" r:id="rId13"/>
    <p:sldId id="264" r:id="rId14"/>
    <p:sldId id="265" r:id="rId15"/>
    <p:sldId id="266" r:id="rId16"/>
    <p:sldId id="267" r:id="rId17"/>
    <p:sldId id="268" r:id="rId18"/>
    <p:sldId id="298" r:id="rId19"/>
    <p:sldId id="269" r:id="rId20"/>
    <p:sldId id="270" r:id="rId21"/>
    <p:sldId id="272" r:id="rId22"/>
    <p:sldId id="273" r:id="rId23"/>
    <p:sldId id="274" r:id="rId24"/>
    <p:sldId id="275" r:id="rId25"/>
    <p:sldId id="280" r:id="rId26"/>
    <p:sldId id="281" r:id="rId27"/>
    <p:sldId id="282" r:id="rId28"/>
    <p:sldId id="283" r:id="rId29"/>
    <p:sldId id="284" r:id="rId30"/>
    <p:sldId id="285" r:id="rId31"/>
    <p:sldId id="286" r:id="rId32"/>
    <p:sldId id="287" r:id="rId33"/>
    <p:sldId id="290" r:id="rId34"/>
    <p:sldId id="291" r:id="rId35"/>
    <p:sldId id="292" r:id="rId36"/>
    <p:sldId id="288" r:id="rId37"/>
    <p:sldId id="289" r:id="rId38"/>
    <p:sldId id="293" r:id="rId39"/>
    <p:sldId id="294" r:id="rId40"/>
    <p:sldId id="295" r:id="rId41"/>
    <p:sldId id="296" r:id="rId42"/>
    <p:sldId id="297" r:id="rId4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CBB58B-C193-4184-9497-03930621A9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E5B69140-357C-409E-894D-C6EBE80FA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F05CCF1D-04E1-43CC-B665-3C558001D157}"/>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082A4E73-095E-4DC9-A549-DF4A96F02406}"/>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7C49964-67AE-46CB-B17B-AB78DA0E085C}"/>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428270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AD924-9E06-4117-8E56-FD1E689400AE}"/>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24992B62-B385-4433-A564-FCBFA6DEA9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3DC9CD4-92E9-4994-9EDB-D8672311B865}"/>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4E9F725B-623A-4E6C-8B13-033CDDB240DA}"/>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6380824B-F531-456A-B4CF-DB6C038510C0}"/>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155556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FBD141E-B5E2-4AC5-B610-85402D88C042}"/>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1B3BCBF6-2D8D-4867-8089-017C5435A03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67D014D-9F45-4CB7-A8EA-FC6AE6E0CFCA}"/>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6FDB8AE1-B6F4-460D-95BC-32AD6E39735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2E1E2988-D9B9-41AE-AA37-52F3D1B75791}"/>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67650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D6D129-1DD6-4763-AEEE-E9EEC5A707B3}"/>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6BF854A3-C545-46BB-8795-CA43DE41D47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449197F2-13A9-45AD-B79A-AE5B77579D56}"/>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4A50DF70-CA17-4840-9EAE-94FCE08989B9}"/>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EEF94BD9-E9D9-48FF-B637-2118B8B400CC}"/>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71251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93FD09-A61C-496B-92C9-37B3F7E2839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5ED14432-4104-4D66-84B3-220D745D9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1F49A2F-EF88-4B0F-A73C-1B4082802D1B}"/>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6AB76F45-5FC9-48F7-8A84-4C6EDF2FDCE7}"/>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2FD8AF3-89EF-4686-B52B-92DF0AB8A0AB}"/>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93753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EEF8BB-FF31-405A-8AA3-14CC4FB8A04A}"/>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EAEE43A3-4CE0-426E-9FB3-D941CF9A05B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E2CBA179-5041-477D-B208-77D52F1585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2C1810A1-D3E7-4B94-9BD9-03F21A341E57}"/>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6" name="Нижний колонтитул 5">
            <a:extLst>
              <a:ext uri="{FF2B5EF4-FFF2-40B4-BE49-F238E27FC236}">
                <a16:creationId xmlns:a16="http://schemas.microsoft.com/office/drawing/2014/main" id="{E7D9F3CB-ED67-40F5-9477-9D4827CFDF1C}"/>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AB220829-1A0C-489F-85B7-9AF85452894E}"/>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411446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4B774-0DAA-47C4-9EF8-EF344A0F112E}"/>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CF08DE03-932A-431E-B8C3-E12EC2FE7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559665-0131-4DCE-9527-9B3872FE3AC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F9B4FA6C-CA87-486C-AF25-AB0C815E6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95B48CF-3630-4D34-A8D2-FCD409FE4D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BA756887-59AF-46B9-BEF4-A85D617A5644}"/>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8" name="Нижний колонтитул 7">
            <a:extLst>
              <a:ext uri="{FF2B5EF4-FFF2-40B4-BE49-F238E27FC236}">
                <a16:creationId xmlns:a16="http://schemas.microsoft.com/office/drawing/2014/main" id="{D4A36D83-D54C-49D7-9712-B1F82299C3CD}"/>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F33CA263-021A-42B0-B14E-3D4B939228B7}"/>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44917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15B555-B3A7-4E4B-B0DF-7EB1702A2BE4}"/>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7F8062ED-3B40-48FF-A70B-ECB50DE08760}"/>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4" name="Нижний колонтитул 3">
            <a:extLst>
              <a:ext uri="{FF2B5EF4-FFF2-40B4-BE49-F238E27FC236}">
                <a16:creationId xmlns:a16="http://schemas.microsoft.com/office/drawing/2014/main" id="{FDCB9988-828A-41CF-8C1A-70F1A7AAB9A3}"/>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2E211BBB-1D11-488A-B3B9-FED9E5E6A465}"/>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312062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2C4F598-F477-40BE-82D7-8E46FBA3064E}"/>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3" name="Нижний колонтитул 2">
            <a:extLst>
              <a:ext uri="{FF2B5EF4-FFF2-40B4-BE49-F238E27FC236}">
                <a16:creationId xmlns:a16="http://schemas.microsoft.com/office/drawing/2014/main" id="{E9A73DCA-990A-45D5-B371-E2C2D538F78F}"/>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4E6E590A-A139-448E-B059-709BBCF59401}"/>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152678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A37257-041D-4011-A850-D87C4090055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AAECF402-7589-4AAF-B078-3D67D50B6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ECA93B60-C79C-4EC8-9730-F12DE6432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DF1AA88-D5E4-48D7-82C6-7CE7824057E8}"/>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6" name="Нижний колонтитул 5">
            <a:extLst>
              <a:ext uri="{FF2B5EF4-FFF2-40B4-BE49-F238E27FC236}">
                <a16:creationId xmlns:a16="http://schemas.microsoft.com/office/drawing/2014/main" id="{8F265A7B-037D-4044-90CA-A94BFE6C188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1E33649D-7B33-41DE-8C89-3EEC6FB02C92}"/>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73510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4E2B1-CE4F-4A4E-A143-90874CFF1B8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F993A0E9-8532-488A-B150-207BC5EF4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12D33DBB-F7CF-4F4C-90AB-C18075DB1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2C2BB84-5A1D-46EC-BC53-67FB0E283D3E}"/>
              </a:ext>
            </a:extLst>
          </p:cNvPr>
          <p:cNvSpPr>
            <a:spLocks noGrp="1"/>
          </p:cNvSpPr>
          <p:nvPr>
            <p:ph type="dt" sz="half" idx="10"/>
          </p:nvPr>
        </p:nvSpPr>
        <p:spPr/>
        <p:txBody>
          <a:bodyPr/>
          <a:lstStyle/>
          <a:p>
            <a:fld id="{AB916F43-23E0-4B29-8A3E-E1D8DD18E8A3}" type="datetimeFigureOut">
              <a:rPr lang="uk-UA" smtClean="0"/>
              <a:t>10.04.2023</a:t>
            </a:fld>
            <a:endParaRPr lang="uk-UA"/>
          </a:p>
        </p:txBody>
      </p:sp>
      <p:sp>
        <p:nvSpPr>
          <p:cNvPr id="6" name="Нижний колонтитул 5">
            <a:extLst>
              <a:ext uri="{FF2B5EF4-FFF2-40B4-BE49-F238E27FC236}">
                <a16:creationId xmlns:a16="http://schemas.microsoft.com/office/drawing/2014/main" id="{9D67FF21-F7C1-402E-AE5B-A5DCF20C56EA}"/>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E5D1641E-DCD0-41D3-A41A-67D769135026}"/>
              </a:ext>
            </a:extLst>
          </p:cNvPr>
          <p:cNvSpPr>
            <a:spLocks noGrp="1"/>
          </p:cNvSpPr>
          <p:nvPr>
            <p:ph type="sldNum" sz="quarter" idx="12"/>
          </p:nvPr>
        </p:nvSpPr>
        <p:spPr/>
        <p:txBody>
          <a:bodyPr/>
          <a:lstStyle/>
          <a:p>
            <a:fld id="{2AC18353-116F-48BE-9890-ADA285211887}" type="slidenum">
              <a:rPr lang="uk-UA" smtClean="0"/>
              <a:t>‹#›</a:t>
            </a:fld>
            <a:endParaRPr lang="uk-UA"/>
          </a:p>
        </p:txBody>
      </p:sp>
    </p:spTree>
    <p:extLst>
      <p:ext uri="{BB962C8B-B14F-4D97-AF65-F5344CB8AC3E}">
        <p14:creationId xmlns:p14="http://schemas.microsoft.com/office/powerpoint/2010/main" val="227426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43366-D96B-463C-BBD8-6527C81131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BDE28D25-5491-40F8-8EFB-FBDC345EAD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D86290B0-FEBC-4EEF-B41B-CFF2722EE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6F43-23E0-4B29-8A3E-E1D8DD18E8A3}" type="datetimeFigureOut">
              <a:rPr lang="uk-UA" smtClean="0"/>
              <a:t>10.04.2023</a:t>
            </a:fld>
            <a:endParaRPr lang="uk-UA"/>
          </a:p>
        </p:txBody>
      </p:sp>
      <p:sp>
        <p:nvSpPr>
          <p:cNvPr id="5" name="Нижний колонтитул 4">
            <a:extLst>
              <a:ext uri="{FF2B5EF4-FFF2-40B4-BE49-F238E27FC236}">
                <a16:creationId xmlns:a16="http://schemas.microsoft.com/office/drawing/2014/main" id="{19AF0D81-D996-43B2-8970-8E74DB58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186E91DA-4774-43A5-9003-FA5CBF385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18353-116F-48BE-9890-ADA285211887}" type="slidenum">
              <a:rPr lang="uk-UA" smtClean="0"/>
              <a:t>‹#›</a:t>
            </a:fld>
            <a:endParaRPr lang="uk-UA"/>
          </a:p>
        </p:txBody>
      </p:sp>
    </p:spTree>
    <p:extLst>
      <p:ext uri="{BB962C8B-B14F-4D97-AF65-F5344CB8AC3E}">
        <p14:creationId xmlns:p14="http://schemas.microsoft.com/office/powerpoint/2010/main" val="16120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uk.wikipedia.org/wiki/%D0%A2%D0%BE%D0%BA%D1%81%D0%B8%D0%BD" TargetMode="External"/><Relationship Id="rId3" Type="http://schemas.openxmlformats.org/officeDocument/2006/relationships/hyperlink" Target="https://uk.wikipedia.org/wiki/%D0%86%D0%BD%D1%84%D0%B5%D0%BA%D1%86%D1%96%D0%B9%D0%BD%D1%96_%D0%B7%D0%B0%D1%85%D0%B2%D0%BE%D1%80%D1%8E%D0%B2%D0%B0%D0%BD%D0%BD%D1%8F" TargetMode="External"/><Relationship Id="rId7" Type="http://schemas.openxmlformats.org/officeDocument/2006/relationships/hyperlink" Target="https://uk.wikipedia.org/wiki/%D0%9E%D1%82%D1%80%D1%83%D1%82%D0%B0" TargetMode="External"/><Relationship Id="rId12" Type="http://schemas.openxmlformats.org/officeDocument/2006/relationships/image" Target="../media/image24.png"/><Relationship Id="rId2" Type="http://schemas.openxmlformats.org/officeDocument/2006/relationships/hyperlink" Target="https://uk.wikipedia.org/wiki/%D0%9B%D1%96%D0%BA%D1%83%D0%B2%D0%B0%D0%BD%D0%BD%D1%8F" TargetMode="External"/><Relationship Id="rId1" Type="http://schemas.openxmlformats.org/officeDocument/2006/relationships/slideLayout" Target="../slideLayouts/slideLayout7.xml"/><Relationship Id="rId6" Type="http://schemas.openxmlformats.org/officeDocument/2006/relationships/hyperlink" Target="https://uk.wikipedia.org/wiki/%D0%97%D0%B0%D1%85%D0%B2%D0%BE%D1%80%D1%8E%D0%B2%D0%B0%D0%BD%D0%BD%D1%8F" TargetMode="External"/><Relationship Id="rId11" Type="http://schemas.openxmlformats.org/officeDocument/2006/relationships/image" Target="../media/image23.png"/><Relationship Id="rId5" Type="http://schemas.openxmlformats.org/officeDocument/2006/relationships/hyperlink" Target="https://uk.wikipedia.org/wiki/%D0%97%D0%BB%D0%BE%D1%8F%D0%BA%D1%96%D1%81%D0%BD%D0%B0_%D0%BF%D1%83%D1%85%D0%BB%D0%B8%D0%BD%D0%B0" TargetMode="External"/><Relationship Id="rId10" Type="http://schemas.openxmlformats.org/officeDocument/2006/relationships/hyperlink" Target="https://uk.wikipedia.org/wiki/%D0%9E%D1%80%D0%B3%D0%B0%D0%BD%D1%96%D0%B7%D0%BC" TargetMode="External"/><Relationship Id="rId4" Type="http://schemas.openxmlformats.org/officeDocument/2006/relationships/hyperlink" Target="https://uk.wikipedia.org/w/index.php?title=%D0%9F%D0%B0%D1%80%D0%B0%D0%B7%D0%B8%D1%82%D0%B0%D1%80%D0%BD%D1%96_%D0%B7%D0%B0%D1%85%D0%B2%D0%BE%D1%80%D1%8E%D0%B2%D0%B0%D0%BD%D0%BD%D1%8F&amp;action=edit&amp;redlink=1" TargetMode="External"/><Relationship Id="rId9" Type="http://schemas.openxmlformats.org/officeDocument/2006/relationships/hyperlink" Target="https://uk.wikipedia.org/wiki/%D0%9F%D0%B0%D1%80%D0%B0%D0%B7%D0%B8%D1%8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uk.wikipedia.org/wiki/%D0%91%D0%B5%D0%BD%D0%B7%D0%B8%D0%BB%D0%BF%D0%B5%D0%BD%D1%96%D1%86%D0%B8%D0%BB%D1%96%D0%BD" TargetMode="External"/><Relationship Id="rId7" Type="http://schemas.openxmlformats.org/officeDocument/2006/relationships/image" Target="../media/image46.png"/><Relationship Id="rId2" Type="http://schemas.openxmlformats.org/officeDocument/2006/relationships/hyperlink" Target="https://uk.wikipedia.org/wiki/Penicillium" TargetMode="Externa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uk.wikipedia.org/wiki/%D0%95%D1%80%D0%BD%D0%B5%D1%81%D1%82_%D0%94%D1%8E%D1%88%D0%B5%D0%B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uk.wikipedia.org/wiki/%D0%90%D0%BB%D0%B5%D0%BA%D1%81%D0%B0%D0%BD%D0%B4%D0%B5%D1%80_%D0%A4%D0%BB%D0%B5%D0%BC%D1%96%D0%BD%D0%B3" TargetMode="External"/><Relationship Id="rId2" Type="http://schemas.openxmlformats.org/officeDocument/2006/relationships/hyperlink" Target="https://uk.wikipedia.org/wiki/1928" TargetMode="Externa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uk.wikipedia.org/w/index.php?title=Penicillium_notatum&amp;action=edit&amp;redlink=1"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uk.wikipedia.org/wiki/1898" TargetMode="External"/><Relationship Id="rId7" Type="http://schemas.openxmlformats.org/officeDocument/2006/relationships/hyperlink" Target="https://uk.wikipedia.org/wiki/1979" TargetMode="External"/><Relationship Id="rId2" Type="http://schemas.openxmlformats.org/officeDocument/2006/relationships/hyperlink" Target="https://uk.wikipedia.org/wiki/%D0%93%D0%BE%D0%B2%D0%B0%D1%80%D0%B4_%D0%92%D0%BE%D0%BB%D1%82%D0%B5%D1%80_%D0%A4%D0%BB%D0%BE%D1%80%D1%96" TargetMode="External"/><Relationship Id="rId1" Type="http://schemas.openxmlformats.org/officeDocument/2006/relationships/slideLayout" Target="../slideLayouts/slideLayout7.xml"/><Relationship Id="rId6" Type="http://schemas.openxmlformats.org/officeDocument/2006/relationships/hyperlink" Target="https://uk.wikipedia.org/wiki/1906" TargetMode="External"/><Relationship Id="rId5" Type="http://schemas.openxmlformats.org/officeDocument/2006/relationships/hyperlink" Target="https://uk.wikipedia.org/wiki/%D0%95%D1%80%D0%BD%D0%B5%D1%81%D1%82_%D0%91%D0%BE%D1%80%D0%B8%D1%81_%D0%A7%D0%B5%D0%B9%D0%BD" TargetMode="External"/><Relationship Id="rId4" Type="http://schemas.openxmlformats.org/officeDocument/2006/relationships/hyperlink" Target="https://uk.wikipedia.org/wiki/1968" TargetMode="External"/><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E37DC5E-0F07-4D10-9D65-6B73F9CAA457}"/>
              </a:ext>
            </a:extLst>
          </p:cNvPr>
          <p:cNvPicPr>
            <a:picLocks noChangeAspect="1"/>
          </p:cNvPicPr>
          <p:nvPr/>
        </p:nvPicPr>
        <p:blipFill>
          <a:blip r:embed="rId2"/>
          <a:stretch>
            <a:fillRect/>
          </a:stretch>
        </p:blipFill>
        <p:spPr>
          <a:xfrm>
            <a:off x="-1" y="28039"/>
            <a:ext cx="6829961" cy="6829961"/>
          </a:xfrm>
          <a:prstGeom prst="rect">
            <a:avLst/>
          </a:prstGeom>
        </p:spPr>
      </p:pic>
      <p:sp>
        <p:nvSpPr>
          <p:cNvPr id="2" name="Заголовок 1">
            <a:extLst>
              <a:ext uri="{FF2B5EF4-FFF2-40B4-BE49-F238E27FC236}">
                <a16:creationId xmlns:a16="http://schemas.microsoft.com/office/drawing/2014/main" id="{28EF965A-7BE4-4BD1-BCC2-7DE1AB40077A}"/>
              </a:ext>
            </a:extLst>
          </p:cNvPr>
          <p:cNvSpPr>
            <a:spLocks noGrp="1"/>
          </p:cNvSpPr>
          <p:nvPr>
            <p:ph type="ctrTitle"/>
          </p:nvPr>
        </p:nvSpPr>
        <p:spPr>
          <a:xfrm>
            <a:off x="701964" y="489526"/>
            <a:ext cx="10058400" cy="868363"/>
          </a:xfrm>
        </p:spPr>
        <p:txBody>
          <a:bodyPr>
            <a:normAutofit fontScale="90000"/>
          </a:bodyPr>
          <a:lstStyle/>
          <a:p>
            <a:r>
              <a:rPr lang="uk-UA" b="1" dirty="0"/>
              <a:t>Інфекція. Антибіотики</a:t>
            </a:r>
          </a:p>
        </p:txBody>
      </p:sp>
      <p:pic>
        <p:nvPicPr>
          <p:cNvPr id="4" name="Рисунок 3">
            <a:extLst>
              <a:ext uri="{FF2B5EF4-FFF2-40B4-BE49-F238E27FC236}">
                <a16:creationId xmlns:a16="http://schemas.microsoft.com/office/drawing/2014/main" id="{082FEA07-8563-4681-BADF-1ED09871578A}"/>
              </a:ext>
            </a:extLst>
          </p:cNvPr>
          <p:cNvPicPr>
            <a:picLocks noChangeAspect="1"/>
          </p:cNvPicPr>
          <p:nvPr/>
        </p:nvPicPr>
        <p:blipFill>
          <a:blip r:embed="rId3"/>
          <a:stretch>
            <a:fillRect/>
          </a:stretch>
        </p:blipFill>
        <p:spPr>
          <a:xfrm>
            <a:off x="6829960" y="3404330"/>
            <a:ext cx="5142965" cy="3453670"/>
          </a:xfrm>
          <a:prstGeom prst="rect">
            <a:avLst/>
          </a:prstGeom>
        </p:spPr>
      </p:pic>
    </p:spTree>
    <p:extLst>
      <p:ext uri="{BB962C8B-B14F-4D97-AF65-F5344CB8AC3E}">
        <p14:creationId xmlns:p14="http://schemas.microsoft.com/office/powerpoint/2010/main" val="3876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C46853F-D376-48BD-8940-48424E53608D}"/>
              </a:ext>
            </a:extLst>
          </p:cNvPr>
          <p:cNvSpPr/>
          <p:nvPr/>
        </p:nvSpPr>
        <p:spPr>
          <a:xfrm>
            <a:off x="544946" y="436985"/>
            <a:ext cx="6096000" cy="5016758"/>
          </a:xfrm>
          <a:prstGeom prst="rect">
            <a:avLst/>
          </a:prstGeom>
        </p:spPr>
        <p:txBody>
          <a:bodyPr>
            <a:spAutoFit/>
          </a:bodyPr>
          <a:lstStyle/>
          <a:p>
            <a:pPr algn="just"/>
            <a:r>
              <a:rPr lang="uk-UA" sz="2000" dirty="0"/>
              <a:t>Для характеристики патогенних мікроорганізмів встановлена одиниця </a:t>
            </a:r>
            <a:r>
              <a:rPr lang="uk-UA" sz="2000" dirty="0" err="1"/>
              <a:t>вірулентност</a:t>
            </a:r>
            <a:r>
              <a:rPr lang="uk-UA" sz="2000" dirty="0"/>
              <a:t> і – </a:t>
            </a:r>
            <a:r>
              <a:rPr lang="uk-UA" sz="2000" b="1" dirty="0" err="1"/>
              <a:t>DLm</a:t>
            </a:r>
            <a:r>
              <a:rPr lang="uk-UA" sz="2000" b="1" dirty="0"/>
              <a:t> </a:t>
            </a:r>
            <a:r>
              <a:rPr lang="uk-UA" sz="2000" dirty="0"/>
              <a:t>(</a:t>
            </a:r>
            <a:r>
              <a:rPr lang="uk-UA" sz="2000" dirty="0" err="1"/>
              <a:t>dosis</a:t>
            </a:r>
            <a:r>
              <a:rPr lang="uk-UA" sz="2000" dirty="0"/>
              <a:t> </a:t>
            </a:r>
            <a:r>
              <a:rPr lang="uk-UA" sz="2000" dirty="0" err="1"/>
              <a:t>letalis</a:t>
            </a:r>
            <a:r>
              <a:rPr lang="uk-UA" sz="2000" dirty="0"/>
              <a:t> </a:t>
            </a:r>
            <a:r>
              <a:rPr lang="uk-UA" sz="2000" dirty="0" err="1"/>
              <a:t>minima</a:t>
            </a:r>
            <a:r>
              <a:rPr lang="uk-UA" sz="2000" dirty="0"/>
              <a:t>) , яка є найменшою кількістю живих мікробів, що викликають в певний термін загибель близько 80% відповідних лабораторних тварин. </a:t>
            </a:r>
          </a:p>
          <a:p>
            <a:pPr algn="just"/>
            <a:r>
              <a:rPr lang="uk-UA" sz="2000" b="1" dirty="0"/>
              <a:t>DCL</a:t>
            </a:r>
            <a:r>
              <a:rPr lang="uk-UA" sz="2000" dirty="0"/>
              <a:t> (</a:t>
            </a:r>
            <a:r>
              <a:rPr lang="uk-UA" sz="2000" dirty="0" err="1"/>
              <a:t>dosis</a:t>
            </a:r>
            <a:r>
              <a:rPr lang="uk-UA" sz="2000" dirty="0"/>
              <a:t> </a:t>
            </a:r>
            <a:r>
              <a:rPr lang="uk-UA" sz="2000" dirty="0" err="1"/>
              <a:t>certa</a:t>
            </a:r>
            <a:r>
              <a:rPr lang="uk-UA" sz="2000" dirty="0"/>
              <a:t> </a:t>
            </a:r>
            <a:r>
              <a:rPr lang="uk-UA" sz="2000" dirty="0" err="1"/>
              <a:t>letalis</a:t>
            </a:r>
            <a:r>
              <a:rPr lang="uk-UA" sz="2000" dirty="0"/>
              <a:t>) – смертельна доза – 100%. Найбільш задовольняє вимоги </a:t>
            </a:r>
            <a:r>
              <a:rPr lang="uk-UA" sz="2000" b="1" dirty="0"/>
              <a:t>LD50</a:t>
            </a:r>
            <a:r>
              <a:rPr lang="uk-UA" sz="2000" dirty="0"/>
              <a:t> – доза, що вбиває половину заражених тварин. Вона забезпечує найменшу помилку в оцінці вірулентності. </a:t>
            </a:r>
          </a:p>
          <a:p>
            <a:pPr algn="just"/>
            <a:r>
              <a:rPr lang="uk-UA" sz="2000" b="1" dirty="0" err="1"/>
              <a:t>Інфікуюча</a:t>
            </a:r>
            <a:r>
              <a:rPr lang="uk-UA" sz="2000" b="1" dirty="0"/>
              <a:t> доза (ID) </a:t>
            </a:r>
            <a:r>
              <a:rPr lang="uk-UA" sz="2000" dirty="0"/>
              <a:t>– певна кількість клітин бактерій, здатних викликати інфекційне захворювання:  </a:t>
            </a:r>
          </a:p>
          <a:p>
            <a:pPr algn="just"/>
            <a:r>
              <a:rPr lang="uk-UA" sz="2000" dirty="0"/>
              <a:t>E. </a:t>
            </a:r>
            <a:r>
              <a:rPr lang="uk-UA" sz="2000" dirty="0" err="1"/>
              <a:t>coli</a:t>
            </a:r>
            <a:r>
              <a:rPr lang="uk-UA" sz="2000" dirty="0"/>
              <a:t> kl2    – 10</a:t>
            </a:r>
            <a:r>
              <a:rPr lang="uk-UA" sz="2000" baseline="30000" dirty="0"/>
              <a:t>8</a:t>
            </a:r>
            <a:r>
              <a:rPr lang="uk-UA" sz="2000" dirty="0"/>
              <a:t> </a:t>
            </a:r>
          </a:p>
          <a:p>
            <a:pPr algn="just"/>
            <a:r>
              <a:rPr lang="uk-UA" sz="2000" dirty="0"/>
              <a:t>сальмонели   – 10</a:t>
            </a:r>
            <a:r>
              <a:rPr lang="uk-UA" sz="2000" baseline="30000" dirty="0"/>
              <a:t>5</a:t>
            </a:r>
            <a:r>
              <a:rPr lang="uk-UA" sz="2000" dirty="0"/>
              <a:t> </a:t>
            </a:r>
          </a:p>
          <a:p>
            <a:pPr algn="just"/>
            <a:r>
              <a:rPr lang="uk-UA" sz="2000" dirty="0"/>
              <a:t>холера              – 10</a:t>
            </a:r>
            <a:r>
              <a:rPr lang="uk-UA" sz="2000" baseline="30000" dirty="0"/>
              <a:t>6</a:t>
            </a:r>
            <a:r>
              <a:rPr lang="uk-UA" sz="2000" dirty="0"/>
              <a:t>–10</a:t>
            </a:r>
            <a:r>
              <a:rPr lang="uk-UA" sz="2000" baseline="30000" dirty="0"/>
              <a:t>11</a:t>
            </a:r>
            <a:r>
              <a:rPr lang="uk-UA" sz="2000" dirty="0"/>
              <a:t> </a:t>
            </a:r>
          </a:p>
          <a:p>
            <a:pPr algn="just"/>
            <a:r>
              <a:rPr lang="uk-UA" sz="2000" dirty="0"/>
              <a:t>дизентерія      – 10–100  </a:t>
            </a:r>
          </a:p>
          <a:p>
            <a:pPr algn="just"/>
            <a:r>
              <a:rPr lang="uk-UA" sz="2000" dirty="0"/>
              <a:t>черевний тиф – декілька клітин. </a:t>
            </a:r>
          </a:p>
        </p:txBody>
      </p:sp>
      <p:pic>
        <p:nvPicPr>
          <p:cNvPr id="3" name="Рисунок 2">
            <a:extLst>
              <a:ext uri="{FF2B5EF4-FFF2-40B4-BE49-F238E27FC236}">
                <a16:creationId xmlns:a16="http://schemas.microsoft.com/office/drawing/2014/main" id="{CB1426FD-A341-40BB-8313-3CAD5AE9EEA5}"/>
              </a:ext>
            </a:extLst>
          </p:cNvPr>
          <p:cNvPicPr>
            <a:picLocks noChangeAspect="1"/>
          </p:cNvPicPr>
          <p:nvPr/>
        </p:nvPicPr>
        <p:blipFill>
          <a:blip r:embed="rId2"/>
          <a:stretch>
            <a:fillRect/>
          </a:stretch>
        </p:blipFill>
        <p:spPr>
          <a:xfrm>
            <a:off x="7056120" y="1092488"/>
            <a:ext cx="4897178" cy="3497984"/>
          </a:xfrm>
          <a:prstGeom prst="rect">
            <a:avLst/>
          </a:prstGeom>
        </p:spPr>
      </p:pic>
    </p:spTree>
    <p:extLst>
      <p:ext uri="{BB962C8B-B14F-4D97-AF65-F5344CB8AC3E}">
        <p14:creationId xmlns:p14="http://schemas.microsoft.com/office/powerpoint/2010/main" val="85238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CD45BB1-4DEF-46F3-BE9B-2B4A14881A31}"/>
              </a:ext>
            </a:extLst>
          </p:cNvPr>
          <p:cNvSpPr/>
          <p:nvPr/>
        </p:nvSpPr>
        <p:spPr>
          <a:xfrm>
            <a:off x="332509" y="390850"/>
            <a:ext cx="6096000" cy="5016758"/>
          </a:xfrm>
          <a:prstGeom prst="rect">
            <a:avLst/>
          </a:prstGeom>
        </p:spPr>
        <p:txBody>
          <a:bodyPr>
            <a:spAutoFit/>
          </a:bodyPr>
          <a:lstStyle/>
          <a:p>
            <a:pPr algn="just"/>
            <a:r>
              <a:rPr lang="uk-UA" sz="2000" dirty="0"/>
              <a:t>Дефіцит </a:t>
            </a:r>
            <a:r>
              <a:rPr lang="uk-UA" sz="2000" dirty="0" err="1"/>
              <a:t>Fe</a:t>
            </a:r>
            <a:r>
              <a:rPr lang="uk-UA" sz="2000" dirty="0"/>
              <a:t>, </a:t>
            </a:r>
            <a:r>
              <a:rPr lang="uk-UA" sz="2000" dirty="0" err="1"/>
              <a:t>Ca</a:t>
            </a:r>
            <a:r>
              <a:rPr lang="uk-UA" sz="2000" dirty="0"/>
              <a:t>, </a:t>
            </a:r>
            <a:r>
              <a:rPr lang="uk-UA" sz="2000" dirty="0" err="1"/>
              <a:t>Mg</a:t>
            </a:r>
            <a:r>
              <a:rPr lang="uk-UA" sz="2000" dirty="0"/>
              <a:t>, </a:t>
            </a:r>
            <a:r>
              <a:rPr lang="uk-UA" sz="2000" dirty="0" err="1"/>
              <a:t>Cu</a:t>
            </a:r>
            <a:r>
              <a:rPr lang="uk-UA" sz="2000" dirty="0"/>
              <a:t>, </a:t>
            </a:r>
            <a:r>
              <a:rPr lang="uk-UA" sz="2000" dirty="0" err="1"/>
              <a:t>Zn</a:t>
            </a:r>
            <a:r>
              <a:rPr lang="uk-UA" sz="2000" dirty="0"/>
              <a:t>, I, </a:t>
            </a:r>
            <a:r>
              <a:rPr lang="uk-UA" sz="2000" dirty="0" err="1"/>
              <a:t>Mn</a:t>
            </a:r>
            <a:r>
              <a:rPr lang="uk-UA" sz="2000" dirty="0"/>
              <a:t>, В, </a:t>
            </a:r>
            <a:r>
              <a:rPr lang="uk-UA" sz="2000" dirty="0" err="1"/>
              <a:t>Со</a:t>
            </a:r>
            <a:r>
              <a:rPr lang="uk-UA" sz="2000" dirty="0"/>
              <a:t>, </a:t>
            </a:r>
            <a:r>
              <a:rPr lang="uk-UA" sz="2000" dirty="0" err="1"/>
              <a:t>Мо</a:t>
            </a:r>
            <a:r>
              <a:rPr lang="uk-UA" sz="2000" dirty="0"/>
              <a:t> призводить до порушення обміну – підвищення можливості інфекційного захворювання. </a:t>
            </a:r>
          </a:p>
          <a:p>
            <a:pPr algn="just"/>
            <a:r>
              <a:rPr lang="uk-UA" sz="2000" dirty="0"/>
              <a:t>Мікроелементи підвищують фагоцитарну активність. Мікробні токсини: по характеру ділять на </a:t>
            </a:r>
            <a:r>
              <a:rPr lang="uk-UA" sz="2000" i="1" dirty="0"/>
              <a:t>екзотоксини та ендотоксини. </a:t>
            </a:r>
          </a:p>
          <a:p>
            <a:pPr algn="just"/>
            <a:r>
              <a:rPr lang="uk-UA" sz="2000" dirty="0"/>
              <a:t>До </a:t>
            </a:r>
            <a:r>
              <a:rPr lang="uk-UA" sz="2000" b="1" dirty="0"/>
              <a:t>екзотоксинів</a:t>
            </a:r>
            <a:r>
              <a:rPr lang="uk-UA" sz="2000" dirty="0"/>
              <a:t> відносять токсини: ботулізму, стовбняка, дифтерії, коклюшу, чуми, холери, сибірської виразки, гемолітичних стафілококів, </a:t>
            </a:r>
            <a:r>
              <a:rPr lang="uk-UA" sz="2000" dirty="0" err="1"/>
              <a:t>синьогнойної</a:t>
            </a:r>
            <a:r>
              <a:rPr lang="uk-UA" sz="2000" dirty="0"/>
              <a:t> палички. При 69–80 °С вони руйнуються через 10 хв (окрім ботулізму і стафілококових). Дифтерійний, </a:t>
            </a:r>
            <a:r>
              <a:rPr lang="uk-UA" sz="2000" dirty="0" err="1"/>
              <a:t>стовбнячий</a:t>
            </a:r>
            <a:r>
              <a:rPr lang="uk-UA" sz="2000" dirty="0"/>
              <a:t> – руйнуються під дією травних ферментів і є нешкідливими при введенні через рот. </a:t>
            </a:r>
          </a:p>
          <a:p>
            <a:pPr algn="just"/>
            <a:r>
              <a:rPr lang="uk-UA" sz="2000" b="1" dirty="0"/>
              <a:t>Ендотоксини:</a:t>
            </a:r>
            <a:r>
              <a:rPr lang="uk-UA" sz="2000" dirty="0"/>
              <a:t> черевний тиф, гонорея, паратиф. Вони термостійкі, деякі витримують 120 °С протягом З0 хв. </a:t>
            </a:r>
          </a:p>
        </p:txBody>
      </p:sp>
      <p:pic>
        <p:nvPicPr>
          <p:cNvPr id="3" name="Рисунок 2">
            <a:extLst>
              <a:ext uri="{FF2B5EF4-FFF2-40B4-BE49-F238E27FC236}">
                <a16:creationId xmlns:a16="http://schemas.microsoft.com/office/drawing/2014/main" id="{B5297F49-C391-4807-966D-194F153522B3}"/>
              </a:ext>
            </a:extLst>
          </p:cNvPr>
          <p:cNvPicPr>
            <a:picLocks noChangeAspect="1"/>
          </p:cNvPicPr>
          <p:nvPr/>
        </p:nvPicPr>
        <p:blipFill>
          <a:blip r:embed="rId2"/>
          <a:stretch>
            <a:fillRect/>
          </a:stretch>
        </p:blipFill>
        <p:spPr>
          <a:xfrm>
            <a:off x="6526068" y="1133613"/>
            <a:ext cx="5665932" cy="3531232"/>
          </a:xfrm>
          <a:prstGeom prst="rect">
            <a:avLst/>
          </a:prstGeom>
        </p:spPr>
      </p:pic>
    </p:spTree>
    <p:extLst>
      <p:ext uri="{BB962C8B-B14F-4D97-AF65-F5344CB8AC3E}">
        <p14:creationId xmlns:p14="http://schemas.microsoft.com/office/powerpoint/2010/main" val="381551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B66A3FF-3C27-41AC-AA50-11731CE2C072}"/>
              </a:ext>
            </a:extLst>
          </p:cNvPr>
          <p:cNvSpPr/>
          <p:nvPr/>
        </p:nvSpPr>
        <p:spPr>
          <a:xfrm>
            <a:off x="360218" y="372331"/>
            <a:ext cx="6096000" cy="5016758"/>
          </a:xfrm>
          <a:prstGeom prst="rect">
            <a:avLst/>
          </a:prstGeom>
        </p:spPr>
        <p:txBody>
          <a:bodyPr>
            <a:spAutoFit/>
          </a:bodyPr>
          <a:lstStyle/>
          <a:p>
            <a:pPr algn="just"/>
            <a:r>
              <a:rPr lang="uk-UA" sz="2000" b="1" dirty="0"/>
              <a:t>Вакцини</a:t>
            </a:r>
            <a:r>
              <a:rPr lang="uk-UA" sz="2000" dirty="0"/>
              <a:t> – препарати, що отримують з ослаблених, вбитих збудників хвороб або продуктів їх життєдіяльності та вживаються для активної імунізації людей і тварин з метою спеціальної профілактики і терапії. </a:t>
            </a:r>
          </a:p>
          <a:p>
            <a:pPr algn="just"/>
            <a:r>
              <a:rPr lang="uk-UA" sz="2000" dirty="0"/>
              <a:t>Розрізняють чотири групи вакцин: </a:t>
            </a:r>
          </a:p>
          <a:p>
            <a:pPr marL="457200" indent="-457200" algn="just">
              <a:buAutoNum type="arabicParenR"/>
            </a:pPr>
            <a:r>
              <a:rPr lang="uk-UA" sz="2000" dirty="0"/>
              <a:t>вакцини з живих збудників з ослабленою вірулентністю; </a:t>
            </a:r>
          </a:p>
          <a:p>
            <a:pPr marL="457200" indent="-457200" algn="just">
              <a:buAutoNum type="arabicParenR"/>
            </a:pPr>
            <a:r>
              <a:rPr lang="uk-UA" sz="2000" dirty="0"/>
              <a:t>вакцини з убитих бактерій; </a:t>
            </a:r>
          </a:p>
          <a:p>
            <a:pPr marL="457200" indent="-457200" algn="just">
              <a:buAutoNum type="arabicParenR"/>
            </a:pPr>
            <a:r>
              <a:rPr lang="uk-UA" sz="2000" dirty="0"/>
              <a:t>анатоксини – на базі власних токсинів;</a:t>
            </a:r>
          </a:p>
          <a:p>
            <a:pPr marL="457200" indent="-457200" algn="just">
              <a:buAutoNum type="arabicParenR"/>
            </a:pPr>
            <a:r>
              <a:rPr lang="uk-UA" sz="2000" dirty="0"/>
              <a:t>хімічні вакцини – штучно синтезовані. </a:t>
            </a:r>
          </a:p>
          <a:p>
            <a:pPr algn="just"/>
            <a:r>
              <a:rPr lang="uk-UA" sz="2000" b="1" dirty="0"/>
              <a:t>Сироватки</a:t>
            </a:r>
            <a:r>
              <a:rPr lang="uk-UA" sz="2000" dirty="0"/>
              <a:t> – препарати, що отримують з антитіл, вироблених в організмі, інфікованому збудником. Для цих цілей використовують коней, телят. Сироватки застосовують у момент гострого протікання інфекції або точного зараження. </a:t>
            </a:r>
          </a:p>
        </p:txBody>
      </p:sp>
      <p:pic>
        <p:nvPicPr>
          <p:cNvPr id="3" name="Рисунок 2">
            <a:extLst>
              <a:ext uri="{FF2B5EF4-FFF2-40B4-BE49-F238E27FC236}">
                <a16:creationId xmlns:a16="http://schemas.microsoft.com/office/drawing/2014/main" id="{E0F8DD64-F20D-408C-8063-9E075D10CACF}"/>
              </a:ext>
            </a:extLst>
          </p:cNvPr>
          <p:cNvPicPr>
            <a:picLocks noChangeAspect="1"/>
          </p:cNvPicPr>
          <p:nvPr/>
        </p:nvPicPr>
        <p:blipFill>
          <a:blip r:embed="rId2"/>
          <a:stretch>
            <a:fillRect/>
          </a:stretch>
        </p:blipFill>
        <p:spPr>
          <a:xfrm>
            <a:off x="6458337" y="-1"/>
            <a:ext cx="5712313" cy="3269674"/>
          </a:xfrm>
          <a:prstGeom prst="rect">
            <a:avLst/>
          </a:prstGeom>
        </p:spPr>
      </p:pic>
      <p:pic>
        <p:nvPicPr>
          <p:cNvPr id="4" name="Рисунок 3">
            <a:extLst>
              <a:ext uri="{FF2B5EF4-FFF2-40B4-BE49-F238E27FC236}">
                <a16:creationId xmlns:a16="http://schemas.microsoft.com/office/drawing/2014/main" id="{0338A97E-6CEB-43F3-9248-F9B994DC8227}"/>
              </a:ext>
            </a:extLst>
          </p:cNvPr>
          <p:cNvPicPr>
            <a:picLocks noChangeAspect="1"/>
          </p:cNvPicPr>
          <p:nvPr/>
        </p:nvPicPr>
        <p:blipFill>
          <a:blip r:embed="rId3"/>
          <a:stretch>
            <a:fillRect/>
          </a:stretch>
        </p:blipFill>
        <p:spPr>
          <a:xfrm>
            <a:off x="6456992" y="3290454"/>
            <a:ext cx="5719123" cy="3202709"/>
          </a:xfrm>
          <a:prstGeom prst="rect">
            <a:avLst/>
          </a:prstGeom>
        </p:spPr>
      </p:pic>
    </p:spTree>
    <p:extLst>
      <p:ext uri="{BB962C8B-B14F-4D97-AF65-F5344CB8AC3E}">
        <p14:creationId xmlns:p14="http://schemas.microsoft.com/office/powerpoint/2010/main" val="316761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AEEC4FF-3FE0-494C-94E4-3399B365D7AE}"/>
              </a:ext>
            </a:extLst>
          </p:cNvPr>
          <p:cNvSpPr/>
          <p:nvPr/>
        </p:nvSpPr>
        <p:spPr>
          <a:xfrm>
            <a:off x="284117" y="1249648"/>
            <a:ext cx="6096000" cy="3785652"/>
          </a:xfrm>
          <a:prstGeom prst="rect">
            <a:avLst/>
          </a:prstGeom>
        </p:spPr>
        <p:txBody>
          <a:bodyPr>
            <a:spAutoFit/>
          </a:bodyPr>
          <a:lstStyle/>
          <a:p>
            <a:pPr algn="just"/>
            <a:r>
              <a:rPr lang="uk-UA" sz="2000" dirty="0"/>
              <a:t>Розповсюдження патогенних мікроорганізмів в організмі: </a:t>
            </a:r>
          </a:p>
          <a:p>
            <a:pPr marL="457200" indent="-457200" algn="just">
              <a:buAutoNum type="arabicPeriod"/>
            </a:pPr>
            <a:r>
              <a:rPr lang="uk-UA" sz="2000" dirty="0" err="1"/>
              <a:t>Бактеріємія</a:t>
            </a:r>
            <a:r>
              <a:rPr lang="uk-UA" sz="2000" dirty="0"/>
              <a:t> або </a:t>
            </a:r>
            <a:r>
              <a:rPr lang="uk-UA" sz="2000" dirty="0" err="1"/>
              <a:t>вірусомія</a:t>
            </a:r>
            <a:r>
              <a:rPr lang="uk-UA" sz="2000" dirty="0"/>
              <a:t>: з первинного вогнища         кров    по всьому організму (черевний тиф, паратиф, бруцельоз). </a:t>
            </a:r>
          </a:p>
          <a:p>
            <a:pPr marL="457200" indent="-457200" algn="just">
              <a:buAutoNum type="arabicPeriod"/>
            </a:pPr>
            <a:r>
              <a:rPr lang="uk-UA" sz="2000" dirty="0"/>
              <a:t>Стан сепсису або септицемія (</a:t>
            </a:r>
            <a:r>
              <a:rPr lang="uk-UA" sz="2000" dirty="0" err="1"/>
              <a:t>гнилокров’я</a:t>
            </a:r>
            <a:r>
              <a:rPr lang="uk-UA" sz="2000" dirty="0"/>
              <a:t>) – це «повінь» мікроорганізмами багатьох органів і тканин (сибірська виразка, чума, гонорея). </a:t>
            </a:r>
          </a:p>
          <a:p>
            <a:pPr marL="457200" indent="-457200" algn="just">
              <a:buAutoNum type="arabicPeriod"/>
            </a:pPr>
            <a:r>
              <a:rPr lang="uk-UA" sz="2000" dirty="0" err="1"/>
              <a:t>Септикопіємія</a:t>
            </a:r>
            <a:r>
              <a:rPr lang="uk-UA" sz="2000" dirty="0"/>
              <a:t> – гнійні вогнища в органах. </a:t>
            </a:r>
          </a:p>
          <a:p>
            <a:pPr marL="457200" indent="-457200" algn="just">
              <a:buAutoNum type="arabicPeriod"/>
            </a:pPr>
            <a:r>
              <a:rPr lang="uk-UA" sz="2000" dirty="0" err="1"/>
              <a:t>Токсинемія</a:t>
            </a:r>
            <a:r>
              <a:rPr lang="uk-UA" sz="2000" dirty="0"/>
              <a:t> – токсикогенні мікроорганізми (дифтерія, стовбняк, ботулізм, стафілококові і стрептококові інфекції) – «повінь» токсинами. </a:t>
            </a:r>
          </a:p>
        </p:txBody>
      </p:sp>
      <p:pic>
        <p:nvPicPr>
          <p:cNvPr id="3" name="Рисунок 2">
            <a:extLst>
              <a:ext uri="{FF2B5EF4-FFF2-40B4-BE49-F238E27FC236}">
                <a16:creationId xmlns:a16="http://schemas.microsoft.com/office/drawing/2014/main" id="{E48B85E3-8601-4DE0-A10A-0696F6DDF39C}"/>
              </a:ext>
            </a:extLst>
          </p:cNvPr>
          <p:cNvPicPr>
            <a:picLocks noChangeAspect="1"/>
          </p:cNvPicPr>
          <p:nvPr/>
        </p:nvPicPr>
        <p:blipFill>
          <a:blip r:embed="rId2"/>
          <a:stretch>
            <a:fillRect/>
          </a:stretch>
        </p:blipFill>
        <p:spPr>
          <a:xfrm>
            <a:off x="6696364" y="0"/>
            <a:ext cx="5424632" cy="3577112"/>
          </a:xfrm>
          <a:prstGeom prst="rect">
            <a:avLst/>
          </a:prstGeom>
        </p:spPr>
      </p:pic>
      <p:pic>
        <p:nvPicPr>
          <p:cNvPr id="4" name="Рисунок 3">
            <a:extLst>
              <a:ext uri="{FF2B5EF4-FFF2-40B4-BE49-F238E27FC236}">
                <a16:creationId xmlns:a16="http://schemas.microsoft.com/office/drawing/2014/main" id="{E5A49A71-E399-4C15-A52E-796C5CB54142}"/>
              </a:ext>
            </a:extLst>
          </p:cNvPr>
          <p:cNvPicPr>
            <a:picLocks noChangeAspect="1"/>
          </p:cNvPicPr>
          <p:nvPr/>
        </p:nvPicPr>
        <p:blipFill>
          <a:blip r:embed="rId3"/>
          <a:stretch>
            <a:fillRect/>
          </a:stretch>
        </p:blipFill>
        <p:spPr>
          <a:xfrm>
            <a:off x="6770255" y="3488698"/>
            <a:ext cx="4556414" cy="3369302"/>
          </a:xfrm>
          <a:prstGeom prst="rect">
            <a:avLst/>
          </a:prstGeom>
        </p:spPr>
      </p:pic>
    </p:spTree>
    <p:extLst>
      <p:ext uri="{BB962C8B-B14F-4D97-AF65-F5344CB8AC3E}">
        <p14:creationId xmlns:p14="http://schemas.microsoft.com/office/powerpoint/2010/main" val="189624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5AAEF2-872D-4DDE-A748-D977EB928618}"/>
              </a:ext>
            </a:extLst>
          </p:cNvPr>
          <p:cNvSpPr/>
          <p:nvPr/>
        </p:nvSpPr>
        <p:spPr>
          <a:xfrm>
            <a:off x="138546" y="1471229"/>
            <a:ext cx="6096000" cy="3477875"/>
          </a:xfrm>
          <a:prstGeom prst="rect">
            <a:avLst/>
          </a:prstGeom>
        </p:spPr>
        <p:txBody>
          <a:bodyPr>
            <a:spAutoFit/>
          </a:bodyPr>
          <a:lstStyle/>
          <a:p>
            <a:pPr algn="just"/>
            <a:r>
              <a:rPr lang="uk-UA" sz="2000" dirty="0"/>
              <a:t>Форми прояву інфекції:</a:t>
            </a:r>
          </a:p>
          <a:p>
            <a:pPr algn="just"/>
            <a:r>
              <a:rPr lang="uk-UA" sz="2000" dirty="0"/>
              <a:t> </a:t>
            </a:r>
          </a:p>
          <a:p>
            <a:pPr marL="457200" indent="-457200" algn="just">
              <a:buAutoNum type="arabicPeriod"/>
            </a:pPr>
            <a:r>
              <a:rPr lang="uk-UA" sz="2000" dirty="0" err="1"/>
              <a:t>Носійство</a:t>
            </a:r>
            <a:r>
              <a:rPr lang="uk-UA" sz="2000" dirty="0"/>
              <a:t> – форма взаємодії між </a:t>
            </a:r>
            <a:r>
              <a:rPr lang="uk-UA" sz="2000" dirty="0" err="1"/>
              <a:t>макро</a:t>
            </a:r>
            <a:r>
              <a:rPr lang="uk-UA" sz="2000" dirty="0"/>
              <a:t>- та мікроорганізмом без прояву явних ознак хвороби. Розрізняють гостре (до 3 місяців) і хронічне (тиф, холера). </a:t>
            </a:r>
          </a:p>
          <a:p>
            <a:pPr marL="457200" indent="-457200" algn="just">
              <a:buAutoNum type="arabicPeriod"/>
            </a:pPr>
            <a:r>
              <a:rPr lang="uk-UA" sz="2000" dirty="0"/>
              <a:t>Реінфекція – повторне зараження (гонорея, сифіліс). </a:t>
            </a:r>
          </a:p>
          <a:p>
            <a:pPr marL="457200" indent="-457200" algn="just">
              <a:buAutoNum type="arabicPeriod"/>
            </a:pPr>
            <a:r>
              <a:rPr lang="uk-UA" sz="2000" dirty="0" err="1"/>
              <a:t>Суперінфекція</a:t>
            </a:r>
            <a:r>
              <a:rPr lang="uk-UA" sz="2000" dirty="0"/>
              <a:t> – повторне зараження, коли не закінчилося основне захворювання. </a:t>
            </a:r>
          </a:p>
          <a:p>
            <a:pPr marL="457200" indent="-457200" algn="just">
              <a:buAutoNum type="arabicPeriod"/>
            </a:pPr>
            <a:r>
              <a:rPr lang="uk-UA" sz="2000" dirty="0"/>
              <a:t>Рецидив – повернення того ж захворювання. </a:t>
            </a:r>
          </a:p>
        </p:txBody>
      </p:sp>
      <p:pic>
        <p:nvPicPr>
          <p:cNvPr id="3" name="Рисунок 2">
            <a:extLst>
              <a:ext uri="{FF2B5EF4-FFF2-40B4-BE49-F238E27FC236}">
                <a16:creationId xmlns:a16="http://schemas.microsoft.com/office/drawing/2014/main" id="{3707A66E-4903-464D-9528-1016333927DE}"/>
              </a:ext>
            </a:extLst>
          </p:cNvPr>
          <p:cNvPicPr>
            <a:picLocks noChangeAspect="1"/>
          </p:cNvPicPr>
          <p:nvPr/>
        </p:nvPicPr>
        <p:blipFill>
          <a:blip r:embed="rId2"/>
          <a:stretch>
            <a:fillRect/>
          </a:stretch>
        </p:blipFill>
        <p:spPr>
          <a:xfrm>
            <a:off x="6644071" y="119350"/>
            <a:ext cx="5547929" cy="3612141"/>
          </a:xfrm>
          <a:prstGeom prst="rect">
            <a:avLst/>
          </a:prstGeom>
        </p:spPr>
      </p:pic>
      <p:sp>
        <p:nvSpPr>
          <p:cNvPr id="4" name="Прямоугольник: скругленные углы 3">
            <a:extLst>
              <a:ext uri="{FF2B5EF4-FFF2-40B4-BE49-F238E27FC236}">
                <a16:creationId xmlns:a16="http://schemas.microsoft.com/office/drawing/2014/main" id="{45B1F119-AB05-4E90-82FD-E605BABB50F7}"/>
              </a:ext>
            </a:extLst>
          </p:cNvPr>
          <p:cNvSpPr/>
          <p:nvPr/>
        </p:nvSpPr>
        <p:spPr>
          <a:xfrm>
            <a:off x="7112000" y="253616"/>
            <a:ext cx="729673" cy="70696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pic>
        <p:nvPicPr>
          <p:cNvPr id="5" name="Рисунок 4">
            <a:extLst>
              <a:ext uri="{FF2B5EF4-FFF2-40B4-BE49-F238E27FC236}">
                <a16:creationId xmlns:a16="http://schemas.microsoft.com/office/drawing/2014/main" id="{E4E949E3-B462-47C5-9A2F-11FBF2114FF5}"/>
              </a:ext>
            </a:extLst>
          </p:cNvPr>
          <p:cNvPicPr>
            <a:picLocks noChangeAspect="1"/>
          </p:cNvPicPr>
          <p:nvPr/>
        </p:nvPicPr>
        <p:blipFill>
          <a:blip r:embed="rId3"/>
          <a:stretch>
            <a:fillRect/>
          </a:stretch>
        </p:blipFill>
        <p:spPr>
          <a:xfrm>
            <a:off x="6644071" y="3731491"/>
            <a:ext cx="4997532" cy="2798618"/>
          </a:xfrm>
          <a:prstGeom prst="rect">
            <a:avLst/>
          </a:prstGeom>
        </p:spPr>
      </p:pic>
    </p:spTree>
    <p:extLst>
      <p:ext uri="{BB962C8B-B14F-4D97-AF65-F5344CB8AC3E}">
        <p14:creationId xmlns:p14="http://schemas.microsoft.com/office/powerpoint/2010/main" val="23669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CDC79C6-B674-435D-B507-D7D433694B8F}"/>
              </a:ext>
            </a:extLst>
          </p:cNvPr>
          <p:cNvSpPr/>
          <p:nvPr/>
        </p:nvSpPr>
        <p:spPr>
          <a:xfrm>
            <a:off x="203200" y="298578"/>
            <a:ext cx="6096000" cy="6247864"/>
          </a:xfrm>
          <a:prstGeom prst="rect">
            <a:avLst/>
          </a:prstGeom>
        </p:spPr>
        <p:txBody>
          <a:bodyPr>
            <a:spAutoFit/>
          </a:bodyPr>
          <a:lstStyle/>
          <a:p>
            <a:pPr algn="just"/>
            <a:r>
              <a:rPr lang="uk-UA" sz="2000" dirty="0"/>
              <a:t>Розвиток інфекції: </a:t>
            </a:r>
          </a:p>
          <a:p>
            <a:pPr marL="457200" indent="-457200" algn="just">
              <a:buAutoNum type="arabicPeriod"/>
            </a:pPr>
            <a:r>
              <a:rPr lang="uk-UA" sz="2000" dirty="0"/>
              <a:t>Інкубаційний період – триває від декількох годинників (холера, чума, </a:t>
            </a:r>
            <a:r>
              <a:rPr lang="uk-UA" sz="2000" dirty="0" err="1"/>
              <a:t>токсиноинфекции</a:t>
            </a:r>
            <a:r>
              <a:rPr lang="uk-UA" sz="2000" dirty="0"/>
              <a:t>) до декількох років (СНІД, лейшманія). Під час цього періоду йде розмноження клітин і накопичення токсинів. </a:t>
            </a:r>
          </a:p>
          <a:p>
            <a:pPr marL="457200" indent="-457200" algn="just">
              <a:buAutoNum type="arabicPeriod"/>
            </a:pPr>
            <a:r>
              <a:rPr lang="uk-UA" sz="2000" dirty="0"/>
              <a:t>Продромальний період – період попередників; розвиваються загальні ознаки: втрата апетиту, нездужання, слабкість, температура. </a:t>
            </a:r>
          </a:p>
          <a:p>
            <a:pPr marL="457200" indent="-457200" algn="just">
              <a:buAutoNum type="arabicPeriod"/>
            </a:pPr>
            <a:r>
              <a:rPr lang="uk-UA" sz="2000" dirty="0"/>
              <a:t>Період основних проявів – інфекційний процес досягає найбільшої інтенсивності. Порушення серцево-судинної, центральної нервової систем, травлення, поява шкірних висипів. </a:t>
            </a:r>
          </a:p>
          <a:p>
            <a:pPr marL="457200" indent="-457200" algn="just">
              <a:buAutoNum type="arabicPeriod"/>
            </a:pPr>
            <a:r>
              <a:rPr lang="uk-UA" sz="2000" dirty="0"/>
              <a:t>Період згасання – може закінчуватися: кризою – швидке зниження температури, потовиділення, судинні спазми;  лізисом – повільне зниження температури, поступове ослаблення хвороби. </a:t>
            </a:r>
          </a:p>
          <a:p>
            <a:pPr marL="457200" indent="-457200" algn="just">
              <a:buAutoNum type="arabicPeriod"/>
            </a:pPr>
            <a:r>
              <a:rPr lang="uk-UA" sz="2000" dirty="0"/>
              <a:t>Період одужання – у ряді випадків хвороба загострюється, можливі ускладнення, вторинні інфекції. </a:t>
            </a:r>
          </a:p>
        </p:txBody>
      </p:sp>
      <p:pic>
        <p:nvPicPr>
          <p:cNvPr id="3" name="Рисунок 2">
            <a:extLst>
              <a:ext uri="{FF2B5EF4-FFF2-40B4-BE49-F238E27FC236}">
                <a16:creationId xmlns:a16="http://schemas.microsoft.com/office/drawing/2014/main" id="{C6D4105D-6700-4E47-9662-5FD7B7D9CA12}"/>
              </a:ext>
            </a:extLst>
          </p:cNvPr>
          <p:cNvPicPr>
            <a:picLocks noChangeAspect="1"/>
          </p:cNvPicPr>
          <p:nvPr/>
        </p:nvPicPr>
        <p:blipFill>
          <a:blip r:embed="rId2"/>
          <a:stretch>
            <a:fillRect/>
          </a:stretch>
        </p:blipFill>
        <p:spPr>
          <a:xfrm>
            <a:off x="6419273" y="1583306"/>
            <a:ext cx="5569527" cy="3158557"/>
          </a:xfrm>
          <a:prstGeom prst="rect">
            <a:avLst/>
          </a:prstGeom>
        </p:spPr>
      </p:pic>
    </p:spTree>
    <p:extLst>
      <p:ext uri="{BB962C8B-B14F-4D97-AF65-F5344CB8AC3E}">
        <p14:creationId xmlns:p14="http://schemas.microsoft.com/office/powerpoint/2010/main" val="426869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65156BE-C70F-4FB7-AF6B-B9FD7B1ED8CD}"/>
              </a:ext>
            </a:extLst>
          </p:cNvPr>
          <p:cNvSpPr/>
          <p:nvPr/>
        </p:nvSpPr>
        <p:spPr>
          <a:xfrm>
            <a:off x="249382" y="705177"/>
            <a:ext cx="7804728" cy="5447645"/>
          </a:xfrm>
          <a:prstGeom prst="rect">
            <a:avLst/>
          </a:prstGeom>
        </p:spPr>
        <p:txBody>
          <a:bodyPr wrap="square">
            <a:spAutoFit/>
          </a:bodyPr>
          <a:lstStyle/>
          <a:p>
            <a:pPr algn="just"/>
            <a:r>
              <a:rPr lang="uk-UA" sz="2000" b="1" dirty="0"/>
              <a:t>Антибіотики</a:t>
            </a:r>
            <a:r>
              <a:rPr lang="uk-UA" sz="2000" dirty="0"/>
              <a:t> – біологічні і синтезовані за їх типом препарати, що порушують обмін речовин патогенних мікробів у хворому організмі. </a:t>
            </a:r>
          </a:p>
          <a:p>
            <a:pPr algn="just"/>
            <a:r>
              <a:rPr lang="uk-UA" sz="2000" b="1" dirty="0" err="1"/>
              <a:t>Органотропність</a:t>
            </a:r>
            <a:r>
              <a:rPr lang="uk-UA" sz="2000" b="1" dirty="0"/>
              <a:t> препарату </a:t>
            </a:r>
            <a:r>
              <a:rPr lang="uk-UA" sz="2000" dirty="0"/>
              <a:t>– ступінь його токсичності відносно клітин організму хворого. </a:t>
            </a:r>
          </a:p>
          <a:p>
            <a:pPr algn="just"/>
            <a:r>
              <a:rPr lang="uk-UA" sz="2000" b="1" dirty="0" err="1"/>
              <a:t>Етіотропность</a:t>
            </a:r>
            <a:r>
              <a:rPr lang="uk-UA" sz="2000" dirty="0"/>
              <a:t> – спектр дії на мікроорганізм. Розрізняють </a:t>
            </a:r>
            <a:r>
              <a:rPr lang="uk-UA" sz="2000" dirty="0" err="1"/>
              <a:t>монотропи</a:t>
            </a:r>
            <a:r>
              <a:rPr lang="uk-UA" sz="2000" dirty="0"/>
              <a:t> (</a:t>
            </a:r>
            <a:r>
              <a:rPr lang="uk-UA" sz="2000" dirty="0" err="1"/>
              <a:t>еметин</a:t>
            </a:r>
            <a:r>
              <a:rPr lang="uk-UA" sz="2000" dirty="0"/>
              <a:t> – дизентерійна амеба) і політропні (сальварсан – сифіліс, малярія, тиф, сибірська виразка; сульфаніламід – </a:t>
            </a:r>
            <a:r>
              <a:rPr lang="uk-UA" sz="2000" dirty="0" err="1"/>
              <a:t>менінгококи</a:t>
            </a:r>
            <a:r>
              <a:rPr lang="uk-UA" sz="2000" dirty="0"/>
              <a:t>, дизентерія). </a:t>
            </a:r>
          </a:p>
          <a:p>
            <a:pPr algn="just"/>
            <a:endParaRPr lang="uk-UA" sz="2000" dirty="0"/>
          </a:p>
          <a:p>
            <a:pPr algn="just"/>
            <a:r>
              <a:rPr lang="uk-UA" sz="2000" b="1" dirty="0"/>
              <a:t>Хіміотерапія</a:t>
            </a:r>
            <a:r>
              <a:rPr lang="uk-UA" sz="2000" dirty="0"/>
              <a:t> – галузь практичної медицини, що здійснює лікування інфекційних захворювань речовинами хімічної природи, що впливають на збудника хвороби в організмі хворого. </a:t>
            </a:r>
          </a:p>
          <a:p>
            <a:pPr algn="just"/>
            <a:r>
              <a:rPr lang="uk-UA" b="1" dirty="0" err="1"/>
              <a:t>Хімієтерапі́я</a:t>
            </a:r>
            <a:r>
              <a:rPr lang="uk-UA" dirty="0"/>
              <a:t>, або </a:t>
            </a:r>
            <a:r>
              <a:rPr lang="uk-UA" b="1" dirty="0" err="1"/>
              <a:t>хіміотерапі́я</a:t>
            </a:r>
            <a:r>
              <a:rPr lang="uk-UA" dirty="0"/>
              <a:t>, — </a:t>
            </a:r>
            <a:r>
              <a:rPr lang="uk-UA" u="sng" dirty="0">
                <a:hlinkClick r:id="rId2" tooltip="Лікування">
                  <a:extLst>
                    <a:ext uri="{A12FA001-AC4F-418D-AE19-62706E023703}">
                      <ahyp:hlinkClr xmlns:ahyp="http://schemas.microsoft.com/office/drawing/2018/hyperlinkcolor" val="tx"/>
                    </a:ext>
                  </a:extLst>
                </a:hlinkClick>
              </a:rPr>
              <a:t>лікування</a:t>
            </a:r>
            <a:r>
              <a:rPr lang="uk-UA" u="sng" dirty="0"/>
              <a:t> якого-небудь </a:t>
            </a:r>
            <a:r>
              <a:rPr lang="uk-UA" u="sng" dirty="0">
                <a:hlinkClick r:id="rId3" tooltip="Інфекційні захворювання">
                  <a:extLst>
                    <a:ext uri="{A12FA001-AC4F-418D-AE19-62706E023703}">
                      <ahyp:hlinkClr xmlns:ahyp="http://schemas.microsoft.com/office/drawing/2018/hyperlinkcolor" val="tx"/>
                    </a:ext>
                  </a:extLst>
                </a:hlinkClick>
              </a:rPr>
              <a:t>інфекційного</a:t>
            </a:r>
            <a:r>
              <a:rPr lang="uk-UA" u="sng" dirty="0"/>
              <a:t>, </a:t>
            </a:r>
            <a:r>
              <a:rPr lang="uk-UA" u="sng" dirty="0">
                <a:hlinkClick r:id="rId4" tooltip="Паразитарні захворювання (ще не написана)">
                  <a:extLst>
                    <a:ext uri="{A12FA001-AC4F-418D-AE19-62706E023703}">
                      <ahyp:hlinkClr xmlns:ahyp="http://schemas.microsoft.com/office/drawing/2018/hyperlinkcolor" val="tx"/>
                    </a:ext>
                  </a:extLst>
                </a:hlinkClick>
              </a:rPr>
              <a:t>паразитарного</a:t>
            </a:r>
            <a:r>
              <a:rPr lang="uk-UA" u="sng" dirty="0"/>
              <a:t> або </a:t>
            </a:r>
            <a:r>
              <a:rPr lang="uk-UA" u="sng" dirty="0">
                <a:hlinkClick r:id="rId5" tooltip="Злоякісна пухлина">
                  <a:extLst>
                    <a:ext uri="{A12FA001-AC4F-418D-AE19-62706E023703}">
                      <ahyp:hlinkClr xmlns:ahyp="http://schemas.microsoft.com/office/drawing/2018/hyperlinkcolor" val="tx"/>
                    </a:ext>
                  </a:extLst>
                </a:hlinkClick>
              </a:rPr>
              <a:t>злоякісного</a:t>
            </a:r>
            <a:r>
              <a:rPr lang="uk-UA" u="sng" dirty="0"/>
              <a:t> </a:t>
            </a:r>
            <a:r>
              <a:rPr lang="uk-UA" u="sng" dirty="0">
                <a:hlinkClick r:id="rId6" tooltip="Захворювання">
                  <a:extLst>
                    <a:ext uri="{A12FA001-AC4F-418D-AE19-62706E023703}">
                      <ahyp:hlinkClr xmlns:ahyp="http://schemas.microsoft.com/office/drawing/2018/hyperlinkcolor" val="tx"/>
                    </a:ext>
                  </a:extLst>
                </a:hlinkClick>
              </a:rPr>
              <a:t>захворювання</a:t>
            </a:r>
            <a:r>
              <a:rPr lang="uk-UA" u="sng" dirty="0"/>
              <a:t> за допомогою </a:t>
            </a:r>
            <a:r>
              <a:rPr lang="uk-UA" u="sng" dirty="0">
                <a:hlinkClick r:id="rId7" tooltip="Отрута">
                  <a:extLst>
                    <a:ext uri="{A12FA001-AC4F-418D-AE19-62706E023703}">
                      <ahyp:hlinkClr xmlns:ahyp="http://schemas.microsoft.com/office/drawing/2018/hyperlinkcolor" val="tx"/>
                    </a:ext>
                  </a:extLst>
                </a:hlinkClick>
              </a:rPr>
              <a:t>отрут</a:t>
            </a:r>
            <a:r>
              <a:rPr lang="uk-UA" u="sng" dirty="0"/>
              <a:t> або </a:t>
            </a:r>
            <a:r>
              <a:rPr lang="uk-UA" u="sng" dirty="0">
                <a:hlinkClick r:id="rId8" tooltip="Токсин">
                  <a:extLst>
                    <a:ext uri="{A12FA001-AC4F-418D-AE19-62706E023703}">
                      <ahyp:hlinkClr xmlns:ahyp="http://schemas.microsoft.com/office/drawing/2018/hyperlinkcolor" val="tx"/>
                    </a:ext>
                  </a:extLst>
                </a:hlinkClick>
              </a:rPr>
              <a:t>токсинів</a:t>
            </a:r>
            <a:r>
              <a:rPr lang="uk-UA" u="sng" dirty="0"/>
              <a:t>, що згубно впливають на інфекційний агент — збудник захворювання, на </a:t>
            </a:r>
            <a:r>
              <a:rPr lang="uk-UA" u="sng" dirty="0">
                <a:hlinkClick r:id="rId9">
                  <a:extLst>
                    <a:ext uri="{A12FA001-AC4F-418D-AE19-62706E023703}">
                      <ahyp:hlinkClr xmlns:ahyp="http://schemas.microsoft.com/office/drawing/2018/hyperlinkcolor" val="tx"/>
                    </a:ext>
                  </a:extLst>
                </a:hlinkClick>
              </a:rPr>
              <a:t>паразитів</a:t>
            </a:r>
            <a:r>
              <a:rPr lang="uk-UA" u="sng" dirty="0"/>
              <a:t> або на клітини </a:t>
            </a:r>
            <a:r>
              <a:rPr lang="uk-UA" u="sng" dirty="0">
                <a:hlinkClick r:id="rId5" tooltip="Злоякісна пухлина">
                  <a:extLst>
                    <a:ext uri="{A12FA001-AC4F-418D-AE19-62706E023703}">
                      <ahyp:hlinkClr xmlns:ahyp="http://schemas.microsoft.com/office/drawing/2018/hyperlinkcolor" val="tx"/>
                    </a:ext>
                  </a:extLst>
                </a:hlinkClick>
              </a:rPr>
              <a:t>злоякісних пухлин</a:t>
            </a:r>
            <a:r>
              <a:rPr lang="uk-UA" u="sng" dirty="0"/>
              <a:t> при порівняно меншій негативній дії на </a:t>
            </a:r>
            <a:r>
              <a:rPr lang="uk-UA" u="sng" dirty="0">
                <a:hlinkClick r:id="rId10" tooltip="Організм">
                  <a:extLst>
                    <a:ext uri="{A12FA001-AC4F-418D-AE19-62706E023703}">
                      <ahyp:hlinkClr xmlns:ahyp="http://schemas.microsoft.com/office/drawing/2018/hyperlinkcolor" val="tx"/>
                    </a:ext>
                  </a:extLst>
                </a:hlinkClick>
              </a:rPr>
              <a:t>організм</a:t>
            </a:r>
            <a:r>
              <a:rPr lang="uk-UA" u="sng" dirty="0"/>
              <a:t> господаря. Отрута або токсин при цьому називається </a:t>
            </a:r>
            <a:r>
              <a:rPr lang="uk-UA" b="1" u="sng" dirty="0" err="1"/>
              <a:t>хімієпрепаратом</a:t>
            </a:r>
            <a:r>
              <a:rPr lang="uk-UA" u="sng" dirty="0"/>
              <a:t>, або агентом </a:t>
            </a:r>
            <a:r>
              <a:rPr lang="uk-UA" u="sng" dirty="0" err="1"/>
              <a:t>хімієтерапії</a:t>
            </a:r>
            <a:endParaRPr lang="uk-UA" sz="2000" u="sng" dirty="0"/>
          </a:p>
        </p:txBody>
      </p:sp>
      <p:pic>
        <p:nvPicPr>
          <p:cNvPr id="3" name="Рисунок 2">
            <a:extLst>
              <a:ext uri="{FF2B5EF4-FFF2-40B4-BE49-F238E27FC236}">
                <a16:creationId xmlns:a16="http://schemas.microsoft.com/office/drawing/2014/main" id="{8D0E07FB-037B-4B96-B4B6-974C699CEF72}"/>
              </a:ext>
            </a:extLst>
          </p:cNvPr>
          <p:cNvPicPr>
            <a:picLocks noChangeAspect="1"/>
          </p:cNvPicPr>
          <p:nvPr/>
        </p:nvPicPr>
        <p:blipFill>
          <a:blip r:embed="rId11"/>
          <a:stretch>
            <a:fillRect/>
          </a:stretch>
        </p:blipFill>
        <p:spPr>
          <a:xfrm>
            <a:off x="8146473" y="0"/>
            <a:ext cx="4045527" cy="2692114"/>
          </a:xfrm>
          <a:prstGeom prst="rect">
            <a:avLst/>
          </a:prstGeom>
        </p:spPr>
      </p:pic>
      <p:pic>
        <p:nvPicPr>
          <p:cNvPr id="4" name="Рисунок 3">
            <a:extLst>
              <a:ext uri="{FF2B5EF4-FFF2-40B4-BE49-F238E27FC236}">
                <a16:creationId xmlns:a16="http://schemas.microsoft.com/office/drawing/2014/main" id="{E0E6B950-2D86-45CA-82A3-440319FDD36E}"/>
              </a:ext>
            </a:extLst>
          </p:cNvPr>
          <p:cNvPicPr>
            <a:picLocks noChangeAspect="1"/>
          </p:cNvPicPr>
          <p:nvPr/>
        </p:nvPicPr>
        <p:blipFill>
          <a:blip r:embed="rId12"/>
          <a:stretch>
            <a:fillRect/>
          </a:stretch>
        </p:blipFill>
        <p:spPr>
          <a:xfrm>
            <a:off x="8146473" y="2692114"/>
            <a:ext cx="4045527" cy="2315622"/>
          </a:xfrm>
          <a:prstGeom prst="rect">
            <a:avLst/>
          </a:prstGeom>
        </p:spPr>
      </p:pic>
    </p:spTree>
    <p:extLst>
      <p:ext uri="{BB962C8B-B14F-4D97-AF65-F5344CB8AC3E}">
        <p14:creationId xmlns:p14="http://schemas.microsoft.com/office/powerpoint/2010/main" val="325066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349C982-541E-483F-B76A-9112DD729003}"/>
              </a:ext>
            </a:extLst>
          </p:cNvPr>
          <p:cNvSpPr/>
          <p:nvPr/>
        </p:nvSpPr>
        <p:spPr>
          <a:xfrm>
            <a:off x="120071" y="270594"/>
            <a:ext cx="9799783" cy="6186309"/>
          </a:xfrm>
          <a:prstGeom prst="rect">
            <a:avLst/>
          </a:prstGeom>
        </p:spPr>
        <p:txBody>
          <a:bodyPr wrap="square">
            <a:spAutoFit/>
          </a:bodyPr>
          <a:lstStyle/>
          <a:p>
            <a:r>
              <a:rPr lang="uk-UA" dirty="0"/>
              <a:t>На відміну від фармакотерапії, в якій є всього два учасники — фармакологічний агент (ліки) і організм, що піддається його дії, в процесі </a:t>
            </a:r>
            <a:r>
              <a:rPr lang="uk-UA" dirty="0" err="1"/>
              <a:t>хімієтерапії</a:t>
            </a:r>
            <a:r>
              <a:rPr lang="uk-UA" dirty="0"/>
              <a:t> беруть участь три учасники — агент </a:t>
            </a:r>
            <a:r>
              <a:rPr lang="uk-UA" dirty="0" err="1"/>
              <a:t>хімієтерапії</a:t>
            </a:r>
            <a:r>
              <a:rPr lang="uk-UA" dirty="0"/>
              <a:t>, організм господаря і паразит, інфекційний агент або клон злоякісних пухлинних клітин.</a:t>
            </a:r>
          </a:p>
          <a:p>
            <a:r>
              <a:rPr lang="uk-UA" dirty="0"/>
              <a:t>Відрізняються і цілі: метою фармакотерапії є корекція тих або інших порушень життєдіяльності організму, відновлення або поліпшення функцій уражених захворюванням органів і систем. Метою ж </a:t>
            </a:r>
            <a:r>
              <a:rPr lang="uk-UA" dirty="0" err="1"/>
              <a:t>хімієтерапії</a:t>
            </a:r>
            <a:r>
              <a:rPr lang="uk-UA" dirty="0"/>
              <a:t> є знищення, вбивство або принаймні гальмування розмноження паразитів, інфекційних агентів або злоякісних клітин, при по можливості меншій </a:t>
            </a:r>
            <a:r>
              <a:rPr lang="uk-UA" dirty="0" err="1"/>
              <a:t>ушкоджувальній</a:t>
            </a:r>
            <a:r>
              <a:rPr lang="uk-UA" dirty="0"/>
              <a:t> дії на організм господаря. Нормалізація життєдіяльності і поліпшення функцій уражених органів і систем при цьому досягаються повторно, як наслідок знищення або ослаблення причини, що викликала захворювання, — інфекції, пухлини або паразитарної інвазії.</a:t>
            </a:r>
          </a:p>
          <a:p>
            <a:pPr algn="just"/>
            <a:r>
              <a:rPr lang="uk-UA" dirty="0"/>
              <a:t> Хімічні препарати, відомі </a:t>
            </a:r>
            <a:r>
              <a:rPr lang="uk-UA" dirty="0" err="1"/>
              <a:t>етіотропною</a:t>
            </a:r>
            <a:r>
              <a:rPr lang="uk-UA" dirty="0"/>
              <a:t> активністю, ділять на декілька груп: </a:t>
            </a:r>
          </a:p>
          <a:p>
            <a:pPr marL="342900" indent="-342900" algn="just">
              <a:buAutoNum type="arabicPeriod"/>
            </a:pPr>
            <a:r>
              <a:rPr lang="uk-UA" dirty="0"/>
              <a:t>група миш'яку; </a:t>
            </a:r>
          </a:p>
          <a:p>
            <a:pPr marL="342900" indent="-342900" algn="just">
              <a:buAutoNum type="arabicPeriod"/>
            </a:pPr>
            <a:r>
              <a:rPr lang="uk-UA" dirty="0"/>
              <a:t>група ртуті; </a:t>
            </a:r>
          </a:p>
          <a:p>
            <a:pPr marL="342900" indent="-342900" algn="just">
              <a:buAutoNum type="arabicPeriod"/>
            </a:pPr>
            <a:r>
              <a:rPr lang="uk-UA" dirty="0"/>
              <a:t>група сурми; </a:t>
            </a:r>
          </a:p>
          <a:p>
            <a:pPr marL="342900" indent="-342900" algn="just">
              <a:buAutoNum type="arabicPeriod"/>
            </a:pPr>
            <a:r>
              <a:rPr lang="uk-UA" dirty="0"/>
              <a:t>група вісмуту; </a:t>
            </a:r>
          </a:p>
          <a:p>
            <a:pPr marL="342900" indent="-342900" algn="just">
              <a:buAutoNum type="arabicPeriod"/>
            </a:pPr>
            <a:r>
              <a:rPr lang="uk-UA" dirty="0"/>
              <a:t>група хініну і </a:t>
            </a:r>
            <a:r>
              <a:rPr lang="uk-UA" dirty="0" err="1"/>
              <a:t>акрихініну</a:t>
            </a:r>
            <a:r>
              <a:rPr lang="uk-UA" dirty="0"/>
              <a:t>; </a:t>
            </a:r>
          </a:p>
          <a:p>
            <a:pPr marL="342900" indent="-342900" algn="just">
              <a:buAutoNum type="arabicPeriod"/>
            </a:pPr>
            <a:r>
              <a:rPr lang="uk-UA" dirty="0"/>
              <a:t>сульфаніламідні; </a:t>
            </a:r>
          </a:p>
          <a:p>
            <a:pPr marL="342900" indent="-342900" algn="just">
              <a:buAutoNum type="arabicPeriod"/>
            </a:pPr>
            <a:r>
              <a:rPr lang="uk-UA" dirty="0"/>
              <a:t>алкалоїди. </a:t>
            </a:r>
          </a:p>
          <a:p>
            <a:pPr algn="just"/>
            <a:r>
              <a:rPr lang="uk-UA" b="1" u="sng" dirty="0"/>
              <a:t>Механізм дії </a:t>
            </a:r>
          </a:p>
          <a:p>
            <a:pPr algn="just"/>
            <a:r>
              <a:rPr lang="uk-UA" dirty="0"/>
              <a:t>Хіміопрепарати порушують обмін у мікроорганізмів, позбавляють важливих </a:t>
            </a:r>
            <a:r>
              <a:rPr lang="uk-UA" dirty="0" err="1"/>
              <a:t>метаболитов</a:t>
            </a:r>
            <a:r>
              <a:rPr lang="uk-UA" dirty="0"/>
              <a:t>, змінюють фізико-хімічний склад клітини. </a:t>
            </a:r>
          </a:p>
        </p:txBody>
      </p:sp>
      <p:pic>
        <p:nvPicPr>
          <p:cNvPr id="3" name="Рисунок 2">
            <a:extLst>
              <a:ext uri="{FF2B5EF4-FFF2-40B4-BE49-F238E27FC236}">
                <a16:creationId xmlns:a16="http://schemas.microsoft.com/office/drawing/2014/main" id="{30AF88DA-82D8-4790-A5E4-A1E98AD99510}"/>
              </a:ext>
            </a:extLst>
          </p:cNvPr>
          <p:cNvPicPr>
            <a:picLocks noChangeAspect="1"/>
          </p:cNvPicPr>
          <p:nvPr/>
        </p:nvPicPr>
        <p:blipFill>
          <a:blip r:embed="rId2"/>
          <a:stretch>
            <a:fillRect/>
          </a:stretch>
        </p:blipFill>
        <p:spPr>
          <a:xfrm>
            <a:off x="9310255" y="3118323"/>
            <a:ext cx="2881745" cy="2158527"/>
          </a:xfrm>
          <a:prstGeom prst="rect">
            <a:avLst/>
          </a:prstGeom>
        </p:spPr>
      </p:pic>
    </p:spTree>
    <p:extLst>
      <p:ext uri="{BB962C8B-B14F-4D97-AF65-F5344CB8AC3E}">
        <p14:creationId xmlns:p14="http://schemas.microsoft.com/office/powerpoint/2010/main" val="333876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B6510C9-7E4A-4AAC-A317-5D2032FC04A5}"/>
              </a:ext>
            </a:extLst>
          </p:cNvPr>
          <p:cNvSpPr/>
          <p:nvPr/>
        </p:nvSpPr>
        <p:spPr>
          <a:xfrm>
            <a:off x="314036" y="1582203"/>
            <a:ext cx="5865092" cy="3170099"/>
          </a:xfrm>
          <a:prstGeom prst="rect">
            <a:avLst/>
          </a:prstGeom>
        </p:spPr>
        <p:txBody>
          <a:bodyPr wrap="square">
            <a:spAutoFit/>
          </a:bodyPr>
          <a:lstStyle/>
          <a:p>
            <a:pPr algn="just"/>
            <a:r>
              <a:rPr lang="uk-UA" sz="2000" b="0" i="0" dirty="0">
                <a:solidFill>
                  <a:srgbClr val="202122"/>
                </a:solidFill>
                <a:effectLst/>
                <a:latin typeface="Arial" panose="020B0604020202020204" pitchFamily="34" charset="0"/>
              </a:rPr>
              <a:t>Відповідно до того, на знищення чого направлена </a:t>
            </a:r>
            <a:r>
              <a:rPr lang="uk-UA" sz="2000" b="0" i="0" dirty="0" err="1">
                <a:solidFill>
                  <a:srgbClr val="202122"/>
                </a:solidFill>
                <a:effectLst/>
                <a:latin typeface="Arial" panose="020B0604020202020204" pitchFamily="34" charset="0"/>
              </a:rPr>
              <a:t>хімієтерапія</a:t>
            </a:r>
            <a:r>
              <a:rPr lang="uk-UA" sz="2000" b="0" i="0" dirty="0">
                <a:solidFill>
                  <a:srgbClr val="202122"/>
                </a:solidFill>
                <a:effectLst/>
                <a:latin typeface="Arial" panose="020B0604020202020204" pitchFamily="34" charset="0"/>
              </a:rPr>
              <a:t>, виділяють:</a:t>
            </a:r>
          </a:p>
          <a:p>
            <a:pPr algn="just">
              <a:buFont typeface="Arial" panose="020B0604020202020204" pitchFamily="34" charset="0"/>
              <a:buChar char="•"/>
            </a:pPr>
            <a:r>
              <a:rPr lang="uk-UA" sz="2000" b="0" i="0" dirty="0">
                <a:solidFill>
                  <a:srgbClr val="202122"/>
                </a:solidFill>
                <a:effectLst/>
                <a:latin typeface="Arial" panose="020B0604020202020204" pitchFamily="34" charset="0"/>
              </a:rPr>
              <a:t>антибактеріальну </a:t>
            </a:r>
            <a:r>
              <a:rPr lang="uk-UA" sz="2000" b="0" i="0" dirty="0" err="1">
                <a:solidFill>
                  <a:srgbClr val="202122"/>
                </a:solidFill>
                <a:effectLst/>
                <a:latin typeface="Arial" panose="020B0604020202020204" pitchFamily="34" charset="0"/>
              </a:rPr>
              <a:t>хімієтерапію</a:t>
            </a:r>
            <a:r>
              <a:rPr lang="uk-UA" sz="2000" b="0" i="0" dirty="0">
                <a:solidFill>
                  <a:srgbClr val="202122"/>
                </a:solidFill>
                <a:effectLst/>
                <a:latin typeface="Arial" panose="020B0604020202020204" pitchFamily="34" charset="0"/>
              </a:rPr>
              <a:t>, або </a:t>
            </a:r>
            <a:r>
              <a:rPr lang="uk-UA" sz="2000" b="0" i="0" dirty="0" err="1">
                <a:solidFill>
                  <a:srgbClr val="202122"/>
                </a:solidFill>
                <a:effectLst/>
                <a:latin typeface="Arial" panose="020B0604020202020204" pitchFamily="34" charset="0"/>
              </a:rPr>
              <a:t>антібіотикотерапію</a:t>
            </a:r>
            <a:r>
              <a:rPr lang="uk-UA" sz="2000" b="0" i="0" dirty="0">
                <a:solidFill>
                  <a:srgbClr val="202122"/>
                </a:solidFill>
                <a:effectLst/>
                <a:latin typeface="Arial" panose="020B0604020202020204" pitchFamily="34" charset="0"/>
              </a:rPr>
              <a:t>;</a:t>
            </a:r>
          </a:p>
          <a:p>
            <a:pPr algn="just">
              <a:buFont typeface="Arial" panose="020B0604020202020204" pitchFamily="34" charset="0"/>
              <a:buChar char="•"/>
            </a:pPr>
            <a:r>
              <a:rPr lang="uk-UA" sz="2000" b="0" i="0" dirty="0">
                <a:solidFill>
                  <a:srgbClr val="202122"/>
                </a:solidFill>
                <a:effectLst/>
                <a:latin typeface="Arial" panose="020B0604020202020204" pitchFamily="34" charset="0"/>
              </a:rPr>
              <a:t>протигрибкову </a:t>
            </a:r>
            <a:r>
              <a:rPr lang="uk-UA" sz="2000" dirty="0" err="1">
                <a:solidFill>
                  <a:srgbClr val="202122"/>
                </a:solidFill>
                <a:latin typeface="Arial" panose="020B0604020202020204" pitchFamily="34" charset="0"/>
              </a:rPr>
              <a:t>хімієтерапію</a:t>
            </a:r>
            <a:r>
              <a:rPr lang="uk-UA" sz="2000" b="0" i="0" dirty="0">
                <a:solidFill>
                  <a:srgbClr val="202122"/>
                </a:solidFill>
                <a:effectLst/>
                <a:latin typeface="Arial" panose="020B0604020202020204" pitchFamily="34" charset="0"/>
              </a:rPr>
              <a:t>;</a:t>
            </a:r>
          </a:p>
          <a:p>
            <a:pPr marL="0" lvl="6" algn="just">
              <a:buFont typeface="Arial" panose="020B0604020202020204" pitchFamily="34" charset="0"/>
              <a:buChar char="•"/>
            </a:pPr>
            <a:r>
              <a:rPr lang="uk-UA" sz="2000" dirty="0">
                <a:solidFill>
                  <a:srgbClr val="202122"/>
                </a:solidFill>
                <a:latin typeface="Arial" panose="020B0604020202020204" pitchFamily="34" charset="0"/>
              </a:rPr>
              <a:t>протипухлинну,  (</a:t>
            </a:r>
            <a:r>
              <a:rPr lang="uk-UA" sz="2000" dirty="0" err="1">
                <a:solidFill>
                  <a:srgbClr val="202122"/>
                </a:solidFill>
                <a:latin typeface="Arial" panose="020B0604020202020204" pitchFamily="34" charset="0"/>
              </a:rPr>
              <a:t>цитостатичну</a:t>
            </a:r>
            <a:r>
              <a:rPr lang="uk-UA" sz="2000" dirty="0">
                <a:solidFill>
                  <a:srgbClr val="202122"/>
                </a:solidFill>
                <a:latin typeface="Arial" panose="020B0604020202020204" pitchFamily="34" charset="0"/>
              </a:rPr>
              <a:t> </a:t>
            </a:r>
            <a:r>
              <a:rPr lang="uk-UA" sz="2000" b="0" i="0" dirty="0">
                <a:solidFill>
                  <a:srgbClr val="202122"/>
                </a:solidFill>
                <a:effectLst/>
                <a:latin typeface="Arial" panose="020B0604020202020204" pitchFamily="34" charset="0"/>
              </a:rPr>
              <a:t>або цитотоксичну) </a:t>
            </a:r>
            <a:r>
              <a:rPr lang="uk-UA" sz="2000" b="0" i="0" dirty="0" err="1">
                <a:solidFill>
                  <a:srgbClr val="202122"/>
                </a:solidFill>
                <a:effectLst/>
                <a:latin typeface="Arial" panose="020B0604020202020204" pitchFamily="34" charset="0"/>
              </a:rPr>
              <a:t>хімієтерапію</a:t>
            </a:r>
            <a:r>
              <a:rPr lang="uk-UA" sz="2000" b="0" i="0" dirty="0">
                <a:solidFill>
                  <a:srgbClr val="202122"/>
                </a:solidFill>
                <a:effectLst/>
                <a:latin typeface="Arial" panose="020B0604020202020204" pitchFamily="34" charset="0"/>
              </a:rPr>
              <a:t>;</a:t>
            </a:r>
          </a:p>
          <a:p>
            <a:pPr algn="just">
              <a:buFont typeface="Arial" panose="020B0604020202020204" pitchFamily="34" charset="0"/>
              <a:buChar char="•"/>
            </a:pPr>
            <a:r>
              <a:rPr lang="uk-UA" sz="2000" b="0" i="0" dirty="0">
                <a:solidFill>
                  <a:srgbClr val="202122"/>
                </a:solidFill>
                <a:effectLst/>
                <a:latin typeface="Arial" panose="020B0604020202020204" pitchFamily="34" charset="0"/>
              </a:rPr>
              <a:t>противірусну </a:t>
            </a:r>
            <a:r>
              <a:rPr lang="uk-UA" sz="2000" b="0" i="0" dirty="0" err="1">
                <a:solidFill>
                  <a:srgbClr val="202122"/>
                </a:solidFill>
                <a:effectLst/>
                <a:latin typeface="Arial" panose="020B0604020202020204" pitchFamily="34" charset="0"/>
              </a:rPr>
              <a:t>хімієтерапію</a:t>
            </a:r>
            <a:r>
              <a:rPr lang="uk-UA" sz="2000" b="0" i="0" dirty="0">
                <a:solidFill>
                  <a:srgbClr val="202122"/>
                </a:solidFill>
                <a:effectLst/>
                <a:latin typeface="Arial" panose="020B0604020202020204" pitchFamily="34" charset="0"/>
              </a:rPr>
              <a:t>;</a:t>
            </a:r>
          </a:p>
          <a:p>
            <a:pPr algn="just">
              <a:buFont typeface="Arial" panose="020B0604020202020204" pitchFamily="34" charset="0"/>
              <a:buChar char="•"/>
            </a:pPr>
            <a:r>
              <a:rPr lang="uk-UA" sz="2000" b="0" i="0" dirty="0" err="1">
                <a:solidFill>
                  <a:srgbClr val="202122"/>
                </a:solidFill>
                <a:effectLst/>
                <a:latin typeface="Arial" panose="020B0604020202020204" pitchFamily="34" charset="0"/>
              </a:rPr>
              <a:t>протипаразитарну</a:t>
            </a:r>
            <a:r>
              <a:rPr lang="uk-UA" sz="2000" b="0" i="0" dirty="0">
                <a:solidFill>
                  <a:srgbClr val="202122"/>
                </a:solidFill>
                <a:effectLst/>
                <a:latin typeface="Arial" panose="020B0604020202020204" pitchFamily="34" charset="0"/>
              </a:rPr>
              <a:t> </a:t>
            </a:r>
            <a:r>
              <a:rPr lang="uk-UA" sz="2000" b="0" i="0" dirty="0" err="1">
                <a:solidFill>
                  <a:srgbClr val="202122"/>
                </a:solidFill>
                <a:effectLst/>
                <a:latin typeface="Arial" panose="020B0604020202020204" pitchFamily="34" charset="0"/>
              </a:rPr>
              <a:t>хімієтерапію</a:t>
            </a:r>
            <a:r>
              <a:rPr lang="uk-UA" sz="2000" b="0" i="0" dirty="0">
                <a:solidFill>
                  <a:srgbClr val="202122"/>
                </a:solidFill>
                <a:effectLst/>
                <a:latin typeface="Arial" panose="020B0604020202020204" pitchFamily="34" charset="0"/>
              </a:rPr>
              <a:t>, зокрема </a:t>
            </a:r>
            <a:r>
              <a:rPr lang="uk-UA" sz="2000" b="0" i="0" dirty="0" err="1">
                <a:solidFill>
                  <a:srgbClr val="202122"/>
                </a:solidFill>
                <a:effectLst/>
                <a:latin typeface="Arial" panose="020B0604020202020204" pitchFamily="34" charset="0"/>
              </a:rPr>
              <a:t>антігельмінтну</a:t>
            </a:r>
            <a:r>
              <a:rPr lang="uk-UA" sz="2000" b="0" i="0" dirty="0">
                <a:solidFill>
                  <a:srgbClr val="202122"/>
                </a:solidFill>
                <a:effectLst/>
                <a:latin typeface="Arial" panose="020B0604020202020204" pitchFamily="34" charset="0"/>
              </a:rPr>
              <a:t>, протималярійну та ін.</a:t>
            </a:r>
          </a:p>
        </p:txBody>
      </p:sp>
      <p:pic>
        <p:nvPicPr>
          <p:cNvPr id="3" name="Рисунок 2">
            <a:extLst>
              <a:ext uri="{FF2B5EF4-FFF2-40B4-BE49-F238E27FC236}">
                <a16:creationId xmlns:a16="http://schemas.microsoft.com/office/drawing/2014/main" id="{5627F3BD-E686-4D0E-8014-BFEB83CB571C}"/>
              </a:ext>
            </a:extLst>
          </p:cNvPr>
          <p:cNvPicPr>
            <a:picLocks noChangeAspect="1"/>
          </p:cNvPicPr>
          <p:nvPr/>
        </p:nvPicPr>
        <p:blipFill>
          <a:blip r:embed="rId2"/>
          <a:stretch>
            <a:fillRect/>
          </a:stretch>
        </p:blipFill>
        <p:spPr>
          <a:xfrm>
            <a:off x="6818944" y="-1"/>
            <a:ext cx="5373056" cy="2807855"/>
          </a:xfrm>
          <a:prstGeom prst="rect">
            <a:avLst/>
          </a:prstGeom>
        </p:spPr>
      </p:pic>
      <p:pic>
        <p:nvPicPr>
          <p:cNvPr id="4" name="Рисунок 3">
            <a:extLst>
              <a:ext uri="{FF2B5EF4-FFF2-40B4-BE49-F238E27FC236}">
                <a16:creationId xmlns:a16="http://schemas.microsoft.com/office/drawing/2014/main" id="{9B0DBB95-8EF1-450D-ADBA-98D4FB177489}"/>
              </a:ext>
            </a:extLst>
          </p:cNvPr>
          <p:cNvPicPr>
            <a:picLocks noChangeAspect="1"/>
          </p:cNvPicPr>
          <p:nvPr/>
        </p:nvPicPr>
        <p:blipFill>
          <a:blip r:embed="rId3"/>
          <a:stretch>
            <a:fillRect/>
          </a:stretch>
        </p:blipFill>
        <p:spPr>
          <a:xfrm>
            <a:off x="6818945" y="2812664"/>
            <a:ext cx="5373056" cy="3018975"/>
          </a:xfrm>
          <a:prstGeom prst="rect">
            <a:avLst/>
          </a:prstGeom>
        </p:spPr>
      </p:pic>
    </p:spTree>
    <p:extLst>
      <p:ext uri="{BB962C8B-B14F-4D97-AF65-F5344CB8AC3E}">
        <p14:creationId xmlns:p14="http://schemas.microsoft.com/office/powerpoint/2010/main" val="18227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0942B6-6EE6-429C-9A4A-EF9693B5E2BD}"/>
              </a:ext>
            </a:extLst>
          </p:cNvPr>
          <p:cNvSpPr/>
          <p:nvPr/>
        </p:nvSpPr>
        <p:spPr>
          <a:xfrm>
            <a:off x="397164" y="363233"/>
            <a:ext cx="6096000" cy="5632311"/>
          </a:xfrm>
          <a:prstGeom prst="rect">
            <a:avLst/>
          </a:prstGeom>
        </p:spPr>
        <p:txBody>
          <a:bodyPr>
            <a:spAutoFit/>
          </a:bodyPr>
          <a:lstStyle/>
          <a:p>
            <a:pPr algn="just"/>
            <a:r>
              <a:rPr lang="uk-UA" sz="2000" dirty="0"/>
              <a:t>Історичні дані.</a:t>
            </a:r>
          </a:p>
          <a:p>
            <a:pPr algn="just"/>
            <a:r>
              <a:rPr lang="uk-UA" sz="2000" dirty="0"/>
              <a:t> </a:t>
            </a:r>
            <a:r>
              <a:rPr lang="uk-UA" sz="2000" dirty="0" err="1"/>
              <a:t>Ерліх</a:t>
            </a:r>
            <a:r>
              <a:rPr lang="uk-UA" sz="2000" dirty="0"/>
              <a:t>, вивчаючи окислювальні процеси в тканинах, відмітив вибірковість клітин до фарбників, що вводилися в організм, і препаратів. У різних тканинах клітини по-різному сприймають фарбувальні речовини. Метиленовий синій в організмі хворого малярією інтенсивно забарвлює паразита, пригнічуючи його хвороботворну активність. </a:t>
            </a:r>
            <a:r>
              <a:rPr lang="uk-UA" sz="2000" dirty="0" err="1"/>
              <a:t>Ерліх</a:t>
            </a:r>
            <a:r>
              <a:rPr lang="uk-UA" sz="2000" dirty="0"/>
              <a:t> висловив ідею про існування у мікроорганізмів спеціальних хімічних рецепторів – </a:t>
            </a:r>
            <a:r>
              <a:rPr lang="uk-UA" sz="2000" dirty="0" err="1"/>
              <a:t>хіміорецепторів</a:t>
            </a:r>
            <a:r>
              <a:rPr lang="uk-UA" sz="2000" dirty="0"/>
              <a:t>, здатних зв'язуватися з різними речовинами. </a:t>
            </a:r>
          </a:p>
          <a:p>
            <a:pPr algn="just"/>
            <a:r>
              <a:rPr lang="uk-UA" sz="2000" dirty="0" err="1"/>
              <a:t>Ерліх</a:t>
            </a:r>
            <a:r>
              <a:rPr lang="uk-UA" sz="2000" dirty="0"/>
              <a:t> і Романовський Д. Л. перші висловилися за застосування хіміопрепаратів. </a:t>
            </a:r>
          </a:p>
          <a:p>
            <a:pPr algn="just"/>
            <a:r>
              <a:rPr lang="uk-UA" sz="2000" dirty="0"/>
              <a:t>Мечников викликав експериментально сифіліс у мавп і показав цим модель для експериментальної хіміотерапії сифілісу. Хімія синтезувала багато речовин, що діють на клітини мікроорганізмів і не діють на клітини макроорганізму</a:t>
            </a:r>
            <a:r>
              <a:rPr lang="uk-UA" dirty="0"/>
              <a:t>. </a:t>
            </a:r>
          </a:p>
        </p:txBody>
      </p:sp>
      <p:pic>
        <p:nvPicPr>
          <p:cNvPr id="3" name="Рисунок 2">
            <a:extLst>
              <a:ext uri="{FF2B5EF4-FFF2-40B4-BE49-F238E27FC236}">
                <a16:creationId xmlns:a16="http://schemas.microsoft.com/office/drawing/2014/main" id="{45BAC837-F6F7-49E9-A3D7-7BF1CCB667B8}"/>
              </a:ext>
            </a:extLst>
          </p:cNvPr>
          <p:cNvPicPr>
            <a:picLocks noChangeAspect="1"/>
          </p:cNvPicPr>
          <p:nvPr/>
        </p:nvPicPr>
        <p:blipFill>
          <a:blip r:embed="rId2"/>
          <a:stretch>
            <a:fillRect/>
          </a:stretch>
        </p:blipFill>
        <p:spPr>
          <a:xfrm>
            <a:off x="6797964" y="1126689"/>
            <a:ext cx="5394036" cy="3589486"/>
          </a:xfrm>
          <a:prstGeom prst="rect">
            <a:avLst/>
          </a:prstGeom>
        </p:spPr>
      </p:pic>
    </p:spTree>
    <p:extLst>
      <p:ext uri="{BB962C8B-B14F-4D97-AF65-F5344CB8AC3E}">
        <p14:creationId xmlns:p14="http://schemas.microsoft.com/office/powerpoint/2010/main" val="24016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360BCFC-6B9F-4F7E-993A-139FA964F3DC}"/>
              </a:ext>
            </a:extLst>
          </p:cNvPr>
          <p:cNvSpPr/>
          <p:nvPr/>
        </p:nvSpPr>
        <p:spPr>
          <a:xfrm>
            <a:off x="332509" y="766732"/>
            <a:ext cx="6096000" cy="5324535"/>
          </a:xfrm>
          <a:prstGeom prst="rect">
            <a:avLst/>
          </a:prstGeom>
        </p:spPr>
        <p:txBody>
          <a:bodyPr>
            <a:spAutoFit/>
          </a:bodyPr>
          <a:lstStyle/>
          <a:p>
            <a:pPr algn="just"/>
            <a:r>
              <a:rPr lang="uk-UA" sz="2000" b="1" dirty="0"/>
              <a:t>Інфекція (зараження) </a:t>
            </a:r>
            <a:r>
              <a:rPr lang="uk-UA" sz="2000" dirty="0"/>
              <a:t>– сукупність біологічних процесів, що відбуваються в макроорганізмі при зануренні в нього патогенних мікроорганізмів. </a:t>
            </a:r>
            <a:r>
              <a:rPr lang="uk-UA" sz="2000" b="1" dirty="0"/>
              <a:t>Інфекційний процес</a:t>
            </a:r>
            <a:r>
              <a:rPr lang="uk-UA" sz="2000" dirty="0"/>
              <a:t>– взаємодія чутливого людського організму та патогенного мікроорганізму, що історично склалася, в певних умовах зовнішнього і соціального середовища. </a:t>
            </a:r>
          </a:p>
          <a:p>
            <a:pPr algn="just"/>
            <a:r>
              <a:rPr lang="uk-UA" sz="2000" dirty="0"/>
              <a:t>З біологічної точки зору, інфекційний процес – це різновид паразитизму : у боротьбу вступають два організми, пристосованих до різних дій середовища існування. Від інших захворювань інфекційні хвороби відрізняються тим, що вони викликаються живими збудниками, заразливістю, наявністю прихованого періоду, специфічними реакціями організму на збудника і виробленням імунітету. </a:t>
            </a:r>
          </a:p>
          <a:p>
            <a:pPr algn="just"/>
            <a:r>
              <a:rPr lang="uk-UA" sz="2000" dirty="0"/>
              <a:t>Хвороботворні види мікроорганізмів називаються </a:t>
            </a:r>
            <a:r>
              <a:rPr lang="uk-UA" sz="2000" b="1" dirty="0"/>
              <a:t>патогенними.</a:t>
            </a:r>
          </a:p>
        </p:txBody>
      </p:sp>
      <p:pic>
        <p:nvPicPr>
          <p:cNvPr id="3" name="Рисунок 2">
            <a:extLst>
              <a:ext uri="{FF2B5EF4-FFF2-40B4-BE49-F238E27FC236}">
                <a16:creationId xmlns:a16="http://schemas.microsoft.com/office/drawing/2014/main" id="{DCEFB788-E151-4C7A-95EF-2CD3459818D4}"/>
              </a:ext>
            </a:extLst>
          </p:cNvPr>
          <p:cNvPicPr>
            <a:picLocks noChangeAspect="1"/>
          </p:cNvPicPr>
          <p:nvPr/>
        </p:nvPicPr>
        <p:blipFill>
          <a:blip r:embed="rId2"/>
          <a:stretch>
            <a:fillRect/>
          </a:stretch>
        </p:blipFill>
        <p:spPr>
          <a:xfrm>
            <a:off x="6622473" y="708461"/>
            <a:ext cx="5533902" cy="2152073"/>
          </a:xfrm>
          <a:prstGeom prst="rect">
            <a:avLst/>
          </a:prstGeom>
        </p:spPr>
      </p:pic>
      <p:pic>
        <p:nvPicPr>
          <p:cNvPr id="4" name="Рисунок 3">
            <a:extLst>
              <a:ext uri="{FF2B5EF4-FFF2-40B4-BE49-F238E27FC236}">
                <a16:creationId xmlns:a16="http://schemas.microsoft.com/office/drawing/2014/main" id="{CF7B287A-68E5-48DA-8840-80007F7D2F03}"/>
              </a:ext>
            </a:extLst>
          </p:cNvPr>
          <p:cNvPicPr>
            <a:picLocks noChangeAspect="1"/>
          </p:cNvPicPr>
          <p:nvPr/>
        </p:nvPicPr>
        <p:blipFill>
          <a:blip r:embed="rId3"/>
          <a:stretch>
            <a:fillRect/>
          </a:stretch>
        </p:blipFill>
        <p:spPr>
          <a:xfrm>
            <a:off x="6602192" y="2860534"/>
            <a:ext cx="5589808" cy="2884484"/>
          </a:xfrm>
          <a:prstGeom prst="rect">
            <a:avLst/>
          </a:prstGeom>
        </p:spPr>
      </p:pic>
    </p:spTree>
    <p:extLst>
      <p:ext uri="{BB962C8B-B14F-4D97-AF65-F5344CB8AC3E}">
        <p14:creationId xmlns:p14="http://schemas.microsoft.com/office/powerpoint/2010/main" val="284945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23683F8-773A-4249-9B95-0F981D82C0C4}"/>
              </a:ext>
            </a:extLst>
          </p:cNvPr>
          <p:cNvSpPr/>
          <p:nvPr/>
        </p:nvSpPr>
        <p:spPr>
          <a:xfrm>
            <a:off x="230909" y="196518"/>
            <a:ext cx="7305964" cy="2246769"/>
          </a:xfrm>
          <a:prstGeom prst="rect">
            <a:avLst/>
          </a:prstGeom>
        </p:spPr>
        <p:txBody>
          <a:bodyPr wrap="square">
            <a:spAutoFit/>
          </a:bodyPr>
          <a:lstStyle/>
          <a:p>
            <a:pPr algn="just"/>
            <a:r>
              <a:rPr lang="uk-UA" sz="2000" b="1" dirty="0"/>
              <a:t>Антибіотики продукуються: </a:t>
            </a:r>
          </a:p>
          <a:p>
            <a:pPr marL="457200" indent="-457200" algn="just">
              <a:buAutoNum type="arabicParenR"/>
            </a:pPr>
            <a:r>
              <a:rPr lang="uk-UA" sz="2000" dirty="0"/>
              <a:t>грибами; </a:t>
            </a:r>
          </a:p>
          <a:p>
            <a:pPr algn="just"/>
            <a:r>
              <a:rPr lang="uk-UA" sz="2000" dirty="0"/>
              <a:t>2) актиноміцетами; </a:t>
            </a:r>
          </a:p>
          <a:p>
            <a:pPr algn="just"/>
            <a:r>
              <a:rPr lang="uk-UA" sz="2000" dirty="0"/>
              <a:t>3) бактеріями (грампозитивними і </a:t>
            </a:r>
            <a:r>
              <a:rPr lang="uk-UA" sz="2000" dirty="0" err="1"/>
              <a:t>грамнегативними</a:t>
            </a:r>
            <a:r>
              <a:rPr lang="uk-UA" sz="2000" dirty="0"/>
              <a:t> з ґрунту); </a:t>
            </a:r>
          </a:p>
          <a:p>
            <a:pPr algn="just"/>
            <a:r>
              <a:rPr lang="uk-UA" sz="2000" dirty="0"/>
              <a:t>4) рослинами (водорості, мохи, лишайники); </a:t>
            </a:r>
          </a:p>
          <a:p>
            <a:pPr algn="just"/>
            <a:r>
              <a:rPr lang="uk-UA" sz="2000" dirty="0"/>
              <a:t>5) тваринами (лізоцим – в сльозах, слині, тканинах людини і тварин). </a:t>
            </a:r>
          </a:p>
        </p:txBody>
      </p:sp>
      <p:pic>
        <p:nvPicPr>
          <p:cNvPr id="3" name="Рисунок 2">
            <a:extLst>
              <a:ext uri="{FF2B5EF4-FFF2-40B4-BE49-F238E27FC236}">
                <a16:creationId xmlns:a16="http://schemas.microsoft.com/office/drawing/2014/main" id="{DB04024D-837F-4D66-9F36-57F53374A7F6}"/>
              </a:ext>
            </a:extLst>
          </p:cNvPr>
          <p:cNvPicPr>
            <a:picLocks noChangeAspect="1"/>
          </p:cNvPicPr>
          <p:nvPr/>
        </p:nvPicPr>
        <p:blipFill>
          <a:blip r:embed="rId2"/>
          <a:stretch>
            <a:fillRect/>
          </a:stretch>
        </p:blipFill>
        <p:spPr>
          <a:xfrm>
            <a:off x="7910015" y="1"/>
            <a:ext cx="4281985" cy="3429000"/>
          </a:xfrm>
          <a:prstGeom prst="rect">
            <a:avLst/>
          </a:prstGeom>
        </p:spPr>
      </p:pic>
      <p:pic>
        <p:nvPicPr>
          <p:cNvPr id="4" name="Рисунок 3">
            <a:extLst>
              <a:ext uri="{FF2B5EF4-FFF2-40B4-BE49-F238E27FC236}">
                <a16:creationId xmlns:a16="http://schemas.microsoft.com/office/drawing/2014/main" id="{0F0F3B51-42DB-4934-BFF6-D1924C569F83}"/>
              </a:ext>
            </a:extLst>
          </p:cNvPr>
          <p:cNvPicPr>
            <a:picLocks noChangeAspect="1"/>
          </p:cNvPicPr>
          <p:nvPr/>
        </p:nvPicPr>
        <p:blipFill>
          <a:blip r:embed="rId3"/>
          <a:stretch>
            <a:fillRect/>
          </a:stretch>
        </p:blipFill>
        <p:spPr>
          <a:xfrm>
            <a:off x="9208366" y="3727811"/>
            <a:ext cx="2983634" cy="2983634"/>
          </a:xfrm>
          <a:prstGeom prst="rect">
            <a:avLst/>
          </a:prstGeom>
        </p:spPr>
      </p:pic>
      <p:sp>
        <p:nvSpPr>
          <p:cNvPr id="6" name="Прямоугольник 5">
            <a:extLst>
              <a:ext uri="{FF2B5EF4-FFF2-40B4-BE49-F238E27FC236}">
                <a16:creationId xmlns:a16="http://schemas.microsoft.com/office/drawing/2014/main" id="{84639480-FC62-4182-B16C-DBC13BB1BFE1}"/>
              </a:ext>
            </a:extLst>
          </p:cNvPr>
          <p:cNvSpPr/>
          <p:nvPr/>
        </p:nvSpPr>
        <p:spPr>
          <a:xfrm>
            <a:off x="230909" y="2443287"/>
            <a:ext cx="8580582" cy="4093428"/>
          </a:xfrm>
          <a:prstGeom prst="rect">
            <a:avLst/>
          </a:prstGeom>
        </p:spPr>
        <p:txBody>
          <a:bodyPr wrap="square">
            <a:spAutoFit/>
          </a:bodyPr>
          <a:lstStyle/>
          <a:p>
            <a:r>
              <a:rPr lang="uk-UA" sz="2000" b="1" dirty="0"/>
              <a:t>Застосування: </a:t>
            </a:r>
          </a:p>
          <a:p>
            <a:pPr marL="342900" indent="-342900" algn="just">
              <a:buAutoNum type="arabicPeriod"/>
            </a:pPr>
            <a:r>
              <a:rPr lang="uk-UA" sz="2000" dirty="0"/>
              <a:t>лікування і профілактика хвороб людини; </a:t>
            </a:r>
          </a:p>
          <a:p>
            <a:pPr algn="just"/>
            <a:r>
              <a:rPr lang="uk-UA" sz="2000" dirty="0"/>
              <a:t>2. отримання чистих культур мікроорганізмів; </a:t>
            </a:r>
          </a:p>
          <a:p>
            <a:pPr algn="just"/>
            <a:r>
              <a:rPr lang="uk-UA" sz="2000" dirty="0"/>
              <a:t>3. для оберігання від псування різних харчових продуктів; </a:t>
            </a:r>
          </a:p>
          <a:p>
            <a:pPr algn="just"/>
            <a:r>
              <a:rPr lang="uk-UA" sz="2000" dirty="0"/>
              <a:t>4. служать моделлю для пізнання різних ферментних систем і функцій клітинних структур; </a:t>
            </a:r>
          </a:p>
          <a:p>
            <a:pPr algn="just"/>
            <a:r>
              <a:rPr lang="uk-UA" sz="2000" dirty="0"/>
              <a:t>5. впливають на сумісність тканин, чим дають можливість проводити операції. </a:t>
            </a:r>
          </a:p>
          <a:p>
            <a:pPr algn="just"/>
            <a:r>
              <a:rPr lang="uk-UA" sz="2000" dirty="0"/>
              <a:t>Всі успіхи забезпечуються лише раціональним використанням антибіотиків, а це – результат знання їх природи, властивостей, чутливості збудника до препарату. Антибіотики володіють </a:t>
            </a:r>
            <a:r>
              <a:rPr lang="uk-UA" sz="2000" dirty="0" err="1"/>
              <a:t>пошкоджувальною</a:t>
            </a:r>
            <a:r>
              <a:rPr lang="uk-UA" sz="2000" dirty="0"/>
              <a:t> дією в тисячних і навіть мільйонних долях грама. Хімічна структура антибіотиків дуже різноманітна і не для всіх встановлена. Молекулярна вага широко варіює. </a:t>
            </a:r>
          </a:p>
        </p:txBody>
      </p:sp>
    </p:spTree>
    <p:extLst>
      <p:ext uri="{BB962C8B-B14F-4D97-AF65-F5344CB8AC3E}">
        <p14:creationId xmlns:p14="http://schemas.microsoft.com/office/powerpoint/2010/main" val="56481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72844C5-5F4B-4A1E-83D6-117845672D9A}"/>
              </a:ext>
            </a:extLst>
          </p:cNvPr>
          <p:cNvSpPr/>
          <p:nvPr/>
        </p:nvSpPr>
        <p:spPr>
          <a:xfrm>
            <a:off x="720436" y="880102"/>
            <a:ext cx="6096000" cy="4093428"/>
          </a:xfrm>
          <a:prstGeom prst="rect">
            <a:avLst/>
          </a:prstGeom>
        </p:spPr>
        <p:txBody>
          <a:bodyPr>
            <a:spAutoFit/>
          </a:bodyPr>
          <a:lstStyle/>
          <a:p>
            <a:pPr algn="just"/>
            <a:r>
              <a:rPr lang="uk-UA" sz="2000" dirty="0"/>
              <a:t>Антибіотики по складу розрізняють на:  </a:t>
            </a:r>
          </a:p>
          <a:p>
            <a:pPr marL="342900" indent="-342900" algn="just">
              <a:buAutoNum type="arabicPeriod"/>
            </a:pPr>
            <a:r>
              <a:rPr lang="uk-UA" sz="2000" dirty="0"/>
              <a:t>вуглеводи; </a:t>
            </a:r>
          </a:p>
          <a:p>
            <a:pPr marL="342900" indent="-342900" algn="just">
              <a:buAutoNum type="arabicPeriod"/>
            </a:pPr>
            <a:r>
              <a:rPr lang="uk-UA" sz="2000" dirty="0"/>
              <a:t>з водню і кисню;</a:t>
            </a:r>
          </a:p>
          <a:p>
            <a:pPr marL="342900" indent="-342900" algn="just">
              <a:buAutoNum type="arabicPeriod"/>
            </a:pPr>
            <a:r>
              <a:rPr lang="uk-UA" sz="2000" dirty="0"/>
              <a:t> з великою кількістю азоту; </a:t>
            </a:r>
          </a:p>
          <a:p>
            <a:pPr marL="342900" indent="-342900" algn="just">
              <a:buAutoNum type="arabicPeriod"/>
            </a:pPr>
            <a:r>
              <a:rPr lang="uk-UA" sz="2000" dirty="0"/>
              <a:t>циклічні і поліпептидні (</a:t>
            </a:r>
            <a:r>
              <a:rPr lang="uk-UA" sz="2000" dirty="0" err="1"/>
              <a:t>граміцин</a:t>
            </a:r>
            <a:r>
              <a:rPr lang="uk-UA" sz="2000" dirty="0"/>
              <a:t>). </a:t>
            </a:r>
          </a:p>
          <a:p>
            <a:pPr algn="just"/>
            <a:endParaRPr lang="uk-UA" sz="2000" dirty="0"/>
          </a:p>
          <a:p>
            <a:pPr algn="just"/>
            <a:r>
              <a:rPr lang="uk-UA" sz="2000" dirty="0" err="1"/>
              <a:t>Хохолов</a:t>
            </a:r>
            <a:r>
              <a:rPr lang="uk-UA" sz="2000" dirty="0"/>
              <a:t>   О. С. підрозділяє антибіотики на групи:</a:t>
            </a:r>
          </a:p>
          <a:p>
            <a:pPr marL="342900" indent="-342900" algn="just">
              <a:buAutoNum type="arabicPeriod"/>
            </a:pPr>
            <a:r>
              <a:rPr lang="uk-UA" sz="2000" dirty="0"/>
              <a:t>ациклічної і ароматичної будови; </a:t>
            </a:r>
          </a:p>
          <a:p>
            <a:pPr marL="342900" indent="-342900" algn="just">
              <a:buAutoNum type="arabicPeriod"/>
            </a:pPr>
            <a:r>
              <a:rPr lang="uk-UA" sz="2000" dirty="0"/>
              <a:t> </a:t>
            </a:r>
            <a:r>
              <a:rPr lang="uk-UA" sz="2000" dirty="0" err="1"/>
              <a:t>хінони</a:t>
            </a:r>
            <a:r>
              <a:rPr lang="uk-UA" sz="2000" dirty="0"/>
              <a:t> – кисневмісні гетероциклічні з'єднання; </a:t>
            </a:r>
          </a:p>
          <a:p>
            <a:pPr marL="342900" indent="-342900" algn="just">
              <a:buAutoNum type="arabicPeriod"/>
            </a:pPr>
            <a:r>
              <a:rPr lang="uk-UA" sz="2000" dirty="0"/>
              <a:t> пеніциліни і </a:t>
            </a:r>
            <a:r>
              <a:rPr lang="uk-UA" sz="2000" dirty="0" err="1"/>
              <a:t>стрептоміцини</a:t>
            </a:r>
            <a:r>
              <a:rPr lang="uk-UA" sz="2000" dirty="0"/>
              <a:t>; </a:t>
            </a:r>
          </a:p>
          <a:p>
            <a:pPr marL="342900" indent="-342900" algn="just">
              <a:buAutoNum type="arabicPeriod"/>
            </a:pPr>
            <a:r>
              <a:rPr lang="uk-UA" sz="2000" dirty="0"/>
              <a:t> поліпептиди і білки; 5</a:t>
            </a:r>
          </a:p>
          <a:p>
            <a:pPr marL="342900" indent="-342900" algn="just">
              <a:buAutoNum type="arabicPeriod"/>
            </a:pPr>
            <a:r>
              <a:rPr lang="uk-UA" sz="2000" dirty="0"/>
              <a:t> зі встановленою і невстановленою сумарною формулою. </a:t>
            </a:r>
          </a:p>
        </p:txBody>
      </p:sp>
      <p:pic>
        <p:nvPicPr>
          <p:cNvPr id="3" name="Рисунок 2">
            <a:extLst>
              <a:ext uri="{FF2B5EF4-FFF2-40B4-BE49-F238E27FC236}">
                <a16:creationId xmlns:a16="http://schemas.microsoft.com/office/drawing/2014/main" id="{F5D1FF6E-3F9E-4502-A6D7-90DEFDE25053}"/>
              </a:ext>
            </a:extLst>
          </p:cNvPr>
          <p:cNvPicPr>
            <a:picLocks noChangeAspect="1"/>
          </p:cNvPicPr>
          <p:nvPr/>
        </p:nvPicPr>
        <p:blipFill>
          <a:blip r:embed="rId2"/>
          <a:stretch>
            <a:fillRect/>
          </a:stretch>
        </p:blipFill>
        <p:spPr>
          <a:xfrm>
            <a:off x="6945745" y="3802"/>
            <a:ext cx="5246255" cy="3510222"/>
          </a:xfrm>
          <a:prstGeom prst="rect">
            <a:avLst/>
          </a:prstGeom>
        </p:spPr>
      </p:pic>
      <p:pic>
        <p:nvPicPr>
          <p:cNvPr id="4" name="Рисунок 3">
            <a:extLst>
              <a:ext uri="{FF2B5EF4-FFF2-40B4-BE49-F238E27FC236}">
                <a16:creationId xmlns:a16="http://schemas.microsoft.com/office/drawing/2014/main" id="{61148084-E360-49D3-9A91-6CE44FA89764}"/>
              </a:ext>
            </a:extLst>
          </p:cNvPr>
          <p:cNvPicPr>
            <a:picLocks noChangeAspect="1"/>
          </p:cNvPicPr>
          <p:nvPr/>
        </p:nvPicPr>
        <p:blipFill>
          <a:blip r:embed="rId3"/>
          <a:stretch>
            <a:fillRect/>
          </a:stretch>
        </p:blipFill>
        <p:spPr>
          <a:xfrm>
            <a:off x="6945745" y="3514024"/>
            <a:ext cx="5246255" cy="3415727"/>
          </a:xfrm>
          <a:prstGeom prst="rect">
            <a:avLst/>
          </a:prstGeom>
        </p:spPr>
      </p:pic>
    </p:spTree>
    <p:extLst>
      <p:ext uri="{BB962C8B-B14F-4D97-AF65-F5344CB8AC3E}">
        <p14:creationId xmlns:p14="http://schemas.microsoft.com/office/powerpoint/2010/main" val="351074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C9BD30-5670-4055-AB38-CF88AECBA733}"/>
              </a:ext>
            </a:extLst>
          </p:cNvPr>
          <p:cNvSpPr/>
          <p:nvPr/>
        </p:nvSpPr>
        <p:spPr>
          <a:xfrm>
            <a:off x="129309" y="1776642"/>
            <a:ext cx="6096000" cy="3477875"/>
          </a:xfrm>
          <a:prstGeom prst="rect">
            <a:avLst/>
          </a:prstGeom>
        </p:spPr>
        <p:txBody>
          <a:bodyPr>
            <a:spAutoFit/>
          </a:bodyPr>
          <a:lstStyle/>
          <a:p>
            <a:pPr algn="just"/>
            <a:r>
              <a:rPr lang="uk-UA" sz="2000" dirty="0"/>
              <a:t>Деякі антибіотики – це комплекс речовин різної природи: </a:t>
            </a:r>
            <a:r>
              <a:rPr lang="uk-UA" sz="2000" dirty="0" err="1"/>
              <a:t>тіроцизин</a:t>
            </a:r>
            <a:r>
              <a:rPr lang="uk-UA" sz="2000" dirty="0"/>
              <a:t> = </a:t>
            </a:r>
            <a:r>
              <a:rPr lang="uk-UA" sz="2000" dirty="0" err="1"/>
              <a:t>тіроцизин</a:t>
            </a:r>
            <a:r>
              <a:rPr lang="uk-UA" sz="2000" dirty="0"/>
              <a:t> + </a:t>
            </a:r>
            <a:r>
              <a:rPr lang="uk-UA" sz="2000" dirty="0" err="1"/>
              <a:t>граміцизин</a:t>
            </a:r>
            <a:r>
              <a:rPr lang="uk-UA" sz="2000" dirty="0"/>
              <a:t>; </a:t>
            </a:r>
            <a:r>
              <a:rPr lang="uk-UA" sz="2000" dirty="0" err="1"/>
              <a:t>поліміксин</a:t>
            </a:r>
            <a:r>
              <a:rPr lang="uk-UA" sz="2000" dirty="0"/>
              <a:t> – з 5 фракцій. </a:t>
            </a:r>
          </a:p>
          <a:p>
            <a:pPr algn="just"/>
            <a:r>
              <a:rPr lang="uk-UA" sz="2000" dirty="0"/>
              <a:t>Всі антибіотики мають різну розчинність, стійкість, токсичність. Витягуються антибіотики спиртом, хлороформом і ефіром, ацетоном, метиловим спиртом (напр.: у воді – пеніцилін, в спирті – </a:t>
            </a:r>
            <a:r>
              <a:rPr lang="uk-UA" sz="2000" dirty="0" err="1"/>
              <a:t>граміцизин</a:t>
            </a:r>
            <a:r>
              <a:rPr lang="uk-UA" sz="2000" dirty="0"/>
              <a:t>, </a:t>
            </a:r>
            <a:r>
              <a:rPr lang="uk-UA" sz="2000" dirty="0" err="1"/>
              <a:t>аспергілін</a:t>
            </a:r>
            <a:r>
              <a:rPr lang="uk-UA" sz="2000" dirty="0"/>
              <a:t>). </a:t>
            </a:r>
          </a:p>
          <a:p>
            <a:pPr algn="just"/>
            <a:r>
              <a:rPr lang="uk-UA" sz="2000" dirty="0"/>
              <a:t>Стійкість антибіотиків міняється від природи і умов зберігання. </a:t>
            </a:r>
          </a:p>
          <a:p>
            <a:pPr algn="just"/>
            <a:r>
              <a:rPr lang="uk-UA" sz="2000" dirty="0"/>
              <a:t>Кристалічні – довго зберігаються в сухому стані. </a:t>
            </a:r>
          </a:p>
        </p:txBody>
      </p:sp>
      <p:pic>
        <p:nvPicPr>
          <p:cNvPr id="3" name="Рисунок 2">
            <a:extLst>
              <a:ext uri="{FF2B5EF4-FFF2-40B4-BE49-F238E27FC236}">
                <a16:creationId xmlns:a16="http://schemas.microsoft.com/office/drawing/2014/main" id="{21A9D03F-1F95-40AF-BD58-8A3618EAA77A}"/>
              </a:ext>
            </a:extLst>
          </p:cNvPr>
          <p:cNvPicPr>
            <a:picLocks noChangeAspect="1"/>
          </p:cNvPicPr>
          <p:nvPr/>
        </p:nvPicPr>
        <p:blipFill>
          <a:blip r:embed="rId2"/>
          <a:stretch>
            <a:fillRect/>
          </a:stretch>
        </p:blipFill>
        <p:spPr>
          <a:xfrm>
            <a:off x="6697876" y="1843797"/>
            <a:ext cx="5364815" cy="3343564"/>
          </a:xfrm>
          <a:prstGeom prst="rect">
            <a:avLst/>
          </a:prstGeom>
        </p:spPr>
      </p:pic>
    </p:spTree>
    <p:extLst>
      <p:ext uri="{BB962C8B-B14F-4D97-AF65-F5344CB8AC3E}">
        <p14:creationId xmlns:p14="http://schemas.microsoft.com/office/powerpoint/2010/main" val="414425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33B3B80-9F20-4937-BF3D-6E48BA0A9EF0}"/>
              </a:ext>
            </a:extLst>
          </p:cNvPr>
          <p:cNvSpPr/>
          <p:nvPr/>
        </p:nvSpPr>
        <p:spPr>
          <a:xfrm>
            <a:off x="572653" y="944986"/>
            <a:ext cx="6096000" cy="4708981"/>
          </a:xfrm>
          <a:prstGeom prst="rect">
            <a:avLst/>
          </a:prstGeom>
        </p:spPr>
        <p:txBody>
          <a:bodyPr>
            <a:spAutoFit/>
          </a:bodyPr>
          <a:lstStyle/>
          <a:p>
            <a:pPr algn="just"/>
            <a:r>
              <a:rPr lang="uk-UA" sz="2000" b="1" dirty="0"/>
              <a:t>Активність антибіотиків </a:t>
            </a:r>
            <a:r>
              <a:rPr lang="uk-UA" sz="2000" dirty="0"/>
              <a:t>різко знижується в результаті дії на них кислот, лугів, </a:t>
            </a:r>
            <a:r>
              <a:rPr lang="uk-UA" sz="2000" dirty="0" err="1"/>
              <a:t>окислювачів</a:t>
            </a:r>
            <a:r>
              <a:rPr lang="uk-UA" sz="2000" dirty="0"/>
              <a:t>, деякі швидко розпадаються на світлі і під дією УФ. </a:t>
            </a:r>
          </a:p>
          <a:p>
            <a:pPr algn="just"/>
            <a:r>
              <a:rPr lang="uk-UA" sz="2000" dirty="0"/>
              <a:t>Деякі мікроорганізми </a:t>
            </a:r>
            <a:r>
              <a:rPr lang="uk-UA" sz="2000" dirty="0" err="1"/>
              <a:t>інактивують</a:t>
            </a:r>
            <a:r>
              <a:rPr lang="uk-UA" sz="2000" dirty="0"/>
              <a:t> антибіотики продуктами своєї життєдіяльності: </a:t>
            </a:r>
            <a:r>
              <a:rPr lang="uk-UA" sz="2000" dirty="0" err="1"/>
              <a:t>пеніциліназа</a:t>
            </a:r>
            <a:r>
              <a:rPr lang="uk-UA" sz="2000" dirty="0"/>
              <a:t>, амінокислоти, рибофлавін (пригнічують антимікробну дію </a:t>
            </a:r>
            <a:r>
              <a:rPr lang="uk-UA" sz="2000" dirty="0" err="1"/>
              <a:t>хлортетрацикліну</a:t>
            </a:r>
            <a:r>
              <a:rPr lang="uk-UA" sz="2000" dirty="0"/>
              <a:t>). </a:t>
            </a:r>
          </a:p>
          <a:p>
            <a:pPr algn="just"/>
            <a:r>
              <a:rPr lang="uk-UA" sz="2000" dirty="0"/>
              <a:t>При нагріванні у деяких антибіотиків збільшується і зберігається активність (</a:t>
            </a:r>
            <a:r>
              <a:rPr lang="uk-UA" sz="2000" dirty="0" err="1"/>
              <a:t>граміцизин</a:t>
            </a:r>
            <a:r>
              <a:rPr lang="uk-UA" sz="2000" dirty="0"/>
              <a:t>), а у інших – знижується і втрачається (пеніцилін). Соляна кислота шлункового соку і ферменти кишечнику руйнують ряд антибіотиків, що заважає їх застосуванню через ротову порожнину. </a:t>
            </a:r>
          </a:p>
          <a:p>
            <a:pPr algn="just"/>
            <a:r>
              <a:rPr lang="uk-UA" sz="2000" dirty="0"/>
              <a:t>Токсичність: мало – пеніцилін; сильно – </a:t>
            </a:r>
            <a:r>
              <a:rPr lang="uk-UA" sz="2000" dirty="0" err="1"/>
              <a:t>патулін</a:t>
            </a:r>
            <a:r>
              <a:rPr lang="uk-UA" sz="2000" dirty="0"/>
              <a:t>, </a:t>
            </a:r>
            <a:r>
              <a:rPr lang="uk-UA" sz="2000" dirty="0" err="1"/>
              <a:t>фумігацин</a:t>
            </a:r>
            <a:r>
              <a:rPr lang="uk-UA" sz="2000" dirty="0"/>
              <a:t>. </a:t>
            </a:r>
          </a:p>
        </p:txBody>
      </p:sp>
      <p:pic>
        <p:nvPicPr>
          <p:cNvPr id="3" name="Рисунок 2">
            <a:extLst>
              <a:ext uri="{FF2B5EF4-FFF2-40B4-BE49-F238E27FC236}">
                <a16:creationId xmlns:a16="http://schemas.microsoft.com/office/drawing/2014/main" id="{21F37EA7-2C81-4108-9736-592B1353A035}"/>
              </a:ext>
            </a:extLst>
          </p:cNvPr>
          <p:cNvPicPr>
            <a:picLocks noChangeAspect="1"/>
          </p:cNvPicPr>
          <p:nvPr/>
        </p:nvPicPr>
        <p:blipFill>
          <a:blip r:embed="rId2"/>
          <a:stretch>
            <a:fillRect/>
          </a:stretch>
        </p:blipFill>
        <p:spPr>
          <a:xfrm>
            <a:off x="7288936" y="1489150"/>
            <a:ext cx="4330411" cy="3608676"/>
          </a:xfrm>
          <a:prstGeom prst="rect">
            <a:avLst/>
          </a:prstGeom>
        </p:spPr>
      </p:pic>
    </p:spTree>
    <p:extLst>
      <p:ext uri="{BB962C8B-B14F-4D97-AF65-F5344CB8AC3E}">
        <p14:creationId xmlns:p14="http://schemas.microsoft.com/office/powerpoint/2010/main" val="214644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D4C7D2C-FECE-4849-9A6F-8FC462D5F8E5}"/>
              </a:ext>
            </a:extLst>
          </p:cNvPr>
          <p:cNvSpPr/>
          <p:nvPr/>
        </p:nvSpPr>
        <p:spPr>
          <a:xfrm>
            <a:off x="296429" y="510923"/>
            <a:ext cx="7536007" cy="5601533"/>
          </a:xfrm>
          <a:prstGeom prst="rect">
            <a:avLst/>
          </a:prstGeom>
        </p:spPr>
        <p:txBody>
          <a:bodyPr wrap="square">
            <a:spAutoFit/>
          </a:bodyPr>
          <a:lstStyle/>
          <a:p>
            <a:pPr algn="just"/>
            <a:r>
              <a:rPr lang="uk-UA" sz="2000" b="1" dirty="0"/>
              <a:t>Одиниця дії </a:t>
            </a:r>
            <a:r>
              <a:rPr lang="uk-UA" sz="2000" dirty="0"/>
              <a:t>– найменша кількість антибіотика у вагових одиницях відносно стандартного мікроба (</a:t>
            </a:r>
            <a:r>
              <a:rPr lang="uk-UA" sz="2000" dirty="0" err="1"/>
              <a:t>Staphylococcus</a:t>
            </a:r>
            <a:r>
              <a:rPr lang="uk-UA" sz="2000" dirty="0"/>
              <a:t> 209). </a:t>
            </a:r>
          </a:p>
          <a:p>
            <a:pPr algn="just"/>
            <a:endParaRPr lang="uk-UA" sz="2000" dirty="0"/>
          </a:p>
          <a:p>
            <a:pPr algn="just"/>
            <a:r>
              <a:rPr lang="uk-UA" sz="2000" dirty="0"/>
              <a:t>Методи вимірювання активності антибіотика: </a:t>
            </a:r>
          </a:p>
          <a:p>
            <a:pPr algn="just">
              <a:buAutoNum type="arabicPeriod"/>
            </a:pPr>
            <a:r>
              <a:rPr lang="uk-UA" sz="2000" dirty="0"/>
              <a:t>метод серійних розведень (базуються на прямому визначенні мінімальної </a:t>
            </a:r>
            <a:r>
              <a:rPr lang="uk-UA" sz="2000" dirty="0" err="1"/>
              <a:t>інгібуючої</a:t>
            </a:r>
            <a:r>
              <a:rPr lang="uk-UA" sz="2000" dirty="0"/>
              <a:t> (</a:t>
            </a:r>
            <a:r>
              <a:rPr lang="uk-UA" sz="2000" dirty="0" err="1"/>
              <a:t>подавляючої</a:t>
            </a:r>
            <a:r>
              <a:rPr lang="uk-UA" sz="2000" dirty="0"/>
              <a:t>) концентрації препарату, що характеризує мікробіологічну активність </a:t>
            </a:r>
          </a:p>
          <a:p>
            <a:pPr algn="just"/>
            <a:r>
              <a:rPr lang="uk-UA" sz="2000" dirty="0"/>
              <a:t>2. </a:t>
            </a:r>
            <a:r>
              <a:rPr lang="uk-UA" sz="2000" dirty="0" err="1"/>
              <a:t>нефелометричний</a:t>
            </a:r>
            <a:r>
              <a:rPr lang="uk-UA" sz="2000" dirty="0"/>
              <a:t> метод – по ступеню помутніння середовища через те, що розмножується в ній тест-мікроб; </a:t>
            </a:r>
          </a:p>
          <a:p>
            <a:pPr algn="just"/>
            <a:r>
              <a:rPr lang="uk-UA" sz="2000" dirty="0"/>
              <a:t>3. дифузний метод </a:t>
            </a:r>
            <a:r>
              <a:rPr lang="ru-RU" sz="2000" dirty="0"/>
              <a:t>(метод </a:t>
            </a:r>
            <a:r>
              <a:rPr lang="ru-RU" sz="2000" dirty="0" err="1"/>
              <a:t>дифузії</a:t>
            </a:r>
            <a:r>
              <a:rPr lang="ru-RU" sz="2000" dirty="0"/>
              <a:t> в </a:t>
            </a:r>
            <a:r>
              <a:rPr lang="ru-RU" sz="2000" dirty="0" err="1"/>
              <a:t>агар</a:t>
            </a:r>
            <a:r>
              <a:rPr lang="ru-RU" sz="2000" dirty="0"/>
              <a:t> </a:t>
            </a:r>
            <a:r>
              <a:rPr lang="ru-RU" sz="2000" dirty="0" err="1"/>
              <a:t>із</a:t>
            </a:r>
            <a:r>
              <a:rPr lang="ru-RU" sz="2000" dirty="0"/>
              <a:t> </a:t>
            </a:r>
            <a:r>
              <a:rPr lang="ru-RU" sz="2000" dirty="0" err="1"/>
              <a:t>застосуванням</a:t>
            </a:r>
            <a:r>
              <a:rPr lang="ru-RU" sz="2000" dirty="0"/>
              <a:t> </a:t>
            </a:r>
            <a:r>
              <a:rPr lang="ru-RU" sz="2000" dirty="0" err="1"/>
              <a:t>паперових</a:t>
            </a:r>
            <a:r>
              <a:rPr lang="ru-RU" sz="2000" dirty="0"/>
              <a:t> </a:t>
            </a:r>
            <a:r>
              <a:rPr lang="ru-RU" sz="2000" dirty="0" err="1"/>
              <a:t>дисків</a:t>
            </a:r>
            <a:r>
              <a:rPr lang="ru-RU" sz="2000" dirty="0"/>
              <a:t> з </a:t>
            </a:r>
            <a:r>
              <a:rPr lang="ru-RU" sz="2000" dirty="0" err="1"/>
              <a:t>антибіотиками</a:t>
            </a:r>
            <a:r>
              <a:rPr lang="ru-RU" sz="2000" dirty="0"/>
              <a:t>)</a:t>
            </a:r>
            <a:r>
              <a:rPr lang="uk-UA" sz="2000" dirty="0"/>
              <a:t>. </a:t>
            </a:r>
          </a:p>
          <a:p>
            <a:pPr algn="just"/>
            <a:r>
              <a:rPr lang="uk-UA" sz="2000" i="1" dirty="0"/>
              <a:t>Приклади механізмів дії антибіотиків</a:t>
            </a:r>
            <a:r>
              <a:rPr lang="uk-UA" sz="2000" dirty="0"/>
              <a:t>: </a:t>
            </a:r>
          </a:p>
          <a:p>
            <a:pPr algn="just"/>
            <a:r>
              <a:rPr lang="uk-UA" sz="2000" dirty="0"/>
              <a:t>Стрептоміцин – пригнічує окисно-відновні ферменти, здійснюючи розкладання і синтез полісахаридів у туберкульозних мікобактерій. </a:t>
            </a:r>
          </a:p>
          <a:p>
            <a:pPr algn="just"/>
            <a:r>
              <a:rPr lang="uk-UA" sz="2000" dirty="0" err="1"/>
              <a:t>Хлортетрациклін</a:t>
            </a:r>
            <a:r>
              <a:rPr lang="en-US" sz="2000" dirty="0"/>
              <a:t> </a:t>
            </a:r>
            <a:r>
              <a:rPr lang="uk-UA" sz="2000" dirty="0"/>
              <a:t>– пригнічує активність </a:t>
            </a:r>
            <a:r>
              <a:rPr lang="uk-UA" sz="2000" dirty="0" err="1"/>
              <a:t>декарбоксілази</a:t>
            </a:r>
            <a:r>
              <a:rPr lang="uk-UA" sz="2000" dirty="0"/>
              <a:t> у стрептококів, найпростіших, колі-бактерій. </a:t>
            </a:r>
          </a:p>
          <a:p>
            <a:pPr algn="just"/>
            <a:r>
              <a:rPr lang="uk-UA" sz="2000" dirty="0" err="1"/>
              <a:t>Тіротріцин</a:t>
            </a:r>
            <a:r>
              <a:rPr lang="uk-UA" sz="2000" dirty="0"/>
              <a:t> – </a:t>
            </a:r>
            <a:r>
              <a:rPr lang="uk-UA" sz="2000" dirty="0" err="1"/>
              <a:t>інактивує</a:t>
            </a:r>
            <a:r>
              <a:rPr lang="uk-UA" sz="2000" dirty="0"/>
              <a:t> ферменти, які призводять до денатурації глюкози.</a:t>
            </a:r>
          </a:p>
        </p:txBody>
      </p:sp>
      <p:pic>
        <p:nvPicPr>
          <p:cNvPr id="3" name="Рисунок 2">
            <a:extLst>
              <a:ext uri="{FF2B5EF4-FFF2-40B4-BE49-F238E27FC236}">
                <a16:creationId xmlns:a16="http://schemas.microsoft.com/office/drawing/2014/main" id="{54A55A12-C840-44A2-BD41-762CCC2CD038}"/>
              </a:ext>
            </a:extLst>
          </p:cNvPr>
          <p:cNvPicPr>
            <a:picLocks noChangeAspect="1"/>
          </p:cNvPicPr>
          <p:nvPr/>
        </p:nvPicPr>
        <p:blipFill>
          <a:blip r:embed="rId2"/>
          <a:stretch>
            <a:fillRect/>
          </a:stretch>
        </p:blipFill>
        <p:spPr>
          <a:xfrm>
            <a:off x="7970982" y="1219958"/>
            <a:ext cx="3924588" cy="3171067"/>
          </a:xfrm>
          <a:prstGeom prst="rect">
            <a:avLst/>
          </a:prstGeom>
        </p:spPr>
      </p:pic>
    </p:spTree>
    <p:extLst>
      <p:ext uri="{BB962C8B-B14F-4D97-AF65-F5344CB8AC3E}">
        <p14:creationId xmlns:p14="http://schemas.microsoft.com/office/powerpoint/2010/main" val="117538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31EFAFB-F45E-45B0-88AE-74C7DC8C6084}"/>
              </a:ext>
            </a:extLst>
          </p:cNvPr>
          <p:cNvSpPr/>
          <p:nvPr/>
        </p:nvSpPr>
        <p:spPr>
          <a:xfrm>
            <a:off x="230908" y="1191492"/>
            <a:ext cx="7324437" cy="4093428"/>
          </a:xfrm>
          <a:prstGeom prst="rect">
            <a:avLst/>
          </a:prstGeom>
        </p:spPr>
        <p:txBody>
          <a:bodyPr wrap="square">
            <a:spAutoFit/>
          </a:bodyPr>
          <a:lstStyle/>
          <a:p>
            <a:pPr algn="just"/>
            <a:r>
              <a:rPr lang="uk-UA" sz="2000" dirty="0"/>
              <a:t>Багато антибіотиків у різній мірі зв'язуються з білками сироватки крові. Активною залишається лише незв'язана частина (10% у </a:t>
            </a:r>
            <a:r>
              <a:rPr lang="uk-UA" sz="2000" dirty="0" err="1"/>
              <a:t>хлортетрацикліну</a:t>
            </a:r>
            <a:r>
              <a:rPr lang="uk-UA" sz="2000" dirty="0"/>
              <a:t>, 36% у синтоміцину). </a:t>
            </a:r>
            <a:endParaRPr lang="en-US" sz="2000" dirty="0"/>
          </a:p>
          <a:p>
            <a:pPr algn="just"/>
            <a:endParaRPr lang="en-US" sz="2000" dirty="0"/>
          </a:p>
          <a:p>
            <a:pPr algn="just"/>
            <a:r>
              <a:rPr lang="uk-UA" sz="2000" dirty="0"/>
              <a:t>Основні завдання </a:t>
            </a:r>
            <a:r>
              <a:rPr lang="uk-UA" sz="2000" dirty="0" err="1"/>
              <a:t>антибіотикотерапії</a:t>
            </a:r>
            <a:r>
              <a:rPr lang="uk-UA" sz="2000" dirty="0"/>
              <a:t>: </a:t>
            </a:r>
          </a:p>
          <a:p>
            <a:pPr marL="457200" indent="-457200" algn="just">
              <a:buAutoNum type="arabicPeriod"/>
            </a:pPr>
            <a:r>
              <a:rPr lang="uk-UA" sz="2000" dirty="0"/>
              <a:t>призначення антибіотиків з урахуванням чутливості до них збудників; </a:t>
            </a:r>
          </a:p>
          <a:p>
            <a:pPr marL="457200" indent="-457200" algn="just">
              <a:buAutoNum type="arabicPeriod"/>
            </a:pPr>
            <a:r>
              <a:rPr lang="uk-UA" sz="2000" dirty="0"/>
              <a:t>швидше доведення антибіотиків до мікроорганізмів; </a:t>
            </a:r>
          </a:p>
          <a:p>
            <a:pPr marL="457200" indent="-457200" algn="just">
              <a:buAutoNum type="arabicPeriod"/>
            </a:pPr>
            <a:r>
              <a:rPr lang="uk-UA" sz="2000" dirty="0"/>
              <a:t>посилення захисних реакцій хворого. </a:t>
            </a:r>
          </a:p>
          <a:p>
            <a:pPr algn="just"/>
            <a:endParaRPr lang="uk-UA" sz="2000" dirty="0"/>
          </a:p>
          <a:p>
            <a:pPr algn="just"/>
            <a:r>
              <a:rPr lang="uk-UA" sz="2000" dirty="0"/>
              <a:t>Стійкість – властивість мікроорганізмів не реагувати на антибіотики після тривалого введення. Проти стійкості, у разі коли не встановлений збудник, використовують комбінування.</a:t>
            </a:r>
          </a:p>
        </p:txBody>
      </p:sp>
      <p:pic>
        <p:nvPicPr>
          <p:cNvPr id="3" name="Рисунок 2">
            <a:extLst>
              <a:ext uri="{FF2B5EF4-FFF2-40B4-BE49-F238E27FC236}">
                <a16:creationId xmlns:a16="http://schemas.microsoft.com/office/drawing/2014/main" id="{37F12721-60F1-4983-91E9-48F1D9494C46}"/>
              </a:ext>
            </a:extLst>
          </p:cNvPr>
          <p:cNvPicPr>
            <a:picLocks noChangeAspect="1"/>
          </p:cNvPicPr>
          <p:nvPr/>
        </p:nvPicPr>
        <p:blipFill>
          <a:blip r:embed="rId2"/>
          <a:stretch>
            <a:fillRect/>
          </a:stretch>
        </p:blipFill>
        <p:spPr>
          <a:xfrm>
            <a:off x="7864518" y="1760682"/>
            <a:ext cx="4327482" cy="2423390"/>
          </a:xfrm>
          <a:prstGeom prst="rect">
            <a:avLst/>
          </a:prstGeom>
        </p:spPr>
      </p:pic>
    </p:spTree>
    <p:extLst>
      <p:ext uri="{BB962C8B-B14F-4D97-AF65-F5344CB8AC3E}">
        <p14:creationId xmlns:p14="http://schemas.microsoft.com/office/powerpoint/2010/main" val="23817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48968E8-02D1-4E82-8470-845115C1296C}"/>
              </a:ext>
            </a:extLst>
          </p:cNvPr>
          <p:cNvSpPr/>
          <p:nvPr/>
        </p:nvSpPr>
        <p:spPr>
          <a:xfrm>
            <a:off x="304799" y="1166474"/>
            <a:ext cx="5929746" cy="4093428"/>
          </a:xfrm>
          <a:prstGeom prst="rect">
            <a:avLst/>
          </a:prstGeom>
        </p:spPr>
        <p:txBody>
          <a:bodyPr wrap="square">
            <a:spAutoFit/>
          </a:bodyPr>
          <a:lstStyle/>
          <a:p>
            <a:pPr algn="just"/>
            <a:r>
              <a:rPr lang="uk-UA" sz="2000" dirty="0"/>
              <a:t>Негативні явища: </a:t>
            </a:r>
          </a:p>
          <a:p>
            <a:pPr marL="342900" indent="-342900" algn="just">
              <a:buAutoNum type="arabicPeriod"/>
            </a:pPr>
            <a:r>
              <a:rPr lang="uk-UA" sz="2000" dirty="0"/>
              <a:t>слабкі ускладнення – головні болі, температура, нудота; </a:t>
            </a:r>
          </a:p>
          <a:p>
            <a:pPr marL="342900" indent="-342900" algn="just">
              <a:buAutoNum type="arabicPeriod"/>
            </a:pPr>
            <a:r>
              <a:rPr lang="uk-UA" sz="2000" dirty="0"/>
              <a:t> сильні ускладнення – виникають після тривалого застосування стрептоміцину, </a:t>
            </a:r>
            <a:r>
              <a:rPr lang="uk-UA" sz="2000" dirty="0" err="1"/>
              <a:t>хлориміцину</a:t>
            </a:r>
            <a:r>
              <a:rPr lang="uk-UA" sz="2000" dirty="0"/>
              <a:t>, </a:t>
            </a:r>
            <a:r>
              <a:rPr lang="uk-UA" sz="2000" dirty="0" err="1"/>
              <a:t>канаміцину</a:t>
            </a:r>
            <a:r>
              <a:rPr lang="uk-UA" sz="2000" dirty="0"/>
              <a:t> – втрата слуху, апетиту, блювота; </a:t>
            </a:r>
          </a:p>
          <a:p>
            <a:pPr marL="342900" indent="-342900" algn="just">
              <a:buAutoNum type="arabicPeriod"/>
            </a:pPr>
            <a:r>
              <a:rPr lang="uk-UA" sz="2000" dirty="0" err="1"/>
              <a:t>поліміксин</a:t>
            </a:r>
            <a:r>
              <a:rPr lang="uk-UA" sz="2000" dirty="0"/>
              <a:t> діє на нирки, дратує їх, з'являється білок, еритроцити в сечі; </a:t>
            </a:r>
          </a:p>
          <a:p>
            <a:pPr marL="342900" indent="-342900" algn="just">
              <a:buAutoNum type="arabicPeriod"/>
            </a:pPr>
            <a:r>
              <a:rPr lang="uk-UA" sz="2000" dirty="0" err="1"/>
              <a:t>дезбактеріоз</a:t>
            </a:r>
            <a:r>
              <a:rPr lang="uk-UA" sz="2000" dirty="0"/>
              <a:t> – зміна видового складу нормальної мікрофлори кишечнику; </a:t>
            </a:r>
          </a:p>
          <a:p>
            <a:pPr marL="342900" indent="-342900" algn="just">
              <a:buAutoNum type="arabicPeriod"/>
            </a:pPr>
            <a:r>
              <a:rPr lang="uk-UA" sz="2000" dirty="0" err="1"/>
              <a:t>кандидозні</a:t>
            </a:r>
            <a:r>
              <a:rPr lang="uk-UA" sz="2000" dirty="0"/>
              <a:t> захворювання, стафілококовий ентероколіт; </a:t>
            </a:r>
          </a:p>
          <a:p>
            <a:pPr marL="342900" indent="-342900" algn="just">
              <a:buAutoNum type="arabicPeriod"/>
            </a:pPr>
            <a:r>
              <a:rPr lang="uk-UA" sz="2000" dirty="0"/>
              <a:t>алергічні ускладнення. </a:t>
            </a:r>
          </a:p>
        </p:txBody>
      </p:sp>
      <p:pic>
        <p:nvPicPr>
          <p:cNvPr id="3" name="Рисунок 2">
            <a:extLst>
              <a:ext uri="{FF2B5EF4-FFF2-40B4-BE49-F238E27FC236}">
                <a16:creationId xmlns:a16="http://schemas.microsoft.com/office/drawing/2014/main" id="{7040C77D-3DE3-42C7-9CEF-F63E5BB538EF}"/>
              </a:ext>
            </a:extLst>
          </p:cNvPr>
          <p:cNvPicPr>
            <a:picLocks noChangeAspect="1"/>
          </p:cNvPicPr>
          <p:nvPr/>
        </p:nvPicPr>
        <p:blipFill>
          <a:blip r:embed="rId2"/>
          <a:stretch>
            <a:fillRect/>
          </a:stretch>
        </p:blipFill>
        <p:spPr>
          <a:xfrm>
            <a:off x="6642647" y="0"/>
            <a:ext cx="5549353" cy="3613068"/>
          </a:xfrm>
          <a:prstGeom prst="rect">
            <a:avLst/>
          </a:prstGeom>
        </p:spPr>
      </p:pic>
      <p:pic>
        <p:nvPicPr>
          <p:cNvPr id="4" name="Рисунок 3">
            <a:extLst>
              <a:ext uri="{FF2B5EF4-FFF2-40B4-BE49-F238E27FC236}">
                <a16:creationId xmlns:a16="http://schemas.microsoft.com/office/drawing/2014/main" id="{69D61C83-AFD1-4C56-9BE3-028D912997D5}"/>
              </a:ext>
            </a:extLst>
          </p:cNvPr>
          <p:cNvPicPr>
            <a:picLocks noChangeAspect="1"/>
          </p:cNvPicPr>
          <p:nvPr/>
        </p:nvPicPr>
        <p:blipFill>
          <a:blip r:embed="rId3"/>
          <a:stretch>
            <a:fillRect/>
          </a:stretch>
        </p:blipFill>
        <p:spPr>
          <a:xfrm>
            <a:off x="6642647" y="3613068"/>
            <a:ext cx="4865862" cy="3238010"/>
          </a:xfrm>
          <a:prstGeom prst="rect">
            <a:avLst/>
          </a:prstGeom>
        </p:spPr>
      </p:pic>
    </p:spTree>
    <p:extLst>
      <p:ext uri="{BB962C8B-B14F-4D97-AF65-F5344CB8AC3E}">
        <p14:creationId xmlns:p14="http://schemas.microsoft.com/office/powerpoint/2010/main" val="203391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59C87D5-52F1-424B-90A3-555A4AAB40A1}"/>
              </a:ext>
            </a:extLst>
          </p:cNvPr>
          <p:cNvSpPr/>
          <p:nvPr/>
        </p:nvSpPr>
        <p:spPr>
          <a:xfrm>
            <a:off x="314038" y="1100719"/>
            <a:ext cx="6096000" cy="4708981"/>
          </a:xfrm>
          <a:prstGeom prst="rect">
            <a:avLst/>
          </a:prstGeom>
        </p:spPr>
        <p:txBody>
          <a:bodyPr>
            <a:spAutoFit/>
          </a:bodyPr>
          <a:lstStyle/>
          <a:p>
            <a:pPr algn="just"/>
            <a:r>
              <a:rPr lang="uk-UA" sz="2000" b="1" dirty="0"/>
              <a:t>Етапи виробництва: </a:t>
            </a:r>
          </a:p>
          <a:p>
            <a:pPr algn="just"/>
            <a:endParaRPr lang="uk-UA" sz="2000" b="1" dirty="0"/>
          </a:p>
          <a:p>
            <a:pPr marL="457200" indent="-457200" algn="just">
              <a:buAutoNum type="arabicPeriod"/>
            </a:pPr>
            <a:r>
              <a:rPr lang="uk-UA" sz="2000" dirty="0"/>
              <a:t>дослідження антагоністично активних у природі мікроорганізмів, отримання чистих культур, розробка режимів культивування; </a:t>
            </a:r>
          </a:p>
          <a:p>
            <a:pPr marL="457200" indent="-457200" algn="just">
              <a:buAutoNum type="arabicPeriod"/>
            </a:pPr>
            <a:r>
              <a:rPr lang="uk-UA" sz="2000" dirty="0"/>
              <a:t>виділення, концентрація, хімічне очищення, дія на мікроорганізми; </a:t>
            </a:r>
          </a:p>
          <a:p>
            <a:pPr marL="457200" indent="-457200" algn="just">
              <a:buAutoNum type="arabicPeriod"/>
            </a:pPr>
            <a:r>
              <a:rPr lang="uk-UA" sz="2000" dirty="0"/>
              <a:t>фармакологічна характеристика речовин, вивчення токсичності і вплив на організм. </a:t>
            </a:r>
          </a:p>
          <a:p>
            <a:pPr algn="just"/>
            <a:endParaRPr lang="uk-UA" sz="2000" dirty="0"/>
          </a:p>
          <a:p>
            <a:pPr algn="just"/>
            <a:r>
              <a:rPr lang="uk-UA" sz="2000" dirty="0"/>
              <a:t>Під впливом антибіотиків клітини можуть міняти забарвлення по Граму. Міняється форма клітин, збільшуються в розмірах – стають гігантськими, а потім відмирають. У слабких розчинах антибіотиків відбувається здуття клітин, в сильних – зморщування. </a:t>
            </a:r>
          </a:p>
        </p:txBody>
      </p:sp>
      <p:pic>
        <p:nvPicPr>
          <p:cNvPr id="3" name="Рисунок 2">
            <a:extLst>
              <a:ext uri="{FF2B5EF4-FFF2-40B4-BE49-F238E27FC236}">
                <a16:creationId xmlns:a16="http://schemas.microsoft.com/office/drawing/2014/main" id="{0BEE4193-6A32-4C35-98D0-A48EAB5CB590}"/>
              </a:ext>
            </a:extLst>
          </p:cNvPr>
          <p:cNvPicPr>
            <a:picLocks noChangeAspect="1"/>
          </p:cNvPicPr>
          <p:nvPr/>
        </p:nvPicPr>
        <p:blipFill>
          <a:blip r:embed="rId2"/>
          <a:stretch>
            <a:fillRect/>
          </a:stretch>
        </p:blipFill>
        <p:spPr>
          <a:xfrm>
            <a:off x="6894861" y="0"/>
            <a:ext cx="5297140" cy="2724727"/>
          </a:xfrm>
          <a:prstGeom prst="rect">
            <a:avLst/>
          </a:prstGeom>
        </p:spPr>
      </p:pic>
      <p:pic>
        <p:nvPicPr>
          <p:cNvPr id="4" name="Рисунок 3">
            <a:extLst>
              <a:ext uri="{FF2B5EF4-FFF2-40B4-BE49-F238E27FC236}">
                <a16:creationId xmlns:a16="http://schemas.microsoft.com/office/drawing/2014/main" id="{029334AD-3756-46BF-940E-47114B1CF4A2}"/>
              </a:ext>
            </a:extLst>
          </p:cNvPr>
          <p:cNvPicPr>
            <a:picLocks noChangeAspect="1"/>
          </p:cNvPicPr>
          <p:nvPr/>
        </p:nvPicPr>
        <p:blipFill>
          <a:blip r:embed="rId3"/>
          <a:stretch>
            <a:fillRect/>
          </a:stretch>
        </p:blipFill>
        <p:spPr>
          <a:xfrm>
            <a:off x="6894860" y="2724727"/>
            <a:ext cx="5297139" cy="2518578"/>
          </a:xfrm>
          <a:prstGeom prst="rect">
            <a:avLst/>
          </a:prstGeom>
        </p:spPr>
      </p:pic>
    </p:spTree>
    <p:extLst>
      <p:ext uri="{BB962C8B-B14F-4D97-AF65-F5344CB8AC3E}">
        <p14:creationId xmlns:p14="http://schemas.microsoft.com/office/powerpoint/2010/main" val="358730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ED1F61A-ECD5-49E5-ABD1-059FDAAD1A6E}"/>
              </a:ext>
            </a:extLst>
          </p:cNvPr>
          <p:cNvSpPr/>
          <p:nvPr/>
        </p:nvSpPr>
        <p:spPr>
          <a:xfrm>
            <a:off x="535709" y="492358"/>
            <a:ext cx="6096000" cy="5940088"/>
          </a:xfrm>
          <a:prstGeom prst="rect">
            <a:avLst/>
          </a:prstGeom>
        </p:spPr>
        <p:txBody>
          <a:bodyPr>
            <a:spAutoFit/>
          </a:bodyPr>
          <a:lstStyle/>
          <a:p>
            <a:pPr algn="just"/>
            <a:r>
              <a:rPr lang="uk-UA" sz="2000" dirty="0" err="1"/>
              <a:t>Candida</a:t>
            </a:r>
            <a:r>
              <a:rPr lang="uk-UA" sz="2000" dirty="0"/>
              <a:t> – стимулюється деякими антибіотиками в малих дозах: стрептоміцин і пеніцилін. </a:t>
            </a:r>
          </a:p>
          <a:p>
            <a:pPr algn="just"/>
            <a:r>
              <a:rPr lang="uk-UA" sz="2000" dirty="0"/>
              <a:t>Антибіотики, що діють на віруси: </a:t>
            </a:r>
            <a:r>
              <a:rPr lang="uk-UA" sz="2000" dirty="0" err="1"/>
              <a:t>неоміцин</a:t>
            </a:r>
            <a:r>
              <a:rPr lang="uk-UA" sz="2000" dirty="0"/>
              <a:t>, </a:t>
            </a:r>
            <a:r>
              <a:rPr lang="uk-UA" sz="2000" dirty="0" err="1"/>
              <a:t>ерліхін</a:t>
            </a:r>
            <a:r>
              <a:rPr lang="uk-UA" sz="2000" dirty="0"/>
              <a:t>; </a:t>
            </a:r>
          </a:p>
          <a:p>
            <a:pPr algn="just"/>
            <a:r>
              <a:rPr lang="uk-UA" sz="2000" dirty="0"/>
              <a:t>на гриби: ністатин, леворин. </a:t>
            </a:r>
          </a:p>
          <a:p>
            <a:pPr algn="just"/>
            <a:endParaRPr lang="uk-UA" sz="2000" dirty="0"/>
          </a:p>
          <a:p>
            <a:pPr algn="just"/>
            <a:r>
              <a:rPr lang="uk-UA" sz="2000" b="1" dirty="0"/>
              <a:t>Механізм дії: </a:t>
            </a:r>
          </a:p>
          <a:p>
            <a:pPr marL="457200" indent="-457200" algn="just">
              <a:buAutoNum type="arabicPeriod"/>
            </a:pPr>
            <a:r>
              <a:rPr lang="uk-UA" sz="2000" dirty="0"/>
              <a:t>змінює осмотичний бар'єр клітини, тобто міняє проникність мембран; </a:t>
            </a:r>
          </a:p>
          <a:p>
            <a:pPr marL="457200" indent="-457200" algn="just">
              <a:buAutoNum type="arabicPeriod"/>
            </a:pPr>
            <a:r>
              <a:rPr lang="uk-UA" sz="2000" dirty="0"/>
              <a:t>ушкоджує ДНК; </a:t>
            </a:r>
          </a:p>
          <a:p>
            <a:pPr marL="457200" indent="-457200" algn="just">
              <a:buAutoNum type="arabicPeriod"/>
            </a:pPr>
            <a:r>
              <a:rPr lang="uk-UA" sz="2000" dirty="0"/>
              <a:t>ушкоджує стінки і оболонки; </a:t>
            </a:r>
          </a:p>
          <a:p>
            <a:pPr marL="457200" indent="-457200" algn="just">
              <a:buAutoNum type="arabicPeriod"/>
            </a:pPr>
            <a:r>
              <a:rPr lang="uk-UA" sz="2000" dirty="0"/>
              <a:t>порушує білковий синтез. </a:t>
            </a:r>
          </a:p>
          <a:p>
            <a:pPr algn="just"/>
            <a:endParaRPr lang="uk-UA" sz="2000" dirty="0"/>
          </a:p>
          <a:p>
            <a:pPr algn="just"/>
            <a:r>
              <a:rPr lang="uk-UA" sz="2000" b="1" dirty="0"/>
              <a:t>Класифікація антибіотиків за походженням: </a:t>
            </a:r>
          </a:p>
          <a:p>
            <a:pPr marL="457200" indent="-457200" algn="just">
              <a:buAutoNum type="arabicPeriod"/>
            </a:pPr>
            <a:r>
              <a:rPr lang="uk-UA" sz="2000" dirty="0"/>
              <a:t>бактерійні: </a:t>
            </a:r>
            <a:r>
              <a:rPr lang="uk-UA" sz="2000" dirty="0" err="1"/>
              <a:t>граміцидин</a:t>
            </a:r>
            <a:r>
              <a:rPr lang="uk-UA" sz="2000" dirty="0"/>
              <a:t>, </a:t>
            </a:r>
            <a:r>
              <a:rPr lang="uk-UA" sz="2000" dirty="0" err="1"/>
              <a:t>поліміксини</a:t>
            </a:r>
            <a:r>
              <a:rPr lang="uk-UA" sz="2000" dirty="0"/>
              <a:t>, низин; </a:t>
            </a:r>
          </a:p>
          <a:p>
            <a:pPr marL="457200" indent="-457200" algn="just">
              <a:buAutoNum type="arabicPeriod"/>
            </a:pPr>
            <a:r>
              <a:rPr lang="uk-UA" sz="2000" dirty="0"/>
              <a:t>грибкові: пеніцилін, </a:t>
            </a:r>
            <a:r>
              <a:rPr lang="uk-UA" sz="2000" dirty="0" err="1"/>
              <a:t>цефалоспоріни</a:t>
            </a:r>
            <a:r>
              <a:rPr lang="uk-UA" sz="2000" dirty="0"/>
              <a:t>; </a:t>
            </a:r>
          </a:p>
          <a:p>
            <a:pPr marL="457200" indent="-457200" algn="just">
              <a:buAutoNum type="arabicPeriod"/>
            </a:pPr>
            <a:r>
              <a:rPr lang="uk-UA" sz="2000" dirty="0" err="1"/>
              <a:t>актиноміцетні</a:t>
            </a:r>
            <a:r>
              <a:rPr lang="uk-UA" sz="2000" dirty="0"/>
              <a:t>: стрептоміцин, тетрациклін, еритроміцин; </a:t>
            </a:r>
          </a:p>
          <a:p>
            <a:pPr marL="457200" indent="-457200" algn="just">
              <a:buAutoNum type="arabicPeriod"/>
            </a:pPr>
            <a:r>
              <a:rPr lang="uk-UA" sz="2000" dirty="0"/>
              <a:t>вищих рослин: </a:t>
            </a:r>
            <a:r>
              <a:rPr lang="uk-UA" sz="2000" dirty="0" err="1"/>
              <a:t>аліцин</a:t>
            </a:r>
            <a:r>
              <a:rPr lang="uk-UA" sz="2000" dirty="0"/>
              <a:t>, </a:t>
            </a:r>
            <a:r>
              <a:rPr lang="uk-UA" sz="2000" dirty="0" err="1"/>
              <a:t>рафанін</a:t>
            </a:r>
            <a:r>
              <a:rPr lang="uk-UA" sz="2000" dirty="0"/>
              <a:t>; </a:t>
            </a:r>
          </a:p>
          <a:p>
            <a:pPr marL="457200" indent="-457200" algn="just">
              <a:buAutoNum type="arabicPeriod"/>
            </a:pPr>
            <a:r>
              <a:rPr lang="uk-UA" sz="2000" dirty="0"/>
              <a:t>тварин: лізоцим, екмолін, еритрин. </a:t>
            </a:r>
          </a:p>
        </p:txBody>
      </p:sp>
      <p:pic>
        <p:nvPicPr>
          <p:cNvPr id="3" name="Рисунок 2">
            <a:extLst>
              <a:ext uri="{FF2B5EF4-FFF2-40B4-BE49-F238E27FC236}">
                <a16:creationId xmlns:a16="http://schemas.microsoft.com/office/drawing/2014/main" id="{66EAD167-E311-4566-B2B1-5A9838925BD9}"/>
              </a:ext>
            </a:extLst>
          </p:cNvPr>
          <p:cNvPicPr>
            <a:picLocks noChangeAspect="1"/>
          </p:cNvPicPr>
          <p:nvPr/>
        </p:nvPicPr>
        <p:blipFill>
          <a:blip r:embed="rId2"/>
          <a:stretch>
            <a:fillRect/>
          </a:stretch>
        </p:blipFill>
        <p:spPr>
          <a:xfrm>
            <a:off x="7232073" y="1272305"/>
            <a:ext cx="4959927" cy="3435209"/>
          </a:xfrm>
          <a:prstGeom prst="rect">
            <a:avLst/>
          </a:prstGeom>
        </p:spPr>
      </p:pic>
    </p:spTree>
    <p:extLst>
      <p:ext uri="{BB962C8B-B14F-4D97-AF65-F5344CB8AC3E}">
        <p14:creationId xmlns:p14="http://schemas.microsoft.com/office/powerpoint/2010/main" val="92935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B350420-20FA-412B-92B8-48385B7193E4}"/>
              </a:ext>
            </a:extLst>
          </p:cNvPr>
          <p:cNvPicPr>
            <a:picLocks noChangeAspect="1"/>
          </p:cNvPicPr>
          <p:nvPr/>
        </p:nvPicPr>
        <p:blipFill>
          <a:blip r:embed="rId2"/>
          <a:stretch>
            <a:fillRect/>
          </a:stretch>
        </p:blipFill>
        <p:spPr>
          <a:xfrm>
            <a:off x="288780" y="819150"/>
            <a:ext cx="8753475" cy="5219700"/>
          </a:xfrm>
          <a:prstGeom prst="rect">
            <a:avLst/>
          </a:prstGeom>
        </p:spPr>
      </p:pic>
      <p:pic>
        <p:nvPicPr>
          <p:cNvPr id="3" name="Рисунок 2">
            <a:extLst>
              <a:ext uri="{FF2B5EF4-FFF2-40B4-BE49-F238E27FC236}">
                <a16:creationId xmlns:a16="http://schemas.microsoft.com/office/drawing/2014/main" id="{3DECE4DE-48BF-4066-A40A-307B833C590A}"/>
              </a:ext>
            </a:extLst>
          </p:cNvPr>
          <p:cNvPicPr>
            <a:picLocks noChangeAspect="1"/>
          </p:cNvPicPr>
          <p:nvPr/>
        </p:nvPicPr>
        <p:blipFill>
          <a:blip r:embed="rId3"/>
          <a:stretch>
            <a:fillRect/>
          </a:stretch>
        </p:blipFill>
        <p:spPr>
          <a:xfrm>
            <a:off x="9845965" y="90054"/>
            <a:ext cx="2346036" cy="3860905"/>
          </a:xfrm>
          <a:prstGeom prst="rect">
            <a:avLst/>
          </a:prstGeom>
        </p:spPr>
      </p:pic>
      <p:pic>
        <p:nvPicPr>
          <p:cNvPr id="4" name="Рисунок 3">
            <a:extLst>
              <a:ext uri="{FF2B5EF4-FFF2-40B4-BE49-F238E27FC236}">
                <a16:creationId xmlns:a16="http://schemas.microsoft.com/office/drawing/2014/main" id="{C5FC7C0D-2595-43D7-BFF5-039D18B7CE78}"/>
              </a:ext>
            </a:extLst>
          </p:cNvPr>
          <p:cNvPicPr>
            <a:picLocks noChangeAspect="1"/>
          </p:cNvPicPr>
          <p:nvPr/>
        </p:nvPicPr>
        <p:blipFill>
          <a:blip r:embed="rId4"/>
          <a:stretch>
            <a:fillRect/>
          </a:stretch>
        </p:blipFill>
        <p:spPr>
          <a:xfrm>
            <a:off x="9042255" y="3851420"/>
            <a:ext cx="2863418" cy="2863418"/>
          </a:xfrm>
          <a:prstGeom prst="rect">
            <a:avLst/>
          </a:prstGeom>
        </p:spPr>
      </p:pic>
    </p:spTree>
    <p:extLst>
      <p:ext uri="{BB962C8B-B14F-4D97-AF65-F5344CB8AC3E}">
        <p14:creationId xmlns:p14="http://schemas.microsoft.com/office/powerpoint/2010/main" val="208681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1BD2943-2365-4C58-8D10-B69B55FC2777}"/>
              </a:ext>
            </a:extLst>
          </p:cNvPr>
          <p:cNvSpPr/>
          <p:nvPr/>
        </p:nvSpPr>
        <p:spPr>
          <a:xfrm>
            <a:off x="637309" y="510923"/>
            <a:ext cx="6096000" cy="5016758"/>
          </a:xfrm>
          <a:prstGeom prst="rect">
            <a:avLst/>
          </a:prstGeom>
        </p:spPr>
        <p:txBody>
          <a:bodyPr>
            <a:spAutoFit/>
          </a:bodyPr>
          <a:lstStyle/>
          <a:p>
            <a:pPr algn="just"/>
            <a:r>
              <a:rPr lang="uk-UA" sz="2000" b="1" dirty="0"/>
              <a:t>Патогенність</a:t>
            </a:r>
            <a:r>
              <a:rPr lang="uk-UA" sz="2000" dirty="0"/>
              <a:t> – це потенційна здатність певних видів мікробів викликати інфекційний процес. </a:t>
            </a:r>
          </a:p>
          <a:p>
            <a:pPr algn="just"/>
            <a:r>
              <a:rPr lang="uk-UA" sz="2000" dirty="0"/>
              <a:t>Патогенність є видовою ознакою хвороботворних мікробів. </a:t>
            </a:r>
          </a:p>
          <a:p>
            <a:pPr algn="just"/>
            <a:r>
              <a:rPr lang="uk-UA" sz="2000" dirty="0"/>
              <a:t>Патогенні мікроорганізми характеризуються специфічністю дії: кожен вид здатний зазвичай викликати певну інфекційну хворобу. </a:t>
            </a:r>
          </a:p>
          <a:p>
            <a:pPr algn="just"/>
            <a:r>
              <a:rPr lang="uk-UA" sz="2000" dirty="0"/>
              <a:t>Специфічність інфекційного процесу полягає в локалізації збудників, вибірковості поразки тканин і органів, в клінічній картині хвороби. У специфічності патогенних мікроорганізмів найважливішу роль грають екологічні чинники, що історично склалися. </a:t>
            </a:r>
            <a:r>
              <a:rPr lang="uk-UA" sz="2000" b="1" dirty="0"/>
              <a:t>Умовно патогенні мікроорганізми </a:t>
            </a:r>
            <a:r>
              <a:rPr lang="uk-UA" sz="2000" dirty="0"/>
              <a:t>– мікроорганізми, які в певних умовах набувають патогенних властивостей (умови середовища, дія фізико-хімічних чинників). Приклад: </a:t>
            </a:r>
            <a:r>
              <a:rPr lang="uk-UA" sz="2000" i="1" dirty="0"/>
              <a:t>E. </a:t>
            </a:r>
            <a:r>
              <a:rPr lang="uk-UA" sz="2000" i="1" dirty="0" err="1"/>
              <a:t>coli</a:t>
            </a:r>
            <a:r>
              <a:rPr lang="uk-UA" sz="2000" dirty="0"/>
              <a:t>. </a:t>
            </a:r>
          </a:p>
        </p:txBody>
      </p:sp>
      <p:pic>
        <p:nvPicPr>
          <p:cNvPr id="3" name="Рисунок 2">
            <a:extLst>
              <a:ext uri="{FF2B5EF4-FFF2-40B4-BE49-F238E27FC236}">
                <a16:creationId xmlns:a16="http://schemas.microsoft.com/office/drawing/2014/main" id="{40AFAE35-8243-4320-9D3A-2B085ED2E6C1}"/>
              </a:ext>
            </a:extLst>
          </p:cNvPr>
          <p:cNvPicPr>
            <a:picLocks noChangeAspect="1"/>
          </p:cNvPicPr>
          <p:nvPr/>
        </p:nvPicPr>
        <p:blipFill>
          <a:blip r:embed="rId2"/>
          <a:stretch>
            <a:fillRect/>
          </a:stretch>
        </p:blipFill>
        <p:spPr>
          <a:xfrm>
            <a:off x="7050232" y="0"/>
            <a:ext cx="5141768" cy="2879390"/>
          </a:xfrm>
          <a:prstGeom prst="rect">
            <a:avLst/>
          </a:prstGeom>
        </p:spPr>
      </p:pic>
      <p:pic>
        <p:nvPicPr>
          <p:cNvPr id="4" name="Рисунок 3">
            <a:extLst>
              <a:ext uri="{FF2B5EF4-FFF2-40B4-BE49-F238E27FC236}">
                <a16:creationId xmlns:a16="http://schemas.microsoft.com/office/drawing/2014/main" id="{1A003B53-432B-4E32-B465-3F0AECBD67FB}"/>
              </a:ext>
            </a:extLst>
          </p:cNvPr>
          <p:cNvPicPr>
            <a:picLocks noChangeAspect="1"/>
          </p:cNvPicPr>
          <p:nvPr/>
        </p:nvPicPr>
        <p:blipFill>
          <a:blip r:embed="rId3"/>
          <a:stretch>
            <a:fillRect/>
          </a:stretch>
        </p:blipFill>
        <p:spPr>
          <a:xfrm>
            <a:off x="7050232" y="2879390"/>
            <a:ext cx="5189799" cy="2879390"/>
          </a:xfrm>
          <a:prstGeom prst="rect">
            <a:avLst/>
          </a:prstGeom>
        </p:spPr>
      </p:pic>
    </p:spTree>
    <p:extLst>
      <p:ext uri="{BB962C8B-B14F-4D97-AF65-F5344CB8AC3E}">
        <p14:creationId xmlns:p14="http://schemas.microsoft.com/office/powerpoint/2010/main" val="416853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8A8D74A-1448-4951-B3D1-85DC0D1BFF98}"/>
              </a:ext>
            </a:extLst>
          </p:cNvPr>
          <p:cNvSpPr/>
          <p:nvPr/>
        </p:nvSpPr>
        <p:spPr>
          <a:xfrm>
            <a:off x="332508" y="676855"/>
            <a:ext cx="6927274" cy="4708981"/>
          </a:xfrm>
          <a:prstGeom prst="rect">
            <a:avLst/>
          </a:prstGeom>
        </p:spPr>
        <p:txBody>
          <a:bodyPr wrap="square">
            <a:spAutoFit/>
          </a:bodyPr>
          <a:lstStyle/>
          <a:p>
            <a:r>
              <a:rPr lang="uk-UA" sz="2000" dirty="0"/>
              <a:t>Пеніцилін отримано вперше з цвілевих грибів роду </a:t>
            </a:r>
            <a:r>
              <a:rPr lang="en-US" sz="2000" dirty="0">
                <a:hlinkClick r:id="rId2" tooltip="Penicillium"/>
              </a:rPr>
              <a:t>Penicillium</a:t>
            </a:r>
            <a:r>
              <a:rPr lang="en-US" sz="2000" dirty="0"/>
              <a:t>. </a:t>
            </a:r>
            <a:r>
              <a:rPr lang="uk-UA" sz="2000" dirty="0"/>
              <a:t>Повсюдно використовують його похідні, такі як </a:t>
            </a:r>
            <a:r>
              <a:rPr lang="uk-UA" sz="2000" dirty="0" err="1">
                <a:hlinkClick r:id="rId3" tooltip="Бензилпеніцилін"/>
              </a:rPr>
              <a:t>бензилпеніцилін</a:t>
            </a:r>
            <a:r>
              <a:rPr lang="uk-UA" sz="2000" dirty="0"/>
              <a:t> (</a:t>
            </a:r>
            <a:r>
              <a:rPr lang="uk-UA" sz="2000" dirty="0" err="1"/>
              <a:t>бензиловий</a:t>
            </a:r>
            <a:r>
              <a:rPr lang="uk-UA" sz="2000" dirty="0"/>
              <a:t> </a:t>
            </a:r>
            <a:r>
              <a:rPr lang="uk-UA" sz="2000" dirty="0" err="1"/>
              <a:t>етер</a:t>
            </a:r>
            <a:r>
              <a:rPr lang="uk-UA" sz="2000" dirty="0"/>
              <a:t> 6-амінопеніциланової кислоти).</a:t>
            </a:r>
          </a:p>
          <a:p>
            <a:endParaRPr lang="uk-UA" sz="2000" dirty="0"/>
          </a:p>
          <a:p>
            <a:r>
              <a:rPr lang="uk-UA" sz="2000" b="1" dirty="0"/>
              <a:t>Історія відкриття</a:t>
            </a:r>
          </a:p>
          <a:p>
            <a:endParaRPr lang="uk-UA" sz="2000" b="1" dirty="0"/>
          </a:p>
          <a:p>
            <a:pPr algn="just"/>
            <a:r>
              <a:rPr lang="uk-UA" sz="2000" dirty="0"/>
              <a:t>У 1896 році з грибків був виділений перший антибіотик — </a:t>
            </a:r>
            <a:r>
              <a:rPr lang="uk-UA" sz="2000" dirty="0" err="1"/>
              <a:t>мікофенолова</a:t>
            </a:r>
            <a:r>
              <a:rPr lang="uk-UA" sz="2000" dirty="0"/>
              <a:t> кислота (від </a:t>
            </a:r>
            <a:r>
              <a:rPr lang="uk-UA" sz="2000" dirty="0" err="1"/>
              <a:t>грец</a:t>
            </a:r>
            <a:r>
              <a:rPr lang="uk-UA" sz="2000" dirty="0"/>
              <a:t>. </a:t>
            </a:r>
            <a:r>
              <a:rPr lang="el-GR" sz="2000" dirty="0"/>
              <a:t>μύκης — </a:t>
            </a:r>
            <a:r>
              <a:rPr lang="uk-UA" sz="2000" dirty="0"/>
              <a:t>гриб, фенол — відомий </a:t>
            </a:r>
            <a:r>
              <a:rPr lang="uk-UA" sz="2000" dirty="0" err="1"/>
              <a:t>дезінфікувальний</a:t>
            </a:r>
            <a:r>
              <a:rPr lang="uk-UA" sz="2000" dirty="0"/>
              <a:t> засіб). У цьому ж році нікому не відомий студент Ліонської військово-медичної академії </a:t>
            </a:r>
            <a:r>
              <a:rPr lang="uk-UA" sz="2000" dirty="0">
                <a:hlinkClick r:id="rId4" tooltip="Ернест Дюшен">
                  <a:extLst>
                    <a:ext uri="{A12FA001-AC4F-418D-AE19-62706E023703}">
                      <ahyp:hlinkClr xmlns:ahyp="http://schemas.microsoft.com/office/drawing/2018/hyperlinkcolor" val="tx"/>
                    </a:ext>
                  </a:extLst>
                </a:hlinkClick>
              </a:rPr>
              <a:t>Ернест </a:t>
            </a:r>
            <a:r>
              <a:rPr lang="uk-UA" sz="2000" dirty="0" err="1">
                <a:hlinkClick r:id="rId4" tooltip="Ернест Дюшен">
                  <a:extLst>
                    <a:ext uri="{A12FA001-AC4F-418D-AE19-62706E023703}">
                      <ahyp:hlinkClr xmlns:ahyp="http://schemas.microsoft.com/office/drawing/2018/hyperlinkcolor" val="tx"/>
                    </a:ext>
                  </a:extLst>
                </a:hlinkClick>
              </a:rPr>
              <a:t>Дюшен</a:t>
            </a:r>
            <a:r>
              <a:rPr lang="uk-UA" sz="2000" dirty="0"/>
              <a:t> описав у своїй дипломній праці «життєву конкуренцію» мікроорганізмів та цвілевих грибів, особливо зелених, добре відомих французам завдяки їхнім улюбленим сирам — рокфору і </a:t>
            </a:r>
            <a:r>
              <a:rPr lang="uk-UA" sz="2000" dirty="0" err="1"/>
              <a:t>камамберу</a:t>
            </a:r>
            <a:r>
              <a:rPr lang="uk-UA" sz="2000" dirty="0"/>
              <a:t>.</a:t>
            </a:r>
          </a:p>
        </p:txBody>
      </p:sp>
      <p:pic>
        <p:nvPicPr>
          <p:cNvPr id="3" name="Рисунок 2">
            <a:extLst>
              <a:ext uri="{FF2B5EF4-FFF2-40B4-BE49-F238E27FC236}">
                <a16:creationId xmlns:a16="http://schemas.microsoft.com/office/drawing/2014/main" id="{E8B22556-E14D-4C15-AC65-80A2C863EDDF}"/>
              </a:ext>
            </a:extLst>
          </p:cNvPr>
          <p:cNvPicPr>
            <a:picLocks noChangeAspect="1"/>
          </p:cNvPicPr>
          <p:nvPr/>
        </p:nvPicPr>
        <p:blipFill>
          <a:blip r:embed="rId5"/>
          <a:stretch>
            <a:fillRect/>
          </a:stretch>
        </p:blipFill>
        <p:spPr>
          <a:xfrm>
            <a:off x="8608291" y="0"/>
            <a:ext cx="3583709" cy="3583709"/>
          </a:xfrm>
          <a:prstGeom prst="rect">
            <a:avLst/>
          </a:prstGeom>
        </p:spPr>
      </p:pic>
      <p:pic>
        <p:nvPicPr>
          <p:cNvPr id="4" name="Рисунок 3">
            <a:extLst>
              <a:ext uri="{FF2B5EF4-FFF2-40B4-BE49-F238E27FC236}">
                <a16:creationId xmlns:a16="http://schemas.microsoft.com/office/drawing/2014/main" id="{E62D0E1F-A324-42A9-AC32-1C62C44561E5}"/>
              </a:ext>
            </a:extLst>
          </p:cNvPr>
          <p:cNvPicPr>
            <a:picLocks noChangeAspect="1"/>
          </p:cNvPicPr>
          <p:nvPr/>
        </p:nvPicPr>
        <p:blipFill>
          <a:blip r:embed="rId6"/>
          <a:stretch>
            <a:fillRect/>
          </a:stretch>
        </p:blipFill>
        <p:spPr>
          <a:xfrm>
            <a:off x="9735127" y="3583709"/>
            <a:ext cx="2456873" cy="3280052"/>
          </a:xfrm>
          <a:prstGeom prst="rect">
            <a:avLst/>
          </a:prstGeom>
        </p:spPr>
      </p:pic>
      <p:pic>
        <p:nvPicPr>
          <p:cNvPr id="5" name="Рисунок 4">
            <a:extLst>
              <a:ext uri="{FF2B5EF4-FFF2-40B4-BE49-F238E27FC236}">
                <a16:creationId xmlns:a16="http://schemas.microsoft.com/office/drawing/2014/main" id="{A6AAC618-0E41-42B5-A893-28F4792CDC44}"/>
              </a:ext>
            </a:extLst>
          </p:cNvPr>
          <p:cNvPicPr>
            <a:picLocks noChangeAspect="1"/>
          </p:cNvPicPr>
          <p:nvPr/>
        </p:nvPicPr>
        <p:blipFill>
          <a:blip r:embed="rId7"/>
          <a:stretch>
            <a:fillRect/>
          </a:stretch>
        </p:blipFill>
        <p:spPr>
          <a:xfrm>
            <a:off x="7439091" y="3583709"/>
            <a:ext cx="2296036" cy="3280052"/>
          </a:xfrm>
          <a:prstGeom prst="rect">
            <a:avLst/>
          </a:prstGeom>
        </p:spPr>
      </p:pic>
    </p:spTree>
    <p:extLst>
      <p:ext uri="{BB962C8B-B14F-4D97-AF65-F5344CB8AC3E}">
        <p14:creationId xmlns:p14="http://schemas.microsoft.com/office/powerpoint/2010/main" val="3205200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EBA71A0-D7DE-457E-BFAB-A44E060B82D4}"/>
              </a:ext>
            </a:extLst>
          </p:cNvPr>
          <p:cNvSpPr/>
          <p:nvPr/>
        </p:nvSpPr>
        <p:spPr>
          <a:xfrm>
            <a:off x="101600" y="253224"/>
            <a:ext cx="8922327" cy="6186309"/>
          </a:xfrm>
          <a:prstGeom prst="rect">
            <a:avLst/>
          </a:prstGeom>
        </p:spPr>
        <p:txBody>
          <a:bodyPr wrap="square">
            <a:spAutoFit/>
          </a:bodyPr>
          <a:lstStyle/>
          <a:p>
            <a:pPr algn="just"/>
            <a:r>
              <a:rPr lang="uk-UA" b="0" i="0" dirty="0">
                <a:effectLst/>
                <a:latin typeface="Arial" panose="020B0604020202020204" pitchFamily="34" charset="0"/>
              </a:rPr>
              <a:t>В один з осінніх днів </a:t>
            </a:r>
            <a:r>
              <a:rPr lang="uk-UA" b="0" i="0" strike="noStrike" dirty="0">
                <a:effectLst/>
                <a:latin typeface="Arial" panose="020B0604020202020204" pitchFamily="34" charset="0"/>
                <a:hlinkClick r:id="rId2" tooltip="1928">
                  <a:extLst>
                    <a:ext uri="{A12FA001-AC4F-418D-AE19-62706E023703}">
                      <ahyp:hlinkClr xmlns:ahyp="http://schemas.microsoft.com/office/drawing/2018/hyperlinkcolor" val="tx"/>
                    </a:ext>
                  </a:extLst>
                </a:hlinkClick>
              </a:rPr>
              <a:t>1928</a:t>
            </a:r>
            <a:r>
              <a:rPr lang="uk-UA" b="0" i="0" dirty="0">
                <a:effectLst/>
                <a:latin typeface="Arial" panose="020B0604020202020204" pitchFamily="34" charset="0"/>
              </a:rPr>
              <a:t> року в маленькій лабораторії при шпиталі </a:t>
            </a:r>
            <a:r>
              <a:rPr lang="uk-UA" b="0" i="0" dirty="0" err="1">
                <a:effectLst/>
                <a:latin typeface="Arial" panose="020B0604020202020204" pitchFamily="34" charset="0"/>
              </a:rPr>
              <a:t>Св</a:t>
            </a:r>
            <a:r>
              <a:rPr lang="uk-UA" b="0" i="0" dirty="0">
                <a:effectLst/>
                <a:latin typeface="Arial" panose="020B0604020202020204" pitchFamily="34" charset="0"/>
              </a:rPr>
              <a:t>. Марії у Лондоні мікробіолог </a:t>
            </a:r>
            <a:r>
              <a:rPr lang="uk-UA" b="0" i="0" strike="noStrike" dirty="0" err="1">
                <a:effectLst/>
                <a:latin typeface="Arial" panose="020B0604020202020204" pitchFamily="34" charset="0"/>
                <a:hlinkClick r:id="rId3" tooltip="Александер Флемінг">
                  <a:extLst>
                    <a:ext uri="{A12FA001-AC4F-418D-AE19-62706E023703}">
                      <ahyp:hlinkClr xmlns:ahyp="http://schemas.microsoft.com/office/drawing/2018/hyperlinkcolor" val="tx"/>
                    </a:ext>
                  </a:extLst>
                </a:hlinkClick>
              </a:rPr>
              <a:t>Александер</a:t>
            </a:r>
            <a:r>
              <a:rPr lang="uk-UA" b="0" i="0" strike="noStrike" dirty="0">
                <a:effectLst/>
                <a:latin typeface="Arial" panose="020B0604020202020204" pitchFamily="34" charset="0"/>
                <a:hlinkClick r:id="rId3" tooltip="Александер Флемінг">
                  <a:extLst>
                    <a:ext uri="{A12FA001-AC4F-418D-AE19-62706E023703}">
                      <ahyp:hlinkClr xmlns:ahyp="http://schemas.microsoft.com/office/drawing/2018/hyperlinkcolor" val="tx"/>
                    </a:ext>
                  </a:extLst>
                </a:hlinkClick>
              </a:rPr>
              <a:t> Флемінг</a:t>
            </a:r>
            <a:r>
              <a:rPr lang="uk-UA" b="0" i="0" dirty="0">
                <a:effectLst/>
                <a:latin typeface="Arial" panose="020B0604020202020204" pitchFamily="34" charset="0"/>
              </a:rPr>
              <a:t> (1881—1955) досліджував різні культури гноєтворних бактерій. Деякі з чашок Петрі вчений заселив бактеріями ще до літніх канікул, і зараз у них були чітко видні колонії бактерій. Проте де-не-де, до відчаю Флемінга, поселились й цвілеві гриби. В одній з чашок Петрі виросла «розкішна» колонія плісняви, при чому її оточила зона вільна від бактерій. Стало очевидним, що цвілеві гриби перешкоджають розповсюдженню бактерій.</a:t>
            </a:r>
          </a:p>
          <a:p>
            <a:pPr algn="just"/>
            <a:r>
              <a:rPr lang="uk-UA" b="0" i="0" dirty="0">
                <a:effectLst/>
                <a:latin typeface="Arial" panose="020B0604020202020204" pitchFamily="34" charset="0"/>
              </a:rPr>
              <a:t>Флемінг обережно відібрав пробу плісняви з цієї чашки й помістив її на нове поживне середовище, попередньо стерилізоване шляхом нагрівання. Так була отримана ще одна колонія цвілевих грибів. Потім дослідник «висадив» навколо різні види бактерій: стрептококи, стафілококи та збудники сибірки й дифтерії. Всі вони не розмножувались у безпосередній близькості до гриба, що було у вищій мірі цікавим відкриттям. Вчений встановив, що «його» гриб — це зелена </a:t>
            </a:r>
            <a:r>
              <a:rPr lang="uk-UA" b="0" i="0" dirty="0" err="1">
                <a:effectLst/>
                <a:latin typeface="Arial" panose="020B0604020202020204" pitchFamily="34" charset="0"/>
              </a:rPr>
              <a:t>кистеподібна</a:t>
            </a:r>
            <a:r>
              <a:rPr lang="uk-UA" b="0" i="0" dirty="0">
                <a:effectLst/>
                <a:latin typeface="Arial" panose="020B0604020202020204" pitchFamily="34" charset="0"/>
              </a:rPr>
              <a:t> пліснява </a:t>
            </a:r>
            <a:r>
              <a:rPr lang="en-US" b="0" i="1" strike="noStrike" dirty="0">
                <a:effectLst/>
                <a:latin typeface="Arial" panose="020B0604020202020204" pitchFamily="34" charset="0"/>
                <a:hlinkClick r:id="rId4" tooltip="Penicillium notatum (ще не написана)">
                  <a:extLst>
                    <a:ext uri="{A12FA001-AC4F-418D-AE19-62706E023703}">
                      <ahyp:hlinkClr xmlns:ahyp="http://schemas.microsoft.com/office/drawing/2018/hyperlinkcolor" val="tx"/>
                    </a:ext>
                  </a:extLst>
                </a:hlinkClick>
              </a:rPr>
              <a:t>Penicillium notatum</a:t>
            </a:r>
            <a:r>
              <a:rPr lang="en-US" b="0" i="0" dirty="0">
                <a:effectLst/>
                <a:latin typeface="Arial" panose="020B0604020202020204" pitchFamily="34" charset="0"/>
              </a:rPr>
              <a:t>.</a:t>
            </a:r>
          </a:p>
          <a:p>
            <a:pPr algn="just"/>
            <a:r>
              <a:rPr lang="uk-UA" b="0" i="0" dirty="0">
                <a:effectLst/>
                <a:latin typeface="Arial" panose="020B0604020202020204" pitchFamily="34" charset="0"/>
              </a:rPr>
              <a:t>Потім Флемінґ став вирощувати цей гриб у об'ємистій посудині з рідким поживним розчином. Незабаром зеленкуватий міцелій покрив поверхню цього розчину, який через декілька діб забарвився у золотисто-жовтий колір. У нових дослідах з бактеріями було знайдено, що відділений від гриба поживний розчин так само пригнічував розмноження бактерій. Отже, ця пліснява, мабуть, виділяла в навколишнє середовище якусь «ворожу» бактеріям речовину, названу згодом Флемінгом, згідно з походженням — пеніциліном.</a:t>
            </a:r>
          </a:p>
        </p:txBody>
      </p:sp>
      <p:pic>
        <p:nvPicPr>
          <p:cNvPr id="4" name="Рисунок 3">
            <a:extLst>
              <a:ext uri="{FF2B5EF4-FFF2-40B4-BE49-F238E27FC236}">
                <a16:creationId xmlns:a16="http://schemas.microsoft.com/office/drawing/2014/main" id="{E701FD9F-2834-480C-9037-727C6713C434}"/>
              </a:ext>
            </a:extLst>
          </p:cNvPr>
          <p:cNvPicPr>
            <a:picLocks noChangeAspect="1"/>
          </p:cNvPicPr>
          <p:nvPr/>
        </p:nvPicPr>
        <p:blipFill>
          <a:blip r:embed="rId5"/>
          <a:stretch>
            <a:fillRect/>
          </a:stretch>
        </p:blipFill>
        <p:spPr>
          <a:xfrm>
            <a:off x="9207847" y="0"/>
            <a:ext cx="2984153" cy="1985818"/>
          </a:xfrm>
          <a:prstGeom prst="rect">
            <a:avLst/>
          </a:prstGeom>
        </p:spPr>
      </p:pic>
      <p:pic>
        <p:nvPicPr>
          <p:cNvPr id="5" name="Рисунок 4">
            <a:extLst>
              <a:ext uri="{FF2B5EF4-FFF2-40B4-BE49-F238E27FC236}">
                <a16:creationId xmlns:a16="http://schemas.microsoft.com/office/drawing/2014/main" id="{0285AD34-67A4-40D0-952E-F4CA35BC4B32}"/>
              </a:ext>
            </a:extLst>
          </p:cNvPr>
          <p:cNvPicPr>
            <a:picLocks noChangeAspect="1"/>
          </p:cNvPicPr>
          <p:nvPr/>
        </p:nvPicPr>
        <p:blipFill>
          <a:blip r:embed="rId6"/>
          <a:stretch>
            <a:fillRect/>
          </a:stretch>
        </p:blipFill>
        <p:spPr>
          <a:xfrm>
            <a:off x="9203102" y="1985818"/>
            <a:ext cx="3049800" cy="3463637"/>
          </a:xfrm>
          <a:prstGeom prst="rect">
            <a:avLst/>
          </a:prstGeom>
        </p:spPr>
      </p:pic>
    </p:spTree>
    <p:extLst>
      <p:ext uri="{BB962C8B-B14F-4D97-AF65-F5344CB8AC3E}">
        <p14:creationId xmlns:p14="http://schemas.microsoft.com/office/powerpoint/2010/main" val="422534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3DB633D-B7BD-418D-90F7-2CA469AC3828}"/>
              </a:ext>
            </a:extLst>
          </p:cNvPr>
          <p:cNvSpPr/>
          <p:nvPr/>
        </p:nvSpPr>
        <p:spPr>
          <a:xfrm>
            <a:off x="184727" y="316821"/>
            <a:ext cx="8432799" cy="5940088"/>
          </a:xfrm>
          <a:prstGeom prst="rect">
            <a:avLst/>
          </a:prstGeom>
        </p:spPr>
        <p:txBody>
          <a:bodyPr wrap="square">
            <a:spAutoFit/>
          </a:bodyPr>
          <a:lstStyle/>
          <a:p>
            <a:pPr algn="just"/>
            <a:r>
              <a:rPr lang="uk-UA" sz="2000" b="0" i="0" dirty="0">
                <a:solidFill>
                  <a:srgbClr val="202122"/>
                </a:solidFill>
                <a:effectLst/>
              </a:rPr>
              <a:t>Вчений і не підозрював, що зробив дуже важливе відкриття, він навіть не спробував отримати пеніцилін у чистому вигляді й використати його для боротьби з хвороботворними бактеріями, хоча б на організмах лабораторних тварин. Мікробіолог навіть у 1940 році говорив, що «пеніциліном не варто займатись». Але на цей час це вже не залежало від його волі. Друга світова обернулась катастрофою мільйонів поранених й покалічених, яких не могли врятувати звичайні ліки і навіть поширені тоді сульфаніламіди.</a:t>
            </a:r>
          </a:p>
          <a:p>
            <a:pPr algn="just"/>
            <a:r>
              <a:rPr lang="uk-UA" sz="2000" dirty="0"/>
              <a:t>Флемінг, у 1929 році опублікував свою статтю, в якій описав культури </a:t>
            </a:r>
            <a:r>
              <a:rPr lang="uk-UA" sz="2000" dirty="0" err="1"/>
              <a:t>пеніцилліуму</a:t>
            </a:r>
            <a:r>
              <a:rPr lang="uk-UA" sz="2000" dirty="0"/>
              <a:t>, але після того практично </a:t>
            </a:r>
            <a:r>
              <a:rPr lang="uk-UA" sz="2000" dirty="0" err="1"/>
              <a:t>забув</a:t>
            </a:r>
            <a:r>
              <a:rPr lang="uk-UA" sz="2000" dirty="0"/>
              <a:t> про свою працю. У 1936 році його колега по шпиталю </a:t>
            </a:r>
            <a:r>
              <a:rPr lang="uk-UA" sz="2000" dirty="0" err="1"/>
              <a:t>Св</a:t>
            </a:r>
            <a:r>
              <a:rPr lang="uk-UA" sz="2000" dirty="0"/>
              <a:t>. Марії показав згубну дію </a:t>
            </a:r>
            <a:r>
              <a:rPr lang="uk-UA" sz="2000" dirty="0" err="1"/>
              <a:t>пронтозіла</a:t>
            </a:r>
            <a:r>
              <a:rPr lang="uk-UA" sz="2000" dirty="0"/>
              <a:t> на стрептокок — ще один гноєтворний мікроорганізм. Флемінг з ентузіазмом прийнявся за дослідження нових ліків. Пеніциліном він не цікавився.</a:t>
            </a:r>
          </a:p>
          <a:p>
            <a:pPr algn="just"/>
            <a:r>
              <a:rPr lang="uk-UA" sz="2000" dirty="0"/>
              <a:t>Цю проблему почали вивчати </a:t>
            </a:r>
            <a:r>
              <a:rPr lang="uk-UA" sz="2000" dirty="0">
                <a:hlinkClick r:id="rId2" tooltip="Говард Волтер Флорі"/>
              </a:rPr>
              <a:t>Говард </a:t>
            </a:r>
            <a:r>
              <a:rPr lang="uk-UA" sz="2000" dirty="0" err="1">
                <a:hlinkClick r:id="rId2" tooltip="Говард Волтер Флорі"/>
              </a:rPr>
              <a:t>Волтер</a:t>
            </a:r>
            <a:r>
              <a:rPr lang="uk-UA" sz="2000" dirty="0">
                <a:hlinkClick r:id="rId2" tooltip="Говард Волтер Флорі"/>
              </a:rPr>
              <a:t> Флорі</a:t>
            </a:r>
            <a:r>
              <a:rPr lang="uk-UA" sz="2000" dirty="0"/>
              <a:t> (</a:t>
            </a:r>
            <a:r>
              <a:rPr lang="uk-UA" sz="2000" dirty="0">
                <a:hlinkClick r:id="rId3" tooltip="1898"/>
              </a:rPr>
              <a:t>1898</a:t>
            </a:r>
            <a:r>
              <a:rPr lang="uk-UA" sz="2000" dirty="0"/>
              <a:t>—</a:t>
            </a:r>
            <a:r>
              <a:rPr lang="uk-UA" sz="2000" dirty="0">
                <a:hlinkClick r:id="rId4" tooltip="1968"/>
              </a:rPr>
              <a:t>1968</a:t>
            </a:r>
            <a:r>
              <a:rPr lang="uk-UA" sz="2000" dirty="0"/>
              <a:t>) з Оксфорду  та його молодий помічник </a:t>
            </a:r>
            <a:r>
              <a:rPr lang="uk-UA" sz="2000" dirty="0">
                <a:hlinkClick r:id="rId5" tooltip="Ернест Борис Чейн"/>
              </a:rPr>
              <a:t>Ернест Борис </a:t>
            </a:r>
            <a:r>
              <a:rPr lang="uk-UA" sz="2000" dirty="0" err="1">
                <a:hlinkClick r:id="rId5" tooltip="Ернест Борис Чейн"/>
              </a:rPr>
              <a:t>Чейн</a:t>
            </a:r>
            <a:r>
              <a:rPr lang="uk-UA" sz="2000" dirty="0"/>
              <a:t> (</a:t>
            </a:r>
            <a:r>
              <a:rPr lang="uk-UA" sz="2000" dirty="0">
                <a:hlinkClick r:id="rId6" tooltip="1906"/>
              </a:rPr>
              <a:t>1906</a:t>
            </a:r>
            <a:r>
              <a:rPr lang="uk-UA" sz="2000" dirty="0"/>
              <a:t>—</a:t>
            </a:r>
            <a:r>
              <a:rPr lang="uk-UA" sz="2000" dirty="0">
                <a:hlinkClick r:id="rId7" tooltip="1979"/>
              </a:rPr>
              <a:t>1979</a:t>
            </a:r>
            <a:r>
              <a:rPr lang="uk-UA" sz="2000" dirty="0"/>
              <a:t>).</a:t>
            </a:r>
          </a:p>
          <a:p>
            <a:pPr algn="just"/>
            <a:r>
              <a:rPr lang="uk-UA" sz="2000" dirty="0"/>
              <a:t>У квітні 1933 року, працюючи у лабораторії Флорі що в Оксфорді, </a:t>
            </a:r>
            <a:r>
              <a:rPr lang="uk-UA" sz="2000" dirty="0" err="1"/>
              <a:t>Чейн</a:t>
            </a:r>
            <a:r>
              <a:rPr lang="uk-UA" sz="2000" dirty="0"/>
              <a:t> запропонував старшому колезі «подивитись», що таке пеніцилін з хімічної точки зору. </a:t>
            </a:r>
            <a:r>
              <a:rPr lang="uk-UA" sz="2000" dirty="0" err="1"/>
              <a:t>Чейна</a:t>
            </a:r>
            <a:r>
              <a:rPr lang="uk-UA" sz="2000" dirty="0"/>
              <a:t> вабила його біохімічна складність, Флорі — дія на патогенний стафілокок.</a:t>
            </a:r>
          </a:p>
        </p:txBody>
      </p:sp>
      <p:pic>
        <p:nvPicPr>
          <p:cNvPr id="3" name="Рисунок 2">
            <a:extLst>
              <a:ext uri="{FF2B5EF4-FFF2-40B4-BE49-F238E27FC236}">
                <a16:creationId xmlns:a16="http://schemas.microsoft.com/office/drawing/2014/main" id="{C786AC40-3366-444C-A24A-B4D30CDA84A6}"/>
              </a:ext>
            </a:extLst>
          </p:cNvPr>
          <p:cNvPicPr>
            <a:picLocks noChangeAspect="1"/>
          </p:cNvPicPr>
          <p:nvPr/>
        </p:nvPicPr>
        <p:blipFill>
          <a:blip r:embed="rId8"/>
          <a:stretch>
            <a:fillRect/>
          </a:stretch>
        </p:blipFill>
        <p:spPr>
          <a:xfrm>
            <a:off x="9762836" y="0"/>
            <a:ext cx="2382982" cy="3370217"/>
          </a:xfrm>
          <a:prstGeom prst="rect">
            <a:avLst/>
          </a:prstGeom>
        </p:spPr>
      </p:pic>
      <p:sp>
        <p:nvSpPr>
          <p:cNvPr id="4" name="Прямоугольник 3">
            <a:extLst>
              <a:ext uri="{FF2B5EF4-FFF2-40B4-BE49-F238E27FC236}">
                <a16:creationId xmlns:a16="http://schemas.microsoft.com/office/drawing/2014/main" id="{C007EF42-12AB-406A-BAF3-A77062D5517C}"/>
              </a:ext>
            </a:extLst>
          </p:cNvPr>
          <p:cNvSpPr/>
          <p:nvPr/>
        </p:nvSpPr>
        <p:spPr>
          <a:xfrm>
            <a:off x="9891418" y="3341452"/>
            <a:ext cx="2254400" cy="369332"/>
          </a:xfrm>
          <a:prstGeom prst="rect">
            <a:avLst/>
          </a:prstGeom>
        </p:spPr>
        <p:txBody>
          <a:bodyPr wrap="none">
            <a:spAutoFit/>
          </a:bodyPr>
          <a:lstStyle/>
          <a:p>
            <a:r>
              <a:rPr lang="uk-UA" dirty="0"/>
              <a:t>Говард </a:t>
            </a:r>
            <a:r>
              <a:rPr lang="uk-UA" dirty="0" err="1"/>
              <a:t>Волтер</a:t>
            </a:r>
            <a:r>
              <a:rPr lang="uk-UA" dirty="0"/>
              <a:t> Флорі </a:t>
            </a:r>
          </a:p>
        </p:txBody>
      </p:sp>
      <p:pic>
        <p:nvPicPr>
          <p:cNvPr id="5" name="Рисунок 4">
            <a:extLst>
              <a:ext uri="{FF2B5EF4-FFF2-40B4-BE49-F238E27FC236}">
                <a16:creationId xmlns:a16="http://schemas.microsoft.com/office/drawing/2014/main" id="{4731B98A-BC4F-47AC-8C03-9681FD7E84A2}"/>
              </a:ext>
            </a:extLst>
          </p:cNvPr>
          <p:cNvPicPr>
            <a:picLocks noChangeAspect="1"/>
          </p:cNvPicPr>
          <p:nvPr/>
        </p:nvPicPr>
        <p:blipFill>
          <a:blip r:embed="rId9"/>
          <a:stretch>
            <a:fillRect/>
          </a:stretch>
        </p:blipFill>
        <p:spPr>
          <a:xfrm>
            <a:off x="10049164" y="3710784"/>
            <a:ext cx="2142836" cy="3030583"/>
          </a:xfrm>
          <a:prstGeom prst="rect">
            <a:avLst/>
          </a:prstGeom>
        </p:spPr>
      </p:pic>
      <p:sp>
        <p:nvSpPr>
          <p:cNvPr id="6" name="Прямоугольник 5">
            <a:extLst>
              <a:ext uri="{FF2B5EF4-FFF2-40B4-BE49-F238E27FC236}">
                <a16:creationId xmlns:a16="http://schemas.microsoft.com/office/drawing/2014/main" id="{3278999A-0EE6-4EC7-88AA-A9A6EA7AD964}"/>
              </a:ext>
            </a:extLst>
          </p:cNvPr>
          <p:cNvSpPr/>
          <p:nvPr/>
        </p:nvSpPr>
        <p:spPr>
          <a:xfrm>
            <a:off x="8016235" y="6412810"/>
            <a:ext cx="2032929" cy="369332"/>
          </a:xfrm>
          <a:prstGeom prst="rect">
            <a:avLst/>
          </a:prstGeom>
        </p:spPr>
        <p:txBody>
          <a:bodyPr wrap="none">
            <a:spAutoFit/>
          </a:bodyPr>
          <a:lstStyle/>
          <a:p>
            <a:r>
              <a:rPr lang="uk-UA" dirty="0"/>
              <a:t>Ернест Борис </a:t>
            </a:r>
            <a:r>
              <a:rPr lang="uk-UA" dirty="0" err="1"/>
              <a:t>Чейн</a:t>
            </a:r>
            <a:endParaRPr lang="uk-UA" dirty="0"/>
          </a:p>
        </p:txBody>
      </p:sp>
    </p:spTree>
    <p:extLst>
      <p:ext uri="{BB962C8B-B14F-4D97-AF65-F5344CB8AC3E}">
        <p14:creationId xmlns:p14="http://schemas.microsoft.com/office/powerpoint/2010/main" val="54690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063FC0E-D185-4289-A50A-BC580EC229DC}"/>
              </a:ext>
            </a:extLst>
          </p:cNvPr>
          <p:cNvSpPr/>
          <p:nvPr/>
        </p:nvSpPr>
        <p:spPr>
          <a:xfrm>
            <a:off x="295563" y="920621"/>
            <a:ext cx="6096000" cy="5016758"/>
          </a:xfrm>
          <a:prstGeom prst="rect">
            <a:avLst/>
          </a:prstGeom>
        </p:spPr>
        <p:txBody>
          <a:bodyPr>
            <a:spAutoFit/>
          </a:bodyPr>
          <a:lstStyle/>
          <a:p>
            <a:pPr algn="just"/>
            <a:r>
              <a:rPr lang="uk-UA" sz="2000" dirty="0"/>
              <a:t>У 1938 </a:t>
            </a:r>
            <a:r>
              <a:rPr lang="uk-UA" sz="2000" dirty="0" err="1"/>
              <a:t>Чейн</a:t>
            </a:r>
            <a:r>
              <a:rPr lang="uk-UA" sz="2000" dirty="0"/>
              <a:t> приступив до досліджень, але спочатку «результати були не обнадійливі». Потім йому вдалось кардинально вдосконалити експериментальну установку, у результаті чого вчений отримав достатню кількість цінного екстракту. Він попросив перевірити новий продукт на токсичність.</a:t>
            </a:r>
          </a:p>
          <a:p>
            <a:pPr algn="just"/>
            <a:r>
              <a:rPr lang="uk-UA" sz="2000" dirty="0"/>
              <a:t>25 травня 1940 року Говард Флорі провів перші випробовування пеніциліну на тваринах. Ці досліди показали пречудові результати та величезний потенціал пеніциліну у боротьбі з інфекціями. </a:t>
            </a:r>
            <a:r>
              <a:rPr lang="uk-UA" sz="2000" dirty="0" err="1"/>
              <a:t>Чейн</a:t>
            </a:r>
            <a:r>
              <a:rPr lang="uk-UA" sz="2000" dirty="0"/>
              <a:t> очистив пеніцилін й встановив його молекулярну структуру. Він також почав вимагати заяви на патент. Проте Флорі відмовився це робити, вважаючи патентування в області біомедичних досліджень неетичними. Помилковість своїх міркувань він зрозумів у найближчому майбутньому.</a:t>
            </a:r>
          </a:p>
        </p:txBody>
      </p:sp>
      <p:pic>
        <p:nvPicPr>
          <p:cNvPr id="3" name="Рисунок 2">
            <a:extLst>
              <a:ext uri="{FF2B5EF4-FFF2-40B4-BE49-F238E27FC236}">
                <a16:creationId xmlns:a16="http://schemas.microsoft.com/office/drawing/2014/main" id="{54EF8FE6-D155-4A9E-927C-655717616AAF}"/>
              </a:ext>
            </a:extLst>
          </p:cNvPr>
          <p:cNvPicPr>
            <a:picLocks noChangeAspect="1"/>
          </p:cNvPicPr>
          <p:nvPr/>
        </p:nvPicPr>
        <p:blipFill>
          <a:blip r:embed="rId2"/>
          <a:stretch>
            <a:fillRect/>
          </a:stretch>
        </p:blipFill>
        <p:spPr>
          <a:xfrm>
            <a:off x="7110582" y="1476808"/>
            <a:ext cx="5025999" cy="3344574"/>
          </a:xfrm>
          <a:prstGeom prst="rect">
            <a:avLst/>
          </a:prstGeom>
        </p:spPr>
      </p:pic>
    </p:spTree>
    <p:extLst>
      <p:ext uri="{BB962C8B-B14F-4D97-AF65-F5344CB8AC3E}">
        <p14:creationId xmlns:p14="http://schemas.microsoft.com/office/powerpoint/2010/main" val="1921588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582085-1F1E-445E-9537-364DCD23EF8B}"/>
              </a:ext>
            </a:extLst>
          </p:cNvPr>
          <p:cNvSpPr/>
          <p:nvPr/>
        </p:nvSpPr>
        <p:spPr>
          <a:xfrm>
            <a:off x="295565" y="465385"/>
            <a:ext cx="8451272" cy="5355312"/>
          </a:xfrm>
          <a:prstGeom prst="rect">
            <a:avLst/>
          </a:prstGeom>
        </p:spPr>
        <p:txBody>
          <a:bodyPr wrap="square">
            <a:spAutoFit/>
          </a:bodyPr>
          <a:lstStyle/>
          <a:p>
            <a:pPr algn="just"/>
            <a:r>
              <a:rPr lang="uk-UA" b="0" i="0" dirty="0">
                <a:solidFill>
                  <a:srgbClr val="202122"/>
                </a:solidFill>
                <a:effectLst/>
                <a:latin typeface="Arial" panose="020B0604020202020204" pitchFamily="34" charset="0"/>
              </a:rPr>
              <a:t>У 1941 році Флорі відправився до США з колбою отриманого у лабораторії пеніциліну у пошуках комерційної допомоги, залишивши </a:t>
            </a:r>
            <a:r>
              <a:rPr lang="uk-UA" b="0" i="0" dirty="0" err="1">
                <a:solidFill>
                  <a:srgbClr val="202122"/>
                </a:solidFill>
                <a:effectLst/>
                <a:latin typeface="Arial" panose="020B0604020202020204" pitchFamily="34" charset="0"/>
              </a:rPr>
              <a:t>Чейна</a:t>
            </a:r>
            <a:r>
              <a:rPr lang="uk-UA" b="0" i="0" dirty="0">
                <a:solidFill>
                  <a:srgbClr val="202122"/>
                </a:solidFill>
                <a:effectLst/>
                <a:latin typeface="Arial" panose="020B0604020202020204" pitchFamily="34" charset="0"/>
              </a:rPr>
              <a:t> у Англії, що зазнавала бомбардування. Тут у Лос-</a:t>
            </a:r>
            <a:r>
              <a:rPr lang="uk-UA" b="0" i="0" dirty="0" err="1">
                <a:solidFill>
                  <a:srgbClr val="202122"/>
                </a:solidFill>
                <a:effectLst/>
                <a:latin typeface="Arial" panose="020B0604020202020204" pitchFamily="34" charset="0"/>
              </a:rPr>
              <a:t>Анджелесі</a:t>
            </a:r>
            <a:r>
              <a:rPr lang="uk-UA" b="0" i="0" dirty="0">
                <a:solidFill>
                  <a:srgbClr val="202122"/>
                </a:solidFill>
                <a:effectLst/>
                <a:latin typeface="Arial" panose="020B0604020202020204" pitchFamily="34" charset="0"/>
              </a:rPr>
              <a:t>, відбулося й перше випробування пеніциліну. Ним лікували пораненого у перестрілці поліцейського, котрого все ж таки не вдалося врятувати, тому що закінчився сам препарат: його було 3 грами. У тому ж 1941 році США вступили у війну та почали державну програму масового виготовлення пеніциліну. Однією з компаній, що приєдналася до неї, був </a:t>
            </a:r>
            <a:r>
              <a:rPr lang="en-US" b="0" i="0" dirty="0">
                <a:solidFill>
                  <a:srgbClr val="202122"/>
                </a:solidFill>
                <a:effectLst/>
                <a:latin typeface="Arial" panose="020B0604020202020204" pitchFamily="34" charset="0"/>
              </a:rPr>
              <a:t>Pfizer: </a:t>
            </a:r>
            <a:r>
              <a:rPr lang="uk-UA" b="0" i="0" dirty="0">
                <a:solidFill>
                  <a:srgbClr val="202122"/>
                </a:solidFill>
                <a:effectLst/>
                <a:latin typeface="Arial" panose="020B0604020202020204" pitchFamily="34" charset="0"/>
              </a:rPr>
              <a:t>хоча в 1941 році вони ще не виготовляли медикаменти, вони мали великий досвід у виготовленні лимонної кислоти шляхом бактеріальної переробки цукру.</a:t>
            </a:r>
          </a:p>
          <a:p>
            <a:pPr algn="just"/>
            <a:r>
              <a:rPr lang="uk-UA" b="0" i="0" dirty="0">
                <a:solidFill>
                  <a:srgbClr val="202122"/>
                </a:solidFill>
                <a:effectLst/>
                <a:latin typeface="Arial" panose="020B0604020202020204" pitchFamily="34" charset="0"/>
              </a:rPr>
              <a:t>Спочатку </a:t>
            </a:r>
            <a:r>
              <a:rPr lang="en-US" b="0" i="0" dirty="0">
                <a:solidFill>
                  <a:srgbClr val="202122"/>
                </a:solidFill>
                <a:effectLst/>
                <a:latin typeface="Arial" panose="020B0604020202020204" pitchFamily="34" charset="0"/>
              </a:rPr>
              <a:t>Pfizer </a:t>
            </a:r>
            <a:r>
              <a:rPr lang="uk-UA" b="0" i="0" dirty="0">
                <a:solidFill>
                  <a:srgbClr val="202122"/>
                </a:solidFill>
                <a:effectLst/>
                <a:latin typeface="Arial" panose="020B0604020202020204" pitchFamily="34" charset="0"/>
              </a:rPr>
              <a:t>використовував метод Флорі, але вихід пеніциліну не задовольняв інженерів компанії. Тоді у 1943 році головний інженер </a:t>
            </a:r>
            <a:r>
              <a:rPr lang="uk-UA" b="0" i="0" dirty="0" err="1">
                <a:solidFill>
                  <a:srgbClr val="202122"/>
                </a:solidFill>
                <a:effectLst/>
                <a:latin typeface="Arial" panose="020B0604020202020204" pitchFamily="34" charset="0"/>
              </a:rPr>
              <a:t>Джаспер</a:t>
            </a:r>
            <a:r>
              <a:rPr lang="uk-UA" b="0" i="0" dirty="0">
                <a:solidFill>
                  <a:srgbClr val="202122"/>
                </a:solidFill>
                <a:effectLst/>
                <a:latin typeface="Arial" panose="020B0604020202020204" pitchFamily="34" charset="0"/>
              </a:rPr>
              <a:t> </a:t>
            </a:r>
            <a:r>
              <a:rPr lang="uk-UA" b="0" i="0" dirty="0" err="1">
                <a:solidFill>
                  <a:srgbClr val="202122"/>
                </a:solidFill>
                <a:effectLst/>
                <a:latin typeface="Arial" panose="020B0604020202020204" pitchFamily="34" charset="0"/>
              </a:rPr>
              <a:t>Кейн</a:t>
            </a:r>
            <a:r>
              <a:rPr lang="uk-UA" b="0" i="0" dirty="0">
                <a:solidFill>
                  <a:srgbClr val="202122"/>
                </a:solidFill>
                <a:effectLst/>
                <a:latin typeface="Arial" panose="020B0604020202020204" pitchFamily="34" charset="0"/>
              </a:rPr>
              <a:t> переконав керівництво інвестувати в промислове виробництво пеніциліну, використовуючи методи компанії, що використовувалися для лимонної кислоти. Хоча на момент рішення ще не було відомо, чи зможе новий метод запрацювати з новою культурою, компанія вирішила ризикнути та розпочала будівництво нової фабрики, що запрацювала у березні 1944 року. Результат перевершив всі очікування: випуск пеніциліну збільшився з 40 тисяч одиниць за весь 1943 рік до 125 мільярдів за 1944.</a:t>
            </a:r>
          </a:p>
        </p:txBody>
      </p:sp>
      <p:pic>
        <p:nvPicPr>
          <p:cNvPr id="3" name="Рисунок 2">
            <a:extLst>
              <a:ext uri="{FF2B5EF4-FFF2-40B4-BE49-F238E27FC236}">
                <a16:creationId xmlns:a16="http://schemas.microsoft.com/office/drawing/2014/main" id="{FB718D63-6A51-49AB-B9C4-3F15A5BBB378}"/>
              </a:ext>
            </a:extLst>
          </p:cNvPr>
          <p:cNvPicPr>
            <a:picLocks noChangeAspect="1"/>
          </p:cNvPicPr>
          <p:nvPr/>
        </p:nvPicPr>
        <p:blipFill>
          <a:blip r:embed="rId2"/>
          <a:stretch>
            <a:fillRect/>
          </a:stretch>
        </p:blipFill>
        <p:spPr>
          <a:xfrm>
            <a:off x="8836217" y="-1"/>
            <a:ext cx="3355783" cy="3311237"/>
          </a:xfrm>
          <a:prstGeom prst="rect">
            <a:avLst/>
          </a:prstGeom>
        </p:spPr>
      </p:pic>
      <p:pic>
        <p:nvPicPr>
          <p:cNvPr id="4" name="Рисунок 3">
            <a:extLst>
              <a:ext uri="{FF2B5EF4-FFF2-40B4-BE49-F238E27FC236}">
                <a16:creationId xmlns:a16="http://schemas.microsoft.com/office/drawing/2014/main" id="{1CA02A74-C351-44A2-A62C-E30403F79C3D}"/>
              </a:ext>
            </a:extLst>
          </p:cNvPr>
          <p:cNvPicPr>
            <a:picLocks noChangeAspect="1"/>
          </p:cNvPicPr>
          <p:nvPr/>
        </p:nvPicPr>
        <p:blipFill>
          <a:blip r:embed="rId3"/>
          <a:stretch>
            <a:fillRect/>
          </a:stretch>
        </p:blipFill>
        <p:spPr>
          <a:xfrm>
            <a:off x="8836429" y="3311235"/>
            <a:ext cx="3355572" cy="2396837"/>
          </a:xfrm>
          <a:prstGeom prst="rect">
            <a:avLst/>
          </a:prstGeom>
        </p:spPr>
      </p:pic>
    </p:spTree>
    <p:extLst>
      <p:ext uri="{BB962C8B-B14F-4D97-AF65-F5344CB8AC3E}">
        <p14:creationId xmlns:p14="http://schemas.microsoft.com/office/powerpoint/2010/main" val="2021456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D6057DE-C02A-43BC-B728-5BB61F88FA5A}"/>
              </a:ext>
            </a:extLst>
          </p:cNvPr>
          <p:cNvSpPr/>
          <p:nvPr/>
        </p:nvSpPr>
        <p:spPr>
          <a:xfrm>
            <a:off x="785091" y="1286309"/>
            <a:ext cx="6096000" cy="3477875"/>
          </a:xfrm>
          <a:prstGeom prst="rect">
            <a:avLst/>
          </a:prstGeom>
        </p:spPr>
        <p:txBody>
          <a:bodyPr>
            <a:spAutoFit/>
          </a:bodyPr>
          <a:lstStyle/>
          <a:p>
            <a:pPr algn="just"/>
            <a:r>
              <a:rPr lang="uk-UA" sz="2000" b="0" i="0" dirty="0">
                <a:solidFill>
                  <a:srgbClr val="202122"/>
                </a:solidFill>
                <a:effectLst/>
                <a:latin typeface="Arial" panose="020B0604020202020204" pitchFamily="34" charset="0"/>
              </a:rPr>
              <a:t>Випадки виліковування від бактеріальних інфекцій сприймалися майже як диво. Але виробництво залишалось все таким же складним і дорогим. Для того, щоб вилікувати одного пацієнта, потрібно було приблизно 1000 л «грибного бульйону». </a:t>
            </a:r>
          </a:p>
          <a:p>
            <a:pPr algn="just"/>
            <a:r>
              <a:rPr lang="uk-UA" sz="2000" b="0" i="0" dirty="0">
                <a:solidFill>
                  <a:srgbClr val="202122"/>
                </a:solidFill>
                <a:effectLst/>
                <a:latin typeface="Arial" panose="020B0604020202020204" pitchFamily="34" charset="0"/>
              </a:rPr>
              <a:t>У зв'язку з цим необхідно було вирішити три проблеми: знайти продуктивніший вид плісняви; навчитися культивувати її у величезній кількості; створити метод отримання пеніциліну з поживного розчину у чистому вигляді.</a:t>
            </a:r>
            <a:endParaRPr lang="uk-UA" sz="2000" dirty="0"/>
          </a:p>
        </p:txBody>
      </p:sp>
      <p:pic>
        <p:nvPicPr>
          <p:cNvPr id="3" name="Рисунок 2">
            <a:extLst>
              <a:ext uri="{FF2B5EF4-FFF2-40B4-BE49-F238E27FC236}">
                <a16:creationId xmlns:a16="http://schemas.microsoft.com/office/drawing/2014/main" id="{CC978A46-3384-47C7-AFC2-D40D05E86B80}"/>
              </a:ext>
            </a:extLst>
          </p:cNvPr>
          <p:cNvPicPr>
            <a:picLocks noChangeAspect="1"/>
          </p:cNvPicPr>
          <p:nvPr/>
        </p:nvPicPr>
        <p:blipFill>
          <a:blip r:embed="rId2"/>
          <a:stretch>
            <a:fillRect/>
          </a:stretch>
        </p:blipFill>
        <p:spPr>
          <a:xfrm>
            <a:off x="7752903" y="0"/>
            <a:ext cx="4439097" cy="3477875"/>
          </a:xfrm>
          <a:prstGeom prst="rect">
            <a:avLst/>
          </a:prstGeom>
        </p:spPr>
      </p:pic>
      <p:pic>
        <p:nvPicPr>
          <p:cNvPr id="4" name="Рисунок 3">
            <a:extLst>
              <a:ext uri="{FF2B5EF4-FFF2-40B4-BE49-F238E27FC236}">
                <a16:creationId xmlns:a16="http://schemas.microsoft.com/office/drawing/2014/main" id="{E05ED675-C201-45FE-ABF7-E4591D0EB4D6}"/>
              </a:ext>
            </a:extLst>
          </p:cNvPr>
          <p:cNvPicPr>
            <a:picLocks noChangeAspect="1"/>
          </p:cNvPicPr>
          <p:nvPr/>
        </p:nvPicPr>
        <p:blipFill>
          <a:blip r:embed="rId3"/>
          <a:stretch>
            <a:fillRect/>
          </a:stretch>
        </p:blipFill>
        <p:spPr>
          <a:xfrm>
            <a:off x="7752903" y="3477874"/>
            <a:ext cx="4439097" cy="2970159"/>
          </a:xfrm>
          <a:prstGeom prst="rect">
            <a:avLst/>
          </a:prstGeom>
        </p:spPr>
      </p:pic>
    </p:spTree>
    <p:extLst>
      <p:ext uri="{BB962C8B-B14F-4D97-AF65-F5344CB8AC3E}">
        <p14:creationId xmlns:p14="http://schemas.microsoft.com/office/powerpoint/2010/main" val="2927292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2E95AC-29D5-4A6D-AE03-9D0DE78899C7}"/>
              </a:ext>
            </a:extLst>
          </p:cNvPr>
          <p:cNvSpPr/>
          <p:nvPr/>
        </p:nvSpPr>
        <p:spPr>
          <a:xfrm>
            <a:off x="258618" y="136037"/>
            <a:ext cx="8266546" cy="1631216"/>
          </a:xfrm>
          <a:prstGeom prst="rect">
            <a:avLst/>
          </a:prstGeom>
        </p:spPr>
        <p:txBody>
          <a:bodyPr wrap="square">
            <a:spAutoFit/>
          </a:bodyPr>
          <a:lstStyle/>
          <a:p>
            <a:pPr algn="just"/>
            <a:r>
              <a:rPr lang="uk-UA" sz="2000" b="1" dirty="0"/>
              <a:t>Дія: </a:t>
            </a:r>
            <a:r>
              <a:rPr lang="uk-UA" sz="2000" dirty="0"/>
              <a:t>1. затримує біосинтез білків в клітинах мікроорганізмів; </a:t>
            </a:r>
          </a:p>
          <a:p>
            <a:pPr algn="just"/>
            <a:r>
              <a:rPr lang="uk-UA" sz="2000" dirty="0"/>
              <a:t>2. ушкоджує стінки клітин бактерій; </a:t>
            </a:r>
          </a:p>
          <a:p>
            <a:pPr algn="just"/>
            <a:r>
              <a:rPr lang="uk-UA" sz="2000" dirty="0"/>
              <a:t>3. згубний для стрептококів, стафілококів, пневмококів, збудників сибірської виразки, газової гангрени, гонококів, </a:t>
            </a:r>
            <a:r>
              <a:rPr lang="uk-UA" sz="2000" dirty="0" err="1"/>
              <a:t>менінгококів</a:t>
            </a:r>
            <a:r>
              <a:rPr lang="uk-UA" sz="2000" dirty="0"/>
              <a:t>. Вводиться при опіках і запобігає нагноєнню ран. </a:t>
            </a:r>
          </a:p>
        </p:txBody>
      </p:sp>
      <p:sp>
        <p:nvSpPr>
          <p:cNvPr id="3" name="Прямоугольник 2">
            <a:extLst>
              <a:ext uri="{FF2B5EF4-FFF2-40B4-BE49-F238E27FC236}">
                <a16:creationId xmlns:a16="http://schemas.microsoft.com/office/drawing/2014/main" id="{019BC23D-23A5-4E14-8A6C-2EFBAFD4B3D1}"/>
              </a:ext>
            </a:extLst>
          </p:cNvPr>
          <p:cNvSpPr/>
          <p:nvPr/>
        </p:nvSpPr>
        <p:spPr>
          <a:xfrm>
            <a:off x="175491" y="1767253"/>
            <a:ext cx="9310254" cy="5016758"/>
          </a:xfrm>
          <a:prstGeom prst="rect">
            <a:avLst/>
          </a:prstGeom>
        </p:spPr>
        <p:txBody>
          <a:bodyPr wrap="square">
            <a:spAutoFit/>
          </a:bodyPr>
          <a:lstStyle/>
          <a:p>
            <a:pPr algn="just"/>
            <a:r>
              <a:rPr lang="uk-UA" sz="2000" b="1" dirty="0"/>
              <a:t>Побічна дія: </a:t>
            </a:r>
          </a:p>
          <a:p>
            <a:pPr algn="just"/>
            <a:r>
              <a:rPr lang="uk-UA" sz="2000" dirty="0"/>
              <a:t>З боку травної системи: діарея, нудота, блювання.</a:t>
            </a:r>
          </a:p>
          <a:p>
            <a:pPr algn="just"/>
            <a:r>
              <a:rPr lang="uk-UA" sz="2000" dirty="0"/>
              <a:t>Ефекти, обумовлені хіміотерапевтичною дією: </a:t>
            </a:r>
            <a:r>
              <a:rPr lang="uk-UA" sz="2000" dirty="0" err="1"/>
              <a:t>кандидоз</a:t>
            </a:r>
            <a:r>
              <a:rPr lang="uk-UA" sz="2000" dirty="0"/>
              <a:t> піхви, </a:t>
            </a:r>
            <a:r>
              <a:rPr lang="uk-UA" sz="2000" dirty="0" err="1"/>
              <a:t>кандидоз</a:t>
            </a:r>
            <a:r>
              <a:rPr lang="uk-UA" sz="2000" dirty="0"/>
              <a:t> порожнини рота.</a:t>
            </a:r>
          </a:p>
          <a:p>
            <a:pPr algn="just"/>
            <a:r>
              <a:rPr lang="uk-UA" sz="2000" dirty="0"/>
              <a:t>З боку ЦНС: при застосуванні </a:t>
            </a:r>
            <a:r>
              <a:rPr lang="uk-UA" sz="2000" dirty="0" err="1"/>
              <a:t>бензилпеніциліну</a:t>
            </a:r>
            <a:r>
              <a:rPr lang="uk-UA" sz="2000" dirty="0"/>
              <a:t> у високих дозах, особливо при </a:t>
            </a:r>
            <a:r>
              <a:rPr lang="uk-UA" sz="2000" dirty="0" err="1"/>
              <a:t>ендолюмбальному</a:t>
            </a:r>
            <a:r>
              <a:rPr lang="uk-UA" sz="2000" dirty="0"/>
              <a:t> введенні, можливий розвиток </a:t>
            </a:r>
            <a:r>
              <a:rPr lang="uk-UA" sz="2000" dirty="0" err="1"/>
              <a:t>нейротоксичних</a:t>
            </a:r>
            <a:r>
              <a:rPr lang="uk-UA" sz="2000" dirty="0"/>
              <a:t> реакцій: нудота, блювання, підвищення рефлекторної збудливості, симптоми </a:t>
            </a:r>
            <a:r>
              <a:rPr lang="uk-UA" sz="2000" dirty="0" err="1"/>
              <a:t>менінгізма</a:t>
            </a:r>
            <a:r>
              <a:rPr lang="uk-UA" sz="2000" dirty="0"/>
              <a:t>, судоми, кома.</a:t>
            </a:r>
          </a:p>
          <a:p>
            <a:pPr algn="just"/>
            <a:r>
              <a:rPr lang="uk-UA" sz="2000" dirty="0"/>
              <a:t>Алергічні реакції: підвищення температури тіла, кропив'янка, шкірний висип, висип на слизових оболонках, біль у суглобах, </a:t>
            </a:r>
            <a:r>
              <a:rPr lang="uk-UA" sz="2000" dirty="0" err="1"/>
              <a:t>еозинофілія</a:t>
            </a:r>
            <a:r>
              <a:rPr lang="uk-UA" sz="2000" dirty="0"/>
              <a:t>, </a:t>
            </a:r>
            <a:r>
              <a:rPr lang="uk-UA" sz="2000" dirty="0" err="1"/>
              <a:t>ангіоневротичний</a:t>
            </a:r>
            <a:r>
              <a:rPr lang="uk-UA" sz="2000" dirty="0"/>
              <a:t> набряк. Описані випадки анафілактичного шоку з летальним результатом. У такому випадку покладається негайне введення внутрішньовенно адреналіну.</a:t>
            </a:r>
          </a:p>
          <a:p>
            <a:pPr algn="just"/>
            <a:r>
              <a:rPr lang="uk-UA" sz="2000" dirty="0"/>
              <a:t>Протипоказання:</a:t>
            </a:r>
          </a:p>
          <a:p>
            <a:pPr algn="just"/>
            <a:r>
              <a:rPr lang="uk-UA" sz="2000" dirty="0"/>
              <a:t>Підвищена чутливість до </a:t>
            </a:r>
            <a:r>
              <a:rPr lang="uk-UA" sz="2000" dirty="0" err="1"/>
              <a:t>бензилпеніциліну</a:t>
            </a:r>
            <a:r>
              <a:rPr lang="uk-UA" sz="2000" dirty="0"/>
              <a:t> та інших препаратів з групи пеніцилінів та цефалоспоринів. </a:t>
            </a:r>
            <a:r>
              <a:rPr lang="uk-UA" sz="2000" dirty="0" err="1"/>
              <a:t>Ендолюмбально</a:t>
            </a:r>
            <a:r>
              <a:rPr lang="uk-UA" sz="2000" dirty="0"/>
              <a:t> введення протипоказане пацієнтам, що страждають на епілепсію.</a:t>
            </a:r>
          </a:p>
        </p:txBody>
      </p:sp>
      <p:pic>
        <p:nvPicPr>
          <p:cNvPr id="4" name="Рисунок 3">
            <a:extLst>
              <a:ext uri="{FF2B5EF4-FFF2-40B4-BE49-F238E27FC236}">
                <a16:creationId xmlns:a16="http://schemas.microsoft.com/office/drawing/2014/main" id="{5BC005BC-EE53-470B-96ED-472CA1D7517C}"/>
              </a:ext>
            </a:extLst>
          </p:cNvPr>
          <p:cNvPicPr>
            <a:picLocks noChangeAspect="1"/>
          </p:cNvPicPr>
          <p:nvPr/>
        </p:nvPicPr>
        <p:blipFill>
          <a:blip r:embed="rId2"/>
          <a:stretch>
            <a:fillRect/>
          </a:stretch>
        </p:blipFill>
        <p:spPr>
          <a:xfrm>
            <a:off x="9190183" y="2309"/>
            <a:ext cx="3001818" cy="2248466"/>
          </a:xfrm>
          <a:prstGeom prst="rect">
            <a:avLst/>
          </a:prstGeom>
        </p:spPr>
      </p:pic>
      <p:pic>
        <p:nvPicPr>
          <p:cNvPr id="5" name="Рисунок 4">
            <a:extLst>
              <a:ext uri="{FF2B5EF4-FFF2-40B4-BE49-F238E27FC236}">
                <a16:creationId xmlns:a16="http://schemas.microsoft.com/office/drawing/2014/main" id="{957C4C85-1C8C-462E-9349-89E394953B32}"/>
              </a:ext>
            </a:extLst>
          </p:cNvPr>
          <p:cNvPicPr>
            <a:picLocks noChangeAspect="1"/>
          </p:cNvPicPr>
          <p:nvPr/>
        </p:nvPicPr>
        <p:blipFill>
          <a:blip r:embed="rId3"/>
          <a:stretch>
            <a:fillRect/>
          </a:stretch>
        </p:blipFill>
        <p:spPr>
          <a:xfrm>
            <a:off x="9734946" y="3553470"/>
            <a:ext cx="2447818" cy="1985780"/>
          </a:xfrm>
          <a:prstGeom prst="rect">
            <a:avLst/>
          </a:prstGeom>
        </p:spPr>
      </p:pic>
      <p:pic>
        <p:nvPicPr>
          <p:cNvPr id="6" name="Рисунок 5">
            <a:extLst>
              <a:ext uri="{FF2B5EF4-FFF2-40B4-BE49-F238E27FC236}">
                <a16:creationId xmlns:a16="http://schemas.microsoft.com/office/drawing/2014/main" id="{2E87880C-F82C-44BB-AE4C-F0911C890DBF}"/>
              </a:ext>
            </a:extLst>
          </p:cNvPr>
          <p:cNvPicPr>
            <a:picLocks noChangeAspect="1"/>
          </p:cNvPicPr>
          <p:nvPr/>
        </p:nvPicPr>
        <p:blipFill>
          <a:blip r:embed="rId4"/>
          <a:stretch>
            <a:fillRect/>
          </a:stretch>
        </p:blipFill>
        <p:spPr>
          <a:xfrm>
            <a:off x="9744183" y="2250775"/>
            <a:ext cx="2438581" cy="1302695"/>
          </a:xfrm>
          <a:prstGeom prst="rect">
            <a:avLst/>
          </a:prstGeom>
        </p:spPr>
      </p:pic>
    </p:spTree>
    <p:extLst>
      <p:ext uri="{BB962C8B-B14F-4D97-AF65-F5344CB8AC3E}">
        <p14:creationId xmlns:p14="http://schemas.microsoft.com/office/powerpoint/2010/main" val="1759153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6DD6695-CF4F-48B8-8F70-5CA84E5181A4}"/>
              </a:ext>
            </a:extLst>
          </p:cNvPr>
          <p:cNvSpPr/>
          <p:nvPr/>
        </p:nvSpPr>
        <p:spPr>
          <a:xfrm>
            <a:off x="203200" y="898942"/>
            <a:ext cx="8072582" cy="5324535"/>
          </a:xfrm>
          <a:prstGeom prst="rect">
            <a:avLst/>
          </a:prstGeom>
        </p:spPr>
        <p:txBody>
          <a:bodyPr wrap="square">
            <a:spAutoFit/>
          </a:bodyPr>
          <a:lstStyle/>
          <a:p>
            <a:pPr algn="just"/>
            <a:r>
              <a:rPr lang="uk-UA" sz="2000" b="1" dirty="0"/>
              <a:t>Напівсинтетичні </a:t>
            </a:r>
            <a:r>
              <a:rPr lang="uk-UA" sz="2000" b="1" dirty="0" err="1"/>
              <a:t>пеницилліни</a:t>
            </a:r>
            <a:r>
              <a:rPr lang="uk-UA" sz="2000" b="1" dirty="0"/>
              <a:t>: </a:t>
            </a:r>
          </a:p>
          <a:p>
            <a:pPr algn="just"/>
            <a:endParaRPr lang="uk-UA" sz="2000" dirty="0"/>
          </a:p>
          <a:p>
            <a:pPr algn="just"/>
            <a:r>
              <a:rPr lang="uk-UA" sz="2000" dirty="0"/>
              <a:t>АМПІЦИЛІН – володіє широким спектром дії, але особливо ефективний проти </a:t>
            </a:r>
            <a:r>
              <a:rPr lang="uk-UA" sz="2000" dirty="0" err="1"/>
              <a:t>грамнегативних</a:t>
            </a:r>
            <a:r>
              <a:rPr lang="uk-UA" sz="2000" dirty="0"/>
              <a:t> бактерій. </a:t>
            </a:r>
          </a:p>
          <a:p>
            <a:pPr algn="just"/>
            <a:r>
              <a:rPr lang="uk-UA" sz="2000" dirty="0"/>
              <a:t>НОВОКАЇНОВА СІЛЬ – діє 18–24 години в крові 100 000 од. виводиться через нирки до 70%. </a:t>
            </a:r>
          </a:p>
          <a:p>
            <a:pPr algn="just"/>
            <a:endParaRPr lang="uk-UA" sz="2000" dirty="0"/>
          </a:p>
          <a:p>
            <a:pPr algn="just"/>
            <a:r>
              <a:rPr lang="uk-UA" sz="2000" dirty="0"/>
              <a:t>БІЦИЛІН – містить потрійну кількість калієвої солі пеніциліну. </a:t>
            </a:r>
          </a:p>
          <a:p>
            <a:pPr algn="just"/>
            <a:endParaRPr lang="uk-UA" sz="2000" dirty="0"/>
          </a:p>
          <a:p>
            <a:pPr algn="just"/>
            <a:r>
              <a:rPr lang="uk-UA" sz="2000" dirty="0"/>
              <a:t>СТРЕПТОМІЦИН C</a:t>
            </a:r>
            <a:r>
              <a:rPr lang="uk-UA" sz="1200" dirty="0"/>
              <a:t>21</a:t>
            </a:r>
            <a:r>
              <a:rPr lang="uk-UA" sz="2000" dirty="0"/>
              <a:t>H</a:t>
            </a:r>
            <a:r>
              <a:rPr lang="uk-UA" sz="1200" dirty="0"/>
              <a:t>39</a:t>
            </a:r>
            <a:r>
              <a:rPr lang="uk-UA" sz="2000" dirty="0"/>
              <a:t>O</a:t>
            </a:r>
            <a:r>
              <a:rPr lang="uk-UA" sz="1200" dirty="0"/>
              <a:t>12</a:t>
            </a:r>
            <a:r>
              <a:rPr lang="uk-UA" sz="2000" dirty="0"/>
              <a:t>N</a:t>
            </a:r>
            <a:r>
              <a:rPr lang="uk-UA" sz="1200" dirty="0"/>
              <a:t>7</a:t>
            </a:r>
            <a:r>
              <a:rPr lang="uk-UA" sz="2000" dirty="0"/>
              <a:t> Отримують при глибинному вирощуванні </a:t>
            </a:r>
            <a:r>
              <a:rPr lang="uk-UA" sz="2000" dirty="0" err="1"/>
              <a:t>Actinomyces</a:t>
            </a:r>
            <a:r>
              <a:rPr lang="uk-UA" sz="2000" dirty="0"/>
              <a:t> </a:t>
            </a:r>
            <a:r>
              <a:rPr lang="uk-UA" sz="2000" dirty="0" err="1"/>
              <a:t>streptomycini</a:t>
            </a:r>
            <a:r>
              <a:rPr lang="uk-UA" sz="2000" dirty="0"/>
              <a:t>. Жовтий порошок, стійкий при </a:t>
            </a:r>
            <a:r>
              <a:rPr lang="uk-UA" sz="2000" dirty="0" err="1"/>
              <a:t>рН</a:t>
            </a:r>
            <a:r>
              <a:rPr lang="uk-UA" sz="2000" dirty="0"/>
              <a:t> 3–7. Руйнується при кип'ячені. Не знижує активності в крові. Порушує проникність мембран, пригнічує активність ферментів, які містять біотин. Діє на грампозитивні і </a:t>
            </a:r>
            <a:r>
              <a:rPr lang="uk-UA" sz="2000" dirty="0" err="1"/>
              <a:t>грамнегативні</a:t>
            </a:r>
            <a:r>
              <a:rPr lang="uk-UA" sz="2000" dirty="0"/>
              <a:t> бактерії, кислототривкі мікроорганізми. Застосовують при туберкульозі, чумі, туляремії, поразці кісток і очей. Слабкіше діє на грампозитивних бактерій. У організмі швидко виробляється стійкість. </a:t>
            </a:r>
          </a:p>
        </p:txBody>
      </p:sp>
      <p:pic>
        <p:nvPicPr>
          <p:cNvPr id="3" name="Рисунок 2">
            <a:extLst>
              <a:ext uri="{FF2B5EF4-FFF2-40B4-BE49-F238E27FC236}">
                <a16:creationId xmlns:a16="http://schemas.microsoft.com/office/drawing/2014/main" id="{C462DED5-1F36-45F8-8868-12D0D9BC4B81}"/>
              </a:ext>
            </a:extLst>
          </p:cNvPr>
          <p:cNvPicPr>
            <a:picLocks noChangeAspect="1"/>
          </p:cNvPicPr>
          <p:nvPr/>
        </p:nvPicPr>
        <p:blipFill>
          <a:blip r:embed="rId2"/>
          <a:stretch>
            <a:fillRect/>
          </a:stretch>
        </p:blipFill>
        <p:spPr>
          <a:xfrm>
            <a:off x="9700345" y="94455"/>
            <a:ext cx="2491655" cy="2491655"/>
          </a:xfrm>
          <a:prstGeom prst="rect">
            <a:avLst/>
          </a:prstGeom>
        </p:spPr>
      </p:pic>
      <p:pic>
        <p:nvPicPr>
          <p:cNvPr id="4" name="Рисунок 3">
            <a:extLst>
              <a:ext uri="{FF2B5EF4-FFF2-40B4-BE49-F238E27FC236}">
                <a16:creationId xmlns:a16="http://schemas.microsoft.com/office/drawing/2014/main" id="{93958748-A0DE-464D-B3BC-5C3C1DB5530B}"/>
              </a:ext>
            </a:extLst>
          </p:cNvPr>
          <p:cNvPicPr>
            <a:picLocks noChangeAspect="1"/>
          </p:cNvPicPr>
          <p:nvPr/>
        </p:nvPicPr>
        <p:blipFill>
          <a:blip r:embed="rId3"/>
          <a:stretch>
            <a:fillRect/>
          </a:stretch>
        </p:blipFill>
        <p:spPr>
          <a:xfrm>
            <a:off x="8531262" y="1913176"/>
            <a:ext cx="913602" cy="2372736"/>
          </a:xfrm>
          <a:prstGeom prst="rect">
            <a:avLst/>
          </a:prstGeom>
        </p:spPr>
      </p:pic>
      <p:pic>
        <p:nvPicPr>
          <p:cNvPr id="5" name="Рисунок 4">
            <a:extLst>
              <a:ext uri="{FF2B5EF4-FFF2-40B4-BE49-F238E27FC236}">
                <a16:creationId xmlns:a16="http://schemas.microsoft.com/office/drawing/2014/main" id="{9396204D-2C43-4A33-B00D-0420A8C7AD36}"/>
              </a:ext>
            </a:extLst>
          </p:cNvPr>
          <p:cNvPicPr>
            <a:picLocks noChangeAspect="1"/>
          </p:cNvPicPr>
          <p:nvPr/>
        </p:nvPicPr>
        <p:blipFill>
          <a:blip r:embed="rId4"/>
          <a:stretch>
            <a:fillRect/>
          </a:stretch>
        </p:blipFill>
        <p:spPr>
          <a:xfrm>
            <a:off x="9496968" y="4001509"/>
            <a:ext cx="2143125" cy="2143125"/>
          </a:xfrm>
          <a:prstGeom prst="rect">
            <a:avLst/>
          </a:prstGeom>
        </p:spPr>
      </p:pic>
    </p:spTree>
    <p:extLst>
      <p:ext uri="{BB962C8B-B14F-4D97-AF65-F5344CB8AC3E}">
        <p14:creationId xmlns:p14="http://schemas.microsoft.com/office/powerpoint/2010/main" val="3403550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F819E-BAB8-4BE0-82CF-DD6F99A80BDA}"/>
              </a:ext>
            </a:extLst>
          </p:cNvPr>
          <p:cNvSpPr/>
          <p:nvPr/>
        </p:nvSpPr>
        <p:spPr>
          <a:xfrm>
            <a:off x="461818" y="1041175"/>
            <a:ext cx="6096000" cy="4708981"/>
          </a:xfrm>
          <a:prstGeom prst="rect">
            <a:avLst/>
          </a:prstGeom>
        </p:spPr>
        <p:txBody>
          <a:bodyPr>
            <a:spAutoFit/>
          </a:bodyPr>
          <a:lstStyle/>
          <a:p>
            <a:pPr algn="just"/>
            <a:r>
              <a:rPr lang="uk-UA" sz="2000" dirty="0"/>
              <a:t>ПОЛІМІКСИН B. </a:t>
            </a:r>
            <a:r>
              <a:rPr lang="uk-UA" sz="2000" dirty="0" err="1"/>
              <a:t>polymixa</a:t>
            </a:r>
            <a:r>
              <a:rPr lang="uk-UA" sz="2000" dirty="0"/>
              <a:t> Поліпептид. Є декілька форм: А, В, С, D. Молекулярна вага 1150. Використовується проти </a:t>
            </a:r>
            <a:r>
              <a:rPr lang="uk-UA" sz="2000" dirty="0" err="1"/>
              <a:t>синегнойної</a:t>
            </a:r>
            <a:r>
              <a:rPr lang="uk-UA" sz="2000" dirty="0"/>
              <a:t> палички, тифозних бактерій. </a:t>
            </a:r>
          </a:p>
          <a:p>
            <a:pPr algn="just"/>
            <a:r>
              <a:rPr lang="uk-UA" sz="2000" dirty="0"/>
              <a:t>ОЛЕНДРОМІЦИН </a:t>
            </a:r>
            <a:r>
              <a:rPr lang="uk-UA" sz="2000" dirty="0" err="1"/>
              <a:t>St</a:t>
            </a:r>
            <a:r>
              <a:rPr lang="uk-UA" sz="2000" dirty="0"/>
              <a:t>. </a:t>
            </a:r>
            <a:r>
              <a:rPr lang="uk-UA" sz="2000" dirty="0" err="1"/>
              <a:t>antibioticus</a:t>
            </a:r>
            <a:r>
              <a:rPr lang="uk-UA" sz="2000" dirty="0"/>
              <a:t> Білий кристалічний порошок. Гальмує білковий синтез у грампозитивних бактерій, вірусів, </a:t>
            </a:r>
            <a:r>
              <a:rPr lang="uk-UA" sz="2000" dirty="0" err="1"/>
              <a:t>найпрстіших</a:t>
            </a:r>
            <a:r>
              <a:rPr lang="uk-UA" sz="2000" dirty="0"/>
              <a:t>. </a:t>
            </a:r>
          </a:p>
          <a:p>
            <a:pPr algn="just"/>
            <a:r>
              <a:rPr lang="uk-UA" sz="2000" dirty="0"/>
              <a:t>НІСТАТИН </a:t>
            </a:r>
            <a:r>
              <a:rPr lang="uk-UA" sz="2000" dirty="0" err="1"/>
              <a:t>St</a:t>
            </a:r>
            <a:r>
              <a:rPr lang="uk-UA" sz="2000" dirty="0"/>
              <a:t>. </a:t>
            </a:r>
            <a:r>
              <a:rPr lang="uk-UA" sz="2000" dirty="0" err="1"/>
              <a:t>noursei</a:t>
            </a:r>
            <a:r>
              <a:rPr lang="uk-UA" sz="2000" dirty="0"/>
              <a:t> Жовтий кристалічний порошок, не розчиняється у воді, розчиняється в </a:t>
            </a:r>
            <a:r>
              <a:rPr lang="uk-UA" sz="2000" dirty="0" err="1"/>
              <a:t>НСl</a:t>
            </a:r>
            <a:r>
              <a:rPr lang="uk-UA" sz="2000" dirty="0"/>
              <a:t>, </a:t>
            </a:r>
            <a:r>
              <a:rPr lang="uk-UA" sz="2000" dirty="0" err="1"/>
              <a:t>NаOH</a:t>
            </a:r>
            <a:r>
              <a:rPr lang="uk-UA" sz="2000" dirty="0"/>
              <a:t>. Пригнічує дихання дріжджів, змінює проникність мембран. </a:t>
            </a:r>
          </a:p>
          <a:p>
            <a:pPr algn="just"/>
            <a:r>
              <a:rPr lang="uk-UA" sz="2000" dirty="0"/>
              <a:t>ЛЕВОРИН </a:t>
            </a:r>
            <a:r>
              <a:rPr lang="uk-UA" sz="2000" dirty="0" err="1"/>
              <a:t>Actinomyces</a:t>
            </a:r>
            <a:r>
              <a:rPr lang="uk-UA" sz="2000" dirty="0"/>
              <a:t> </a:t>
            </a:r>
            <a:r>
              <a:rPr lang="uk-UA" sz="2000" dirty="0" err="1"/>
              <a:t>levoris</a:t>
            </a:r>
            <a:r>
              <a:rPr lang="uk-UA" sz="2000" dirty="0"/>
              <a:t> Жовтий порошок. Активний проти дріжджів. Застосовують </a:t>
            </a:r>
            <a:r>
              <a:rPr lang="uk-UA" sz="2000" dirty="0" err="1"/>
              <a:t>орально</a:t>
            </a:r>
            <a:r>
              <a:rPr lang="uk-UA" sz="2000" dirty="0"/>
              <a:t> проти </a:t>
            </a:r>
            <a:r>
              <a:rPr lang="uk-UA" sz="2000" dirty="0" err="1"/>
              <a:t>кандидозу</a:t>
            </a:r>
            <a:r>
              <a:rPr lang="uk-UA" sz="2000" dirty="0"/>
              <a:t>. Протипоказаний при хворобах нирок і печінки. </a:t>
            </a:r>
          </a:p>
        </p:txBody>
      </p:sp>
      <p:pic>
        <p:nvPicPr>
          <p:cNvPr id="3" name="Рисунок 2">
            <a:extLst>
              <a:ext uri="{FF2B5EF4-FFF2-40B4-BE49-F238E27FC236}">
                <a16:creationId xmlns:a16="http://schemas.microsoft.com/office/drawing/2014/main" id="{22D5F08B-E69E-4E90-A984-4464B1D19974}"/>
              </a:ext>
            </a:extLst>
          </p:cNvPr>
          <p:cNvPicPr>
            <a:picLocks noChangeAspect="1"/>
          </p:cNvPicPr>
          <p:nvPr/>
        </p:nvPicPr>
        <p:blipFill>
          <a:blip r:embed="rId2"/>
          <a:stretch>
            <a:fillRect/>
          </a:stretch>
        </p:blipFill>
        <p:spPr>
          <a:xfrm>
            <a:off x="9608117" y="192176"/>
            <a:ext cx="2583883" cy="2595418"/>
          </a:xfrm>
          <a:prstGeom prst="rect">
            <a:avLst/>
          </a:prstGeom>
        </p:spPr>
      </p:pic>
      <p:pic>
        <p:nvPicPr>
          <p:cNvPr id="5" name="Рисунок 4">
            <a:extLst>
              <a:ext uri="{FF2B5EF4-FFF2-40B4-BE49-F238E27FC236}">
                <a16:creationId xmlns:a16="http://schemas.microsoft.com/office/drawing/2014/main" id="{F135B50E-3797-4861-A675-C495398DA5F3}"/>
              </a:ext>
            </a:extLst>
          </p:cNvPr>
          <p:cNvPicPr>
            <a:picLocks noChangeAspect="1"/>
          </p:cNvPicPr>
          <p:nvPr/>
        </p:nvPicPr>
        <p:blipFill>
          <a:blip r:embed="rId3"/>
          <a:stretch>
            <a:fillRect/>
          </a:stretch>
        </p:blipFill>
        <p:spPr>
          <a:xfrm>
            <a:off x="6682895" y="1130709"/>
            <a:ext cx="3253557" cy="3685309"/>
          </a:xfrm>
          <a:prstGeom prst="rect">
            <a:avLst/>
          </a:prstGeom>
        </p:spPr>
      </p:pic>
      <p:pic>
        <p:nvPicPr>
          <p:cNvPr id="6" name="Рисунок 5">
            <a:extLst>
              <a:ext uri="{FF2B5EF4-FFF2-40B4-BE49-F238E27FC236}">
                <a16:creationId xmlns:a16="http://schemas.microsoft.com/office/drawing/2014/main" id="{09B93679-EA66-4427-B9D2-53F2B6A2C997}"/>
              </a:ext>
            </a:extLst>
          </p:cNvPr>
          <p:cNvPicPr>
            <a:picLocks noChangeAspect="1"/>
          </p:cNvPicPr>
          <p:nvPr/>
        </p:nvPicPr>
        <p:blipFill>
          <a:blip r:embed="rId4"/>
          <a:stretch>
            <a:fillRect/>
          </a:stretch>
        </p:blipFill>
        <p:spPr>
          <a:xfrm>
            <a:off x="8243310" y="4836279"/>
            <a:ext cx="3057525" cy="1495425"/>
          </a:xfrm>
          <a:prstGeom prst="rect">
            <a:avLst/>
          </a:prstGeom>
        </p:spPr>
      </p:pic>
    </p:spTree>
    <p:extLst>
      <p:ext uri="{BB962C8B-B14F-4D97-AF65-F5344CB8AC3E}">
        <p14:creationId xmlns:p14="http://schemas.microsoft.com/office/powerpoint/2010/main" val="2104874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D99B7F1-7899-4F23-8619-0C123151021C}"/>
              </a:ext>
            </a:extLst>
          </p:cNvPr>
          <p:cNvSpPr/>
          <p:nvPr/>
        </p:nvSpPr>
        <p:spPr>
          <a:xfrm>
            <a:off x="406400" y="1074294"/>
            <a:ext cx="6096000" cy="3693319"/>
          </a:xfrm>
          <a:prstGeom prst="rect">
            <a:avLst/>
          </a:prstGeom>
        </p:spPr>
        <p:txBody>
          <a:bodyPr>
            <a:spAutoFit/>
          </a:bodyPr>
          <a:lstStyle/>
          <a:p>
            <a:pPr algn="just"/>
            <a:r>
              <a:rPr lang="uk-UA" dirty="0"/>
              <a:t>ЕРИТРОМІЦИН С</a:t>
            </a:r>
            <a:r>
              <a:rPr lang="uk-UA" sz="1200" dirty="0"/>
              <a:t>37</a:t>
            </a:r>
            <a:r>
              <a:rPr lang="uk-UA" dirty="0"/>
              <a:t>Н</a:t>
            </a:r>
            <a:r>
              <a:rPr lang="uk-UA" sz="1200" dirty="0"/>
              <a:t>67</a:t>
            </a:r>
            <a:r>
              <a:rPr lang="uk-UA" dirty="0"/>
              <a:t>О</a:t>
            </a:r>
            <a:r>
              <a:rPr lang="uk-UA" sz="1600" dirty="0"/>
              <a:t>13</a:t>
            </a:r>
            <a:r>
              <a:rPr lang="uk-UA" dirty="0"/>
              <a:t>  </a:t>
            </a:r>
            <a:r>
              <a:rPr lang="uk-UA" dirty="0" err="1"/>
              <a:t>St</a:t>
            </a:r>
            <a:r>
              <a:rPr lang="uk-UA" dirty="0"/>
              <a:t>. </a:t>
            </a:r>
            <a:r>
              <a:rPr lang="uk-UA" dirty="0" err="1"/>
              <a:t>erythreus</a:t>
            </a:r>
            <a:r>
              <a:rPr lang="uk-UA" dirty="0"/>
              <a:t> Білий кристалічний порошок. Не розчиняється у воді, добре розчиняється в спирті. Активний в лужному середовищі. До нього чутливі стафілококи, стрептококи і </a:t>
            </a:r>
            <a:r>
              <a:rPr lang="uk-UA" dirty="0" err="1"/>
              <a:t>коринобактерії</a:t>
            </a:r>
            <a:r>
              <a:rPr lang="uk-UA" dirty="0"/>
              <a:t>. Не токсичний. Приймають оральним шляхом. Використовують при </a:t>
            </a:r>
            <a:r>
              <a:rPr lang="uk-UA" dirty="0" err="1"/>
              <a:t>тонзилітах</a:t>
            </a:r>
            <a:r>
              <a:rPr lang="uk-UA" dirty="0"/>
              <a:t>, </a:t>
            </a:r>
            <a:r>
              <a:rPr lang="uk-UA" dirty="0" err="1"/>
              <a:t>фарингітах</a:t>
            </a:r>
            <a:r>
              <a:rPr lang="uk-UA" dirty="0"/>
              <a:t>, фурункульозах, шкірних інфекціях. </a:t>
            </a:r>
          </a:p>
          <a:p>
            <a:pPr algn="just"/>
            <a:endParaRPr lang="uk-UA" dirty="0"/>
          </a:p>
          <a:p>
            <a:pPr algn="just"/>
            <a:r>
              <a:rPr lang="uk-UA" dirty="0"/>
              <a:t>НЕОМІЦИН C</a:t>
            </a:r>
            <a:r>
              <a:rPr lang="uk-UA" sz="1200" dirty="0"/>
              <a:t>29</a:t>
            </a:r>
            <a:r>
              <a:rPr lang="uk-UA" dirty="0"/>
              <a:t>H</a:t>
            </a:r>
            <a:r>
              <a:rPr lang="uk-UA" sz="1200" dirty="0"/>
              <a:t>58</a:t>
            </a:r>
            <a:r>
              <a:rPr lang="uk-UA" dirty="0"/>
              <a:t>N</a:t>
            </a:r>
            <a:r>
              <a:rPr lang="uk-UA" sz="1200" dirty="0"/>
              <a:t>8</a:t>
            </a:r>
            <a:r>
              <a:rPr lang="uk-UA" dirty="0"/>
              <a:t>O</a:t>
            </a:r>
            <a:r>
              <a:rPr lang="uk-UA" sz="1200" dirty="0"/>
              <a:t>6</a:t>
            </a:r>
            <a:r>
              <a:rPr lang="uk-UA" dirty="0"/>
              <a:t> </a:t>
            </a:r>
            <a:r>
              <a:rPr lang="uk-UA" dirty="0" err="1"/>
              <a:t>Грамнегативні</a:t>
            </a:r>
            <a:r>
              <a:rPr lang="uk-UA" dirty="0"/>
              <a:t> </a:t>
            </a:r>
            <a:r>
              <a:rPr lang="uk-UA" dirty="0" err="1"/>
              <a:t>Str</a:t>
            </a:r>
            <a:r>
              <a:rPr lang="uk-UA" dirty="0"/>
              <a:t>.  </a:t>
            </a:r>
            <a:r>
              <a:rPr lang="uk-UA" dirty="0" err="1"/>
              <a:t>aureofaciens</a:t>
            </a:r>
            <a:r>
              <a:rPr lang="uk-UA" dirty="0"/>
              <a:t> Застосовують при стійкості до стрептоміцину, левоміцетину. Діє на туберкульозні палички, вражаючи нуклеїнові кислоти. </a:t>
            </a:r>
            <a:r>
              <a:rPr lang="uk-UA" dirty="0" err="1"/>
              <a:t>колІмІцин</a:t>
            </a:r>
            <a:r>
              <a:rPr lang="uk-UA" dirty="0"/>
              <a:t> Бактерійного походження, малотоксичний, дуже ефективний проти </a:t>
            </a:r>
            <a:r>
              <a:rPr lang="uk-UA" dirty="0" err="1"/>
              <a:t>грамнегативних</a:t>
            </a:r>
            <a:r>
              <a:rPr lang="uk-UA" dirty="0"/>
              <a:t> бактерій (сечостатеві інфекції).</a:t>
            </a:r>
          </a:p>
        </p:txBody>
      </p:sp>
      <p:pic>
        <p:nvPicPr>
          <p:cNvPr id="3" name="Рисунок 2">
            <a:extLst>
              <a:ext uri="{FF2B5EF4-FFF2-40B4-BE49-F238E27FC236}">
                <a16:creationId xmlns:a16="http://schemas.microsoft.com/office/drawing/2014/main" id="{49C3CF6B-B16D-4176-BDAE-F003CD6A9553}"/>
              </a:ext>
            </a:extLst>
          </p:cNvPr>
          <p:cNvPicPr>
            <a:picLocks noChangeAspect="1"/>
          </p:cNvPicPr>
          <p:nvPr/>
        </p:nvPicPr>
        <p:blipFill>
          <a:blip r:embed="rId2"/>
          <a:stretch>
            <a:fillRect/>
          </a:stretch>
        </p:blipFill>
        <p:spPr>
          <a:xfrm>
            <a:off x="8174885" y="0"/>
            <a:ext cx="4017115" cy="3103418"/>
          </a:xfrm>
          <a:prstGeom prst="rect">
            <a:avLst/>
          </a:prstGeom>
        </p:spPr>
      </p:pic>
      <p:pic>
        <p:nvPicPr>
          <p:cNvPr id="4" name="Рисунок 3">
            <a:extLst>
              <a:ext uri="{FF2B5EF4-FFF2-40B4-BE49-F238E27FC236}">
                <a16:creationId xmlns:a16="http://schemas.microsoft.com/office/drawing/2014/main" id="{943C1650-DF63-48A5-8BBD-6E4C852D5FBF}"/>
              </a:ext>
            </a:extLst>
          </p:cNvPr>
          <p:cNvPicPr>
            <a:picLocks noChangeAspect="1"/>
          </p:cNvPicPr>
          <p:nvPr/>
        </p:nvPicPr>
        <p:blipFill>
          <a:blip r:embed="rId3"/>
          <a:stretch>
            <a:fillRect/>
          </a:stretch>
        </p:blipFill>
        <p:spPr>
          <a:xfrm>
            <a:off x="7565285" y="3278765"/>
            <a:ext cx="2705551" cy="3119798"/>
          </a:xfrm>
          <a:prstGeom prst="rect">
            <a:avLst/>
          </a:prstGeom>
        </p:spPr>
      </p:pic>
    </p:spTree>
    <p:extLst>
      <p:ext uri="{BB962C8B-B14F-4D97-AF65-F5344CB8AC3E}">
        <p14:creationId xmlns:p14="http://schemas.microsoft.com/office/powerpoint/2010/main" val="54741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E52548-0785-4577-8A59-C7386B23750B}"/>
              </a:ext>
            </a:extLst>
          </p:cNvPr>
          <p:cNvSpPr/>
          <p:nvPr/>
        </p:nvSpPr>
        <p:spPr>
          <a:xfrm>
            <a:off x="406400" y="723083"/>
            <a:ext cx="6677891" cy="4708981"/>
          </a:xfrm>
          <a:prstGeom prst="rect">
            <a:avLst/>
          </a:prstGeom>
        </p:spPr>
        <p:txBody>
          <a:bodyPr wrap="square">
            <a:spAutoFit/>
          </a:bodyPr>
          <a:lstStyle/>
          <a:p>
            <a:pPr algn="just"/>
            <a:r>
              <a:rPr lang="uk-UA" sz="2000" b="1" dirty="0"/>
              <a:t>Вірулентність</a:t>
            </a:r>
            <a:r>
              <a:rPr lang="uk-UA" sz="2000" dirty="0"/>
              <a:t> - ступінь патогенності даної культури (штаму). Вірулентність – це якісний показник. Вона змінюється під впливом природних умов. </a:t>
            </a:r>
          </a:p>
          <a:p>
            <a:pPr algn="just"/>
            <a:r>
              <a:rPr lang="uk-UA" sz="2000" dirty="0"/>
              <a:t>Ослаблення вірулентності досягається шляхом дії деяких чинників: </a:t>
            </a:r>
          </a:p>
          <a:p>
            <a:pPr algn="just"/>
            <a:r>
              <a:rPr lang="uk-UA" sz="2000" dirty="0"/>
              <a:t>а) захисних сил організму; </a:t>
            </a:r>
          </a:p>
          <a:p>
            <a:pPr algn="just"/>
            <a:r>
              <a:rPr lang="uk-UA" sz="2000" dirty="0"/>
              <a:t>б) антимікробних препаратів; </a:t>
            </a:r>
          </a:p>
          <a:p>
            <a:pPr algn="just"/>
            <a:r>
              <a:rPr lang="uk-UA" sz="2000" dirty="0"/>
              <a:t>в) високої температури; </a:t>
            </a:r>
          </a:p>
          <a:p>
            <a:pPr algn="just"/>
            <a:r>
              <a:rPr lang="uk-UA" sz="2000" dirty="0"/>
              <a:t>г) </a:t>
            </a:r>
            <a:r>
              <a:rPr lang="uk-UA" sz="2000" dirty="0" err="1"/>
              <a:t>дезинфікуючих</a:t>
            </a:r>
            <a:r>
              <a:rPr lang="uk-UA" sz="2000" dirty="0"/>
              <a:t> речовин; </a:t>
            </a:r>
          </a:p>
          <a:p>
            <a:pPr algn="just"/>
            <a:r>
              <a:rPr lang="uk-UA" sz="2000" dirty="0"/>
              <a:t>д) пересівання з одного середовища на інше. </a:t>
            </a:r>
          </a:p>
          <a:p>
            <a:pPr algn="just"/>
            <a:endParaRPr lang="uk-UA" sz="2000" dirty="0"/>
          </a:p>
          <a:p>
            <a:pPr algn="just"/>
            <a:r>
              <a:rPr lang="uk-UA" sz="2000" dirty="0"/>
              <a:t>На протилежність цьому поняттю є авірулентність — нездатність окремих штамів патогенних видів мікроорганізмів спричинити хворобу. Вірулентність реалізується через фактори патогенності збудника.</a:t>
            </a:r>
          </a:p>
        </p:txBody>
      </p:sp>
      <p:pic>
        <p:nvPicPr>
          <p:cNvPr id="3" name="Рисунок 2">
            <a:extLst>
              <a:ext uri="{FF2B5EF4-FFF2-40B4-BE49-F238E27FC236}">
                <a16:creationId xmlns:a16="http://schemas.microsoft.com/office/drawing/2014/main" id="{771E46A0-915F-45C3-9FAD-6933F613B2C0}"/>
              </a:ext>
            </a:extLst>
          </p:cNvPr>
          <p:cNvPicPr>
            <a:picLocks noChangeAspect="1"/>
          </p:cNvPicPr>
          <p:nvPr/>
        </p:nvPicPr>
        <p:blipFill>
          <a:blip r:embed="rId2"/>
          <a:stretch>
            <a:fillRect/>
          </a:stretch>
        </p:blipFill>
        <p:spPr>
          <a:xfrm>
            <a:off x="7158182" y="1062247"/>
            <a:ext cx="5033818" cy="3307418"/>
          </a:xfrm>
          <a:prstGeom prst="rect">
            <a:avLst/>
          </a:prstGeom>
        </p:spPr>
      </p:pic>
    </p:spTree>
    <p:extLst>
      <p:ext uri="{BB962C8B-B14F-4D97-AF65-F5344CB8AC3E}">
        <p14:creationId xmlns:p14="http://schemas.microsoft.com/office/powerpoint/2010/main" val="3221987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80C2735-93D5-4F14-A6E6-1F122260FF69}"/>
              </a:ext>
            </a:extLst>
          </p:cNvPr>
          <p:cNvSpPr/>
          <p:nvPr/>
        </p:nvSpPr>
        <p:spPr>
          <a:xfrm>
            <a:off x="110836" y="305068"/>
            <a:ext cx="9374909" cy="6247864"/>
          </a:xfrm>
          <a:prstGeom prst="rect">
            <a:avLst/>
          </a:prstGeom>
        </p:spPr>
        <p:txBody>
          <a:bodyPr wrap="square">
            <a:spAutoFit/>
          </a:bodyPr>
          <a:lstStyle/>
          <a:p>
            <a:pPr algn="just"/>
            <a:r>
              <a:rPr lang="uk-UA" sz="2000" dirty="0"/>
              <a:t>Напівсинтетичні препарати: </a:t>
            </a:r>
          </a:p>
          <a:p>
            <a:pPr algn="just"/>
            <a:r>
              <a:rPr lang="uk-UA" sz="2000" dirty="0"/>
              <a:t>ХЛОРМІЦЕТІН C</a:t>
            </a:r>
            <a:r>
              <a:rPr lang="uk-UA" sz="1200" dirty="0"/>
              <a:t>11</a:t>
            </a:r>
            <a:r>
              <a:rPr lang="uk-UA" sz="2000" dirty="0"/>
              <a:t>H</a:t>
            </a:r>
            <a:r>
              <a:rPr lang="uk-UA" sz="1200" dirty="0"/>
              <a:t>12</a:t>
            </a:r>
            <a:r>
              <a:rPr lang="uk-UA" sz="2000" dirty="0"/>
              <a:t>N</a:t>
            </a:r>
            <a:r>
              <a:rPr lang="uk-UA" sz="1200" dirty="0"/>
              <a:t>2</a:t>
            </a:r>
            <a:r>
              <a:rPr lang="uk-UA" sz="2000" dirty="0"/>
              <a:t>O</a:t>
            </a:r>
            <a:r>
              <a:rPr lang="uk-UA" sz="1200" dirty="0"/>
              <a:t>5</a:t>
            </a:r>
            <a:r>
              <a:rPr lang="uk-UA" sz="2000" dirty="0"/>
              <a:t>Cl</a:t>
            </a:r>
            <a:r>
              <a:rPr lang="uk-UA" sz="1200" dirty="0"/>
              <a:t>2</a:t>
            </a:r>
            <a:r>
              <a:rPr lang="uk-UA" sz="2000" dirty="0"/>
              <a:t> </a:t>
            </a:r>
            <a:r>
              <a:rPr lang="uk-UA" sz="2000" dirty="0" err="1"/>
              <a:t>Streptomyces</a:t>
            </a:r>
            <a:r>
              <a:rPr lang="uk-UA" sz="2000" dirty="0"/>
              <a:t> </a:t>
            </a:r>
            <a:r>
              <a:rPr lang="uk-UA" sz="2000" dirty="0" err="1"/>
              <a:t>venezuellae</a:t>
            </a:r>
            <a:r>
              <a:rPr lang="uk-UA" sz="2000" dirty="0"/>
              <a:t> Пластинчасті кристали, </a:t>
            </a:r>
            <a:r>
              <a:rPr lang="uk-UA" sz="2000" dirty="0" err="1"/>
              <a:t>рН</a:t>
            </a:r>
            <a:r>
              <a:rPr lang="uk-UA" sz="2000" dirty="0"/>
              <a:t> 2,5–9,5. Спектр широкий. Блокує синтез білка. Малотоксичний. Застосовують при дизентерії, бруцельозі, туляремії, коклюшу, інфекціях кишкового тракту, рикетсії. </a:t>
            </a:r>
          </a:p>
          <a:p>
            <a:pPr algn="just"/>
            <a:r>
              <a:rPr lang="uk-UA" sz="2000" dirty="0"/>
              <a:t>ЛЕВОМІЦЕТИН Синтетична речовина, ідентична </a:t>
            </a:r>
            <a:r>
              <a:rPr lang="uk-UA" sz="2000" dirty="0" err="1"/>
              <a:t>хлорамфеніколу</a:t>
            </a:r>
            <a:r>
              <a:rPr lang="uk-UA" sz="2000" dirty="0"/>
              <a:t>. Витримує кип'ятіння протягом 5 хвилин. Пригноблює грампозитивні і </a:t>
            </a:r>
            <a:r>
              <a:rPr lang="uk-UA" sz="2000" dirty="0" err="1"/>
              <a:t>грамнегативні</a:t>
            </a:r>
            <a:r>
              <a:rPr lang="uk-UA" sz="2000" dirty="0"/>
              <a:t> бактерії, рикетсії, віруси трахоми і спірохет, збудників висипного тифу, японської лихоманки. </a:t>
            </a:r>
          </a:p>
          <a:p>
            <a:pPr algn="just"/>
            <a:r>
              <a:rPr lang="uk-UA" sz="2000" dirty="0"/>
              <a:t>СИНТОМІЦИН = левоміцетин + </a:t>
            </a:r>
            <a:r>
              <a:rPr lang="uk-UA" sz="2000" dirty="0" err="1"/>
              <a:t>декстраміцетин</a:t>
            </a:r>
            <a:r>
              <a:rPr lang="uk-UA" sz="2000" dirty="0"/>
              <a:t>  Кристалічний порошок, білий, розчинний в спирті, мало у воді. Застосовується при лікуванні бактерійної дизентерії. </a:t>
            </a:r>
          </a:p>
          <a:p>
            <a:pPr algn="just"/>
            <a:r>
              <a:rPr lang="uk-UA" sz="2000" dirty="0"/>
              <a:t>ХЛОРТЕТРАЦИКЛІН (біоміцин) C</a:t>
            </a:r>
            <a:r>
              <a:rPr lang="uk-UA" sz="1200" dirty="0"/>
              <a:t>22</a:t>
            </a:r>
            <a:r>
              <a:rPr lang="uk-UA" sz="2000" dirty="0"/>
              <a:t>H</a:t>
            </a:r>
            <a:r>
              <a:rPr lang="uk-UA" sz="1200" dirty="0"/>
              <a:t>23</a:t>
            </a:r>
            <a:r>
              <a:rPr lang="uk-UA" sz="2000" dirty="0"/>
              <a:t>O</a:t>
            </a:r>
            <a:r>
              <a:rPr lang="uk-UA" sz="1200" dirty="0"/>
              <a:t>8</a:t>
            </a:r>
            <a:r>
              <a:rPr lang="uk-UA" sz="2000" dirty="0"/>
              <a:t>N</a:t>
            </a:r>
            <a:r>
              <a:rPr lang="uk-UA" sz="1200" dirty="0"/>
              <a:t>2</a:t>
            </a:r>
            <a:r>
              <a:rPr lang="uk-UA" sz="2000" dirty="0"/>
              <a:t>Cl </a:t>
            </a:r>
            <a:r>
              <a:rPr lang="uk-UA" sz="2000" dirty="0" err="1"/>
              <a:t>St</a:t>
            </a:r>
            <a:r>
              <a:rPr lang="uk-UA" sz="2000" dirty="0"/>
              <a:t>. </a:t>
            </a:r>
            <a:r>
              <a:rPr lang="uk-UA" sz="2000" dirty="0" err="1"/>
              <a:t>aureofaciens</a:t>
            </a:r>
            <a:r>
              <a:rPr lang="uk-UA" sz="2000" dirty="0"/>
              <a:t> Світло-жовті кристали, у воді малорозчинні. Діє як на грампозитивних, так і на </a:t>
            </a:r>
            <a:r>
              <a:rPr lang="uk-UA" sz="2000" dirty="0" err="1"/>
              <a:t>грамнегативних</a:t>
            </a:r>
            <a:r>
              <a:rPr lang="uk-UA" sz="2000" dirty="0"/>
              <a:t>, але в основному на грампозитивні бактерії. Пригноблює синтез білка. Діє на дизентерійних амеб, рикетсій, віруси. Застосовують при туляремії, пневмонії, захворюваннях очей, нирок. </a:t>
            </a:r>
          </a:p>
          <a:p>
            <a:pPr algn="just"/>
            <a:r>
              <a:rPr lang="uk-UA" sz="2000" dirty="0"/>
              <a:t>ТЕТРАЦИКЛІН Отримують каталітичним гідруванням </a:t>
            </a:r>
            <a:r>
              <a:rPr lang="uk-UA" sz="2000" dirty="0" err="1"/>
              <a:t>хлортетрацикліну</a:t>
            </a:r>
            <a:r>
              <a:rPr lang="uk-UA" sz="2000" dirty="0"/>
              <a:t>. Його розчини стабільніші, ніж у </a:t>
            </a:r>
            <a:r>
              <a:rPr lang="uk-UA" sz="2000" dirty="0" err="1"/>
              <a:t>хлортетрацикліну</a:t>
            </a:r>
            <a:r>
              <a:rPr lang="uk-UA" sz="2000" dirty="0"/>
              <a:t>, стійкий до кип'ятіння. Малотоксичний. Активний в кислих середовищах (</a:t>
            </a:r>
            <a:r>
              <a:rPr lang="uk-UA" sz="2000" dirty="0" err="1"/>
              <a:t>рН</a:t>
            </a:r>
            <a:r>
              <a:rPr lang="uk-UA" sz="2000" dirty="0"/>
              <a:t> 2,5). Затримує синтез білка і нуклеїнових кислот. Не володіє гірким смаком. Використовують при </a:t>
            </a:r>
            <a:r>
              <a:rPr lang="uk-UA" sz="2000" dirty="0" err="1"/>
              <a:t>тонзілитах</a:t>
            </a:r>
            <a:r>
              <a:rPr lang="uk-UA" sz="2000" dirty="0"/>
              <a:t>, отитах, бронхітах, лімфаденіті. </a:t>
            </a:r>
          </a:p>
        </p:txBody>
      </p:sp>
      <p:pic>
        <p:nvPicPr>
          <p:cNvPr id="3" name="Рисунок 2">
            <a:extLst>
              <a:ext uri="{FF2B5EF4-FFF2-40B4-BE49-F238E27FC236}">
                <a16:creationId xmlns:a16="http://schemas.microsoft.com/office/drawing/2014/main" id="{A087EF73-A75C-46B0-ACB5-BE457C1CEDF6}"/>
              </a:ext>
            </a:extLst>
          </p:cNvPr>
          <p:cNvPicPr>
            <a:picLocks noChangeAspect="1"/>
          </p:cNvPicPr>
          <p:nvPr/>
        </p:nvPicPr>
        <p:blipFill>
          <a:blip r:embed="rId2"/>
          <a:stretch>
            <a:fillRect/>
          </a:stretch>
        </p:blipFill>
        <p:spPr>
          <a:xfrm>
            <a:off x="9557533" y="134504"/>
            <a:ext cx="2634467" cy="1546513"/>
          </a:xfrm>
          <a:prstGeom prst="rect">
            <a:avLst/>
          </a:prstGeom>
        </p:spPr>
      </p:pic>
      <p:pic>
        <p:nvPicPr>
          <p:cNvPr id="4" name="Рисунок 3">
            <a:extLst>
              <a:ext uri="{FF2B5EF4-FFF2-40B4-BE49-F238E27FC236}">
                <a16:creationId xmlns:a16="http://schemas.microsoft.com/office/drawing/2014/main" id="{BDE9D646-E792-4D53-928D-EA960D47855F}"/>
              </a:ext>
            </a:extLst>
          </p:cNvPr>
          <p:cNvPicPr>
            <a:picLocks noChangeAspect="1"/>
          </p:cNvPicPr>
          <p:nvPr/>
        </p:nvPicPr>
        <p:blipFill>
          <a:blip r:embed="rId3"/>
          <a:stretch>
            <a:fillRect/>
          </a:stretch>
        </p:blipFill>
        <p:spPr>
          <a:xfrm>
            <a:off x="9803203" y="4580371"/>
            <a:ext cx="2143125" cy="2143125"/>
          </a:xfrm>
          <a:prstGeom prst="rect">
            <a:avLst/>
          </a:prstGeom>
        </p:spPr>
      </p:pic>
      <p:pic>
        <p:nvPicPr>
          <p:cNvPr id="5" name="Рисунок 4">
            <a:extLst>
              <a:ext uri="{FF2B5EF4-FFF2-40B4-BE49-F238E27FC236}">
                <a16:creationId xmlns:a16="http://schemas.microsoft.com/office/drawing/2014/main" id="{3A40715D-C657-416C-8C30-A4346FE7CDF6}"/>
              </a:ext>
            </a:extLst>
          </p:cNvPr>
          <p:cNvPicPr>
            <a:picLocks noChangeAspect="1"/>
          </p:cNvPicPr>
          <p:nvPr/>
        </p:nvPicPr>
        <p:blipFill>
          <a:blip r:embed="rId4"/>
          <a:stretch>
            <a:fillRect/>
          </a:stretch>
        </p:blipFill>
        <p:spPr>
          <a:xfrm>
            <a:off x="9557533" y="2018208"/>
            <a:ext cx="2523631" cy="2523631"/>
          </a:xfrm>
          <a:prstGeom prst="rect">
            <a:avLst/>
          </a:prstGeom>
        </p:spPr>
      </p:pic>
    </p:spTree>
    <p:extLst>
      <p:ext uri="{BB962C8B-B14F-4D97-AF65-F5344CB8AC3E}">
        <p14:creationId xmlns:p14="http://schemas.microsoft.com/office/powerpoint/2010/main" val="3802186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4946A72-0336-4F29-8868-F1F25F20A693}"/>
              </a:ext>
            </a:extLst>
          </p:cNvPr>
          <p:cNvSpPr/>
          <p:nvPr/>
        </p:nvSpPr>
        <p:spPr>
          <a:xfrm>
            <a:off x="326736" y="1148093"/>
            <a:ext cx="6096000" cy="3785652"/>
          </a:xfrm>
          <a:prstGeom prst="rect">
            <a:avLst/>
          </a:prstGeom>
        </p:spPr>
        <p:txBody>
          <a:bodyPr>
            <a:spAutoFit/>
          </a:bodyPr>
          <a:lstStyle/>
          <a:p>
            <a:pPr algn="just"/>
            <a:r>
              <a:rPr lang="uk-UA" sz="2000" b="1" dirty="0"/>
              <a:t>Бактерицидні речовини рослинного походження </a:t>
            </a:r>
            <a:r>
              <a:rPr lang="uk-UA" sz="2000" dirty="0"/>
              <a:t>Ефірні масла рослин містять фітонциди – летючі фракції лука і часнику діють на коки, дифтерійні, дизентерійні палички. </a:t>
            </a:r>
          </a:p>
          <a:p>
            <a:pPr algn="just"/>
            <a:r>
              <a:rPr lang="uk-UA" sz="2000" dirty="0"/>
              <a:t>Бактерицидні і фунгіцидні речовини виявлені в соку алое, бобів, волошки, дині, кукурудзи, хмелю, евкаліпта, хріну, лопуха, м'яти. </a:t>
            </a:r>
          </a:p>
          <a:p>
            <a:pPr algn="just"/>
            <a:r>
              <a:rPr lang="uk-UA" sz="2000" dirty="0" err="1"/>
              <a:t>Прогістоцидною</a:t>
            </a:r>
            <a:r>
              <a:rPr lang="uk-UA" sz="2000" dirty="0"/>
              <a:t> дією володіють речовини з листя черемхи, берези, лимона, мандарина, </a:t>
            </a:r>
            <a:r>
              <a:rPr lang="uk-UA" sz="2000" dirty="0" err="1"/>
              <a:t>яливцю</a:t>
            </a:r>
            <a:r>
              <a:rPr lang="uk-UA" sz="2000" dirty="0"/>
              <a:t>, жовтої акації, чорної смородини. Весняні витяжки найбільш активні у сосни, кедра, </a:t>
            </a:r>
            <a:r>
              <a:rPr lang="uk-UA" sz="2000" dirty="0" err="1"/>
              <a:t>горобини</a:t>
            </a:r>
            <a:r>
              <a:rPr lang="uk-UA" sz="2000" dirty="0"/>
              <a:t>. Витяжки – у вигляді </a:t>
            </a:r>
            <a:r>
              <a:rPr lang="uk-UA" sz="2000" dirty="0" err="1"/>
              <a:t>масел</a:t>
            </a:r>
            <a:r>
              <a:rPr lang="uk-UA" sz="2000" dirty="0"/>
              <a:t> і кристалічних речовин. </a:t>
            </a:r>
          </a:p>
        </p:txBody>
      </p:sp>
      <p:pic>
        <p:nvPicPr>
          <p:cNvPr id="3" name="Рисунок 2">
            <a:extLst>
              <a:ext uri="{FF2B5EF4-FFF2-40B4-BE49-F238E27FC236}">
                <a16:creationId xmlns:a16="http://schemas.microsoft.com/office/drawing/2014/main" id="{E8F8C55A-C3FD-4EFC-BBA7-89EB4687CCDC}"/>
              </a:ext>
            </a:extLst>
          </p:cNvPr>
          <p:cNvPicPr>
            <a:picLocks noChangeAspect="1"/>
          </p:cNvPicPr>
          <p:nvPr/>
        </p:nvPicPr>
        <p:blipFill>
          <a:blip r:embed="rId2"/>
          <a:stretch>
            <a:fillRect/>
          </a:stretch>
        </p:blipFill>
        <p:spPr>
          <a:xfrm>
            <a:off x="6680281" y="1520247"/>
            <a:ext cx="5184983" cy="2977862"/>
          </a:xfrm>
          <a:prstGeom prst="rect">
            <a:avLst/>
          </a:prstGeom>
        </p:spPr>
      </p:pic>
    </p:spTree>
    <p:extLst>
      <p:ext uri="{BB962C8B-B14F-4D97-AF65-F5344CB8AC3E}">
        <p14:creationId xmlns:p14="http://schemas.microsoft.com/office/powerpoint/2010/main" val="4103604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378AF66-FF8A-4F05-A7D5-B97FC4D95B55}"/>
              </a:ext>
            </a:extLst>
          </p:cNvPr>
          <p:cNvSpPr/>
          <p:nvPr/>
        </p:nvSpPr>
        <p:spPr>
          <a:xfrm>
            <a:off x="489526" y="534746"/>
            <a:ext cx="5504874" cy="5016758"/>
          </a:xfrm>
          <a:prstGeom prst="rect">
            <a:avLst/>
          </a:prstGeom>
        </p:spPr>
        <p:txBody>
          <a:bodyPr wrap="square">
            <a:spAutoFit/>
          </a:bodyPr>
          <a:lstStyle/>
          <a:p>
            <a:pPr algn="just"/>
            <a:r>
              <a:rPr lang="uk-UA" sz="2000" b="1" dirty="0"/>
              <a:t>Бактерицидні речовини тваринного походження </a:t>
            </a:r>
          </a:p>
          <a:p>
            <a:pPr algn="just"/>
            <a:endParaRPr lang="uk-UA" sz="2000" b="1" i="1" dirty="0"/>
          </a:p>
          <a:p>
            <a:pPr algn="just"/>
            <a:r>
              <a:rPr lang="uk-UA" sz="2000" i="1" dirty="0"/>
              <a:t>Лізоцим</a:t>
            </a:r>
            <a:r>
              <a:rPr lang="uk-UA" sz="2000" dirty="0"/>
              <a:t> – міститься в білці курячого яйця. Володіє </a:t>
            </a:r>
            <a:r>
              <a:rPr lang="uk-UA" sz="2000" dirty="0" err="1"/>
              <a:t>літичною</a:t>
            </a:r>
            <a:r>
              <a:rPr lang="uk-UA" sz="2000" dirty="0"/>
              <a:t> дією відносно патогенних мікроорганізмів. Є в молоці, печінці, селезінці, слині, сльозах. Менш активний чим антибіотики. </a:t>
            </a:r>
          </a:p>
          <a:p>
            <a:pPr algn="just"/>
            <a:endParaRPr lang="uk-UA" sz="2000" i="1" dirty="0"/>
          </a:p>
          <a:p>
            <a:pPr algn="just"/>
            <a:r>
              <a:rPr lang="uk-UA" sz="2000" i="1" dirty="0"/>
              <a:t>Екмолін</a:t>
            </a:r>
            <a:r>
              <a:rPr lang="uk-UA" sz="2000" dirty="0"/>
              <a:t> – виділений з риби. Використовується проти дизентерійних, тифозних паличок, стафілококів і стрептококів. Не токсичний. Розширює судини. </a:t>
            </a:r>
          </a:p>
          <a:p>
            <a:pPr algn="just"/>
            <a:endParaRPr lang="uk-UA" sz="2000" i="1" dirty="0"/>
          </a:p>
          <a:p>
            <a:pPr algn="just"/>
            <a:r>
              <a:rPr lang="uk-UA" sz="2000" i="1" dirty="0"/>
              <a:t>Інтерферон</a:t>
            </a:r>
            <a:r>
              <a:rPr lang="uk-UA" sz="2000" dirty="0"/>
              <a:t> – утворюється в клітинах, уражених вірусом. Білок – різко гальмує відтворення вірусів. </a:t>
            </a:r>
          </a:p>
        </p:txBody>
      </p:sp>
      <p:pic>
        <p:nvPicPr>
          <p:cNvPr id="3" name="Рисунок 2">
            <a:extLst>
              <a:ext uri="{FF2B5EF4-FFF2-40B4-BE49-F238E27FC236}">
                <a16:creationId xmlns:a16="http://schemas.microsoft.com/office/drawing/2014/main" id="{10C40045-ECA3-4B18-9C3F-B512B49BBECF}"/>
              </a:ext>
            </a:extLst>
          </p:cNvPr>
          <p:cNvPicPr>
            <a:picLocks noChangeAspect="1"/>
          </p:cNvPicPr>
          <p:nvPr/>
        </p:nvPicPr>
        <p:blipFill>
          <a:blip r:embed="rId2"/>
          <a:stretch>
            <a:fillRect/>
          </a:stretch>
        </p:blipFill>
        <p:spPr>
          <a:xfrm>
            <a:off x="8164832" y="157591"/>
            <a:ext cx="4027168" cy="2447064"/>
          </a:xfrm>
          <a:prstGeom prst="rect">
            <a:avLst/>
          </a:prstGeom>
        </p:spPr>
      </p:pic>
      <p:pic>
        <p:nvPicPr>
          <p:cNvPr id="4" name="Рисунок 3">
            <a:extLst>
              <a:ext uri="{FF2B5EF4-FFF2-40B4-BE49-F238E27FC236}">
                <a16:creationId xmlns:a16="http://schemas.microsoft.com/office/drawing/2014/main" id="{A61FB647-5A7F-4004-9947-9E06334CEA4F}"/>
              </a:ext>
            </a:extLst>
          </p:cNvPr>
          <p:cNvPicPr>
            <a:picLocks noChangeAspect="1"/>
          </p:cNvPicPr>
          <p:nvPr/>
        </p:nvPicPr>
        <p:blipFill>
          <a:blip r:embed="rId3"/>
          <a:stretch>
            <a:fillRect/>
          </a:stretch>
        </p:blipFill>
        <p:spPr>
          <a:xfrm>
            <a:off x="8164833" y="3043125"/>
            <a:ext cx="3814876" cy="3814876"/>
          </a:xfrm>
          <a:prstGeom prst="rect">
            <a:avLst/>
          </a:prstGeom>
        </p:spPr>
      </p:pic>
      <p:sp>
        <p:nvSpPr>
          <p:cNvPr id="5" name="Блок-схема: магнитный диск 4">
            <a:extLst>
              <a:ext uri="{FF2B5EF4-FFF2-40B4-BE49-F238E27FC236}">
                <a16:creationId xmlns:a16="http://schemas.microsoft.com/office/drawing/2014/main" id="{639DA78B-1DF3-45B3-B633-069038220F12}"/>
              </a:ext>
            </a:extLst>
          </p:cNvPr>
          <p:cNvSpPr/>
          <p:nvPr/>
        </p:nvSpPr>
        <p:spPr>
          <a:xfrm>
            <a:off x="314036" y="6197600"/>
            <a:ext cx="877455" cy="360218"/>
          </a:xfrm>
          <a:prstGeom prst="flowChartMagneticDisk">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161754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C86DBD4-8B42-4805-B167-FAFCB763A64B}"/>
              </a:ext>
            </a:extLst>
          </p:cNvPr>
          <p:cNvSpPr/>
          <p:nvPr/>
        </p:nvSpPr>
        <p:spPr>
          <a:xfrm>
            <a:off x="157018" y="458956"/>
            <a:ext cx="7426037" cy="5632311"/>
          </a:xfrm>
          <a:prstGeom prst="rect">
            <a:avLst/>
          </a:prstGeom>
        </p:spPr>
        <p:txBody>
          <a:bodyPr wrap="square">
            <a:spAutoFit/>
          </a:bodyPr>
          <a:lstStyle/>
          <a:p>
            <a:pPr algn="just"/>
            <a:r>
              <a:rPr lang="uk-UA" sz="2000" dirty="0"/>
              <a:t>Вірулентність залежить як від властивостей інфекційного </a:t>
            </a:r>
            <a:r>
              <a:rPr lang="uk-UA" sz="2000" dirty="0" err="1"/>
              <a:t>агента</a:t>
            </a:r>
            <a:r>
              <a:rPr lang="uk-UA" sz="2000" dirty="0"/>
              <a:t>, так і від сприйнятливості (чутливості) інфікованого </a:t>
            </a:r>
            <a:r>
              <a:rPr lang="uk-UA" sz="2000" dirty="0" err="1"/>
              <a:t>організма</a:t>
            </a:r>
            <a:r>
              <a:rPr lang="uk-UA" sz="2000" dirty="0"/>
              <a:t>. Про величину вірулентності судять за тяжкістю захворювань, які спричинюють віруси, бактерії або інші патогени, в експериментах на тваринах — за смертельною дозою інфекційного </a:t>
            </a:r>
            <a:r>
              <a:rPr lang="uk-UA" sz="2000" dirty="0" err="1"/>
              <a:t>агента</a:t>
            </a:r>
            <a:r>
              <a:rPr lang="uk-UA" sz="2000" dirty="0"/>
              <a:t>. </a:t>
            </a:r>
          </a:p>
          <a:p>
            <a:pPr algn="just"/>
            <a:r>
              <a:rPr lang="uk-UA" sz="2000" dirty="0"/>
              <a:t>Вірулентність визначається не тільки здатністю мікроорганізму потрапляти в організм сприйнятливої тварини, розмножуватися і поширюватися в ньому, але і тим, що мікроорганізми виробляють отруйні продукти життєдіяльності (часто це токсини). </a:t>
            </a:r>
          </a:p>
          <a:p>
            <a:pPr algn="just"/>
            <a:r>
              <a:rPr lang="uk-UA" sz="2000" dirty="0"/>
              <a:t>Вірулентність — не видова ознака мікроорганізму і може коливатися в широких межах у різних штамів. Зміна вірулентності може бути спричинена штучними діями, наприклад нагріванням, опромінюванням, хімічною обробкою тощо, які застосовують для отримання живих ослаблених вакцин. З цією ж метою багато разів пересівають інфекційний агент (наприклад, вірус вуличного сказу — через мозок кроликів, внаслідок чого вірулентність вірусу для людини знижується і він може бути використаний для вакцинації проти сказу).</a:t>
            </a:r>
          </a:p>
        </p:txBody>
      </p:sp>
      <p:pic>
        <p:nvPicPr>
          <p:cNvPr id="3" name="Рисунок 2">
            <a:extLst>
              <a:ext uri="{FF2B5EF4-FFF2-40B4-BE49-F238E27FC236}">
                <a16:creationId xmlns:a16="http://schemas.microsoft.com/office/drawing/2014/main" id="{4D14E5C1-C4B9-4BE3-BBE2-C80D5CBD53C7}"/>
              </a:ext>
            </a:extLst>
          </p:cNvPr>
          <p:cNvPicPr>
            <a:picLocks noChangeAspect="1"/>
          </p:cNvPicPr>
          <p:nvPr/>
        </p:nvPicPr>
        <p:blipFill>
          <a:blip r:embed="rId2"/>
          <a:stretch>
            <a:fillRect/>
          </a:stretch>
        </p:blipFill>
        <p:spPr>
          <a:xfrm>
            <a:off x="7693891" y="2331702"/>
            <a:ext cx="4498109" cy="2559530"/>
          </a:xfrm>
          <a:prstGeom prst="rect">
            <a:avLst/>
          </a:prstGeom>
        </p:spPr>
      </p:pic>
    </p:spTree>
    <p:extLst>
      <p:ext uri="{BB962C8B-B14F-4D97-AF65-F5344CB8AC3E}">
        <p14:creationId xmlns:p14="http://schemas.microsoft.com/office/powerpoint/2010/main" val="63802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050CCC-2E68-4DCF-A5F0-78135B5AD1C0}"/>
              </a:ext>
            </a:extLst>
          </p:cNvPr>
          <p:cNvSpPr/>
          <p:nvPr/>
        </p:nvSpPr>
        <p:spPr>
          <a:xfrm>
            <a:off x="258617" y="383132"/>
            <a:ext cx="9014691" cy="5632311"/>
          </a:xfrm>
          <a:prstGeom prst="rect">
            <a:avLst/>
          </a:prstGeom>
        </p:spPr>
        <p:txBody>
          <a:bodyPr wrap="square">
            <a:spAutoFit/>
          </a:bodyPr>
          <a:lstStyle/>
          <a:p>
            <a:pPr algn="just"/>
            <a:r>
              <a:rPr lang="uk-UA" b="1" dirty="0"/>
              <a:t>Здатність бактерій спричинювати хворобу </a:t>
            </a:r>
            <a:r>
              <a:rPr lang="uk-UA" dirty="0"/>
              <a:t>— це кількість </a:t>
            </a:r>
            <a:r>
              <a:rPr lang="uk-UA" dirty="0" err="1"/>
              <a:t>інфікуючих</a:t>
            </a:r>
            <a:r>
              <a:rPr lang="uk-UA" dirty="0"/>
              <a:t> бактерій, механізм потрапляння в організм, ефект механізмів захисту і характеристик бактерій, що їх називають </a:t>
            </a:r>
            <a:r>
              <a:rPr lang="uk-UA" b="1" dirty="0"/>
              <a:t>факторами патогенності. </a:t>
            </a:r>
            <a:r>
              <a:rPr lang="uk-UA" dirty="0"/>
              <a:t>Фактори хазяїна також важливі, тому що він може агресивно відповісти інфекції, приводячи до результату, коли механізми захисту можуть рикошетом пошкодити тканини самого хазяїна під час протистояння патогену. Фактори патогенності бактерій — зазвичай протеїни або інші молекули, які синтезують ферменти, що кодуються ДНК патогену.</a:t>
            </a:r>
          </a:p>
          <a:p>
            <a:pPr algn="just"/>
            <a:endParaRPr lang="uk-UA" dirty="0"/>
          </a:p>
          <a:p>
            <a:pPr algn="just"/>
            <a:r>
              <a:rPr lang="uk-UA" b="1" dirty="0"/>
              <a:t>Види факторів патогенності:</a:t>
            </a:r>
          </a:p>
          <a:p>
            <a:pPr algn="just"/>
            <a:endParaRPr lang="uk-UA" dirty="0"/>
          </a:p>
          <a:p>
            <a:pPr marL="285750" indent="-285750" algn="just">
              <a:buFont typeface="Wingdings" panose="05000000000000000000" pitchFamily="2" charset="2"/>
              <a:buChar char="q"/>
            </a:pPr>
            <a:r>
              <a:rPr lang="uk-UA" b="1" dirty="0"/>
              <a:t>Прилипання (адгезія). </a:t>
            </a:r>
            <a:r>
              <a:rPr lang="uk-UA" dirty="0"/>
              <a:t>Багатьом бактеріям потрібно спершу прикріпитися до поверхні тіла хазяїна. На сьогодні ідентифіковано багато бактерійних рецепторів як в клітинах хазяїна, так й у бактерій, що залучаються до цього процесу. Часто, трансмембранні рецептори клітини хазяїна — це білки на поверхні мембрани його клітин, що здатні </a:t>
            </a:r>
            <a:r>
              <a:rPr lang="uk-UA" dirty="0" err="1"/>
              <a:t>адгезувати</a:t>
            </a:r>
            <a:r>
              <a:rPr lang="uk-UA" dirty="0"/>
              <a:t> бактерій.</a:t>
            </a:r>
          </a:p>
          <a:p>
            <a:pPr marL="285750" indent="-285750" algn="just">
              <a:buFont typeface="Wingdings" panose="05000000000000000000" pitchFamily="2" charset="2"/>
              <a:buChar char="q"/>
            </a:pPr>
            <a:r>
              <a:rPr lang="uk-UA" b="1" dirty="0"/>
              <a:t>Фактори колонізації. </a:t>
            </a:r>
            <a:r>
              <a:rPr lang="uk-UA" dirty="0"/>
              <a:t>Деякі патогенні бактерії виробляють спеціальні білки, які дозволяють їм колонізувати різні органи хазяїна. </a:t>
            </a:r>
            <a:r>
              <a:rPr lang="en-US" dirty="0"/>
              <a:t>Helicobacter pylori </a:t>
            </a:r>
            <a:r>
              <a:rPr lang="uk-UA" dirty="0"/>
              <a:t>може вижити в кислому оточенні людського шлунку, виробляючи фермент уреазу. Колонізація шлунку цією бактерією може приводити до пептичної виразки або раку </a:t>
            </a:r>
            <a:r>
              <a:rPr lang="uk-UA" dirty="0" err="1"/>
              <a:t>шлунка</a:t>
            </a:r>
            <a:r>
              <a:rPr lang="uk-UA" dirty="0"/>
              <a:t>. Вірулентність різних штамів </a:t>
            </a:r>
            <a:r>
              <a:rPr lang="en-US" dirty="0"/>
              <a:t>Helicobacter pylori </a:t>
            </a:r>
            <a:r>
              <a:rPr lang="uk-UA" dirty="0"/>
              <a:t>звичайно залежить від рівня виробництва уреази.</a:t>
            </a:r>
          </a:p>
        </p:txBody>
      </p:sp>
      <p:pic>
        <p:nvPicPr>
          <p:cNvPr id="3" name="Рисунок 2">
            <a:extLst>
              <a:ext uri="{FF2B5EF4-FFF2-40B4-BE49-F238E27FC236}">
                <a16:creationId xmlns:a16="http://schemas.microsoft.com/office/drawing/2014/main" id="{F568035D-6E8A-4AB5-AF6A-3A1495BA3534}"/>
              </a:ext>
            </a:extLst>
          </p:cNvPr>
          <p:cNvPicPr>
            <a:picLocks noChangeAspect="1"/>
          </p:cNvPicPr>
          <p:nvPr/>
        </p:nvPicPr>
        <p:blipFill>
          <a:blip r:embed="rId2"/>
          <a:stretch>
            <a:fillRect/>
          </a:stretch>
        </p:blipFill>
        <p:spPr>
          <a:xfrm>
            <a:off x="9273308" y="1858818"/>
            <a:ext cx="2798763" cy="2798763"/>
          </a:xfrm>
          <a:prstGeom prst="rect">
            <a:avLst/>
          </a:prstGeom>
        </p:spPr>
      </p:pic>
    </p:spTree>
    <p:extLst>
      <p:ext uri="{BB962C8B-B14F-4D97-AF65-F5344CB8AC3E}">
        <p14:creationId xmlns:p14="http://schemas.microsoft.com/office/powerpoint/2010/main" val="283226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70F2091-21A8-483C-8AB0-9139F7B404CF}"/>
              </a:ext>
            </a:extLst>
          </p:cNvPr>
          <p:cNvSpPr/>
          <p:nvPr/>
        </p:nvSpPr>
        <p:spPr>
          <a:xfrm>
            <a:off x="212436" y="1013620"/>
            <a:ext cx="7897091" cy="4524315"/>
          </a:xfrm>
          <a:prstGeom prst="rect">
            <a:avLst/>
          </a:prstGeom>
        </p:spPr>
        <p:txBody>
          <a:bodyPr wrap="square">
            <a:spAutoFit/>
          </a:bodyPr>
          <a:lstStyle/>
          <a:p>
            <a:pPr marL="285750" indent="-285750" algn="just">
              <a:buFont typeface="Wingdings" panose="05000000000000000000" pitchFamily="2" charset="2"/>
              <a:buChar char="q"/>
            </a:pPr>
            <a:r>
              <a:rPr lang="uk-UA" b="1" dirty="0"/>
              <a:t>Фактори вторгнення. </a:t>
            </a:r>
            <a:r>
              <a:rPr lang="uk-UA" dirty="0"/>
              <a:t>Деякі патогенні бактерії виробляють білки, які або руйнують мембрани клітин хазяїна, або стимулюють </a:t>
            </a:r>
            <a:r>
              <a:rPr lang="uk-UA" dirty="0" err="1"/>
              <a:t>ендоцитоз</a:t>
            </a:r>
            <a:r>
              <a:rPr lang="uk-UA" dirty="0"/>
              <a:t> у його клітинах. Ці фактори патогенності дозволяють бактеріям входити до клітин хазяїна.</a:t>
            </a:r>
          </a:p>
          <a:p>
            <a:pPr marL="285750" indent="-285750" algn="just">
              <a:buFont typeface="Wingdings" panose="05000000000000000000" pitchFamily="2" charset="2"/>
              <a:buChar char="q"/>
            </a:pPr>
            <a:r>
              <a:rPr lang="uk-UA" b="1" dirty="0"/>
              <a:t>Блокада імунної відповіді.</a:t>
            </a:r>
            <a:r>
              <a:rPr lang="uk-UA" dirty="0"/>
              <a:t> Багато бактерій виробляють фактори патогенності, які перешкоджають захисту імунної системи хазяїна. Наприклад, загальна стратегія серед бактерій — виробляти білки, що зв'язують антитіла.</a:t>
            </a:r>
          </a:p>
          <a:p>
            <a:pPr marL="285750" indent="-285750" algn="just">
              <a:buFont typeface="Wingdings" panose="05000000000000000000" pitchFamily="2" charset="2"/>
              <a:buChar char="q"/>
            </a:pPr>
            <a:r>
              <a:rPr lang="uk-UA" b="1" dirty="0"/>
              <a:t>Токсини. </a:t>
            </a:r>
            <a:r>
              <a:rPr lang="uk-UA" dirty="0"/>
              <a:t>Багато факторів патогенності — білки, синтезовані бактеріями, що отруйні до клітин хазяїна. Наприклад, там — багато токсинів, що спричинюють бактеріальні харчові отруєння, виробляють різні бактерії, які можуть забруднити харчові продукти людини. Деякі з них можуть залишитися в продукті, що «псується», навіть після термічної обробки, і спричинити отруєння при споживанні таких заражених продуктів. Деякі бактеріальні токсини хімічно змінюються і дезактивуються при приготуванні їжі.</a:t>
            </a:r>
          </a:p>
        </p:txBody>
      </p:sp>
      <p:pic>
        <p:nvPicPr>
          <p:cNvPr id="3" name="Рисунок 2">
            <a:extLst>
              <a:ext uri="{FF2B5EF4-FFF2-40B4-BE49-F238E27FC236}">
                <a16:creationId xmlns:a16="http://schemas.microsoft.com/office/drawing/2014/main" id="{4F336D6C-1162-4DED-A4F5-B6C75751FD0F}"/>
              </a:ext>
            </a:extLst>
          </p:cNvPr>
          <p:cNvPicPr>
            <a:picLocks noChangeAspect="1"/>
          </p:cNvPicPr>
          <p:nvPr/>
        </p:nvPicPr>
        <p:blipFill>
          <a:blip r:embed="rId2"/>
          <a:stretch>
            <a:fillRect/>
          </a:stretch>
        </p:blipFill>
        <p:spPr>
          <a:xfrm>
            <a:off x="8109527" y="1424852"/>
            <a:ext cx="3870037" cy="3870037"/>
          </a:xfrm>
          <a:prstGeom prst="rect">
            <a:avLst/>
          </a:prstGeom>
        </p:spPr>
      </p:pic>
    </p:spTree>
    <p:extLst>
      <p:ext uri="{BB962C8B-B14F-4D97-AF65-F5344CB8AC3E}">
        <p14:creationId xmlns:p14="http://schemas.microsoft.com/office/powerpoint/2010/main" val="72009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B476EE3-B820-460F-B540-B6429464BAD4}"/>
              </a:ext>
            </a:extLst>
          </p:cNvPr>
          <p:cNvSpPr/>
          <p:nvPr/>
        </p:nvSpPr>
        <p:spPr>
          <a:xfrm>
            <a:off x="581891" y="594142"/>
            <a:ext cx="6096000" cy="4801314"/>
          </a:xfrm>
          <a:prstGeom prst="rect">
            <a:avLst/>
          </a:prstGeom>
        </p:spPr>
        <p:txBody>
          <a:bodyPr>
            <a:spAutoFit/>
          </a:bodyPr>
          <a:lstStyle/>
          <a:p>
            <a:pPr algn="just"/>
            <a:r>
              <a:rPr lang="uk-UA" dirty="0"/>
              <a:t>Вірулентність патогенних мікроорганізмів пов'язана з </a:t>
            </a:r>
            <a:r>
              <a:rPr lang="uk-UA" dirty="0" err="1"/>
              <a:t>токсиноутворенням</a:t>
            </a:r>
            <a:r>
              <a:rPr lang="uk-UA" dirty="0"/>
              <a:t>, </a:t>
            </a:r>
            <a:r>
              <a:rPr lang="uk-UA" dirty="0" err="1"/>
              <a:t>інвазивністю</a:t>
            </a:r>
            <a:r>
              <a:rPr lang="uk-UA" dirty="0"/>
              <a:t>, </a:t>
            </a:r>
            <a:r>
              <a:rPr lang="uk-UA" dirty="0" err="1"/>
              <a:t>капсулоутворенням</a:t>
            </a:r>
            <a:r>
              <a:rPr lang="uk-UA" dirty="0"/>
              <a:t>, агресивністю і іншими чинниками. </a:t>
            </a:r>
          </a:p>
          <a:p>
            <a:pPr algn="just"/>
            <a:endParaRPr lang="uk-UA" dirty="0"/>
          </a:p>
          <a:p>
            <a:pPr algn="just"/>
            <a:r>
              <a:rPr lang="uk-UA" b="1" dirty="0" err="1"/>
              <a:t>Інвазивність</a:t>
            </a:r>
            <a:r>
              <a:rPr lang="uk-UA" dirty="0"/>
              <a:t> – здатність до проникнення в тканини інфікованого організму. Зовнішнім бар'єром від проникнення мікробів є сполучна тканина, основою якої є </a:t>
            </a:r>
            <a:r>
              <a:rPr lang="uk-UA" dirty="0" err="1"/>
              <a:t>гіалуронова</a:t>
            </a:r>
            <a:r>
              <a:rPr lang="uk-UA" dirty="0"/>
              <a:t> кислота. Доведено, що речовини здатні руйнувати цю кислоту і збільшувати проникність тканини знаходяться в зміїних отрутах, в деяких бактеріях. Ці речовини називаються чинниками розповсюдження (лізоцим). </a:t>
            </a:r>
          </a:p>
          <a:p>
            <a:pPr algn="just"/>
            <a:r>
              <a:rPr lang="uk-UA" dirty="0"/>
              <a:t>Роль капсульної речовини у вірулентності: деякі бактерії (бацила сибірської виразки, </a:t>
            </a:r>
            <a:r>
              <a:rPr lang="uk-UA" dirty="0" err="1"/>
              <a:t>Cl</a:t>
            </a:r>
            <a:r>
              <a:rPr lang="uk-UA" dirty="0"/>
              <a:t>. </a:t>
            </a:r>
            <a:r>
              <a:rPr lang="uk-UA" dirty="0" err="1"/>
              <a:t>perfringens</a:t>
            </a:r>
            <a:r>
              <a:rPr lang="uk-UA" dirty="0"/>
              <a:t>, </a:t>
            </a:r>
            <a:r>
              <a:rPr lang="uk-UA" dirty="0" err="1"/>
              <a:t>Str</a:t>
            </a:r>
            <a:r>
              <a:rPr lang="uk-UA" dirty="0"/>
              <a:t>. </a:t>
            </a:r>
            <a:r>
              <a:rPr lang="uk-UA" dirty="0" err="1"/>
              <a:t>pneumoniae</a:t>
            </a:r>
            <a:r>
              <a:rPr lang="uk-UA" dirty="0"/>
              <a:t>) володіють здатністю утворювати капсулу в організмі тварин і людини. Капсули забезпечують стійкістю мікробів до фагоцитів та антитіл і збільшують </a:t>
            </a:r>
            <a:r>
              <a:rPr lang="uk-UA" dirty="0" err="1"/>
              <a:t>інвазивні</a:t>
            </a:r>
            <a:r>
              <a:rPr lang="uk-UA" dirty="0"/>
              <a:t> властивості. </a:t>
            </a:r>
          </a:p>
        </p:txBody>
      </p:sp>
      <p:pic>
        <p:nvPicPr>
          <p:cNvPr id="3" name="Рисунок 2">
            <a:extLst>
              <a:ext uri="{FF2B5EF4-FFF2-40B4-BE49-F238E27FC236}">
                <a16:creationId xmlns:a16="http://schemas.microsoft.com/office/drawing/2014/main" id="{44A27770-A238-473F-92F5-0927EECA82A7}"/>
              </a:ext>
            </a:extLst>
          </p:cNvPr>
          <p:cNvPicPr>
            <a:picLocks noChangeAspect="1"/>
          </p:cNvPicPr>
          <p:nvPr/>
        </p:nvPicPr>
        <p:blipFill>
          <a:blip r:embed="rId2"/>
          <a:stretch>
            <a:fillRect/>
          </a:stretch>
        </p:blipFill>
        <p:spPr>
          <a:xfrm>
            <a:off x="6852721" y="1511207"/>
            <a:ext cx="5234793" cy="2931484"/>
          </a:xfrm>
          <a:prstGeom prst="rect">
            <a:avLst/>
          </a:prstGeom>
        </p:spPr>
      </p:pic>
    </p:spTree>
    <p:extLst>
      <p:ext uri="{BB962C8B-B14F-4D97-AF65-F5344CB8AC3E}">
        <p14:creationId xmlns:p14="http://schemas.microsoft.com/office/powerpoint/2010/main" val="286317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E3E9607-A7BB-4616-9E9F-1A9A94D20A2A}"/>
              </a:ext>
            </a:extLst>
          </p:cNvPr>
          <p:cNvSpPr/>
          <p:nvPr/>
        </p:nvSpPr>
        <p:spPr>
          <a:xfrm>
            <a:off x="360795" y="1545211"/>
            <a:ext cx="6096000" cy="3170099"/>
          </a:xfrm>
          <a:prstGeom prst="rect">
            <a:avLst/>
          </a:prstGeom>
        </p:spPr>
        <p:txBody>
          <a:bodyPr>
            <a:spAutoFit/>
          </a:bodyPr>
          <a:lstStyle/>
          <a:p>
            <a:pPr algn="just"/>
            <a:r>
              <a:rPr lang="uk-UA" sz="2000" b="1" dirty="0" err="1"/>
              <a:t>Авірулентними</a:t>
            </a:r>
            <a:r>
              <a:rPr lang="uk-UA" sz="2000" dirty="0"/>
              <a:t> називають ті штами, що втратили вірулентність. Наприклад, </a:t>
            </a:r>
            <a:r>
              <a:rPr lang="uk-UA" sz="2000" dirty="0" err="1"/>
              <a:t>авірулентні</a:t>
            </a:r>
            <a:r>
              <a:rPr lang="uk-UA" sz="2000" dirty="0"/>
              <a:t> штами вірусів використовуються для приготування вакцинних препаратів; </a:t>
            </a:r>
            <a:r>
              <a:rPr lang="uk-UA" sz="2000" dirty="0" err="1"/>
              <a:t>авірулентними</a:t>
            </a:r>
            <a:r>
              <a:rPr lang="uk-UA" sz="2000" dirty="0"/>
              <a:t> для рослин є штами </a:t>
            </a:r>
            <a:r>
              <a:rPr lang="uk-UA" sz="2000" dirty="0" err="1"/>
              <a:t>агробактерій</a:t>
            </a:r>
            <a:r>
              <a:rPr lang="uk-UA" sz="2000" dirty="0"/>
              <a:t> з мутантної </a:t>
            </a:r>
            <a:r>
              <a:rPr lang="en-US" sz="2000" dirty="0" err="1"/>
              <a:t>Ti</a:t>
            </a:r>
            <a:r>
              <a:rPr lang="en-US" sz="2000" dirty="0"/>
              <a:t>-</a:t>
            </a:r>
            <a:r>
              <a:rPr lang="uk-UA" sz="2000" dirty="0"/>
              <a:t>плазміди; до </a:t>
            </a:r>
            <a:r>
              <a:rPr lang="uk-UA" sz="2000" dirty="0" err="1"/>
              <a:t>авірулентних</a:t>
            </a:r>
            <a:r>
              <a:rPr lang="uk-UA" sz="2000" dirty="0"/>
              <a:t> мутантів відносяться хвороботворні мікроорганізми, які втратили здатність до утворення капсули та ін. </a:t>
            </a:r>
          </a:p>
          <a:p>
            <a:pPr algn="just"/>
            <a:endParaRPr lang="uk-UA" sz="2000" dirty="0"/>
          </a:p>
          <a:p>
            <a:pPr algn="just"/>
            <a:r>
              <a:rPr lang="uk-UA" sz="2000" dirty="0"/>
              <a:t>Зрідка термін «</a:t>
            </a:r>
            <a:r>
              <a:rPr lang="uk-UA" sz="2000" dirty="0" err="1"/>
              <a:t>авірулентний</a:t>
            </a:r>
            <a:r>
              <a:rPr lang="uk-UA" sz="2000" dirty="0"/>
              <a:t>» використовують стосовно до нетоксичних хімічних матеріалів</a:t>
            </a:r>
          </a:p>
        </p:txBody>
      </p:sp>
      <p:pic>
        <p:nvPicPr>
          <p:cNvPr id="3" name="Рисунок 2">
            <a:extLst>
              <a:ext uri="{FF2B5EF4-FFF2-40B4-BE49-F238E27FC236}">
                <a16:creationId xmlns:a16="http://schemas.microsoft.com/office/drawing/2014/main" id="{BEF33558-E6C4-4947-B6AD-C0A2619BDF02}"/>
              </a:ext>
            </a:extLst>
          </p:cNvPr>
          <p:cNvPicPr>
            <a:picLocks noChangeAspect="1"/>
          </p:cNvPicPr>
          <p:nvPr/>
        </p:nvPicPr>
        <p:blipFill>
          <a:blip r:embed="rId2"/>
          <a:stretch>
            <a:fillRect/>
          </a:stretch>
        </p:blipFill>
        <p:spPr>
          <a:xfrm>
            <a:off x="6964218" y="0"/>
            <a:ext cx="4866987" cy="2448895"/>
          </a:xfrm>
          <a:prstGeom prst="rect">
            <a:avLst/>
          </a:prstGeom>
        </p:spPr>
      </p:pic>
      <p:pic>
        <p:nvPicPr>
          <p:cNvPr id="4" name="Рисунок 3">
            <a:extLst>
              <a:ext uri="{FF2B5EF4-FFF2-40B4-BE49-F238E27FC236}">
                <a16:creationId xmlns:a16="http://schemas.microsoft.com/office/drawing/2014/main" id="{544FE76C-5F6C-4858-9DE7-008466AD4848}"/>
              </a:ext>
            </a:extLst>
          </p:cNvPr>
          <p:cNvPicPr>
            <a:picLocks noChangeAspect="1"/>
          </p:cNvPicPr>
          <p:nvPr/>
        </p:nvPicPr>
        <p:blipFill>
          <a:blip r:embed="rId3"/>
          <a:stretch>
            <a:fillRect/>
          </a:stretch>
        </p:blipFill>
        <p:spPr>
          <a:xfrm>
            <a:off x="6964219" y="2448895"/>
            <a:ext cx="5227782" cy="3330153"/>
          </a:xfrm>
          <a:prstGeom prst="rect">
            <a:avLst/>
          </a:prstGeom>
        </p:spPr>
      </p:pic>
    </p:spTree>
    <p:extLst>
      <p:ext uri="{BB962C8B-B14F-4D97-AF65-F5344CB8AC3E}">
        <p14:creationId xmlns:p14="http://schemas.microsoft.com/office/powerpoint/2010/main" val="18618690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4722</Words>
  <Application>Microsoft Office PowerPoint</Application>
  <PresentationFormat>Широкоэкранный</PresentationFormat>
  <Paragraphs>242</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Calibri</vt:lpstr>
      <vt:lpstr>Calibri Light</vt:lpstr>
      <vt:lpstr>Wingdings</vt:lpstr>
      <vt:lpstr>Тема Office</vt:lpstr>
      <vt:lpstr>Інфекція. Антибіотики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Інфекція. Антибіотики</dc:title>
  <dc:creator>NATALIA</dc:creator>
  <cp:lastModifiedBy>NATALIA</cp:lastModifiedBy>
  <cp:revision>24</cp:revision>
  <dcterms:created xsi:type="dcterms:W3CDTF">2023-04-10T11:53:25Z</dcterms:created>
  <dcterms:modified xsi:type="dcterms:W3CDTF">2023-04-11T17:52:18Z</dcterms:modified>
</cp:coreProperties>
</file>