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3" r:id="rId2"/>
    <p:sldId id="312" r:id="rId3"/>
    <p:sldId id="325" r:id="rId4"/>
    <p:sldId id="313" r:id="rId5"/>
    <p:sldId id="326" r:id="rId6"/>
    <p:sldId id="327" r:id="rId7"/>
    <p:sldId id="328" r:id="rId8"/>
    <p:sldId id="329" r:id="rId9"/>
    <p:sldId id="336" r:id="rId10"/>
    <p:sldId id="337" r:id="rId11"/>
    <p:sldId id="330" r:id="rId12"/>
    <p:sldId id="331" r:id="rId13"/>
    <p:sldId id="257" r:id="rId14"/>
    <p:sldId id="258" r:id="rId15"/>
    <p:sldId id="266" r:id="rId16"/>
    <p:sldId id="267" r:id="rId17"/>
    <p:sldId id="268" r:id="rId18"/>
    <p:sldId id="269" r:id="rId19"/>
    <p:sldId id="262" r:id="rId20"/>
    <p:sldId id="263" r:id="rId21"/>
    <p:sldId id="264" r:id="rId22"/>
    <p:sldId id="265" r:id="rId23"/>
    <p:sldId id="272" r:id="rId24"/>
    <p:sldId id="271" r:id="rId25"/>
    <p:sldId id="273" r:id="rId26"/>
    <p:sldId id="274" r:id="rId27"/>
    <p:sldId id="275" r:id="rId28"/>
    <p:sldId id="276" r:id="rId29"/>
    <p:sldId id="332" r:id="rId30"/>
    <p:sldId id="333" r:id="rId31"/>
    <p:sldId id="334" r:id="rId32"/>
    <p:sldId id="335" r:id="rId33"/>
    <p:sldId id="277" r:id="rId34"/>
    <p:sldId id="278" r:id="rId35"/>
    <p:sldId id="279" r:id="rId36"/>
    <p:sldId id="314" r:id="rId37"/>
    <p:sldId id="316" r:id="rId38"/>
    <p:sldId id="317" r:id="rId39"/>
    <p:sldId id="318" r:id="rId40"/>
    <p:sldId id="284" r:id="rId41"/>
    <p:sldId id="285" r:id="rId42"/>
    <p:sldId id="286" r:id="rId43"/>
    <p:sldId id="287" r:id="rId44"/>
    <p:sldId id="304" r:id="rId45"/>
    <p:sldId id="305" r:id="rId46"/>
    <p:sldId id="306" r:id="rId47"/>
    <p:sldId id="307" r:id="rId48"/>
    <p:sldId id="311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D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70" d="100"/>
          <a:sy n="70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46FD0-F5CF-40CE-909E-CDF7E0991914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6CE7-35EC-4512-9223-AF32B39DB8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46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49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50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51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C6CE7-35EC-4512-9223-AF32B39DB8D4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9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86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156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195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868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2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23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49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6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54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07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960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B3C3-BF77-42DC-ADEE-897700CB9333}" type="datetimeFigureOut">
              <a:rPr lang="uk-UA" smtClean="0"/>
              <a:t>20.12.2017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EA6F-FCDC-4EC2-A3ED-0DEB53B7F2D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6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0"/>
            <a:ext cx="899592" cy="68580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wordArtVert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СТРУКТУРА</a:t>
            </a:r>
            <a:endParaRPr lang="uk-UA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280920" cy="6453336"/>
          </a:xfrm>
        </p:spPr>
        <p:txBody>
          <a:bodyPr/>
          <a:lstStyle/>
          <a:p>
            <a:pPr marL="0" indent="0" algn="ctr">
              <a:buNone/>
            </a:pPr>
            <a:endParaRPr lang="uk-UA" sz="6000" b="1" dirty="0" smtClean="0"/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ОСОБЛИВОСТІ </a:t>
            </a:r>
            <a:endParaRPr lang="uk-UA" sz="60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Й </a:t>
            </a:r>
            <a:r>
              <a:rPr lang="uk-UA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СТРУКТУРА </a:t>
            </a: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КОНЦЕПТУ </a:t>
            </a:r>
            <a:endParaRPr lang="uk-UA" sz="60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ФАКТЧЕК </a:t>
            </a:r>
            <a:endParaRPr lang="uk-UA" sz="6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650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82181" y="1268760"/>
            <a:ext cx="936104" cy="704297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395536" y="1196752"/>
            <a:ext cx="1216152" cy="648072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060848"/>
            <a:ext cx="8352928" cy="458112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Председатели областных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администраций;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областных советов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Мэры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городов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местных советов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деятели.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15102"/>
            <a:ext cx="9165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ЗАЯВЛЕНИЙ</a:t>
            </a: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484784"/>
            <a:ext cx="7992888" cy="511256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должны быть максимально приближены к оригиналу (или быть таковыми), без предварительного редактирования и коррекции, сохранять особенности собственного мнения автора, его трактовка определенных фактов и событий, подачу данных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10" name="Молния 9"/>
          <p:cNvSpPr/>
          <p:nvPr/>
        </p:nvSpPr>
        <p:spPr>
          <a:xfrm>
            <a:off x="179512" y="1124744"/>
            <a:ext cx="1728192" cy="1058416"/>
          </a:xfrm>
          <a:prstGeom prst="lightningBol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6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0"/>
            <a:ext cx="9165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0423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ЗАЯВЛЕНИЙ</a:t>
            </a: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199" y="1196752"/>
            <a:ext cx="8424936" cy="547260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телевизионные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радио-шоу, которые транслируются в прямом эфире;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офлайн-конференции;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вступления на мероприятиях, речи к знаковым событиям;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СМИ (печатных 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онлайн;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стенограммы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заседаний (или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зафиксированные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вживую) Кабинета министров, Верховной Рады, комитетов Верховной Рады, СНБ, других государственных департаментов;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персональных страницах в соцсетях, персональные блоги;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митингах, собраниях, других общественных мероприятиях.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124744"/>
            <a:ext cx="9140552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124744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448" y="2704"/>
            <a:ext cx="8312968" cy="112204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</a:p>
          <a:p>
            <a:pPr algn="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классического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расследования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16579" y="1412776"/>
            <a:ext cx="3147309" cy="2520280"/>
          </a:xfrm>
          <a:prstGeom prst="downArrow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РАССЛЕДОВАНИЯ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93989" y="1412776"/>
            <a:ext cx="3766443" cy="180020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16016" y="3429000"/>
            <a:ext cx="3766443" cy="3196716"/>
          </a:xfrm>
          <a:prstGeom prst="upArrow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МНЕНИЯ/КОММЕНТАРИИ ЭКСПЕРТОВ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КОМЕНТАРИИ УЧАСТНИКОВ СОБЫТИЯ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139432"/>
            <a:ext cx="3147308" cy="252992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ДОКАЗАТЕЛЬ-СТВО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567135" y="4869160"/>
            <a:ext cx="788841" cy="114759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374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124744"/>
            <a:ext cx="9140552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124744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448" y="2704"/>
            <a:ext cx="8312968" cy="112204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расследования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формате фактчек 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41323" y="1412776"/>
            <a:ext cx="3150557" cy="3024336"/>
          </a:xfrm>
          <a:prstGeom prst="downArrow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РАССЛЕДОВАНИЯ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93989" y="1484784"/>
            <a:ext cx="3766443" cy="1728192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16016" y="3429000"/>
            <a:ext cx="4032448" cy="3196716"/>
          </a:xfrm>
          <a:prstGeom prst="upArrow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ДОКАЗАТЕЛЬНАЯ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73" y="4653136"/>
            <a:ext cx="3147307" cy="201622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95127" y="5089718"/>
            <a:ext cx="788841" cy="114759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42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836712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78024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</a:t>
            </a:r>
            <a:r>
              <a:rPr lang="ru-RU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журналистского расследования 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12776"/>
            <a:ext cx="5472608" cy="864096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исследований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0417" y="3219547"/>
            <a:ext cx="3812023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факт, событие, явление, документ, заявление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212976"/>
            <a:ext cx="3744416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(очень редко – резонансный факт)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80206" y="2526788"/>
            <a:ext cx="170821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79712" y="2526788"/>
            <a:ext cx="172819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ая прямоугольная выноска 2059"/>
          <p:cNvSpPr/>
          <p:nvPr/>
        </p:nvSpPr>
        <p:spPr>
          <a:xfrm>
            <a:off x="323528" y="2592626"/>
            <a:ext cx="1224136" cy="1007779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ФЧ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Скругленная прямоугольная выноска 2061"/>
          <p:cNvSpPr/>
          <p:nvPr/>
        </p:nvSpPr>
        <p:spPr>
          <a:xfrm flipH="1">
            <a:off x="7456721" y="2514006"/>
            <a:ext cx="1147727" cy="930702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52736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10500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фактчек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журналистского расследования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12776"/>
            <a:ext cx="5472608" cy="936104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пояснения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219547"/>
            <a:ext cx="3812023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 и данные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быть вплетены в контекст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212976"/>
            <a:ext cx="3744416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отдельный смысловой блок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(Суть вопроса –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укр. верс.)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80206" y="2526788"/>
            <a:ext cx="170821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79712" y="2526788"/>
            <a:ext cx="172819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ая прямоугольная выноска 2059"/>
          <p:cNvSpPr/>
          <p:nvPr/>
        </p:nvSpPr>
        <p:spPr>
          <a:xfrm>
            <a:off x="323528" y="2592626"/>
            <a:ext cx="1224136" cy="1007779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ФЧ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Скругленная прямоугольная выноска 2061"/>
          <p:cNvSpPr/>
          <p:nvPr/>
        </p:nvSpPr>
        <p:spPr>
          <a:xfrm flipH="1">
            <a:off x="7384713" y="2514006"/>
            <a:ext cx="1147727" cy="930702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фактчек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журналистского расследования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12776"/>
            <a:ext cx="5472608" cy="936104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доказательства и аргументы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219547"/>
            <a:ext cx="3812023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данные, документы из открытых источников, инсайдерская информация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212976"/>
            <a:ext cx="3744416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факты, статистические данные, документы только из открытых источников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80206" y="2526788"/>
            <a:ext cx="170821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79712" y="2526788"/>
            <a:ext cx="172819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ая прямоугольная выноска 2059"/>
          <p:cNvSpPr/>
          <p:nvPr/>
        </p:nvSpPr>
        <p:spPr>
          <a:xfrm>
            <a:off x="323528" y="2592626"/>
            <a:ext cx="1224136" cy="1007779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ФЧ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Скругленная прямоугольная выноска 2061"/>
          <p:cNvSpPr/>
          <p:nvPr/>
        </p:nvSpPr>
        <p:spPr>
          <a:xfrm flipH="1">
            <a:off x="7528729" y="2514006"/>
            <a:ext cx="1147727" cy="930702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фактчек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журналистского расследования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12776"/>
            <a:ext cx="5472608" cy="936104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экспертов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219547"/>
            <a:ext cx="3812023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выражать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свое мнение относительно факта расследования, опираясь на документы из открытых и других источников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212976"/>
            <a:ext cx="3744416" cy="338437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от экспертов, подкрепляется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документальными свидетельствами, ссылками только на открытые источники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80206" y="2526788"/>
            <a:ext cx="170821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79712" y="2526788"/>
            <a:ext cx="1728192" cy="54548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ая прямоугольная выноска 2059"/>
          <p:cNvSpPr/>
          <p:nvPr/>
        </p:nvSpPr>
        <p:spPr>
          <a:xfrm>
            <a:off x="251520" y="2592626"/>
            <a:ext cx="1224136" cy="1007779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ФЧ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Скругленная прямоугольная выноска 2061"/>
          <p:cNvSpPr/>
          <p:nvPr/>
        </p:nvSpPr>
        <p:spPr>
          <a:xfrm flipH="1">
            <a:off x="7600737" y="2514006"/>
            <a:ext cx="1147727" cy="930702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КОНЦЕПТА ФАКТЧЕК НАПРАВЛЕНА НА: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649"/>
            <a:ext cx="9144000" cy="583535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772816"/>
            <a:ext cx="7848872" cy="4608511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субъективной интерпретации информации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179512" y="1268760"/>
            <a:ext cx="1728192" cy="1599884"/>
          </a:xfrm>
          <a:prstGeom prst="hex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ТАКЕ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ФАКТЧЕК?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ЖУРНАЛИСТСЬКОГО </a:t>
            </a:r>
            <a:endParaRPr lang="ru-RU" sz="6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РОЗСЛІДУВАННЯ</a:t>
            </a:r>
            <a:endParaRPr lang="uk-UA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КОНЦЕПТА ФАКТЧЕК НАПРАВЛЕНА НА: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22648"/>
            <a:ext cx="9180511" cy="571872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7632848" cy="4680519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манипуляции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аргументами,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фактами и</a:t>
            </a:r>
            <a:endParaRPr lang="uk-UA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доказательствами 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35496" y="1196752"/>
            <a:ext cx="1728192" cy="1599884"/>
          </a:xfrm>
          <a:prstGeom prst="hex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КОНЦЕПТА ФАКТЧЕК НАПРАВЛЕНА НА: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22648"/>
            <a:ext cx="9180512" cy="583535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7704856" cy="4680519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субъективизма и предвзятости при построении вывода / вердикта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35496" y="1196752"/>
            <a:ext cx="1728192" cy="1599884"/>
          </a:xfrm>
          <a:prstGeom prst="hex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КОНЦЕПТА ФАКТЧЕК НАПРАВЛЕНА НА: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6512" y="1022648"/>
            <a:ext cx="8352928" cy="58353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</a:t>
            </a:r>
            <a:endParaRPr lang="uk-UA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844824"/>
            <a:ext cx="7704856" cy="4680519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обвинений 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заказном характере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расследования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35496" y="1196752"/>
            <a:ext cx="1728192" cy="1599884"/>
          </a:xfrm>
          <a:prstGeom prst="hex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ВЕРДИКТЫ ФАКТЧЕК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6512" y="1022648"/>
            <a:ext cx="8352928" cy="58353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ПРАВДА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ПОЛУПРАВДА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ЛОЖЬ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БЕЗ ВЕРДИКТА</a:t>
            </a:r>
            <a:endParaRPr lang="uk-UA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ВЕРДИКТЫ ФАКТЧЕК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6512" y="1022648"/>
            <a:ext cx="8352928" cy="5835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			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79512" y="1484783"/>
            <a:ext cx="3816424" cy="1080119"/>
          </a:xfrm>
          <a:prstGeom prst="homePlat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707904" y="1484784"/>
            <a:ext cx="1008112" cy="1080119"/>
          </a:xfrm>
          <a:prstGeom prst="chevron">
            <a:avLst/>
          </a:prstGeom>
          <a:solidFill>
            <a:srgbClr val="00B05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2267744" y="2708920"/>
            <a:ext cx="6552728" cy="3888432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приведенные спикером в заявлении факты, цифровые / документальные данные соответствуют действительности;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 освещены причинно-следственные связи, информация является логичной, присутствуют ссылки на источники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57250"/>
            <a:ext cx="9180512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ВЕРДИКТЫ ФАКТЧЕК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6512" y="1022648"/>
            <a:ext cx="8352928" cy="5835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		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79511" y="1484784"/>
            <a:ext cx="4366737" cy="1080119"/>
          </a:xfrm>
          <a:prstGeom prst="homePlat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ПОЛУПРАВДА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283968" y="1484784"/>
            <a:ext cx="1008112" cy="1080119"/>
          </a:xfrm>
          <a:prstGeom prst="chevron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1259632" y="2708920"/>
            <a:ext cx="7488832" cy="3888432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спикер ориентируется в теме и ее особенностях, однако допускает неточности;</a:t>
            </a:r>
          </a:p>
          <a:p>
            <a:pPr algn="ctr"/>
            <a:endParaRPr 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до конца раскрывает причинно-следственные связи или не совсем правильно их трактует;</a:t>
            </a:r>
          </a:p>
          <a:p>
            <a:pPr algn="ctr"/>
            <a:endParaRPr 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логика имеет определенные недостатки, выводы в целом правильные, однако могут быть не корректными и не совпадать в деталях или единицах времени</a:t>
            </a:r>
            <a:endParaRPr lang="uk-U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57250"/>
            <a:ext cx="9180512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1022648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8352928" cy="10500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ВЕРДИКТЫ ФАКТЧЕК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6512" y="1022648"/>
            <a:ext cx="8352928" cy="5835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		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79511" y="1340768"/>
            <a:ext cx="4366737" cy="1080119"/>
          </a:xfrm>
          <a:prstGeom prst="homePlat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283968" y="1340768"/>
            <a:ext cx="1008112" cy="1080119"/>
          </a:xfrm>
          <a:prstGeom prst="chevron">
            <a:avLst/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1259632" y="2636912"/>
            <a:ext cx="7560840" cy="4032448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содержит преувеличения /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преуменьшения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данных, гиперболизацию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явлений, факты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причинно-следственные связи, логика 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искаженные;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манипулятивно акцентируется внимание на нужных аспектах заявления, «заводятся в тень» неудобные детали;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несуществующие или искаженные данные со ссылкой на источники, не имеющие никакого отношения 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теме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196752"/>
            <a:ext cx="54726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сследуемое заявление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3284" y="2979940"/>
            <a:ext cx="3395140" cy="1241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информации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112" y="2979940"/>
            <a:ext cx="3371800" cy="1241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логические доказательства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970784" y="2132856"/>
            <a:ext cx="745232" cy="637875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Умножение 7"/>
          <p:cNvSpPr/>
          <p:nvPr/>
        </p:nvSpPr>
        <p:spPr>
          <a:xfrm>
            <a:off x="4006877" y="3143314"/>
            <a:ext cx="709139" cy="717734"/>
          </a:xfrm>
          <a:prstGeom prst="mathMultiply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Равно 10"/>
          <p:cNvSpPr/>
          <p:nvPr/>
        </p:nvSpPr>
        <p:spPr>
          <a:xfrm>
            <a:off x="4067944" y="4221088"/>
            <a:ext cx="648072" cy="792088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5157192"/>
            <a:ext cx="6840760" cy="13681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доступный формат аналитики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404" y="1232100"/>
            <a:ext cx="3468960" cy="97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2805" y="2708920"/>
            <a:ext cx="2797483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2513846"/>
            <a:ext cx="2736304" cy="93086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07108" y="1340768"/>
            <a:ext cx="880676" cy="869740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93521" y="3163819"/>
            <a:ext cx="3396417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398" y="3897962"/>
            <a:ext cx="2714161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рисунки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07178" y="4221088"/>
            <a:ext cx="2891084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4524539"/>
            <a:ext cx="3528392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398" y="5517232"/>
            <a:ext cx="3035100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бекграунды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77060" y="5727868"/>
            <a:ext cx="3035100" cy="10045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тизеры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/>
        </p:blipFill>
        <p:spPr>
          <a:xfrm>
            <a:off x="5760821" y="1093263"/>
            <a:ext cx="3059651" cy="2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Меморандум Ю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0" y="1124744"/>
            <a:ext cx="89217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9" y="450451"/>
            <a:ext cx="9144000" cy="6286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3789040"/>
            <a:ext cx="6552728" cy="1224136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FactCheck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-Ukraine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824399"/>
            <a:ext cx="3600400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Stop-Fake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204864"/>
            <a:ext cx="3600400" cy="9144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VoxCheck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5597744"/>
            <a:ext cx="3744416" cy="792088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Checkregion-ua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62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8-Янык-торговл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2" y="1144592"/>
            <a:ext cx="8774956" cy="55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Гройсман-смертность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6-Сколько вывели в офш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404" y="1232100"/>
            <a:ext cx="5185676" cy="9727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это читателю?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63532" y="1335123"/>
            <a:ext cx="880676" cy="869740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2058" y="2924943"/>
            <a:ext cx="3823918" cy="35915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Разноплановая статистическая информация публикуется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систематизирован-ном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формате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2917659"/>
            <a:ext cx="3960440" cy="35915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 имеет возможность видеть динамику рассматриваемых процессов - временные, количественные, качественные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106403" y="2364458"/>
            <a:ext cx="1153227" cy="920525"/>
          </a:xfrm>
          <a:prstGeom prst="flowChartMagnetic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амять с посл. доступом 22"/>
          <p:cNvSpPr/>
          <p:nvPr/>
        </p:nvSpPr>
        <p:spPr>
          <a:xfrm flipH="1">
            <a:off x="6948264" y="2132857"/>
            <a:ext cx="1211456" cy="936104"/>
          </a:xfrm>
          <a:prstGeom prst="flowChartMagnetic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915816" y="1191108"/>
            <a:ext cx="2232248" cy="869740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2600908"/>
            <a:ext cx="3679902" cy="39370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 получает информацию 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связях, зависимости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первый взгляд не связанных между собой данных и фактов, явлений и событий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7261" y="2140647"/>
            <a:ext cx="3827187" cy="4368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 облегчаются и упрощаются для восприятия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моменты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сопоставления, сравнения,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величин и временных промежутков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138985" y="1933205"/>
            <a:ext cx="1153227" cy="920525"/>
          </a:xfrm>
          <a:prstGeom prst="flowChartMagnetic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амять с посл. доступом 22"/>
          <p:cNvSpPr/>
          <p:nvPr/>
        </p:nvSpPr>
        <p:spPr>
          <a:xfrm flipH="1">
            <a:off x="7248976" y="1457364"/>
            <a:ext cx="1211456" cy="936104"/>
          </a:xfrm>
          <a:prstGeom prst="flowChartMagnetic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 –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ДОСТУПНОГО ФОРМАТА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419872" y="1196752"/>
            <a:ext cx="2232248" cy="869740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31950" y="2564904"/>
            <a:ext cx="5636394" cy="39370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Явления, события, факты и данные могут быть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персонализированы,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добавляет информации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остроты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1619122" y="1948873"/>
            <a:ext cx="1153227" cy="920525"/>
          </a:xfrm>
          <a:prstGeom prst="flowChartMagneticTap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714" y="-13708"/>
            <a:ext cx="827584" cy="6885384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ОБЪЕКТ*ЗАЯВЛЕНИЕ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3423" y="1340767"/>
            <a:ext cx="3366609" cy="576065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323528" y="1284543"/>
            <a:ext cx="1368152" cy="704297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uk-UA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054530" y="1196752"/>
            <a:ext cx="885622" cy="880464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179512" y="2077216"/>
            <a:ext cx="7992888" cy="4664152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Современное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пространство позволяет охватить большую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аудиторию</a:t>
            </a:r>
          </a:p>
          <a:p>
            <a:pPr algn="ctr"/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Разнообразие, глубина и скорость информационных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каналов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позволяет доносить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различным слоям населения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удобным для них способом</a:t>
            </a:r>
            <a:endParaRPr lang="uk-UA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-13708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251520" y="1052736"/>
            <a:ext cx="1152128" cy="704297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uk-UA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1052735"/>
            <a:ext cx="936104" cy="704297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251520" y="1916832"/>
            <a:ext cx="8712968" cy="482453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Ангажированность информационных платформ и, как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 -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слабый контроль за содержанием заявлений,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объективностью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возможностью предотвращения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спланированной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атаки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251520" y="1052736"/>
            <a:ext cx="1152128" cy="704297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uk-UA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1052735"/>
            <a:ext cx="936104" cy="704297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251520" y="1916832"/>
            <a:ext cx="8645002" cy="482453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Склонность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широкой аудитории к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положительному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отношения к заведомо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манипулятивным заявлениям по причине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неосведомленности, стереотипности восприятия определенных фактов, перманентному общественному  напряжение, которое притупляет критичность мышления</a:t>
            </a:r>
            <a:endParaRPr lang="uk-UA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38714" y="-13708"/>
            <a:ext cx="827584" cy="9224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251520" y="1052736"/>
            <a:ext cx="1152128" cy="704297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uk-UA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1052735"/>
            <a:ext cx="936104" cy="704297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247478" y="1916832"/>
            <a:ext cx="8645002" cy="482453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Лояльное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заведомо </a:t>
            </a:r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манипулятивным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заявлениям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по причине </a:t>
            </a:r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харизматичности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персон</a:t>
            </a:r>
          </a:p>
          <a:p>
            <a:pPr algn="ctr"/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Владение знаковыми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персонами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механизмами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словесной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манипуляции, </a:t>
            </a:r>
          </a:p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которые применяются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ими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бесконтрольно</a:t>
            </a:r>
          </a:p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в риторике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публичных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заявлений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38714" y="-13708"/>
            <a:ext cx="827584" cy="9224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ФАКТЧЕК?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Аналізує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доводячи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истинність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хибність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публичні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заяви. </a:t>
            </a: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відкритих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Кожне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розслідування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завершується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вынесенням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оцінного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вердикта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заяві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аналізується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00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ФАКТЧЕК-АНАЛИТИКА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ФАКТЧЕК-БЛИЦ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ФАКТЧЕК-СУПЕРБЛИЦ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РАЗНОВИДНОСТИ ФАКТЧЕК – МАТЕРИАЛОВ ПО ФОРМЕ ПОДАЧИ</a:t>
            </a:r>
          </a:p>
        </p:txBody>
      </p:sp>
    </p:spTree>
    <p:extLst>
      <p:ext uri="{BB962C8B-B14F-4D97-AF65-F5344CB8AC3E}">
        <p14:creationId xmlns:p14="http://schemas.microsoft.com/office/powerpoint/2010/main" val="11529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РАЗНОВИДНОСТИ ФАКТЧЕК – МАТЕРИАЛОВ ПО ФОРМЕ ПОДАЧИ</a:t>
            </a:r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306376" y="1252689"/>
            <a:ext cx="754384" cy="854984"/>
          </a:xfrm>
          <a:prstGeom prst="actionButtonSound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193273"/>
            <a:ext cx="5400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ФАКТЧЕК-АНАЛИТИКА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(смысловые блоки)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4" y="2492896"/>
            <a:ext cx="3276364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заявление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415759"/>
            <a:ext cx="5568700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вопроса – 100-300 сл.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43660" y="4437112"/>
            <a:ext cx="5928740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доказательства – 200-400 сл.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1692" y="5509414"/>
            <a:ext cx="6216772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вердикт с пояснением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68072" y="2708920"/>
            <a:ext cx="731520" cy="885469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744136" y="3789040"/>
            <a:ext cx="731520" cy="98846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403648" y="4869160"/>
            <a:ext cx="731520" cy="115212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РАЗНОВИДНОСТИ ФАКТЧЕК – МАТЕРИАЛОВ ПО ФОРМЕ ПОДАЧИ</a:t>
            </a:r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306376" y="1252689"/>
            <a:ext cx="754384" cy="854984"/>
          </a:xfrm>
          <a:prstGeom prst="actionButtonSound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193273"/>
            <a:ext cx="5400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ФАКТЧЕК-БЛИЦ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(смысловые блоки)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4" y="2492896"/>
            <a:ext cx="3276364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заявлений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3415759"/>
            <a:ext cx="5568700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вопроса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4437112"/>
            <a:ext cx="6624736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доказательств – до 200 сл. каждое </a:t>
            </a:r>
            <a:endParaRPr lang="uk-UA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5509414"/>
            <a:ext cx="6408712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вердиктов </a:t>
            </a: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пояснений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68072" y="2708920"/>
            <a:ext cx="731520" cy="885469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467544" y="3789040"/>
            <a:ext cx="731520" cy="98846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827584" y="4869160"/>
            <a:ext cx="731520" cy="115212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3275856" y="3151654"/>
            <a:ext cx="2520280" cy="128545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571500"/>
            <a:ext cx="9165524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РАЗНОВИДНОСТИ ФАКТЧЕК – МАТЕРИАЛОВ ПО ФОРМЕ ПОДАЧИ</a:t>
            </a:r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306376" y="1252689"/>
            <a:ext cx="754384" cy="854984"/>
          </a:xfrm>
          <a:prstGeom prst="actionButtonSound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193273"/>
            <a:ext cx="54006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ФАКТЧЕК-СУПЕРБЛИЦ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(смысловые блоки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5636" y="2492896"/>
            <a:ext cx="3276364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 заявлений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415759"/>
            <a:ext cx="6480720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вопроса, может быть общая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4437112"/>
            <a:ext cx="6912768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 доказательств – до 150 сл. каждое </a:t>
            </a:r>
            <a:endParaRPr lang="uk-UA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7704" y="5509414"/>
            <a:ext cx="6984776" cy="77038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 вердиктов </a:t>
            </a: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пояснений 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56104" y="2636912"/>
            <a:ext cx="731520" cy="885469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744136" y="3717032"/>
            <a:ext cx="731520" cy="98846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960160" y="4869160"/>
            <a:ext cx="731520" cy="115212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340768"/>
            <a:ext cx="4104456" cy="525658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Факт в журналистике можно определить как достоверное отражение фрагмента реальности,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 является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социально репрезентативным.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журналиста / фактчекера объективное освещение событий означает правдивое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воспроизведение/освещение фактов</a:t>
            </a:r>
            <a:endParaRPr lang="uk-UA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0032" y="2492896"/>
            <a:ext cx="4032448" cy="41044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Фактаж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заявлениях знаковых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лиц - исследованным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может быть именно заявление,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содержащее конкретизированный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факт в виде цифровых или документальных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endParaRPr lang="uk-UA" sz="2300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60032" y="1052736"/>
            <a:ext cx="3672408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636912"/>
            <a:ext cx="8568952" cy="396043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«За последние два года наша страна потеряла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17,4 млрд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долл. США товарного экспорта. Это можно сравнить с пятилетней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МВФ»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60032" y="1052736"/>
            <a:ext cx="3672408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27584" y="2257907"/>
            <a:ext cx="2495368" cy="779508"/>
          </a:xfrm>
          <a:prstGeom prst="wedgeRectCallou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124745"/>
            <a:ext cx="4320480" cy="223224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ложные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 или сообщения, часто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генерируемые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онлайн-пространстве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специальными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платформами или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</a:t>
            </a:r>
            <a:endParaRPr lang="uk-UA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3573016"/>
            <a:ext cx="4032448" cy="302433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Фейки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могут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иметь вид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комментариев под реальными новостями и личных мнений, например какой-то активной группы в соцсетях или известного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блоггера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200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60032" y="1052736"/>
            <a:ext cx="3672408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ФЕЙК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0012" y="2420888"/>
            <a:ext cx="4212468" cy="41764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продвижения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фейков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направлены 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предание ложным фактам информационного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веса, внедрение его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различные каналы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влияния, чтобы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донести его до как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можно большего количества конечных потребителей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uk-UA" sz="2200" dirty="0"/>
          </a:p>
        </p:txBody>
      </p:sp>
      <p:sp>
        <p:nvSpPr>
          <p:cNvPr id="4" name="Молния 3"/>
          <p:cNvSpPr/>
          <p:nvPr/>
        </p:nvSpPr>
        <p:spPr>
          <a:xfrm>
            <a:off x="179512" y="1052736"/>
            <a:ext cx="792088" cy="900101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5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524" y="0"/>
            <a:ext cx="8337940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268760"/>
            <a:ext cx="4032448" cy="532859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dirty="0" smtClean="0"/>
          </a:p>
          <a:p>
            <a:pPr algn="ctr"/>
            <a:endParaRPr lang="ru-RU" sz="2300" dirty="0"/>
          </a:p>
          <a:p>
            <a:pPr algn="ctr"/>
            <a:r>
              <a:rPr lang="ru-RU" sz="2300" dirty="0" smtClean="0"/>
              <a:t>Структурированные </a:t>
            </a:r>
            <a:r>
              <a:rPr lang="ru-RU" sz="2300" dirty="0"/>
              <a:t>сообщения, </a:t>
            </a:r>
            <a:r>
              <a:rPr lang="ru-RU" sz="2300" dirty="0" err="1" smtClean="0"/>
              <a:t>псевдодокументальная</a:t>
            </a:r>
            <a:r>
              <a:rPr lang="ru-RU" sz="2300" dirty="0" smtClean="0"/>
              <a:t> основа которых предает им форму истинного </a:t>
            </a:r>
            <a:r>
              <a:rPr lang="ru-RU" sz="2300" dirty="0"/>
              <a:t>факта. Такие </a:t>
            </a:r>
            <a:r>
              <a:rPr lang="ru-RU" sz="2300" dirty="0" err="1"/>
              <a:t>фейки</a:t>
            </a:r>
            <a:r>
              <a:rPr lang="ru-RU" sz="2300" dirty="0"/>
              <a:t> хотя и публикуются с </a:t>
            </a:r>
            <a:r>
              <a:rPr lang="ru-RU" sz="2300" dirty="0" smtClean="0"/>
              <a:t>кричащими» заголовками</a:t>
            </a:r>
            <a:r>
              <a:rPr lang="ru-RU" sz="2300" dirty="0"/>
              <a:t>, </a:t>
            </a:r>
            <a:r>
              <a:rPr lang="ru-RU" sz="2300" dirty="0" smtClean="0"/>
              <a:t>их </a:t>
            </a:r>
            <a:r>
              <a:rPr lang="ru-RU" sz="2300" b="1" dirty="0" smtClean="0">
                <a:solidFill>
                  <a:srgbClr val="FFFF00"/>
                </a:solidFill>
              </a:rPr>
              <a:t>«информационный шум» </a:t>
            </a:r>
            <a:r>
              <a:rPr lang="ru-RU" sz="2300" dirty="0"/>
              <a:t>находится на одном уровне с общим потоком </a:t>
            </a:r>
            <a:r>
              <a:rPr lang="ru-RU" sz="2300" dirty="0" smtClean="0"/>
              <a:t>новостей</a:t>
            </a:r>
            <a:endParaRPr lang="uk-UA" sz="2300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60032" y="1052736"/>
            <a:ext cx="3672408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ФЕЙК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0150" y="2636912"/>
            <a:ext cx="4212468" cy="39250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 распознается,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так как содержит откровенно лживые факты, которые могут быть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 опровергнуты; </a:t>
            </a:r>
          </a:p>
          <a:p>
            <a:pPr algn="ctr"/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правило, такие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фейки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подаются под громкими, сенсационными заголовками</a:t>
            </a:r>
            <a:endParaRPr lang="uk-U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220072" y="2420888"/>
            <a:ext cx="3096344" cy="612648"/>
          </a:xfrm>
          <a:prstGeom prst="wedgeRectCallou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прямой-открытый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80088" y="1207662"/>
            <a:ext cx="3319328" cy="820604"/>
          </a:xfrm>
          <a:prstGeom prst="wedgeRectCallou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внедренный </a:t>
            </a:r>
            <a:endParaRPr lang="uk-U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107504" y="972732"/>
            <a:ext cx="1036744" cy="108811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9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636912"/>
            <a:ext cx="8568952" cy="396043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«Чтобы обезопасить наличные сбережения,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драгоценности, имущество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введения электронного декларирования, группа депутатов ВР оформила обращение к НБУ с просьбой - принять указанные ценности на депозитное хранение с правом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зачисления 50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% от накопленных дивидендов в текущий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государства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... »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860032" y="1052736"/>
            <a:ext cx="3672408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ФЕЙК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80488" y="2280876"/>
            <a:ext cx="2495368" cy="779508"/>
          </a:xfrm>
          <a:prstGeom prst="wedgeRectCallou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196752"/>
            <a:ext cx="4294969" cy="24482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Опубликованное официальное сообщение, которое принимается за истину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самого факта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обнародования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076056" y="1052736"/>
            <a:ext cx="3456384" cy="123671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ФАКТОИД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9" y="3789040"/>
            <a:ext cx="4366976" cy="29249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ложное сообщение, которое благодаря определенным обстоятельствам приобретает достоверной формы и обнародуется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достоверное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0524" y="2564904"/>
            <a:ext cx="3888432" cy="41490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Норману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Мейлеру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ctr"/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Фактоиды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- факты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не существовавшие до того, как они появились в журнале или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газете, то есть были опубликованы»</a:t>
            </a: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олния 3"/>
          <p:cNvSpPr/>
          <p:nvPr/>
        </p:nvSpPr>
        <p:spPr>
          <a:xfrm>
            <a:off x="395537" y="1052736"/>
            <a:ext cx="864096" cy="618358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2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" y="383138"/>
            <a:ext cx="9144000" cy="6474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ПУБЛІЧНА ЗАЯВА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ОБ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ДОСЛІДЖЕННЯ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7205" y="1340767"/>
            <a:ext cx="6545235" cy="72008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заяви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перевіряються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179512" y="1340768"/>
            <a:ext cx="2016224" cy="72008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033" y="2374389"/>
            <a:ext cx="8604447" cy="429497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містять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конкретний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факт, цифру,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документальну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підтверджені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спростовані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відкритих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Озвучені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публічно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зафіксовані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документально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288033" y="2564904"/>
            <a:ext cx="899591" cy="58636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Молния 11"/>
          <p:cNvSpPr/>
          <p:nvPr/>
        </p:nvSpPr>
        <p:spPr>
          <a:xfrm>
            <a:off x="255315" y="5229200"/>
            <a:ext cx="860301" cy="481901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02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195736" y="1052736"/>
            <a:ext cx="6653220" cy="10081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фактоид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практике фактчек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9" y="2204864"/>
            <a:ext cx="4366976" cy="450912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спикером фактов и данных, которые в действительности не связаны друг с другом, но в заявлении представлены как имеющие причинно-следственные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0524" y="2472471"/>
            <a:ext cx="3888432" cy="422108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Действительные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оглашенные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спикером настолько неточно, неконкретно и бессистемно, что анализ данных невозможен или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будет иметь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процент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допущений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323529" y="1556792"/>
            <a:ext cx="1296143" cy="136815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множение 11"/>
          <p:cNvSpPr/>
          <p:nvPr/>
        </p:nvSpPr>
        <p:spPr>
          <a:xfrm>
            <a:off x="7632340" y="2060848"/>
            <a:ext cx="1368152" cy="1224136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ФАКТ, ФЕЙК, ФАКТОИД</a:t>
            </a:r>
            <a:endParaRPr lang="uk-UA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195736" y="908720"/>
            <a:ext cx="6653220" cy="10081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фактоид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практике фактчек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9" y="2204864"/>
            <a:ext cx="4259232" cy="450912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Впервые за всю историю страны наша страна получила 2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МВФ -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этого не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смогло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сделать ни одно правительство во время никаких переговоров, которые были без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отдачи,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потому что это был процент за пользование этими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средствам,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уплатой взносов Украины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552324"/>
            <a:ext cx="4060932" cy="414123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«Украина не имеет </a:t>
            </a:r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продавать за границу электроэнергию дороже цен на внутреннем рынке. Вот в чем причина повышения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тарифов»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39552" y="2060848"/>
            <a:ext cx="1967465" cy="635492"/>
          </a:xfrm>
          <a:prstGeom prst="wedgeRectCallou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516216" y="2433468"/>
            <a:ext cx="1967465" cy="635492"/>
          </a:xfrm>
          <a:prstGeom prst="wedgeRectCallou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 ЗАЯВА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ОБ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ДОСЛІДЖЕННЯ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7205" y="1268759"/>
            <a:ext cx="3880939" cy="72008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179512" y="1268760"/>
            <a:ext cx="2016224" cy="72008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256268"/>
            <a:ext cx="8496944" cy="448510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«Мы за обслуживание (внешних долгов) платим 75 млрд грн., А весь бюджет страны всего 600 млрд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«Невозможно принимать бюджет, основанный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Налоговом кодексе, который отбросил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нашу страну на 148 место в рейтинге экономических свобод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«Десять украинских ИТ-компаний вошли в список топ-100 аутсорсинговых компаний мира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9959" y="1268760"/>
            <a:ext cx="6545235" cy="77038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заявления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проверяются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179512" y="1362472"/>
            <a:ext cx="1879701" cy="770384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7524" y="2348880"/>
            <a:ext cx="8568952" cy="417646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Содержат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субъективное мнение;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Представляют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собой предположения или приблизительные расчеты;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Направлены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 перспективу и не содержат конкретных временных или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фактажных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границ;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Содержат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обобщенный факт.</a:t>
            </a:r>
            <a:endParaRPr lang="uk-U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370384" y="2852936"/>
            <a:ext cx="457200" cy="308636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380906" y="3645024"/>
            <a:ext cx="457200" cy="308636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5" name="12-конечная звезда 14"/>
          <p:cNvSpPr/>
          <p:nvPr/>
        </p:nvSpPr>
        <p:spPr>
          <a:xfrm>
            <a:off x="315144" y="4725144"/>
            <a:ext cx="457200" cy="308636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332415" y="5877272"/>
            <a:ext cx="457200" cy="308636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14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7205" y="1268760"/>
            <a:ext cx="3736923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447265" y="1268760"/>
            <a:ext cx="1872208" cy="72008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204864"/>
            <a:ext cx="8640960" cy="448510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«Я не думаю, что Украина сможет добиться желаемого уровня роста ВВП в 2017 году ...»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данным нашей фракции,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льготных слоев населения в первом полугодии года будет примерно на уровне 20-30%»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«Кабинет Министров планирует получить в текущем году от приватизации 50 млрд гривен»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«Из бюджета страны коррумпированными чиновниками украдено 5 млрд гривен»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0"/>
            <a:ext cx="827584" cy="908720"/>
          </a:xfr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1524" y="2704"/>
            <a:ext cx="8337940" cy="90601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ЗАЯВЛЕНИЕ -</a:t>
            </a:r>
          </a:p>
          <a:p>
            <a:pPr algn="r"/>
            <a:r>
              <a:rPr lang="uk-UA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ОБЪЕКТ ИССЛЕДОВАНИЯ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236296" y="1284543"/>
            <a:ext cx="936104" cy="704297"/>
          </a:xfrm>
          <a:prstGeom prst="downArrow">
            <a:avLst/>
          </a:prstGeom>
          <a:solidFill>
            <a:srgbClr val="FF0000"/>
          </a:solidFill>
          <a:ln>
            <a:solidFill>
              <a:srgbClr val="B30D3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196751"/>
            <a:ext cx="5688632" cy="72008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кого проверяет фактчек?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259014" y="1196752"/>
            <a:ext cx="1352674" cy="72008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uk-UA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14" y="2132856"/>
            <a:ext cx="8705474" cy="458112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Премьер-министр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министры и главы министерских структур, руководители департаментов, силовых ведомств, судейского корпуса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Спикер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Верховной Рады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политических партий, фракций, депутатских групп и объединений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Депутаты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Верховной Рады, председатели комитетов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799</TotalTime>
  <Words>1876</Words>
  <Application>Microsoft Office PowerPoint</Application>
  <PresentationFormat>Экран (4:3)</PresentationFormat>
  <Paragraphs>703</Paragraphs>
  <Slides>51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Wingdings</vt:lpstr>
      <vt:lpstr>Тема Office</vt:lpstr>
      <vt:lpstr>СТРУКТУРА</vt:lpstr>
      <vt:lpstr>ЩО ТАКЕ ФАКТЧЕК?</vt:lpstr>
      <vt:lpstr>ФАКТЧЕК В УКРАЇНІ</vt:lpstr>
      <vt:lpstr>ТРИ ОСОБЛИВОСТІ ФАКТЧЕК?</vt:lpstr>
      <vt:lpstr>О</vt:lpstr>
      <vt:lpstr>О</vt:lpstr>
      <vt:lpstr>О</vt:lpstr>
      <vt:lpstr>О</vt:lpstr>
      <vt:lpstr>О</vt:lpstr>
      <vt:lpstr>О</vt:lpstr>
      <vt:lpstr>О</vt:lpstr>
      <vt:lpstr>О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ОБЪЕКТ*ЗАЯВЛЕНИЕ  </vt:lpstr>
      <vt:lpstr>О</vt:lpstr>
      <vt:lpstr>Презентация PowerPoint</vt:lpstr>
      <vt:lpstr>Презентация PowerPoint</vt:lpstr>
      <vt:lpstr>С</vt:lpstr>
      <vt:lpstr>С</vt:lpstr>
      <vt:lpstr>С</vt:lpstr>
      <vt:lpstr>С</vt:lpstr>
      <vt:lpstr>О</vt:lpstr>
      <vt:lpstr>О</vt:lpstr>
      <vt:lpstr>О</vt:lpstr>
      <vt:lpstr>О</vt:lpstr>
      <vt:lpstr>О</vt:lpstr>
      <vt:lpstr>О</vt:lpstr>
      <vt:lpstr>О</vt:lpstr>
      <vt:lpstr>О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89</cp:revision>
  <dcterms:created xsi:type="dcterms:W3CDTF">2017-03-07T08:38:04Z</dcterms:created>
  <dcterms:modified xsi:type="dcterms:W3CDTF">2017-12-19T23:53:28Z</dcterms:modified>
</cp:coreProperties>
</file>