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67" r:id="rId23"/>
  </p:sldIdLst>
  <p:sldSz cx="9144000" cy="5143500" type="screen16x9"/>
  <p:notesSz cx="6858000" cy="9144000"/>
  <p:embeddedFontLst>
    <p:embeddedFont>
      <p:font typeface="Roboto Condensed Light" panose="020B0604020202020204" charset="0"/>
      <p:regular r:id="rId25"/>
      <p:bold r:id="rId26"/>
      <p:italic r:id="rId27"/>
      <p:boldItalic r:id="rId28"/>
    </p:embeddedFont>
    <p:embeddedFont>
      <p:font typeface="Roboto Condensed" panose="020B0604020202020204" charset="0"/>
      <p:regular r:id="rId29"/>
      <p:bold r:id="rId30"/>
      <p:italic r:id="rId31"/>
      <p:boldItalic r:id="rId32"/>
    </p:embeddedFont>
    <p:embeddedFont>
      <p:font typeface="Arvo" panose="020B0604020202020204"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25D08E4-4CB9-4A25-91DF-C19B82DA8EF8}">
  <a:tblStyle styleId="{025D08E4-4CB9-4A25-91DF-C19B82DA8EF8}"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font" Target="fonts/font9.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font" Target="fonts/font11.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7305669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78652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5442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9151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8891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4537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09122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5402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4674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8421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79726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9886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64221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7271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019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6102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8632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8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3453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9430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4943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66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9564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657775"/>
            <a:ext cx="1299300" cy="4329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nvGrpSpPr>
          <p:cNvPr id="11" name="Google Shape;11;p2"/>
          <p:cNvGrpSpPr/>
          <p:nvPr/>
        </p:nvGrpSpPr>
        <p:grpSpPr>
          <a:xfrm>
            <a:off x="0" y="-7088"/>
            <a:ext cx="8661398" cy="5150588"/>
            <a:chOff x="0" y="-7088"/>
            <a:chExt cx="8661398" cy="5150588"/>
          </a:xfrm>
        </p:grpSpPr>
        <p:sp>
          <p:nvSpPr>
            <p:cNvPr id="12" name="Google Shape;12;p2"/>
            <p:cNvSpPr/>
            <p:nvPr/>
          </p:nvSpPr>
          <p:spPr>
            <a:xfrm>
              <a:off x="0" y="0"/>
              <a:ext cx="3525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3517898" y="-7088"/>
              <a:ext cx="5143500" cy="5143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nvGrpSpPr>
          <p:cNvPr id="14" name="Google Shape;14;p2"/>
          <p:cNvGrpSpPr/>
          <p:nvPr/>
        </p:nvGrpSpPr>
        <p:grpSpPr>
          <a:xfrm rot="10800000" flipH="1">
            <a:off x="1" y="1090763"/>
            <a:ext cx="8847502" cy="2961975"/>
            <a:chOff x="-8178042" y="-4493254"/>
            <a:chExt cx="19483598" cy="6522736"/>
          </a:xfrm>
        </p:grpSpPr>
        <p:sp>
          <p:nvSpPr>
            <p:cNvPr id="15" name="Google Shape;15;p2"/>
            <p:cNvSpPr/>
            <p:nvPr/>
          </p:nvSpPr>
          <p:spPr>
            <a:xfrm>
              <a:off x="-8178042" y="-4493118"/>
              <a:ext cx="12968400" cy="6522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nvGrpSpPr>
          <p:cNvPr id="17" name="Google Shape;17;p2"/>
          <p:cNvGrpSpPr/>
          <p:nvPr/>
        </p:nvGrpSpPr>
        <p:grpSpPr>
          <a:xfrm>
            <a:off x="3677236" y="4278349"/>
            <a:ext cx="5480829" cy="432996"/>
            <a:chOff x="5582265" y="4646738"/>
            <a:chExt cx="5480829" cy="432996"/>
          </a:xfrm>
        </p:grpSpPr>
        <p:sp>
          <p:nvSpPr>
            <p:cNvPr id="18" name="Google Shape;18;p2"/>
            <p:cNvSpPr/>
            <p:nvPr/>
          </p:nvSpPr>
          <p:spPr>
            <a:xfrm rot="10800000">
              <a:off x="5582265"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80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4710175"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 name="Google Shape;22;p2"/>
          <p:cNvSpPr txBox="1">
            <a:spLocks noGrp="1"/>
          </p:cNvSpPr>
          <p:nvPr>
            <p:ph type="ctrTitle"/>
          </p:nvPr>
        </p:nvSpPr>
        <p:spPr>
          <a:xfrm>
            <a:off x="685800" y="1090750"/>
            <a:ext cx="5367900" cy="29619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81"/>
        <p:cNvGrpSpPr/>
        <p:nvPr/>
      </p:nvGrpSpPr>
      <p:grpSpPr>
        <a:xfrm>
          <a:off x="0" y="0"/>
          <a:ext cx="0" cy="0"/>
          <a:chOff x="0" y="0"/>
          <a:chExt cx="0" cy="0"/>
        </a:xfrm>
      </p:grpSpPr>
      <p:grpSp>
        <p:nvGrpSpPr>
          <p:cNvPr id="82" name="Google Shape;82;p6"/>
          <p:cNvGrpSpPr/>
          <p:nvPr/>
        </p:nvGrpSpPr>
        <p:grpSpPr>
          <a:xfrm>
            <a:off x="-4" y="40"/>
            <a:ext cx="7072430" cy="1327315"/>
            <a:chOff x="-4" y="40"/>
            <a:chExt cx="7072430" cy="1327315"/>
          </a:xfrm>
        </p:grpSpPr>
        <p:sp>
          <p:nvSpPr>
            <p:cNvPr id="83" name="Google Shape;83;p6"/>
            <p:cNvSpPr/>
            <p:nvPr/>
          </p:nvSpPr>
          <p:spPr>
            <a:xfrm>
              <a:off x="6292649" y="126425"/>
              <a:ext cx="779700" cy="259800"/>
            </a:xfrm>
            <a:prstGeom prst="triangle">
              <a:avLst>
                <a:gd name="adj" fmla="val 32425"/>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nvGrpSpPr>
            <p:cNvPr id="84" name="Google Shape;84;p6"/>
            <p:cNvGrpSpPr/>
            <p:nvPr/>
          </p:nvGrpSpPr>
          <p:grpSpPr>
            <a:xfrm rot="10800000" flipH="1">
              <a:off x="3" y="40"/>
              <a:ext cx="6756168" cy="1327315"/>
              <a:chOff x="-2168138" y="330075"/>
              <a:chExt cx="8650663" cy="1699506"/>
            </a:xfrm>
          </p:grpSpPr>
          <p:sp>
            <p:nvSpPr>
              <p:cNvPr id="85" name="Google Shape;85;p6"/>
              <p:cNvSpPr/>
              <p:nvPr/>
            </p:nvSpPr>
            <p:spPr>
              <a:xfrm>
                <a:off x="-2168138" y="330081"/>
                <a:ext cx="69582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sp>
            <p:nvSpPr>
              <p:cNvPr id="86" name="Google Shape;86;p6"/>
              <p:cNvSpPr/>
              <p:nvPr/>
            </p:nvSpPr>
            <p:spPr>
              <a:xfrm>
                <a:off x="4783025"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nvGrpSpPr>
            <p:cNvPr id="87" name="Google Shape;87;p6"/>
            <p:cNvGrpSpPr/>
            <p:nvPr/>
          </p:nvGrpSpPr>
          <p:grpSpPr>
            <a:xfrm rot="10800000" flipH="1">
              <a:off x="-4" y="381007"/>
              <a:ext cx="7072430" cy="771744"/>
              <a:chOff x="-9092084" y="330075"/>
              <a:chExt cx="15574609" cy="1699501"/>
            </a:xfrm>
          </p:grpSpPr>
          <p:sp>
            <p:nvSpPr>
              <p:cNvPr id="88" name="Google Shape;88;p6"/>
              <p:cNvSpPr/>
              <p:nvPr/>
            </p:nvSpPr>
            <p:spPr>
              <a:xfrm>
                <a:off x="-9092084" y="330076"/>
                <a:ext cx="13882200" cy="1699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sp>
            <p:nvSpPr>
              <p:cNvPr id="89" name="Google Shape;89;p6"/>
              <p:cNvSpPr/>
              <p:nvPr/>
            </p:nvSpPr>
            <p:spPr>
              <a:xfrm>
                <a:off x="4783025" y="330075"/>
                <a:ext cx="1699500" cy="1699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rvo"/>
                  <a:ea typeface="Arvo"/>
                  <a:cs typeface="Arvo"/>
                  <a:sym typeface="Arvo"/>
                </a:endParaRPr>
              </a:p>
            </p:txBody>
          </p:sp>
        </p:grpSp>
      </p:grpSp>
      <p:grpSp>
        <p:nvGrpSpPr>
          <p:cNvPr id="90" name="Google Shape;90;p6"/>
          <p:cNvGrpSpPr/>
          <p:nvPr/>
        </p:nvGrpSpPr>
        <p:grpSpPr>
          <a:xfrm>
            <a:off x="6946842" y="4472723"/>
            <a:ext cx="2202830" cy="670795"/>
            <a:chOff x="5575242" y="4472723"/>
            <a:chExt cx="2202830" cy="670795"/>
          </a:xfrm>
        </p:grpSpPr>
        <p:sp>
          <p:nvSpPr>
            <p:cNvPr id="91" name="Google Shape;91;p6"/>
            <p:cNvSpPr/>
            <p:nvPr/>
          </p:nvSpPr>
          <p:spPr>
            <a:xfrm rot="10800000">
              <a:off x="5575242" y="4948334"/>
              <a:ext cx="394200" cy="131400"/>
            </a:xfrm>
            <a:prstGeom prst="triangle">
              <a:avLst>
                <a:gd name="adj" fmla="val 32425"/>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 name="Google Shape;92;p6"/>
            <p:cNvGrpSpPr/>
            <p:nvPr/>
          </p:nvGrpSpPr>
          <p:grpSpPr>
            <a:xfrm flipH="1">
              <a:off x="5734850" y="4472723"/>
              <a:ext cx="2040837" cy="670795"/>
              <a:chOff x="1297954" y="330075"/>
              <a:chExt cx="5169293" cy="1699506"/>
            </a:xfrm>
          </p:grpSpPr>
          <p:sp>
            <p:nvSpPr>
              <p:cNvPr id="93" name="Google Shape;93;p6"/>
              <p:cNvSpPr/>
              <p:nvPr/>
            </p:nvSpPr>
            <p:spPr>
              <a:xfrm>
                <a:off x="1297954" y="330081"/>
                <a:ext cx="3476700" cy="1699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6"/>
              <p:cNvSpPr/>
              <p:nvPr/>
            </p:nvSpPr>
            <p:spPr>
              <a:xfrm>
                <a:off x="4767747" y="330075"/>
                <a:ext cx="1699500" cy="1699500"/>
              </a:xfrm>
              <a:prstGeom prst="rtTriangl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 name="Google Shape;95;p6"/>
            <p:cNvGrpSpPr/>
            <p:nvPr/>
          </p:nvGrpSpPr>
          <p:grpSpPr>
            <a:xfrm flipH="1">
              <a:off x="5578209" y="4646738"/>
              <a:ext cx="2199863" cy="304563"/>
              <a:chOff x="-5827153" y="330075"/>
              <a:chExt cx="12276019" cy="1699569"/>
            </a:xfrm>
          </p:grpSpPr>
          <p:sp>
            <p:nvSpPr>
              <p:cNvPr id="96" name="Google Shape;96;p6"/>
              <p:cNvSpPr/>
              <p:nvPr/>
            </p:nvSpPr>
            <p:spPr>
              <a:xfrm>
                <a:off x="-5827153" y="330144"/>
                <a:ext cx="10612200" cy="16995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6"/>
              <p:cNvSpPr/>
              <p:nvPr/>
            </p:nvSpPr>
            <p:spPr>
              <a:xfrm>
                <a:off x="4749366" y="330075"/>
                <a:ext cx="1699500" cy="16995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8" name="Google Shape;98;p6"/>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99" name="Google Shape;99;p6"/>
          <p:cNvSpPr txBox="1">
            <a:spLocks noGrp="1"/>
          </p:cNvSpPr>
          <p:nvPr>
            <p:ph type="body" idx="1"/>
          </p:nvPr>
        </p:nvSpPr>
        <p:spPr>
          <a:xfrm>
            <a:off x="814275" y="1537988"/>
            <a:ext cx="3378300" cy="27243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endParaRPr/>
          </a:p>
        </p:txBody>
      </p:sp>
      <p:sp>
        <p:nvSpPr>
          <p:cNvPr id="100" name="Google Shape;100;p6"/>
          <p:cNvSpPr txBox="1">
            <a:spLocks noGrp="1"/>
          </p:cNvSpPr>
          <p:nvPr>
            <p:ph type="body" idx="2"/>
          </p:nvPr>
        </p:nvSpPr>
        <p:spPr>
          <a:xfrm>
            <a:off x="4396123" y="1537988"/>
            <a:ext cx="3378300" cy="27243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1000"/>
              </a:spcBef>
              <a:spcAft>
                <a:spcPts val="0"/>
              </a:spcAft>
              <a:buSzPts val="2000"/>
              <a:buChar char="▻"/>
              <a:defRPr sz="2000"/>
            </a:lvl2pPr>
            <a:lvl3pPr marL="1371600" lvl="2" indent="-355600">
              <a:spcBef>
                <a:spcPts val="1000"/>
              </a:spcBef>
              <a:spcAft>
                <a:spcPts val="0"/>
              </a:spcAft>
              <a:buSzPts val="2000"/>
              <a:buChar char="▻"/>
              <a:defRPr sz="2000"/>
            </a:lvl3pPr>
            <a:lvl4pPr marL="1828800" lvl="3" indent="-355600">
              <a:spcBef>
                <a:spcPts val="1000"/>
              </a:spcBef>
              <a:spcAft>
                <a:spcPts val="0"/>
              </a:spcAft>
              <a:buSzPts val="2000"/>
              <a:buChar char="▻"/>
              <a:defRPr sz="2000"/>
            </a:lvl4pPr>
            <a:lvl5pPr marL="2286000" lvl="4" indent="-355600">
              <a:spcBef>
                <a:spcPts val="1000"/>
              </a:spcBef>
              <a:spcAft>
                <a:spcPts val="0"/>
              </a:spcAft>
              <a:buSzPts val="2000"/>
              <a:buChar char="▻"/>
              <a:defRPr sz="2000"/>
            </a:lvl5pPr>
            <a:lvl6pPr marL="2743200" lvl="5" indent="-355600">
              <a:spcBef>
                <a:spcPts val="1000"/>
              </a:spcBef>
              <a:spcAft>
                <a:spcPts val="0"/>
              </a:spcAft>
              <a:buSzPts val="2000"/>
              <a:buChar char="▻"/>
              <a:defRPr sz="2000"/>
            </a:lvl6pPr>
            <a:lvl7pPr marL="3200400" lvl="6" indent="-355600">
              <a:spcBef>
                <a:spcPts val="1000"/>
              </a:spcBef>
              <a:spcAft>
                <a:spcPts val="0"/>
              </a:spcAft>
              <a:buSzPts val="2000"/>
              <a:buChar char="▻"/>
              <a:defRPr sz="2000"/>
            </a:lvl7pPr>
            <a:lvl8pPr marL="3657600" lvl="7" indent="-355600">
              <a:spcBef>
                <a:spcPts val="1000"/>
              </a:spcBef>
              <a:spcAft>
                <a:spcPts val="0"/>
              </a:spcAft>
              <a:buSzPts val="2000"/>
              <a:buChar char="▻"/>
              <a:defRPr sz="2000"/>
            </a:lvl8pPr>
            <a:lvl9pPr marL="4114800" lvl="8" indent="-355600">
              <a:spcBef>
                <a:spcPts val="1000"/>
              </a:spcBef>
              <a:spcAft>
                <a:spcPts val="1000"/>
              </a:spcAft>
              <a:buSzPts val="2000"/>
              <a:buChar char="▻"/>
              <a:defRPr sz="2000"/>
            </a:lvl9pPr>
          </a:lstStyle>
          <a:p>
            <a:endParaRPr/>
          </a:p>
        </p:txBody>
      </p:sp>
      <p:sp>
        <p:nvSpPr>
          <p:cNvPr id="101" name="Google Shape;101;p6"/>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14275" y="392575"/>
            <a:ext cx="5258400" cy="766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1pPr>
            <a:lvl2pPr lvl="1">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2pPr>
            <a:lvl3pPr lvl="2">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3pPr>
            <a:lvl4pPr lvl="3">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4pPr>
            <a:lvl5pPr lvl="4">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5pPr>
            <a:lvl6pPr lvl="5">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6pPr>
            <a:lvl7pPr lvl="6">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7pPr>
            <a:lvl8pPr lvl="7">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8pPr>
            <a:lvl9pPr lvl="8">
              <a:spcBef>
                <a:spcPts val="0"/>
              </a:spcBef>
              <a:spcAft>
                <a:spcPts val="0"/>
              </a:spcAft>
              <a:buClr>
                <a:schemeClr val="lt1"/>
              </a:buClr>
              <a:buSzPts val="2000"/>
              <a:buFont typeface="Roboto Condensed"/>
              <a:buNone/>
              <a:defRPr sz="2000" b="1">
                <a:solidFill>
                  <a:schemeClr val="lt1"/>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814275" y="1327350"/>
            <a:ext cx="6132600" cy="3145500"/>
          </a:xfrm>
          <a:prstGeom prst="rect">
            <a:avLst/>
          </a:prstGeom>
          <a:noFill/>
          <a:ln>
            <a:noFill/>
          </a:ln>
        </p:spPr>
        <p:txBody>
          <a:bodyPr spcFirstLastPara="1" wrap="square" lIns="91425" tIns="91425" rIns="91425" bIns="91425" anchor="ctr" anchorCtr="0">
            <a:noAutofit/>
          </a:bodyPr>
          <a:lstStyle>
            <a:lvl1pPr marL="457200" lvl="0" indent="-381000">
              <a:spcBef>
                <a:spcPts val="6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chemeClr val="accent4"/>
              </a:buClr>
              <a:buSzPts val="2400"/>
              <a:buFont typeface="Roboto Condensed Light"/>
              <a:buChar char="▻"/>
              <a:defRPr sz="2400">
                <a:solidFill>
                  <a:schemeClr val="dk1"/>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7618000" y="4636500"/>
            <a:ext cx="1487400" cy="315600"/>
          </a:xfrm>
          <a:prstGeom prst="rect">
            <a:avLst/>
          </a:prstGeom>
          <a:noFill/>
          <a:ln>
            <a:noFill/>
          </a:ln>
        </p:spPr>
        <p:txBody>
          <a:bodyPr spcFirstLastPara="1" wrap="square" lIns="91425" tIns="91425" rIns="91425" bIns="91425" anchor="ctr" anchorCtr="0">
            <a:noAutofit/>
          </a:bodyPr>
          <a:lstStyle>
            <a:lvl1pPr lvl="0" algn="r">
              <a:buNone/>
              <a:defRPr sz="1200" b="1">
                <a:solidFill>
                  <a:schemeClr val="lt1"/>
                </a:solidFill>
                <a:latin typeface="Roboto Condensed"/>
                <a:ea typeface="Roboto Condensed"/>
                <a:cs typeface="Roboto Condensed"/>
                <a:sym typeface="Roboto Condensed"/>
              </a:defRPr>
            </a:lvl1pPr>
            <a:lvl2pPr lvl="1" algn="r">
              <a:buNone/>
              <a:defRPr sz="1200" b="1">
                <a:solidFill>
                  <a:schemeClr val="lt1"/>
                </a:solidFill>
                <a:latin typeface="Roboto Condensed"/>
                <a:ea typeface="Roboto Condensed"/>
                <a:cs typeface="Roboto Condensed"/>
                <a:sym typeface="Roboto Condensed"/>
              </a:defRPr>
            </a:lvl2pPr>
            <a:lvl3pPr lvl="2" algn="r">
              <a:buNone/>
              <a:defRPr sz="1200" b="1">
                <a:solidFill>
                  <a:schemeClr val="lt1"/>
                </a:solidFill>
                <a:latin typeface="Roboto Condensed"/>
                <a:ea typeface="Roboto Condensed"/>
                <a:cs typeface="Roboto Condensed"/>
                <a:sym typeface="Roboto Condensed"/>
              </a:defRPr>
            </a:lvl3pPr>
            <a:lvl4pPr lvl="3" algn="r">
              <a:buNone/>
              <a:defRPr sz="1200" b="1">
                <a:solidFill>
                  <a:schemeClr val="lt1"/>
                </a:solidFill>
                <a:latin typeface="Roboto Condensed"/>
                <a:ea typeface="Roboto Condensed"/>
                <a:cs typeface="Roboto Condensed"/>
                <a:sym typeface="Roboto Condensed"/>
              </a:defRPr>
            </a:lvl4pPr>
            <a:lvl5pPr lvl="4" algn="r">
              <a:buNone/>
              <a:defRPr sz="1200" b="1">
                <a:solidFill>
                  <a:schemeClr val="lt1"/>
                </a:solidFill>
                <a:latin typeface="Roboto Condensed"/>
                <a:ea typeface="Roboto Condensed"/>
                <a:cs typeface="Roboto Condensed"/>
                <a:sym typeface="Roboto Condensed"/>
              </a:defRPr>
            </a:lvl5pPr>
            <a:lvl6pPr lvl="5" algn="r">
              <a:buNone/>
              <a:defRPr sz="1200" b="1">
                <a:solidFill>
                  <a:schemeClr val="lt1"/>
                </a:solidFill>
                <a:latin typeface="Roboto Condensed"/>
                <a:ea typeface="Roboto Condensed"/>
                <a:cs typeface="Roboto Condensed"/>
                <a:sym typeface="Roboto Condensed"/>
              </a:defRPr>
            </a:lvl6pPr>
            <a:lvl7pPr lvl="6" algn="r">
              <a:buNone/>
              <a:defRPr sz="1200" b="1">
                <a:solidFill>
                  <a:schemeClr val="lt1"/>
                </a:solidFill>
                <a:latin typeface="Roboto Condensed"/>
                <a:ea typeface="Roboto Condensed"/>
                <a:cs typeface="Roboto Condensed"/>
                <a:sym typeface="Roboto Condensed"/>
              </a:defRPr>
            </a:lvl7pPr>
            <a:lvl8pPr lvl="7" algn="r">
              <a:buNone/>
              <a:defRPr sz="1200" b="1">
                <a:solidFill>
                  <a:schemeClr val="lt1"/>
                </a:solidFill>
                <a:latin typeface="Roboto Condensed"/>
                <a:ea typeface="Roboto Condensed"/>
                <a:cs typeface="Roboto Condensed"/>
                <a:sym typeface="Roboto Condensed"/>
              </a:defRPr>
            </a:lvl8pPr>
            <a:lvl9pPr lvl="8" algn="r">
              <a:buNone/>
              <a:defRPr sz="1200" b="1">
                <a:solidFill>
                  <a:schemeClr val="lt1"/>
                </a:solidFill>
                <a:latin typeface="Roboto Condensed"/>
                <a:ea typeface="Roboto Condensed"/>
                <a:cs typeface="Roboto Condensed"/>
                <a:sym typeface="Roboto Condensed"/>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1"/>
          <p:cNvSpPr txBox="1">
            <a:spLocks noGrp="1"/>
          </p:cNvSpPr>
          <p:nvPr>
            <p:ph type="ctrTitle"/>
          </p:nvPr>
        </p:nvSpPr>
        <p:spPr>
          <a:xfrm>
            <a:off x="292607" y="1090750"/>
            <a:ext cx="7673646" cy="511279"/>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uk-UA" sz="3600" dirty="0" smtClean="0"/>
              <a:t>Когнітивна модель: створення і аналіз</a:t>
            </a:r>
            <a:endParaRPr sz="3600" dirty="0"/>
          </a:p>
        </p:txBody>
      </p:sp>
      <p:sp>
        <p:nvSpPr>
          <p:cNvPr id="3" name="Google Shape;184;p11"/>
          <p:cNvSpPr txBox="1">
            <a:spLocks/>
          </p:cNvSpPr>
          <p:nvPr/>
        </p:nvSpPr>
        <p:spPr>
          <a:xfrm>
            <a:off x="292607" y="1784474"/>
            <a:ext cx="6503214" cy="220230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4800" b="1" i="0" u="none" strike="noStrike" cap="none">
                <a:solidFill>
                  <a:schemeClr val="lt1"/>
                </a:solidFill>
                <a:latin typeface="Roboto Condensed"/>
                <a:ea typeface="Roboto Condensed"/>
                <a:cs typeface="Roboto Condensed"/>
                <a:sym typeface="Roboto Condensed"/>
              </a:defRPr>
            </a:lvl9pPr>
          </a:lstStyle>
          <a:p>
            <a:r>
              <a:rPr lang="uk-UA" sz="2800" dirty="0" smtClean="0"/>
              <a:t>1. </a:t>
            </a:r>
            <a:r>
              <a:rPr lang="uk-UA" sz="2800" dirty="0" smtClean="0"/>
              <a:t>Когнітивне моделювання. </a:t>
            </a:r>
          </a:p>
          <a:p>
            <a:r>
              <a:rPr lang="uk-UA" sz="2800" dirty="0" smtClean="0"/>
              <a:t>2. </a:t>
            </a:r>
            <a:r>
              <a:rPr lang="uk-UA" sz="2800" dirty="0" smtClean="0"/>
              <a:t>Застосування сценарного підходу для аналізу когнітивної моделі.</a:t>
            </a:r>
            <a:endParaRPr lang="uk-UA"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51206" y="1294790"/>
            <a:ext cx="8690458" cy="3433673"/>
          </a:xfrm>
        </p:spPr>
        <p:txBody>
          <a:bodyPr/>
          <a:lstStyle/>
          <a:p>
            <a:pPr algn="just"/>
            <a:r>
              <a:rPr lang="uk-UA" sz="1550" dirty="0">
                <a:solidFill>
                  <a:srgbClr val="263248"/>
                </a:solidFill>
              </a:rPr>
              <a:t>– </a:t>
            </a:r>
            <a:r>
              <a:rPr lang="uk-UA" sz="1550" dirty="0" smtClean="0"/>
              <a:t>перевірка </a:t>
            </a:r>
            <a:r>
              <a:rPr lang="uk-UA" sz="1550" dirty="0"/>
              <a:t>оптимальності вже наміченої стратегії управління (якщо така є); </a:t>
            </a:r>
            <a:endParaRPr lang="uk-UA" sz="1550" dirty="0" smtClean="0"/>
          </a:p>
          <a:p>
            <a:pPr algn="just"/>
            <a:r>
              <a:rPr lang="uk-UA" sz="1550" dirty="0">
                <a:solidFill>
                  <a:srgbClr val="263248"/>
                </a:solidFill>
              </a:rPr>
              <a:t>–</a:t>
            </a:r>
            <a:r>
              <a:rPr lang="uk-UA" sz="1550" dirty="0" smtClean="0"/>
              <a:t> вибір </a:t>
            </a:r>
            <a:r>
              <a:rPr lang="uk-UA" sz="1550" dirty="0"/>
              <a:t>оптимальної стратегії, відповідної найкращому, з точки зору поставленої мети, сценарієм</a:t>
            </a:r>
            <a:r>
              <a:rPr lang="uk-UA" sz="1550" dirty="0" smtClean="0"/>
              <a:t>;</a:t>
            </a:r>
          </a:p>
          <a:p>
            <a:pPr algn="just"/>
            <a:r>
              <a:rPr lang="uk-UA" sz="1550" dirty="0" smtClean="0"/>
              <a:t>– </a:t>
            </a:r>
            <a:r>
              <a:rPr lang="uk-UA" sz="1550" dirty="0"/>
              <a:t>конкретизація  оптимальної  управлінської  моделі  –  розробка  </a:t>
            </a:r>
            <a:r>
              <a:rPr lang="uk-UA" sz="1550" dirty="0" smtClean="0"/>
              <a:t>конкретно-практичних </a:t>
            </a:r>
            <a:r>
              <a:rPr lang="uk-UA" sz="1550" dirty="0"/>
              <a:t>рекомендацій керівникам. </a:t>
            </a:r>
            <a:r>
              <a:rPr lang="uk-UA" sz="1550" dirty="0" smtClean="0"/>
              <a:t>Ця </a:t>
            </a:r>
            <a:r>
              <a:rPr lang="uk-UA" sz="1550" dirty="0"/>
              <a:t>конкретизація включає в себе </a:t>
            </a:r>
            <a:r>
              <a:rPr lang="uk-UA" sz="1550" dirty="0" smtClean="0"/>
              <a:t>виявлення </a:t>
            </a:r>
            <a:r>
              <a:rPr lang="uk-UA" sz="1550" dirty="0"/>
              <a:t>керуючих факторів (за допомогою яких можна впливати на розвиток подій), визначення сили і спрямованості дій, що управляють на керуючі фактори, передбачення ймовірних кризових ситуацій внаслідок впливу непередбачуваних зовнішніх чинників і т.п.</a:t>
            </a:r>
            <a:endParaRPr lang="uk-UA" sz="1550" dirty="0"/>
          </a:p>
        </p:txBody>
      </p:sp>
    </p:spTree>
    <p:extLst>
      <p:ext uri="{BB962C8B-B14F-4D97-AF65-F5344CB8AC3E}">
        <p14:creationId xmlns:p14="http://schemas.microsoft.com/office/powerpoint/2010/main" val="2432637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51206" y="1294790"/>
            <a:ext cx="8690458" cy="3433673"/>
          </a:xfrm>
        </p:spPr>
        <p:txBody>
          <a:bodyPr/>
          <a:lstStyle/>
          <a:p>
            <a:r>
              <a:rPr lang="uk-UA" sz="1600" dirty="0"/>
              <a:t>Етапи сценарного моделювання можуть змінюватися в залежності від об’єкта дослідження і управління. На початковому етапі моделювання може бути достатньо якісної інформації, яка не має точного числового значення і відображає суть ситуації. </a:t>
            </a:r>
            <a:endParaRPr lang="uk-UA" sz="1600" dirty="0" smtClean="0"/>
          </a:p>
          <a:p>
            <a:r>
              <a:rPr lang="uk-UA" sz="1600" dirty="0" smtClean="0"/>
              <a:t>При </a:t>
            </a:r>
            <a:r>
              <a:rPr lang="uk-UA" sz="1600" dirty="0"/>
              <a:t>переході до моделювання конкретних сценаріїв все більш значущим стає використання кількісної інформації, що представляє собою числові оцінки значень будь-яких показників (Осипов, 2019). </a:t>
            </a:r>
            <a:endParaRPr lang="uk-UA" sz="1600" dirty="0" smtClean="0"/>
          </a:p>
          <a:p>
            <a:r>
              <a:rPr lang="uk-UA" sz="1600" dirty="0" smtClean="0"/>
              <a:t>Основними </a:t>
            </a:r>
            <a:r>
              <a:rPr lang="uk-UA" sz="1600" dirty="0"/>
              <a:t>класами сценаріїв є: </a:t>
            </a:r>
            <a:endParaRPr lang="uk-UA" sz="1600" dirty="0" smtClean="0"/>
          </a:p>
          <a:p>
            <a:r>
              <a:rPr lang="uk-UA" sz="1600" dirty="0" smtClean="0"/>
              <a:t>– </a:t>
            </a:r>
            <a:r>
              <a:rPr lang="uk-UA" sz="1600" dirty="0"/>
              <a:t>сценарії, що моделюють зовнішні впливи</a:t>
            </a:r>
            <a:r>
              <a:rPr lang="uk-UA" sz="1600" dirty="0" smtClean="0"/>
              <a:t>;</a:t>
            </a:r>
          </a:p>
          <a:p>
            <a:r>
              <a:rPr lang="uk-UA" sz="1600" dirty="0" smtClean="0"/>
              <a:t>– </a:t>
            </a:r>
            <a:r>
              <a:rPr lang="uk-UA" sz="1600" dirty="0"/>
              <a:t>сценарії, що моделюють цілеспрямований (керований) розвиток ситуації</a:t>
            </a:r>
            <a:r>
              <a:rPr lang="uk-UA" sz="1600" dirty="0" smtClean="0"/>
              <a:t>.</a:t>
            </a:r>
            <a:r>
              <a:rPr lang="uk-UA" sz="1600" dirty="0"/>
              <a:t/>
            </a:r>
            <a:br>
              <a:rPr lang="uk-UA" sz="1600" dirty="0"/>
            </a:br>
            <a:endParaRPr lang="uk-UA" sz="1550" dirty="0"/>
          </a:p>
        </p:txBody>
      </p:sp>
    </p:spTree>
    <p:extLst>
      <p:ext uri="{BB962C8B-B14F-4D97-AF65-F5344CB8AC3E}">
        <p14:creationId xmlns:p14="http://schemas.microsoft.com/office/powerpoint/2010/main" val="1187604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12</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Крок 1. «Побачити рішення». </a:t>
            </a:r>
            <a:endParaRPr lang="uk-UA" sz="1600" dirty="0" smtClean="0"/>
          </a:p>
          <a:p>
            <a:pPr algn="just"/>
            <a:r>
              <a:rPr lang="uk-UA" sz="1600" dirty="0" smtClean="0"/>
              <a:t>Менеджер </a:t>
            </a:r>
            <a:r>
              <a:rPr lang="uk-UA" sz="1600" dirty="0"/>
              <a:t>повинен розуміти, який його стратегічний вибір, та уявляти собі, як розвивається галузь, які прориви в ній уже відбуваються або можуть відбутися, які зовнішні сили можуть змусити змінитися організацію і цілі галузі в майбутньому, за яких обставин компанія зможе досягти успіху в порівнянні з конкурентами, які ризики можуть завадити їй це зробити. </a:t>
            </a:r>
            <a:endParaRPr lang="uk-UA" sz="1600" dirty="0" smtClean="0"/>
          </a:p>
          <a:p>
            <a:pPr algn="just"/>
            <a:r>
              <a:rPr lang="uk-UA" sz="1600" dirty="0" smtClean="0"/>
              <a:t>На </a:t>
            </a:r>
            <a:r>
              <a:rPr lang="uk-UA" sz="1600" dirty="0"/>
              <a:t>цьому етапі необхідно виявити той вкрай важливий для організації стратегічний крок, який необхідний для її успіху і повинен бути зроблений в </a:t>
            </a:r>
            <a:r>
              <a:rPr lang="uk-UA" sz="1600" dirty="0" smtClean="0"/>
              <a:t>досяжному майбутньому. </a:t>
            </a:r>
          </a:p>
          <a:p>
            <a:pPr algn="just"/>
            <a:r>
              <a:rPr lang="uk-UA" sz="1600" dirty="0" smtClean="0"/>
              <a:t>Подальший </a:t>
            </a:r>
            <a:r>
              <a:rPr lang="uk-UA" sz="1600" dirty="0"/>
              <a:t>сценарій розвитку в контексті даного доленосного для організації рішення дозволить виявити як зони ризику, так і зони можливостей для її подальшого розвитку. Необхідно враховувати, що у всіх без винятку менеджерів є упередження і помилки, які можуть перешкодити «побачити майбутнє», їх варто також виявити та обговорити на цьому етапі, </a:t>
            </a:r>
            <a:r>
              <a:rPr lang="uk-UA" sz="1600" dirty="0" smtClean="0"/>
              <a:t>можливо, за участю </a:t>
            </a:r>
            <a:r>
              <a:rPr lang="uk-UA" sz="1600" dirty="0"/>
              <a:t>професійних психологів</a:t>
            </a:r>
            <a:r>
              <a:rPr lang="uk-UA" sz="1600" dirty="0" smtClean="0"/>
              <a:t>.</a:t>
            </a:r>
            <a:endParaRPr lang="uk-UA" sz="1550" dirty="0"/>
          </a:p>
        </p:txBody>
      </p:sp>
    </p:spTree>
    <p:extLst>
      <p:ext uri="{BB962C8B-B14F-4D97-AF65-F5344CB8AC3E}">
        <p14:creationId xmlns:p14="http://schemas.microsoft.com/office/powerpoint/2010/main" val="3404721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Крок 2. «Полювання за інформацією». </a:t>
            </a:r>
            <a:endParaRPr lang="uk-UA" sz="1600" dirty="0" smtClean="0"/>
          </a:p>
          <a:p>
            <a:pPr algn="just"/>
            <a:r>
              <a:rPr lang="uk-UA" sz="1600" dirty="0" smtClean="0"/>
              <a:t>Для </a:t>
            </a:r>
            <a:r>
              <a:rPr lang="uk-UA" sz="1600" dirty="0"/>
              <a:t>створення сценаріїв необхідно створити свою базу даних фактів – передумов, що визначають можливість вибору того чи іншого шляху; при цьому «картинка майбутнього» </a:t>
            </a:r>
            <a:r>
              <a:rPr lang="uk-UA" sz="1600" dirty="0" smtClean="0"/>
              <a:t>уявляється </a:t>
            </a:r>
            <a:r>
              <a:rPr lang="uk-UA" sz="1600" dirty="0"/>
              <a:t>не статичною, а динамічною, яка має досить високий ступінь невизначеності. </a:t>
            </a:r>
            <a:endParaRPr lang="uk-UA" sz="1600" dirty="0" smtClean="0"/>
          </a:p>
          <a:p>
            <a:pPr algn="just"/>
            <a:r>
              <a:rPr lang="uk-UA" sz="1600" dirty="0" smtClean="0"/>
              <a:t>Тут виявляється </a:t>
            </a:r>
            <a:r>
              <a:rPr lang="uk-UA" sz="1600" dirty="0"/>
              <a:t>істотна відмінність від традиційного розуміння бачення, де майбутнє </a:t>
            </a:r>
            <a:r>
              <a:rPr lang="uk-UA" sz="1600" dirty="0" smtClean="0"/>
              <a:t>уявляється </a:t>
            </a:r>
            <a:r>
              <a:rPr lang="uk-UA" sz="1600" dirty="0"/>
              <a:t>статичним чином. Як правило, на цьому етапі вивчаються останні досягнення наукової думки, нові технологічні рішення, події, що кардинально змінюють потреби споживача, нові ідеї, що виходять за рамки традиційних поглядів, які можуть радикально змінити або вплинути на галузь і потреби/поведінку споживачів у майбутньому. </a:t>
            </a:r>
            <a:endParaRPr lang="uk-UA" sz="1600" dirty="0" smtClean="0"/>
          </a:p>
          <a:p>
            <a:pPr algn="just"/>
            <a:r>
              <a:rPr lang="uk-UA" sz="1600" dirty="0" smtClean="0"/>
              <a:t>Таким </a:t>
            </a:r>
            <a:r>
              <a:rPr lang="uk-UA" sz="1600" dirty="0"/>
              <a:t>чином, отримується набір </a:t>
            </a:r>
            <a:r>
              <a:rPr lang="uk-UA" sz="1600" dirty="0" smtClean="0"/>
              <a:t>чинників </a:t>
            </a:r>
            <a:r>
              <a:rPr lang="uk-UA" sz="1600" dirty="0"/>
              <a:t>впливу, які будуть визначати успіх або неуспіх організації в </a:t>
            </a:r>
            <a:r>
              <a:rPr lang="uk-UA" sz="1600" dirty="0" smtClean="0"/>
              <a:t>досяжній </a:t>
            </a:r>
            <a:r>
              <a:rPr lang="uk-UA" sz="1600" dirty="0"/>
              <a:t>перспективі. За </a:t>
            </a:r>
            <a:r>
              <a:rPr lang="uk-UA" sz="1600" dirty="0" smtClean="0"/>
              <a:t>методикою </a:t>
            </a:r>
            <a:r>
              <a:rPr lang="uk-UA" sz="1600" dirty="0" err="1"/>
              <a:t>Шварца</a:t>
            </a:r>
            <a:r>
              <a:rPr lang="uk-UA" sz="1600" dirty="0"/>
              <a:t>, загальне число розглянутих чинників може бути більше 50.</a:t>
            </a:r>
            <a:endParaRPr lang="uk-UA" sz="1550" dirty="0"/>
          </a:p>
        </p:txBody>
      </p:sp>
    </p:spTree>
    <p:extLst>
      <p:ext uri="{BB962C8B-B14F-4D97-AF65-F5344CB8AC3E}">
        <p14:creationId xmlns:p14="http://schemas.microsoft.com/office/powerpoint/2010/main" val="3080920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14</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Крок 3. Визначення рушійних сил (</a:t>
            </a:r>
            <a:r>
              <a:rPr lang="en-US" sz="1600" dirty="0"/>
              <a:t>driving forces). </a:t>
            </a:r>
            <a:endParaRPr lang="uk-UA" sz="1600" dirty="0" smtClean="0"/>
          </a:p>
          <a:p>
            <a:pPr algn="just"/>
            <a:r>
              <a:rPr lang="uk-UA" sz="1600" dirty="0" smtClean="0"/>
              <a:t>Перед </a:t>
            </a:r>
            <a:r>
              <a:rPr lang="uk-UA" sz="1600" dirty="0"/>
              <a:t>побудовою сценарію, як такого, необхідно виявити рушійні сили макросередовища, які будуть впливати на ті чинники, що виявлені на попередньому кроці (наприклад, таким </a:t>
            </a:r>
            <a:r>
              <a:rPr lang="uk-UA" sz="1600" dirty="0" err="1"/>
              <a:t>макрорегулятором</a:t>
            </a:r>
            <a:r>
              <a:rPr lang="uk-UA" sz="1600" dirty="0"/>
              <a:t> може стати держава). </a:t>
            </a:r>
            <a:endParaRPr lang="uk-UA" sz="1600" dirty="0" smtClean="0"/>
          </a:p>
          <a:p>
            <a:pPr algn="just"/>
            <a:r>
              <a:rPr lang="uk-UA" sz="1600" dirty="0" smtClean="0"/>
              <a:t>Рушійні </a:t>
            </a:r>
            <a:r>
              <a:rPr lang="uk-UA" sz="1600" dirty="0"/>
              <a:t>сили розвитку рекомендується визначати методом «Мозкового штурму». </a:t>
            </a:r>
            <a:endParaRPr lang="uk-UA" sz="1600" dirty="0" smtClean="0"/>
          </a:p>
          <a:p>
            <a:pPr algn="just"/>
            <a:r>
              <a:rPr lang="uk-UA" sz="1600" dirty="0" err="1" smtClean="0"/>
              <a:t>Шварц</a:t>
            </a:r>
            <a:r>
              <a:rPr lang="uk-UA" sz="1600" dirty="0" smtClean="0"/>
              <a:t> </a:t>
            </a:r>
            <a:r>
              <a:rPr lang="uk-UA" sz="1600" dirty="0"/>
              <a:t>рекомендує обов’язково </a:t>
            </a:r>
            <a:r>
              <a:rPr lang="uk-UA" sz="1600" dirty="0" smtClean="0"/>
              <a:t>проаналізувати всі наведені </a:t>
            </a:r>
            <a:r>
              <a:rPr lang="uk-UA" sz="1600" dirty="0"/>
              <a:t>нижче </a:t>
            </a:r>
            <a:r>
              <a:rPr lang="uk-UA" sz="1600" dirty="0" smtClean="0"/>
              <a:t>категорії, </a:t>
            </a:r>
            <a:r>
              <a:rPr lang="uk-UA" sz="1600" dirty="0"/>
              <a:t>до яких, як правило, відносяться ті чи інші рушійні сили: </a:t>
            </a:r>
            <a:endParaRPr lang="uk-UA" sz="1600" dirty="0" smtClean="0"/>
          </a:p>
          <a:p>
            <a:pPr marL="101600" indent="0" algn="just">
              <a:spcBef>
                <a:spcPts val="0"/>
              </a:spcBef>
              <a:buNone/>
            </a:pPr>
            <a:r>
              <a:rPr lang="uk-UA" sz="1600" dirty="0" smtClean="0"/>
              <a:t>– </a:t>
            </a:r>
            <a:r>
              <a:rPr lang="uk-UA" sz="1600" dirty="0"/>
              <a:t>соціальні сили; </a:t>
            </a:r>
            <a:endParaRPr lang="uk-UA" sz="1600" dirty="0" smtClean="0"/>
          </a:p>
          <a:p>
            <a:pPr marL="101600" indent="0" algn="just">
              <a:spcBef>
                <a:spcPts val="0"/>
              </a:spcBef>
              <a:buNone/>
            </a:pPr>
            <a:r>
              <a:rPr lang="uk-UA" sz="1600" dirty="0" smtClean="0"/>
              <a:t>– </a:t>
            </a:r>
            <a:r>
              <a:rPr lang="uk-UA" sz="1600" dirty="0"/>
              <a:t>демографічні сили; </a:t>
            </a:r>
            <a:endParaRPr lang="uk-UA" sz="1600" dirty="0" smtClean="0"/>
          </a:p>
          <a:p>
            <a:pPr marL="101600" indent="0" algn="just">
              <a:spcBef>
                <a:spcPts val="0"/>
              </a:spcBef>
              <a:buNone/>
            </a:pPr>
            <a:r>
              <a:rPr lang="uk-UA" sz="1600" dirty="0" smtClean="0"/>
              <a:t>– </a:t>
            </a:r>
            <a:r>
              <a:rPr lang="uk-UA" sz="1600" dirty="0"/>
              <a:t>технологічні сили; </a:t>
            </a:r>
            <a:endParaRPr lang="uk-UA" sz="1600" dirty="0" smtClean="0"/>
          </a:p>
          <a:p>
            <a:pPr marL="101600" indent="0" algn="just">
              <a:spcBef>
                <a:spcPts val="0"/>
              </a:spcBef>
              <a:buNone/>
            </a:pPr>
            <a:r>
              <a:rPr lang="uk-UA" sz="1600" dirty="0" smtClean="0"/>
              <a:t>– </a:t>
            </a:r>
            <a:r>
              <a:rPr lang="uk-UA" sz="1600" dirty="0"/>
              <a:t>економічні сили; </a:t>
            </a:r>
            <a:endParaRPr lang="uk-UA" sz="1600" dirty="0" smtClean="0"/>
          </a:p>
          <a:p>
            <a:pPr marL="101600" indent="0" algn="just">
              <a:spcBef>
                <a:spcPts val="0"/>
              </a:spcBef>
              <a:buNone/>
            </a:pPr>
            <a:r>
              <a:rPr lang="uk-UA" sz="1600" dirty="0" smtClean="0"/>
              <a:t>– </a:t>
            </a:r>
            <a:r>
              <a:rPr lang="uk-UA" sz="1600" dirty="0"/>
              <a:t>політичні сили; </a:t>
            </a:r>
            <a:endParaRPr lang="uk-UA" sz="1600" dirty="0" smtClean="0"/>
          </a:p>
          <a:p>
            <a:pPr marL="101600" indent="0" algn="just">
              <a:spcBef>
                <a:spcPts val="0"/>
              </a:spcBef>
              <a:buNone/>
            </a:pPr>
            <a:r>
              <a:rPr lang="uk-UA" sz="1600" dirty="0" smtClean="0"/>
              <a:t>– </a:t>
            </a:r>
            <a:r>
              <a:rPr lang="uk-UA" sz="1600" dirty="0"/>
              <a:t>зміни навколишнього середовища.</a:t>
            </a:r>
            <a:endParaRPr lang="uk-UA" sz="1550" dirty="0"/>
          </a:p>
        </p:txBody>
      </p:sp>
    </p:spTree>
    <p:extLst>
      <p:ext uri="{BB962C8B-B14F-4D97-AF65-F5344CB8AC3E}">
        <p14:creationId xmlns:p14="http://schemas.microsoft.com/office/powerpoint/2010/main" val="988054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Крок 4. Знайти зумовлене. </a:t>
            </a:r>
            <a:endParaRPr lang="uk-UA" sz="1600" dirty="0" smtClean="0"/>
          </a:p>
          <a:p>
            <a:pPr algn="just"/>
            <a:r>
              <a:rPr lang="uk-UA" sz="1600" dirty="0" smtClean="0"/>
              <a:t>Визначені </a:t>
            </a:r>
            <a:r>
              <a:rPr lang="uk-UA" sz="1600" dirty="0"/>
              <a:t>елементи – це розвиток і логіка, які працюють у сценарії незалежно від конкретного ланцюга подій, щось стабільне, що не залежить від того, який саме сценарій розвитку буде </a:t>
            </a:r>
            <a:r>
              <a:rPr lang="uk-UA" sz="1600" dirty="0" smtClean="0"/>
              <a:t>обраний.</a:t>
            </a:r>
            <a:endParaRPr lang="uk-UA" sz="1550" dirty="0"/>
          </a:p>
        </p:txBody>
      </p:sp>
    </p:spTree>
    <p:extLst>
      <p:ext uri="{BB962C8B-B14F-4D97-AF65-F5344CB8AC3E}">
        <p14:creationId xmlns:p14="http://schemas.microsoft.com/office/powerpoint/2010/main" val="1486462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16</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Крок 5. Виявити критичні невизначеності. </a:t>
            </a:r>
            <a:endParaRPr lang="uk-UA" sz="1600" dirty="0" smtClean="0"/>
          </a:p>
          <a:p>
            <a:pPr algn="just"/>
            <a:r>
              <a:rPr lang="uk-UA" sz="1600" dirty="0" smtClean="0"/>
              <a:t>Як </a:t>
            </a:r>
            <a:r>
              <a:rPr lang="uk-UA" sz="1600" dirty="0"/>
              <a:t>виявити найбільш значущі для організації критичні невизначеності? </a:t>
            </a:r>
            <a:r>
              <a:rPr lang="uk-UA" sz="1600" dirty="0" err="1"/>
              <a:t>Шварц</a:t>
            </a:r>
            <a:r>
              <a:rPr lang="uk-UA" sz="1600" dirty="0"/>
              <a:t> пропонує оцінювати рушійні сили і чинники впливу: </a:t>
            </a:r>
            <a:endParaRPr lang="uk-UA" sz="1600" dirty="0" smtClean="0"/>
          </a:p>
          <a:p>
            <a:pPr algn="just"/>
            <a:r>
              <a:rPr lang="uk-UA" sz="1600" dirty="0" smtClean="0"/>
              <a:t>1</a:t>
            </a:r>
            <a:r>
              <a:rPr lang="uk-UA" sz="1600" dirty="0"/>
              <a:t>) за ступенем їх значущості для реалізації рішення, виявленого на кроці 1; </a:t>
            </a:r>
            <a:endParaRPr lang="uk-UA" sz="1600" dirty="0" smtClean="0"/>
          </a:p>
          <a:p>
            <a:pPr algn="just"/>
            <a:r>
              <a:rPr lang="uk-UA" sz="1600" dirty="0" smtClean="0"/>
              <a:t>2</a:t>
            </a:r>
            <a:r>
              <a:rPr lang="uk-UA" sz="1600" dirty="0"/>
              <a:t>) за ступенем </a:t>
            </a:r>
            <a:r>
              <a:rPr lang="uk-UA" sz="1600" dirty="0" smtClean="0"/>
              <a:t>невизначеності, </a:t>
            </a:r>
            <a:r>
              <a:rPr lang="uk-UA" sz="1600" dirty="0"/>
              <a:t>пов’язаної з даними чинниками. На цьому кроці важливо визначити 2-3 чинники, які є найбільш значущими і максимально </a:t>
            </a:r>
            <a:r>
              <a:rPr lang="uk-UA" sz="1600" dirty="0" smtClean="0"/>
              <a:t>невизначеними. </a:t>
            </a:r>
            <a:r>
              <a:rPr lang="uk-UA" sz="1600" dirty="0"/>
              <a:t>Саме ці чинники й будуть засадничими для створення декількох сценаріїв розвитку, цінність яких для менеджерів, які приймають стратегічні рішення, буде полягати в їх відмінності один від одного з точки зору, в першу чергу, відповідних їм управлінських дій.</a:t>
            </a:r>
            <a:endParaRPr lang="uk-UA" sz="1550" dirty="0"/>
          </a:p>
        </p:txBody>
      </p:sp>
    </p:spTree>
    <p:extLst>
      <p:ext uri="{BB962C8B-B14F-4D97-AF65-F5344CB8AC3E}">
        <p14:creationId xmlns:p14="http://schemas.microsoft.com/office/powerpoint/2010/main" val="2685066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17</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В одній зі своїх робіт </a:t>
            </a:r>
            <a:r>
              <a:rPr lang="uk-UA" sz="1600" dirty="0" err="1"/>
              <a:t>Шварц</a:t>
            </a:r>
            <a:r>
              <a:rPr lang="uk-UA" sz="1600" dirty="0"/>
              <a:t> пропонує таку методику – всі члени робочої групи проекту отримують картки, на кожній з яких написана одна з виявлених на попередньому кроці </a:t>
            </a:r>
            <a:r>
              <a:rPr lang="uk-UA" sz="1600" dirty="0" smtClean="0"/>
              <a:t>невизначеносте, </a:t>
            </a:r>
            <a:r>
              <a:rPr lang="uk-UA" sz="1600" dirty="0"/>
              <a:t>на великому ж шаблоні розташовується перелік рушійних сил. </a:t>
            </a:r>
            <a:endParaRPr lang="uk-UA" sz="1600" dirty="0" smtClean="0"/>
          </a:p>
          <a:p>
            <a:pPr algn="just"/>
            <a:r>
              <a:rPr lang="uk-UA" sz="1600" dirty="0" smtClean="0"/>
              <a:t>Необхідно розкласти </a:t>
            </a:r>
            <a:r>
              <a:rPr lang="uk-UA" sz="1600" dirty="0"/>
              <a:t>картки відповідно до рушійних сил. </a:t>
            </a:r>
            <a:endParaRPr lang="uk-UA" sz="1600" dirty="0" smtClean="0"/>
          </a:p>
          <a:p>
            <a:pPr algn="just"/>
            <a:r>
              <a:rPr lang="uk-UA" sz="1600" dirty="0" smtClean="0"/>
              <a:t>Чим </a:t>
            </a:r>
            <a:r>
              <a:rPr lang="uk-UA" sz="1600" dirty="0"/>
              <a:t>більше карток виявляється на полі тієї чи іншої рушійної сили, тим вище її значущість і ступінь невизначеності ситуації. </a:t>
            </a:r>
            <a:endParaRPr lang="uk-UA" sz="1600" dirty="0" smtClean="0"/>
          </a:p>
          <a:p>
            <a:pPr algn="just"/>
            <a:r>
              <a:rPr lang="uk-UA" sz="1600" dirty="0" smtClean="0"/>
              <a:t>Підрахунок </a:t>
            </a:r>
            <a:r>
              <a:rPr lang="uk-UA" sz="1600" dirty="0"/>
              <a:t>карток дозволяє вибрати дві-три найбільш значущі рушійні сили і сконцентрувати увагу робочої групи саме на них.</a:t>
            </a:r>
            <a:endParaRPr lang="uk-UA" sz="1550" dirty="0"/>
          </a:p>
        </p:txBody>
      </p:sp>
    </p:spTree>
    <p:extLst>
      <p:ext uri="{BB962C8B-B14F-4D97-AF65-F5344CB8AC3E}">
        <p14:creationId xmlns:p14="http://schemas.microsoft.com/office/powerpoint/2010/main" val="1356171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18</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Крок 6. Написання сценаріїв. </a:t>
            </a:r>
            <a:endParaRPr lang="uk-UA" sz="1600" dirty="0" smtClean="0"/>
          </a:p>
          <a:p>
            <a:pPr algn="just"/>
            <a:r>
              <a:rPr lang="uk-UA" sz="1600" dirty="0" smtClean="0"/>
              <a:t>Саме </a:t>
            </a:r>
            <a:r>
              <a:rPr lang="uk-UA" sz="1600" dirty="0"/>
              <a:t>написання сценарію полягає в демонстрації того, яким чином рушійні сили змінять ситуацію, в якій буде працювати організація з урахуванням зумовленості і критичних </a:t>
            </a:r>
            <a:r>
              <a:rPr lang="uk-UA" sz="1600" dirty="0" smtClean="0"/>
              <a:t>невизначеносте. </a:t>
            </a:r>
            <a:r>
              <a:rPr lang="uk-UA" sz="1600" dirty="0"/>
              <a:t>Та чи інша траєкторія буде пов’язана, в першу чергу, саме з останніми. </a:t>
            </a:r>
            <a:endParaRPr lang="uk-UA" sz="1600" dirty="0" smtClean="0"/>
          </a:p>
          <a:p>
            <a:pPr algn="just"/>
            <a:r>
              <a:rPr lang="uk-UA" sz="1600" dirty="0" smtClean="0"/>
              <a:t>Опис </a:t>
            </a:r>
            <a:r>
              <a:rPr lang="uk-UA" sz="1600" dirty="0"/>
              <a:t>сценаріїв також вимагає залучення всіх, хто має відношення до прийняття стратегічних рішень у компанії, і пошуку відповідей на такі запитання: </a:t>
            </a:r>
            <a:endParaRPr lang="uk-UA" sz="1600" dirty="0" smtClean="0"/>
          </a:p>
          <a:p>
            <a:pPr algn="just"/>
            <a:r>
              <a:rPr lang="uk-UA" sz="1600" b="1" dirty="0" smtClean="0"/>
              <a:t>Які </a:t>
            </a:r>
            <a:r>
              <a:rPr lang="uk-UA" sz="1600" b="1" dirty="0"/>
              <a:t>основні рушійні сили будуть впливати на організацію і розглядаються на кроці 1 рішення? </a:t>
            </a:r>
            <a:endParaRPr lang="uk-UA" sz="1600" b="1" dirty="0" smtClean="0"/>
          </a:p>
          <a:p>
            <a:pPr algn="just"/>
            <a:r>
              <a:rPr lang="uk-UA" sz="1600" b="1" dirty="0" smtClean="0"/>
              <a:t>Чи </a:t>
            </a:r>
            <a:r>
              <a:rPr lang="uk-UA" sz="1600" b="1" dirty="0"/>
              <a:t>правильно виявлені ключові невизначеності і визначеності? </a:t>
            </a:r>
            <a:endParaRPr lang="uk-UA" sz="1600" b="1" dirty="0" smtClean="0"/>
          </a:p>
          <a:p>
            <a:pPr algn="just"/>
            <a:r>
              <a:rPr lang="uk-UA" sz="1600" b="1" dirty="0" smtClean="0"/>
              <a:t>Що </a:t>
            </a:r>
            <a:r>
              <a:rPr lang="uk-UA" sz="1600" b="1" dirty="0"/>
              <a:t>думають учасники робочої групи щодо того чи іншого сценарію?</a:t>
            </a:r>
            <a:endParaRPr lang="uk-UA" sz="1550" b="1" dirty="0"/>
          </a:p>
        </p:txBody>
      </p:sp>
    </p:spTree>
    <p:extLst>
      <p:ext uri="{BB962C8B-B14F-4D97-AF65-F5344CB8AC3E}">
        <p14:creationId xmlns:p14="http://schemas.microsoft.com/office/powerpoint/2010/main" val="2067805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19</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На цьому етапі вкрай важливо вибрати ті сценарії, які будуть відображати динаміку розвитку галузі та ситуації в бізнесі, а також можуть вимагати різних планів дій і рішень від управлінців. </a:t>
            </a:r>
            <a:endParaRPr lang="uk-UA" sz="1600" dirty="0" smtClean="0"/>
          </a:p>
          <a:p>
            <a:pPr algn="just"/>
            <a:r>
              <a:rPr lang="uk-UA" sz="1600" dirty="0" smtClean="0"/>
              <a:t>Результатом </a:t>
            </a:r>
            <a:r>
              <a:rPr lang="uk-UA" sz="1600" dirty="0"/>
              <a:t>цього кроку є детальний опис того, що може статися в майбутньому.</a:t>
            </a:r>
            <a:endParaRPr lang="uk-UA" sz="1550" b="1" dirty="0"/>
          </a:p>
        </p:txBody>
      </p:sp>
    </p:spTree>
    <p:extLst>
      <p:ext uri="{BB962C8B-B14F-4D97-AF65-F5344CB8AC3E}">
        <p14:creationId xmlns:p14="http://schemas.microsoft.com/office/powerpoint/2010/main" val="2977410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t>Когнітивне моделювання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226770" y="1537988"/>
            <a:ext cx="8449057" cy="3341250"/>
          </a:xfrm>
        </p:spPr>
        <p:txBody>
          <a:bodyPr/>
          <a:lstStyle/>
          <a:p>
            <a:pPr algn="just"/>
            <a:r>
              <a:rPr lang="uk-UA" dirty="0"/>
              <a:t>Когнітивний аналіз є одним з найбільш потужних інструментів </a:t>
            </a:r>
            <a:r>
              <a:rPr lang="uk-UA" dirty="0" smtClean="0"/>
              <a:t>дослідження </a:t>
            </a:r>
            <a:r>
              <a:rPr lang="uk-UA" dirty="0" err="1"/>
              <a:t>слабкоструктурованих</a:t>
            </a:r>
            <a:r>
              <a:rPr lang="uk-UA" dirty="0"/>
              <a:t> середовищ, сприяючи розумінню існуючих </a:t>
            </a:r>
            <a:r>
              <a:rPr lang="uk-UA" dirty="0" smtClean="0"/>
              <a:t>проблем</a:t>
            </a:r>
            <a:r>
              <a:rPr lang="uk-UA" dirty="0"/>
              <a:t>, виявленню суперечностей та якісному аналізу процесів, що протікають в цих середовищах. </a:t>
            </a:r>
            <a:endParaRPr lang="uk-UA" dirty="0" smtClean="0"/>
          </a:p>
          <a:p>
            <a:pPr algn="just"/>
            <a:r>
              <a:rPr lang="uk-UA" dirty="0" smtClean="0"/>
              <a:t>Сутність </a:t>
            </a:r>
            <a:r>
              <a:rPr lang="uk-UA" dirty="0"/>
              <a:t>когнітивного моделювання (КМ) як елементу когнітивного аналізу полягає у спрощеному відображенні найскладніших проблем і тенденцій </a:t>
            </a:r>
            <a:r>
              <a:rPr lang="uk-UA" dirty="0" smtClean="0"/>
              <a:t>розвитку </a:t>
            </a:r>
            <a:r>
              <a:rPr lang="uk-UA" dirty="0"/>
              <a:t>системи, дослідженні можливих сценаріїв виникнення кризових ситуацій та шляхів і умов їх подолання. Використання КМ якісно підвищує обґрунтованість прийняття управлінських рішень.</a:t>
            </a:r>
            <a:endParaRPr lang="uk-U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20</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a:t>Крок 7. Аналіз можливих управлінських рішень. </a:t>
            </a:r>
            <a:endParaRPr lang="uk-UA" sz="1600" dirty="0" smtClean="0"/>
          </a:p>
          <a:p>
            <a:pPr algn="just"/>
            <a:r>
              <a:rPr lang="uk-UA" sz="1600" dirty="0" smtClean="0"/>
              <a:t>Сценарії </a:t>
            </a:r>
            <a:r>
              <a:rPr lang="uk-UA" sz="1600" dirty="0"/>
              <a:t>детально описані, тепер необхідно повернутися до управлінського рішення кроку </a:t>
            </a:r>
            <a:r>
              <a:rPr lang="uk-UA" sz="1600" dirty="0" smtClean="0"/>
              <a:t>1</a:t>
            </a:r>
            <a:r>
              <a:rPr lang="uk-UA" sz="1600" dirty="0"/>
              <a:t>. </a:t>
            </a:r>
            <a:endParaRPr lang="uk-UA" sz="1600" dirty="0" smtClean="0"/>
          </a:p>
          <a:p>
            <a:pPr algn="just"/>
            <a:r>
              <a:rPr lang="uk-UA" sz="1600" dirty="0" smtClean="0"/>
              <a:t>Чи </a:t>
            </a:r>
            <a:r>
              <a:rPr lang="uk-UA" sz="1600" dirty="0"/>
              <a:t>повинна стратегія підприємства враховувати відразу всі можливі сценарії або тільки один-два з них? </a:t>
            </a:r>
            <a:endParaRPr lang="uk-UA" sz="1600" dirty="0" smtClean="0"/>
          </a:p>
          <a:p>
            <a:pPr algn="just"/>
            <a:r>
              <a:rPr lang="uk-UA" sz="1600" dirty="0" smtClean="0"/>
              <a:t>Як </a:t>
            </a:r>
            <a:r>
              <a:rPr lang="uk-UA" sz="1600" dirty="0"/>
              <a:t>стратегія повинна бути змінена, щоб мінімізувати ризик настання події, що сигналізує про необхідність зміни сценарію? </a:t>
            </a:r>
            <a:endParaRPr lang="uk-UA" sz="1600" dirty="0" smtClean="0"/>
          </a:p>
          <a:p>
            <a:pPr algn="just"/>
            <a:r>
              <a:rPr lang="uk-UA" sz="1600" dirty="0" smtClean="0"/>
              <a:t>Чи </a:t>
            </a:r>
            <a:r>
              <a:rPr lang="uk-UA" sz="1600" dirty="0"/>
              <a:t>може бути оцінена імовірність настання того чи іншого сценарію? </a:t>
            </a:r>
            <a:endParaRPr lang="uk-UA" sz="1600" dirty="0" smtClean="0"/>
          </a:p>
          <a:p>
            <a:pPr algn="just"/>
            <a:r>
              <a:rPr lang="uk-UA" sz="1600" dirty="0" smtClean="0"/>
              <a:t>Чи </a:t>
            </a:r>
            <a:r>
              <a:rPr lang="uk-UA" sz="1600" dirty="0"/>
              <a:t>потрібно розробляти стратегічні плани під кожен із описаних сценаріїв? </a:t>
            </a:r>
            <a:endParaRPr lang="uk-UA" sz="1600" dirty="0" smtClean="0"/>
          </a:p>
          <a:p>
            <a:pPr algn="just"/>
            <a:r>
              <a:rPr lang="uk-UA" sz="1600" dirty="0" smtClean="0"/>
              <a:t>На </a:t>
            </a:r>
            <a:r>
              <a:rPr lang="uk-UA" sz="1600" dirty="0"/>
              <a:t>ці та інші запитання на даному етапі менеджмент повинен дати однозначні відповіді, щоб рухатися далі.</a:t>
            </a:r>
            <a:endParaRPr lang="uk-UA" sz="1550" b="1" dirty="0"/>
          </a:p>
        </p:txBody>
      </p:sp>
    </p:spTree>
    <p:extLst>
      <p:ext uri="{BB962C8B-B14F-4D97-AF65-F5344CB8AC3E}">
        <p14:creationId xmlns:p14="http://schemas.microsoft.com/office/powerpoint/2010/main" val="1027787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43536" y="353216"/>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 методика </a:t>
            </a:r>
            <a:r>
              <a:rPr lang="uk-UA" dirty="0" err="1" smtClean="0">
                <a:solidFill>
                  <a:srgbClr val="FFFFFF"/>
                </a:solidFill>
              </a:rPr>
              <a:t>Шварца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21</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0" y="1294790"/>
            <a:ext cx="8646566" cy="3433673"/>
          </a:xfrm>
        </p:spPr>
        <p:txBody>
          <a:bodyPr/>
          <a:lstStyle/>
          <a:p>
            <a:pPr algn="just"/>
            <a:r>
              <a:rPr lang="uk-UA" sz="1600" dirty="0" smtClean="0"/>
              <a:t>Крок 8. Вибір «сигнальних» показників. </a:t>
            </a:r>
          </a:p>
          <a:p>
            <a:pPr algn="just"/>
            <a:r>
              <a:rPr lang="uk-UA" sz="1600" dirty="0" smtClean="0"/>
              <a:t>Важливо розуміти, який зі сценаріїв у даний момент часу ближче до «реальної історії». Тому на даному завершальному етапі важливо розробити кілька «сигнальних» показників, які продемонструють, що необхідно змінювати траєкторію руху в разі необхідності. </a:t>
            </a:r>
          </a:p>
          <a:p>
            <a:pPr algn="just"/>
            <a:r>
              <a:rPr lang="uk-UA" sz="1600" dirty="0" smtClean="0"/>
              <a:t>Ризики бізнесу сьогодні часто асоційовані з інвестиціями у створення нових продуктів, можуть бути мінімізовані за допомогою методики побудови та оцінки сценаріїв розвитку бізнесу. Таким чином, компанії отримують інструмент, що дозволяє реагувати ще до настання тих чи інших обставин, які часто вважаються форс-мажорними. </a:t>
            </a:r>
            <a:endParaRPr lang="uk-UA" sz="1550" b="1" dirty="0"/>
          </a:p>
        </p:txBody>
      </p:sp>
    </p:spTree>
    <p:extLst>
      <p:ext uri="{BB962C8B-B14F-4D97-AF65-F5344CB8AC3E}">
        <p14:creationId xmlns:p14="http://schemas.microsoft.com/office/powerpoint/2010/main" val="3452870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Використана література:</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22</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51206" y="1294790"/>
            <a:ext cx="8690458" cy="3433673"/>
          </a:xfrm>
        </p:spPr>
        <p:txBody>
          <a:bodyPr/>
          <a:lstStyle/>
          <a:p>
            <a:r>
              <a:rPr lang="ru-RU" sz="1600" dirty="0" err="1"/>
              <a:t>Tkachenko</a:t>
            </a:r>
            <a:r>
              <a:rPr lang="ru-RU" sz="1600" dirty="0"/>
              <a:t>, O. (2019). </a:t>
            </a:r>
            <a:r>
              <a:rPr lang="ru-RU" sz="1600" dirty="0" err="1"/>
              <a:t>Когнітивне</a:t>
            </a:r>
            <a:r>
              <a:rPr lang="ru-RU" sz="1600" dirty="0"/>
              <a:t> </a:t>
            </a:r>
            <a:r>
              <a:rPr lang="ru-RU" sz="1600" dirty="0" err="1"/>
              <a:t>моделювання</a:t>
            </a:r>
            <a:r>
              <a:rPr lang="ru-RU" sz="1600" dirty="0"/>
              <a:t> </a:t>
            </a:r>
            <a:r>
              <a:rPr lang="ru-RU" sz="1600" dirty="0" err="1"/>
              <a:t>складних</a:t>
            </a:r>
            <a:r>
              <a:rPr lang="ru-RU" sz="1600" dirty="0"/>
              <a:t> систем. </a:t>
            </a:r>
            <a:r>
              <a:rPr lang="ru-RU" sz="1600" i="1" dirty="0" err="1"/>
              <a:t>Цифрова</a:t>
            </a:r>
            <a:r>
              <a:rPr lang="ru-RU" sz="1600" i="1" dirty="0"/>
              <a:t> платформа: </a:t>
            </a:r>
            <a:r>
              <a:rPr lang="ru-RU" sz="1600" i="1" dirty="0" err="1"/>
              <a:t>інформаційні</a:t>
            </a:r>
            <a:r>
              <a:rPr lang="ru-RU" sz="1600" i="1" dirty="0"/>
              <a:t> </a:t>
            </a:r>
            <a:r>
              <a:rPr lang="ru-RU" sz="1600" i="1" dirty="0" err="1"/>
              <a:t>технології</a:t>
            </a:r>
            <a:r>
              <a:rPr lang="ru-RU" sz="1600" i="1" dirty="0"/>
              <a:t> в </a:t>
            </a:r>
            <a:r>
              <a:rPr lang="ru-RU" sz="1600" i="1" dirty="0" err="1"/>
              <a:t>соціокультурній</a:t>
            </a:r>
            <a:r>
              <a:rPr lang="ru-RU" sz="1600" i="1" dirty="0"/>
              <a:t> </a:t>
            </a:r>
            <a:r>
              <a:rPr lang="ru-RU" sz="1600" i="1" dirty="0" err="1"/>
              <a:t>сфері</a:t>
            </a:r>
            <a:r>
              <a:rPr lang="ru-RU" sz="1600" dirty="0"/>
              <a:t>, </a:t>
            </a:r>
            <a:r>
              <a:rPr lang="ru-RU" sz="1600" i="1" dirty="0"/>
              <a:t>2</a:t>
            </a:r>
            <a:r>
              <a:rPr lang="ru-RU" sz="1600" dirty="0"/>
              <a:t>(1), 11–19</a:t>
            </a:r>
            <a:r>
              <a:rPr lang="ru-RU" sz="1600" dirty="0" smtClean="0"/>
              <a:t>.</a:t>
            </a:r>
          </a:p>
          <a:p>
            <a:r>
              <a:rPr lang="ru-RU" sz="1600" dirty="0"/>
              <a:t>Стратегический менеджмент. 10.3. Создание и формализация стратегии. MBA </a:t>
            </a:r>
            <a:r>
              <a:rPr lang="ru-RU" sz="1600" dirty="0" err="1"/>
              <a:t>Start</a:t>
            </a:r>
            <a:r>
              <a:rPr lang="ru-RU" sz="1600" dirty="0"/>
              <a:t> конспект </a:t>
            </a:r>
            <a:r>
              <a:rPr lang="ru-RU" sz="1600" dirty="0" err="1"/>
              <a:t>видеолекции</a:t>
            </a:r>
            <a:r>
              <a:rPr lang="ru-RU" sz="1600" dirty="0"/>
              <a:t>. </a:t>
            </a:r>
            <a:r>
              <a:rPr lang="ru-RU" sz="1600" dirty="0" err="1"/>
              <a:t>Бизнесобразование</a:t>
            </a:r>
            <a:r>
              <a:rPr lang="ru-RU" sz="1600" dirty="0"/>
              <a:t> без границ. – М.: 2008. – C. 23-28</a:t>
            </a:r>
            <a:r>
              <a:rPr lang="ru-RU" sz="1600" dirty="0" smtClean="0"/>
              <a:t>.</a:t>
            </a:r>
          </a:p>
          <a:p>
            <a:r>
              <a:rPr lang="ru-RU" sz="1600" dirty="0" err="1" smtClean="0"/>
              <a:t>Шершньова</a:t>
            </a:r>
            <a:r>
              <a:rPr lang="ru-RU" sz="1600" dirty="0" smtClean="0"/>
              <a:t> </a:t>
            </a:r>
            <a:r>
              <a:rPr lang="ru-RU" sz="1600" dirty="0"/>
              <a:t>З.Є. </a:t>
            </a:r>
            <a:r>
              <a:rPr lang="ru-RU" sz="1600" dirty="0" err="1"/>
              <a:t>Стратегічне</a:t>
            </a:r>
            <a:r>
              <a:rPr lang="ru-RU" sz="1600" dirty="0"/>
              <a:t> </a:t>
            </a:r>
            <a:r>
              <a:rPr lang="ru-RU" sz="1600" dirty="0" err="1"/>
              <a:t>управління</a:t>
            </a:r>
            <a:r>
              <a:rPr lang="ru-RU" sz="1600" dirty="0"/>
              <a:t>: </a:t>
            </a:r>
            <a:r>
              <a:rPr lang="ru-RU" sz="1600" dirty="0" err="1"/>
              <a:t>підручник</a:t>
            </a:r>
            <a:r>
              <a:rPr lang="ru-RU" sz="1600" dirty="0"/>
              <a:t>. – 2-ге вид., </a:t>
            </a:r>
            <a:r>
              <a:rPr lang="ru-RU" sz="1600" dirty="0" err="1"/>
              <a:t>перероб</a:t>
            </a:r>
            <a:r>
              <a:rPr lang="ru-RU" sz="1600" dirty="0"/>
              <a:t>. і доп. – К.: КНЕУ, 2004. – С. 159-160</a:t>
            </a:r>
            <a:r>
              <a:rPr lang="ru-RU" sz="1600" dirty="0" smtClean="0"/>
              <a:t>.</a:t>
            </a:r>
          </a:p>
          <a:p>
            <a:r>
              <a:rPr lang="ru-RU" sz="1600" dirty="0" err="1"/>
              <a:t>Лепський</a:t>
            </a:r>
            <a:r>
              <a:rPr lang="ru-RU" sz="1600" dirty="0"/>
              <a:t> М. А. </a:t>
            </a:r>
            <a:r>
              <a:rPr lang="ru-RU" sz="1600" dirty="0" err="1"/>
              <a:t>Якісні</a:t>
            </a:r>
            <a:r>
              <a:rPr lang="ru-RU" sz="1600" dirty="0"/>
              <a:t> </a:t>
            </a:r>
            <a:r>
              <a:rPr lang="ru-RU" sz="1600" dirty="0" err="1"/>
              <a:t>методи</a:t>
            </a:r>
            <a:r>
              <a:rPr lang="ru-RU" sz="1600" dirty="0"/>
              <a:t> </a:t>
            </a:r>
            <a:r>
              <a:rPr lang="ru-RU" sz="1600" dirty="0" err="1"/>
              <a:t>соціального</a:t>
            </a:r>
            <a:r>
              <a:rPr lang="ru-RU" sz="1600" dirty="0"/>
              <a:t> </a:t>
            </a:r>
            <a:r>
              <a:rPr lang="ru-RU" sz="1600" dirty="0" err="1"/>
              <a:t>прогнозування</a:t>
            </a:r>
            <a:r>
              <a:rPr lang="ru-RU" sz="1600" dirty="0"/>
              <a:t>: </a:t>
            </a:r>
            <a:r>
              <a:rPr lang="ru-RU" sz="1600" dirty="0" err="1"/>
              <a:t>методологія</a:t>
            </a:r>
            <a:r>
              <a:rPr lang="ru-RU" sz="1600" dirty="0"/>
              <a:t>, методика, практика: </a:t>
            </a:r>
            <a:r>
              <a:rPr lang="ru-RU" sz="1600" dirty="0" err="1"/>
              <a:t>підручник</a:t>
            </a:r>
            <a:r>
              <a:rPr lang="ru-RU" sz="1600" dirty="0"/>
              <a:t> / М. А. </a:t>
            </a:r>
            <a:r>
              <a:rPr lang="ru-RU" sz="1600" dirty="0" err="1"/>
              <a:t>Лепський</a:t>
            </a:r>
            <a:r>
              <a:rPr lang="ru-RU" sz="1600" dirty="0"/>
              <a:t>. – </a:t>
            </a:r>
            <a:r>
              <a:rPr lang="ru-RU" sz="1600" dirty="0" err="1"/>
              <a:t>Запоріжжя</a:t>
            </a:r>
            <a:r>
              <a:rPr lang="ru-RU" sz="1600" dirty="0"/>
              <a:t>: КСК-Альянс, 2016. – 440 с.</a:t>
            </a:r>
            <a:r>
              <a:rPr lang="uk-UA" sz="1600" dirty="0"/>
              <a:t/>
            </a:r>
            <a:br>
              <a:rPr lang="uk-UA" sz="1600" dirty="0"/>
            </a:br>
            <a:endParaRPr lang="uk-UA" sz="1550" dirty="0"/>
          </a:p>
        </p:txBody>
      </p:sp>
    </p:spTree>
    <p:extLst>
      <p:ext uri="{BB962C8B-B14F-4D97-AF65-F5344CB8AC3E}">
        <p14:creationId xmlns:p14="http://schemas.microsoft.com/office/powerpoint/2010/main" val="3213120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solidFill>
                  <a:srgbClr val="FFFFFF"/>
                </a:solidFill>
              </a:rPr>
              <a:t>Когнітивне моделювання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226770" y="1537988"/>
            <a:ext cx="8449057" cy="3341250"/>
          </a:xfrm>
        </p:spPr>
        <p:txBody>
          <a:bodyPr/>
          <a:lstStyle/>
          <a:p>
            <a:pPr algn="just"/>
            <a:r>
              <a:rPr lang="uk-UA" dirty="0"/>
              <a:t>Більшість видів діяльності в </a:t>
            </a:r>
            <a:r>
              <a:rPr lang="uk-UA" dirty="0" err="1"/>
              <a:t>слабкоструктурованому</a:t>
            </a:r>
            <a:r>
              <a:rPr lang="uk-UA" dirty="0"/>
              <a:t> середовищі тісно </a:t>
            </a:r>
            <a:r>
              <a:rPr lang="uk-UA" dirty="0" smtClean="0"/>
              <a:t>пов’язані </a:t>
            </a:r>
            <a:r>
              <a:rPr lang="uk-UA" dirty="0"/>
              <a:t>з ризиком, що обумовлений невизначеністю умов та можливими </a:t>
            </a:r>
            <a:r>
              <a:rPr lang="uk-UA" dirty="0" smtClean="0"/>
              <a:t>помилковими </a:t>
            </a:r>
            <a:r>
              <a:rPr lang="uk-UA" dirty="0"/>
              <a:t>рішеннями керуючих осіб. </a:t>
            </a:r>
            <a:endParaRPr lang="uk-UA" dirty="0" smtClean="0"/>
          </a:p>
          <a:p>
            <a:pPr algn="just"/>
            <a:r>
              <a:rPr lang="uk-UA" dirty="0" smtClean="0"/>
              <a:t>Таким </a:t>
            </a:r>
            <a:r>
              <a:rPr lang="uk-UA" dirty="0"/>
              <a:t>чином, сутність КМ полягає в допомозі експерту проаналізувати ситуацію і розробити найбільш ефективну стратегію управління, спираючись не стільки на власну інтуїцію, скільки на впорядковане, структуроване і </a:t>
            </a:r>
            <a:r>
              <a:rPr lang="uk-UA" dirty="0" err="1"/>
              <a:t>верифіковане</a:t>
            </a:r>
            <a:r>
              <a:rPr lang="uk-UA" dirty="0"/>
              <a:t> знання про складну систему.</a:t>
            </a:r>
            <a:endParaRPr lang="uk-UA" dirty="0"/>
          </a:p>
        </p:txBody>
      </p:sp>
    </p:spTree>
    <p:extLst>
      <p:ext uri="{BB962C8B-B14F-4D97-AF65-F5344CB8AC3E}">
        <p14:creationId xmlns:p14="http://schemas.microsoft.com/office/powerpoint/2010/main" val="190370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solidFill>
                  <a:srgbClr val="FFFFFF"/>
                </a:solidFill>
              </a:rPr>
              <a:t>Когнітивне моделювання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226770" y="1537988"/>
            <a:ext cx="8449057" cy="3341250"/>
          </a:xfrm>
        </p:spPr>
        <p:txBody>
          <a:bodyPr/>
          <a:lstStyle/>
          <a:p>
            <a:pPr algn="just"/>
            <a:r>
              <a:rPr lang="uk-UA" dirty="0"/>
              <a:t>КМ сприяє кращому розумінню проблемної ситуації, виявленню </a:t>
            </a:r>
            <a:r>
              <a:rPr lang="uk-UA" dirty="0" smtClean="0"/>
              <a:t>суперечностей </a:t>
            </a:r>
            <a:r>
              <a:rPr lang="uk-UA" dirty="0"/>
              <a:t>та якісному аналізу системи. </a:t>
            </a:r>
            <a:endParaRPr lang="uk-UA" dirty="0" smtClean="0"/>
          </a:p>
          <a:p>
            <a:pPr algn="just"/>
            <a:r>
              <a:rPr lang="uk-UA" dirty="0" smtClean="0"/>
              <a:t>Мета </a:t>
            </a:r>
            <a:r>
              <a:rPr lang="uk-UA" dirty="0"/>
              <a:t>КМ полягає у формуванні та уточненні </a:t>
            </a:r>
            <a:r>
              <a:rPr lang="uk-UA" dirty="0" smtClean="0"/>
              <a:t>гіпотези </a:t>
            </a:r>
            <a:r>
              <a:rPr lang="uk-UA" dirty="0"/>
              <a:t>про функціонування досліджуваного об’єкту, що розглядається як складна система, яка складається з окремих елементів і підсистем, пов’язаних між собою. </a:t>
            </a:r>
            <a:endParaRPr lang="uk-UA" dirty="0"/>
          </a:p>
        </p:txBody>
      </p:sp>
    </p:spTree>
    <p:extLst>
      <p:ext uri="{BB962C8B-B14F-4D97-AF65-F5344CB8AC3E}">
        <p14:creationId xmlns:p14="http://schemas.microsoft.com/office/powerpoint/2010/main" val="3838292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solidFill>
                  <a:srgbClr val="FFFFFF"/>
                </a:solidFill>
              </a:rPr>
              <a:t>Когнітивне моделювання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138988" y="1387213"/>
            <a:ext cx="8646568" cy="3341250"/>
          </a:xfrm>
        </p:spPr>
        <p:txBody>
          <a:bodyPr/>
          <a:lstStyle/>
          <a:p>
            <a:pPr algn="just"/>
            <a:r>
              <a:rPr lang="uk-UA" sz="1800" dirty="0" smtClean="0"/>
              <a:t>Етапи </a:t>
            </a:r>
            <a:r>
              <a:rPr lang="uk-UA" sz="1800" dirty="0"/>
              <a:t>КМ</a:t>
            </a:r>
            <a:r>
              <a:rPr lang="uk-UA" sz="1800" dirty="0" smtClean="0"/>
              <a:t>:</a:t>
            </a:r>
          </a:p>
          <a:p>
            <a:pPr algn="just"/>
            <a:r>
              <a:rPr lang="uk-UA" sz="1800" dirty="0" smtClean="0"/>
              <a:t>– </a:t>
            </a:r>
            <a:r>
              <a:rPr lang="uk-UA" sz="1800" dirty="0"/>
              <a:t>виявлення чинників, що характеризують ситуацію, систему, </a:t>
            </a:r>
            <a:r>
              <a:rPr lang="uk-UA" sz="1800" dirty="0" smtClean="0"/>
              <a:t>середовище;</a:t>
            </a:r>
          </a:p>
          <a:p>
            <a:pPr algn="just"/>
            <a:r>
              <a:rPr lang="uk-UA" sz="1800" dirty="0" smtClean="0"/>
              <a:t>– </a:t>
            </a:r>
            <a:r>
              <a:rPr lang="uk-UA" sz="1800" dirty="0"/>
              <a:t>виявлення </a:t>
            </a:r>
            <a:r>
              <a:rPr lang="uk-UA" sz="1800" dirty="0" smtClean="0"/>
              <a:t>зав'язків </a:t>
            </a:r>
            <a:r>
              <a:rPr lang="uk-UA" sz="1800" dirty="0"/>
              <a:t>між факторами. Визначення напрямку впливів і </a:t>
            </a:r>
            <a:r>
              <a:rPr lang="uk-UA" sz="1800" dirty="0" smtClean="0"/>
              <a:t>взаємовпливів </a:t>
            </a:r>
            <a:r>
              <a:rPr lang="uk-UA" sz="1800" dirty="0"/>
              <a:t>між </a:t>
            </a:r>
            <a:r>
              <a:rPr lang="uk-UA" sz="1800" dirty="0" smtClean="0"/>
              <a:t>факторами;</a:t>
            </a:r>
          </a:p>
          <a:p>
            <a:pPr algn="just"/>
            <a:r>
              <a:rPr lang="uk-UA" sz="1800" dirty="0"/>
              <a:t>– визначення характеру впливу (позитивний, негативний). Наприклад, </a:t>
            </a:r>
            <a:r>
              <a:rPr lang="uk-UA" sz="1800" dirty="0" smtClean="0"/>
              <a:t>збільшення </a:t>
            </a:r>
            <a:r>
              <a:rPr lang="uk-UA" sz="1800" dirty="0"/>
              <a:t>(зменшення) </a:t>
            </a:r>
            <a:r>
              <a:rPr lang="uk-UA" sz="1800" dirty="0" smtClean="0"/>
              <a:t>одного фактору збільшує </a:t>
            </a:r>
            <a:r>
              <a:rPr lang="uk-UA" sz="1800" dirty="0"/>
              <a:t>(зменшує) </a:t>
            </a:r>
            <a:r>
              <a:rPr lang="uk-UA" sz="1800" dirty="0" smtClean="0"/>
              <a:t>позитивний </a:t>
            </a:r>
            <a:r>
              <a:rPr lang="uk-UA" sz="1800" dirty="0"/>
              <a:t>вплив; а збільшення (</a:t>
            </a:r>
            <a:r>
              <a:rPr lang="uk-UA" sz="1800" dirty="0" smtClean="0"/>
              <a:t>зменшення</a:t>
            </a:r>
            <a:r>
              <a:rPr lang="uk-UA" sz="1800" dirty="0"/>
              <a:t>) </a:t>
            </a:r>
            <a:r>
              <a:rPr lang="uk-UA" sz="1800" dirty="0" smtClean="0"/>
              <a:t>іншого фактору зменшує </a:t>
            </a:r>
            <a:r>
              <a:rPr lang="uk-UA" sz="1800" dirty="0"/>
              <a:t>(збільшує) </a:t>
            </a:r>
            <a:r>
              <a:rPr lang="uk-UA" sz="1800" dirty="0" smtClean="0"/>
              <a:t>− </a:t>
            </a:r>
            <a:r>
              <a:rPr lang="uk-UA" sz="1800" dirty="0"/>
              <a:t>негативний </a:t>
            </a:r>
            <a:r>
              <a:rPr lang="uk-UA" sz="1800" dirty="0" smtClean="0"/>
              <a:t>вплив. На </a:t>
            </a:r>
            <a:r>
              <a:rPr lang="uk-UA" sz="1800" dirty="0"/>
              <a:t>цьому етапі будується </a:t>
            </a:r>
            <a:r>
              <a:rPr lang="uk-UA" sz="1800" dirty="0" smtClean="0"/>
              <a:t>когнітивне картування </a:t>
            </a:r>
            <a:r>
              <a:rPr lang="uk-UA" sz="1800" dirty="0"/>
              <a:t>у вигляді </a:t>
            </a:r>
            <a:r>
              <a:rPr lang="uk-UA" sz="1800" dirty="0" smtClean="0"/>
              <a:t>графа;</a:t>
            </a:r>
          </a:p>
          <a:p>
            <a:pPr algn="just"/>
            <a:r>
              <a:rPr lang="uk-UA" sz="1800" dirty="0" smtClean="0"/>
              <a:t>– </a:t>
            </a:r>
            <a:r>
              <a:rPr lang="uk-UA" sz="1800" dirty="0"/>
              <a:t>визначення рівня впливу факторів один на одного (слабо, сильно). На </a:t>
            </a:r>
            <a:r>
              <a:rPr lang="uk-UA" sz="1800" dirty="0" smtClean="0"/>
              <a:t>цьому </a:t>
            </a:r>
            <a:r>
              <a:rPr lang="uk-UA" sz="1800" dirty="0"/>
              <a:t>етапі остаточно будується когнітивна модель у вигляді функціонального графа.</a:t>
            </a:r>
            <a:endParaRPr lang="uk-UA" sz="1800" dirty="0"/>
          </a:p>
        </p:txBody>
      </p:sp>
    </p:spTree>
    <p:extLst>
      <p:ext uri="{BB962C8B-B14F-4D97-AF65-F5344CB8AC3E}">
        <p14:creationId xmlns:p14="http://schemas.microsoft.com/office/powerpoint/2010/main" val="3020755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solidFill>
                  <a:srgbClr val="FFFFFF"/>
                </a:solidFill>
              </a:rPr>
              <a:t>Когнітивне моделювання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204826" y="1294790"/>
            <a:ext cx="8536838" cy="3433673"/>
          </a:xfrm>
        </p:spPr>
        <p:txBody>
          <a:bodyPr/>
          <a:lstStyle/>
          <a:p>
            <a:pPr algn="just"/>
            <a:r>
              <a:rPr lang="uk-UA" sz="1400" dirty="0"/>
              <a:t>Основними проблемами побудови когнітивної моделі є такі</a:t>
            </a:r>
            <a:r>
              <a:rPr lang="uk-UA" sz="1400" dirty="0" smtClean="0"/>
              <a:t>:</a:t>
            </a:r>
          </a:p>
          <a:p>
            <a:pPr algn="just"/>
            <a:r>
              <a:rPr lang="uk-UA" sz="1400" dirty="0" smtClean="0"/>
              <a:t>– </a:t>
            </a:r>
            <a:r>
              <a:rPr lang="uk-UA" sz="1400" dirty="0"/>
              <a:t>виявлення факторів та їх ранжування (на етапі побудови орієнтованого графа</a:t>
            </a:r>
            <a:r>
              <a:rPr lang="uk-UA" sz="1400" dirty="0" smtClean="0"/>
              <a:t>);</a:t>
            </a:r>
          </a:p>
          <a:p>
            <a:pPr algn="just"/>
            <a:r>
              <a:rPr lang="uk-UA" sz="1400" dirty="0" smtClean="0"/>
              <a:t>– </a:t>
            </a:r>
            <a:r>
              <a:rPr lang="uk-UA" sz="1400" dirty="0"/>
              <a:t>виявлення ступеня взаємовпливу факторів (визначення ваг дуг графа) (на етапі побудови функціонального графа</a:t>
            </a:r>
            <a:r>
              <a:rPr lang="uk-UA" sz="1400" dirty="0" smtClean="0"/>
              <a:t>).</a:t>
            </a:r>
          </a:p>
          <a:p>
            <a:pPr algn="just"/>
            <a:r>
              <a:rPr lang="uk-UA" sz="1400" dirty="0" smtClean="0"/>
              <a:t>Зазвичай </a:t>
            </a:r>
            <a:r>
              <a:rPr lang="uk-UA" sz="1400" dirty="0"/>
              <a:t>при розгляді великих (наприклад, макроекономічних) систем </a:t>
            </a:r>
            <a:r>
              <a:rPr lang="uk-UA" sz="1400" dirty="0" smtClean="0"/>
              <a:t>застосовується </a:t>
            </a:r>
            <a:r>
              <a:rPr lang="uk-UA" sz="1400" dirty="0"/>
              <a:t>так званий </a:t>
            </a:r>
            <a:r>
              <a:rPr lang="en-US" sz="1400" dirty="0"/>
              <a:t>PEST-</a:t>
            </a:r>
            <a:r>
              <a:rPr lang="uk-UA" sz="1400" dirty="0"/>
              <a:t>аналіз (</a:t>
            </a:r>
            <a:r>
              <a:rPr lang="en-US" sz="1400" dirty="0"/>
              <a:t>Policy − </a:t>
            </a:r>
            <a:r>
              <a:rPr lang="uk-UA" sz="1400" dirty="0"/>
              <a:t>політика, </a:t>
            </a:r>
            <a:r>
              <a:rPr lang="en-US" sz="1400" dirty="0"/>
              <a:t>Economy − </a:t>
            </a:r>
            <a:r>
              <a:rPr lang="uk-UA" sz="1400" dirty="0"/>
              <a:t>економіка, </a:t>
            </a:r>
            <a:r>
              <a:rPr lang="en-US" sz="1400" dirty="0" smtClean="0"/>
              <a:t>− </a:t>
            </a:r>
            <a:r>
              <a:rPr lang="uk-UA" sz="1400" dirty="0"/>
              <a:t>суспільство, </a:t>
            </a:r>
            <a:r>
              <a:rPr lang="en-US" sz="1400" dirty="0"/>
              <a:t>Technology − </a:t>
            </a:r>
            <a:r>
              <a:rPr lang="uk-UA" sz="1400" dirty="0"/>
              <a:t>технологія), що передбачає виділення 4-х основних груп факторів, за допомогою яких аналізується політичний, економічний, </a:t>
            </a:r>
            <a:r>
              <a:rPr lang="uk-UA" sz="1400" dirty="0" smtClean="0"/>
              <a:t>соціокультурний </a:t>
            </a:r>
            <a:r>
              <a:rPr lang="uk-UA" sz="1400" dirty="0"/>
              <a:t>і технологічний аспекти середовища. </a:t>
            </a:r>
            <a:endParaRPr lang="uk-UA" sz="1400" dirty="0" smtClean="0"/>
          </a:p>
          <a:p>
            <a:pPr algn="just"/>
            <a:r>
              <a:rPr lang="en-US" sz="1400" dirty="0" smtClean="0"/>
              <a:t>PEST-</a:t>
            </a:r>
            <a:r>
              <a:rPr lang="uk-UA" sz="1400" dirty="0"/>
              <a:t>аналіз − інструмент </a:t>
            </a:r>
            <a:r>
              <a:rPr lang="uk-UA" sz="1400" dirty="0" smtClean="0"/>
              <a:t>історично </a:t>
            </a:r>
            <a:r>
              <a:rPr lang="uk-UA" sz="1400" dirty="0"/>
              <a:t>сформованого стратегічного аналізу зовнішнього середовища. При цьому для кожного конкретного складного об’єкту існує свій особливий набір ключових факторів, які безпосередньо і найбільш істотним чином впливає на об’єкт. Аналіз кожного з виділених аспектів проводиться системно, так як в житті всі ці аспекти між собою тісно взаємопов’язані.</a:t>
            </a:r>
          </a:p>
        </p:txBody>
      </p:sp>
    </p:spTree>
    <p:extLst>
      <p:ext uri="{BB962C8B-B14F-4D97-AF65-F5344CB8AC3E}">
        <p14:creationId xmlns:p14="http://schemas.microsoft.com/office/powerpoint/2010/main" val="2835229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a:solidFill>
                  <a:srgbClr val="FFFFFF"/>
                </a:solidFill>
              </a:rPr>
              <a:t>Когнітивне моделювання</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7</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204826" y="1294790"/>
            <a:ext cx="8536838" cy="3433673"/>
          </a:xfrm>
        </p:spPr>
        <p:txBody>
          <a:bodyPr/>
          <a:lstStyle/>
          <a:p>
            <a:pPr algn="just"/>
            <a:r>
              <a:rPr lang="uk-UA" sz="1600" dirty="0"/>
              <a:t>Основне призначення когнітивної </a:t>
            </a:r>
            <a:r>
              <a:rPr lang="uk-UA" sz="1600" dirty="0" smtClean="0"/>
              <a:t>моделі </a:t>
            </a:r>
            <a:r>
              <a:rPr lang="uk-UA" sz="1600" dirty="0"/>
              <a:t>полягає в допомозі експерту у генерації правильного управлінського рішення. </a:t>
            </a:r>
            <a:endParaRPr lang="uk-UA" sz="1600" dirty="0" smtClean="0"/>
          </a:p>
          <a:p>
            <a:pPr algn="just"/>
            <a:r>
              <a:rPr lang="uk-UA" sz="1600" dirty="0" smtClean="0"/>
              <a:t>Тому </a:t>
            </a:r>
            <a:r>
              <a:rPr lang="uk-UA" sz="1600" dirty="0"/>
              <a:t>КМ використовується в системах підтримки прийняття рішень. Когнітивна модель </a:t>
            </a:r>
            <a:r>
              <a:rPr lang="uk-UA" sz="1600" dirty="0" err="1"/>
              <a:t>візуалізує</a:t>
            </a:r>
            <a:r>
              <a:rPr lang="uk-UA" sz="1600" dirty="0"/>
              <a:t> і впорядковує інформацію про обстановку, задум, мету і дії. </a:t>
            </a:r>
            <a:endParaRPr lang="uk-UA" sz="1600" dirty="0" smtClean="0"/>
          </a:p>
          <a:p>
            <a:pPr algn="just"/>
            <a:r>
              <a:rPr lang="uk-UA" sz="1600" dirty="0" smtClean="0"/>
              <a:t>При </a:t>
            </a:r>
            <a:r>
              <a:rPr lang="uk-UA" sz="1600" dirty="0"/>
              <a:t>цьому візуалізація відіграє важливу когнітивну функцію, ілюструючи не </a:t>
            </a:r>
            <a:r>
              <a:rPr lang="uk-UA" sz="1600" dirty="0" smtClean="0"/>
              <a:t>тільки </a:t>
            </a:r>
            <a:r>
              <a:rPr lang="uk-UA" sz="1600" dirty="0"/>
              <a:t>результати дій суб’єкта управління, а й підказуючи йому способи аналізу і </a:t>
            </a:r>
            <a:r>
              <a:rPr lang="uk-UA" sz="1600" dirty="0" smtClean="0"/>
              <a:t>генерування </a:t>
            </a:r>
            <a:r>
              <a:rPr lang="uk-UA" sz="1600" dirty="0"/>
              <a:t>варіантів рішень. </a:t>
            </a:r>
            <a:endParaRPr lang="uk-UA" sz="1600" dirty="0" smtClean="0"/>
          </a:p>
          <a:p>
            <a:pPr algn="just"/>
            <a:r>
              <a:rPr lang="uk-UA" sz="1600" dirty="0" smtClean="0"/>
              <a:t>Когнітивна </a:t>
            </a:r>
            <a:r>
              <a:rPr lang="uk-UA" sz="1600" dirty="0"/>
              <a:t>модель пояснює, на який чинник або </a:t>
            </a:r>
            <a:r>
              <a:rPr lang="uk-UA" sz="1600" dirty="0" smtClean="0"/>
              <a:t>взаємозв’язок </a:t>
            </a:r>
            <a:r>
              <a:rPr lang="uk-UA" sz="1600" dirty="0"/>
              <a:t>факторів необхідно впливати, з якою силою і в якому напрямку, щоб отримати бажану зміну цільових факторів, тобто щоб досягти мети управління з найменшими витратами.</a:t>
            </a:r>
          </a:p>
        </p:txBody>
      </p:sp>
    </p:spTree>
    <p:extLst>
      <p:ext uri="{BB962C8B-B14F-4D97-AF65-F5344CB8AC3E}">
        <p14:creationId xmlns:p14="http://schemas.microsoft.com/office/powerpoint/2010/main" val="254190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204826" y="1294790"/>
            <a:ext cx="8536838" cy="3433673"/>
          </a:xfrm>
        </p:spPr>
        <p:txBody>
          <a:bodyPr/>
          <a:lstStyle/>
          <a:p>
            <a:pPr algn="just"/>
            <a:r>
              <a:rPr lang="uk-UA" sz="1600" dirty="0"/>
              <a:t>Для </a:t>
            </a:r>
            <a:r>
              <a:rPr lang="uk-UA" sz="1600" dirty="0" smtClean="0"/>
              <a:t>пошукових прогнозів часто використовується </a:t>
            </a:r>
            <a:r>
              <a:rPr lang="uk-UA" sz="1600" dirty="0"/>
              <a:t>сценарний підхід (</a:t>
            </a:r>
            <a:r>
              <a:rPr lang="uk-UA" sz="1600" dirty="0" smtClean="0"/>
              <a:t>сценарне </a:t>
            </a:r>
            <a:r>
              <a:rPr lang="uk-UA" sz="1600" dirty="0"/>
              <a:t>моделювання) в рамках когнітивного аналізу. </a:t>
            </a:r>
            <a:endParaRPr lang="uk-UA" sz="1600" dirty="0" smtClean="0"/>
          </a:p>
          <a:p>
            <a:pPr algn="just"/>
            <a:r>
              <a:rPr lang="uk-UA" sz="1600" dirty="0" smtClean="0"/>
              <a:t>Іноді </a:t>
            </a:r>
            <a:r>
              <a:rPr lang="uk-UA" sz="1600" dirty="0"/>
              <a:t>сценарне </a:t>
            </a:r>
            <a:r>
              <a:rPr lang="uk-UA" sz="1600" dirty="0" smtClean="0"/>
              <a:t>моделювання </a:t>
            </a:r>
            <a:r>
              <a:rPr lang="uk-UA" sz="1600" dirty="0"/>
              <a:t>називають «динамічне імітаційне моделювання</a:t>
            </a:r>
            <a:r>
              <a:rPr lang="uk-UA" sz="1600" dirty="0" smtClean="0"/>
              <a:t>».</a:t>
            </a:r>
          </a:p>
          <a:p>
            <a:pPr algn="just"/>
            <a:r>
              <a:rPr lang="uk-UA" sz="1600" dirty="0" smtClean="0"/>
              <a:t>Сценарний </a:t>
            </a:r>
            <a:r>
              <a:rPr lang="uk-UA" sz="1600" dirty="0"/>
              <a:t>підхід являє собою «розігрування» різних варіантів розвитку </a:t>
            </a:r>
            <a:r>
              <a:rPr lang="uk-UA" sz="1600" dirty="0" smtClean="0"/>
              <a:t>подій </a:t>
            </a:r>
            <a:r>
              <a:rPr lang="uk-UA" sz="1600" dirty="0"/>
              <a:t>в залежності від обраної моделі управління і поведінки непередбачуваних факторів. </a:t>
            </a:r>
            <a:endParaRPr lang="uk-UA" sz="1600" dirty="0" smtClean="0"/>
          </a:p>
          <a:p>
            <a:pPr algn="just"/>
            <a:r>
              <a:rPr lang="uk-UA" sz="1600" dirty="0" smtClean="0"/>
              <a:t>Для </a:t>
            </a:r>
            <a:r>
              <a:rPr lang="uk-UA" sz="1600" dirty="0"/>
              <a:t>кожного сценарію будується тріада «вихідні передумови − вплив на ситуацію − отриманий результат». Когнітивна модель в цьому випадку сприяє врахуванню всього комплексу ефектів для різних факторів, динаміку факторів та їх взаємозв’язків при різних умовах.</a:t>
            </a:r>
            <a:endParaRPr lang="uk-UA" sz="1600" dirty="0"/>
          </a:p>
        </p:txBody>
      </p:sp>
    </p:spTree>
    <p:extLst>
      <p:ext uri="{BB962C8B-B14F-4D97-AF65-F5344CB8AC3E}">
        <p14:creationId xmlns:p14="http://schemas.microsoft.com/office/powerpoint/2010/main" val="585487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814275" y="392575"/>
            <a:ext cx="5258400" cy="766200"/>
          </a:xfrm>
          <a:prstGeom prst="rect">
            <a:avLst/>
          </a:prstGeom>
        </p:spPr>
        <p:txBody>
          <a:bodyPr spcFirstLastPara="1" wrap="square" lIns="91425" tIns="91425" rIns="91425" bIns="91425" anchor="ctr" anchorCtr="0">
            <a:noAutofit/>
          </a:bodyPr>
          <a:lstStyle/>
          <a:p>
            <a:pPr lvl="0"/>
            <a:r>
              <a:rPr lang="uk-UA" dirty="0" smtClean="0">
                <a:solidFill>
                  <a:srgbClr val="FFFFFF"/>
                </a:solidFill>
              </a:rPr>
              <a:t>Сценарний підхід</a:t>
            </a:r>
            <a:endParaRPr dirty="0"/>
          </a:p>
        </p:txBody>
      </p:sp>
      <p:sp>
        <p:nvSpPr>
          <p:cNvPr id="192" name="Google Shape;192;p12"/>
          <p:cNvSpPr txBox="1">
            <a:spLocks noGrp="1"/>
          </p:cNvSpPr>
          <p:nvPr>
            <p:ph type="sldNum" idx="12"/>
          </p:nvPr>
        </p:nvSpPr>
        <p:spPr>
          <a:xfrm>
            <a:off x="7618000" y="4636500"/>
            <a:ext cx="1487400" cy="315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9</a:t>
            </a:fld>
            <a:endParaRPr/>
          </a:p>
        </p:txBody>
      </p:sp>
      <p:grpSp>
        <p:nvGrpSpPr>
          <p:cNvPr id="194" name="Google Shape;194;p12"/>
          <p:cNvGrpSpPr/>
          <p:nvPr/>
        </p:nvGrpSpPr>
        <p:grpSpPr>
          <a:xfrm>
            <a:off x="293683" y="574116"/>
            <a:ext cx="309041" cy="403123"/>
            <a:chOff x="590250" y="244200"/>
            <a:chExt cx="407975" cy="532175"/>
          </a:xfrm>
        </p:grpSpPr>
        <p:sp>
          <p:nvSpPr>
            <p:cNvPr id="195" name="Google Shape;195;p12"/>
            <p:cNvSpPr/>
            <p:nvPr/>
          </p:nvSpPr>
          <p:spPr>
            <a:xfrm>
              <a:off x="623125" y="313625"/>
              <a:ext cx="375100" cy="462750"/>
            </a:xfrm>
            <a:custGeom>
              <a:avLst/>
              <a:gdLst/>
              <a:ahLst/>
              <a:cxnLst/>
              <a:rect l="l" t="t" r="r" b="b"/>
              <a:pathLst>
                <a:path w="15004" h="18510" fill="none" extrusionOk="0">
                  <a:moveTo>
                    <a:pt x="1" y="17536"/>
                  </a:moveTo>
                  <a:lnTo>
                    <a:pt x="1" y="17536"/>
                  </a:lnTo>
                  <a:lnTo>
                    <a:pt x="1" y="17536"/>
                  </a:lnTo>
                  <a:lnTo>
                    <a:pt x="25" y="17682"/>
                  </a:lnTo>
                  <a:lnTo>
                    <a:pt x="49" y="17852"/>
                  </a:lnTo>
                  <a:lnTo>
                    <a:pt x="123" y="18023"/>
                  </a:lnTo>
                  <a:lnTo>
                    <a:pt x="220" y="18193"/>
                  </a:lnTo>
                  <a:lnTo>
                    <a:pt x="293" y="18291"/>
                  </a:lnTo>
                  <a:lnTo>
                    <a:pt x="390" y="18364"/>
                  </a:lnTo>
                  <a:lnTo>
                    <a:pt x="488" y="18412"/>
                  </a:lnTo>
                  <a:lnTo>
                    <a:pt x="610" y="18461"/>
                  </a:lnTo>
                  <a:lnTo>
                    <a:pt x="756" y="18510"/>
                  </a:lnTo>
                  <a:lnTo>
                    <a:pt x="926" y="18510"/>
                  </a:lnTo>
                  <a:lnTo>
                    <a:pt x="14468" y="18510"/>
                  </a:lnTo>
                  <a:lnTo>
                    <a:pt x="14468" y="18510"/>
                  </a:lnTo>
                  <a:lnTo>
                    <a:pt x="14541" y="18510"/>
                  </a:lnTo>
                  <a:lnTo>
                    <a:pt x="14614" y="18485"/>
                  </a:lnTo>
                  <a:lnTo>
                    <a:pt x="14736" y="18412"/>
                  </a:lnTo>
                  <a:lnTo>
                    <a:pt x="14833" y="18291"/>
                  </a:lnTo>
                  <a:lnTo>
                    <a:pt x="14906" y="18144"/>
                  </a:lnTo>
                  <a:lnTo>
                    <a:pt x="14955" y="17974"/>
                  </a:lnTo>
                  <a:lnTo>
                    <a:pt x="14979" y="17779"/>
                  </a:lnTo>
                  <a:lnTo>
                    <a:pt x="15003" y="17438"/>
                  </a:lnTo>
                  <a:lnTo>
                    <a:pt x="15003" y="487"/>
                  </a:lnTo>
                  <a:lnTo>
                    <a:pt x="15003" y="487"/>
                  </a:lnTo>
                  <a:lnTo>
                    <a:pt x="15003" y="341"/>
                  </a:lnTo>
                  <a:lnTo>
                    <a:pt x="14979" y="219"/>
                  </a:lnTo>
                  <a:lnTo>
                    <a:pt x="14955" y="146"/>
                  </a:lnTo>
                  <a:lnTo>
                    <a:pt x="14906" y="73"/>
                  </a:lnTo>
                  <a:lnTo>
                    <a:pt x="14833" y="49"/>
                  </a:lnTo>
                  <a:lnTo>
                    <a:pt x="14736" y="24"/>
                  </a:lnTo>
                  <a:lnTo>
                    <a:pt x="14468"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2"/>
            <p:cNvSpPr/>
            <p:nvPr/>
          </p:nvSpPr>
          <p:spPr>
            <a:xfrm>
              <a:off x="590250" y="269775"/>
              <a:ext cx="377525" cy="462775"/>
            </a:xfrm>
            <a:custGeom>
              <a:avLst/>
              <a:gdLst/>
              <a:ahLst/>
              <a:cxnLst/>
              <a:rect l="l" t="t" r="r" b="b"/>
              <a:pathLst>
                <a:path w="15101" h="18511" fill="none" extrusionOk="0">
                  <a:moveTo>
                    <a:pt x="14321" y="0"/>
                  </a:moveTo>
                  <a:lnTo>
                    <a:pt x="780" y="0"/>
                  </a:lnTo>
                  <a:lnTo>
                    <a:pt x="780" y="0"/>
                  </a:lnTo>
                  <a:lnTo>
                    <a:pt x="634" y="25"/>
                  </a:lnTo>
                  <a:lnTo>
                    <a:pt x="488" y="74"/>
                  </a:lnTo>
                  <a:lnTo>
                    <a:pt x="342" y="122"/>
                  </a:lnTo>
                  <a:lnTo>
                    <a:pt x="220" y="220"/>
                  </a:lnTo>
                  <a:lnTo>
                    <a:pt x="122" y="341"/>
                  </a:lnTo>
                  <a:lnTo>
                    <a:pt x="74" y="488"/>
                  </a:lnTo>
                  <a:lnTo>
                    <a:pt x="25" y="634"/>
                  </a:lnTo>
                  <a:lnTo>
                    <a:pt x="1" y="780"/>
                  </a:lnTo>
                  <a:lnTo>
                    <a:pt x="1" y="17731"/>
                  </a:lnTo>
                  <a:lnTo>
                    <a:pt x="1" y="17731"/>
                  </a:lnTo>
                  <a:lnTo>
                    <a:pt x="25" y="17877"/>
                  </a:lnTo>
                  <a:lnTo>
                    <a:pt x="74" y="18023"/>
                  </a:lnTo>
                  <a:lnTo>
                    <a:pt x="122" y="18169"/>
                  </a:lnTo>
                  <a:lnTo>
                    <a:pt x="220" y="18291"/>
                  </a:lnTo>
                  <a:lnTo>
                    <a:pt x="342" y="18388"/>
                  </a:lnTo>
                  <a:lnTo>
                    <a:pt x="488" y="18437"/>
                  </a:lnTo>
                  <a:lnTo>
                    <a:pt x="634" y="18486"/>
                  </a:lnTo>
                  <a:lnTo>
                    <a:pt x="780" y="18510"/>
                  </a:lnTo>
                  <a:lnTo>
                    <a:pt x="14321" y="18510"/>
                  </a:lnTo>
                  <a:lnTo>
                    <a:pt x="14321" y="18510"/>
                  </a:lnTo>
                  <a:lnTo>
                    <a:pt x="14467" y="18486"/>
                  </a:lnTo>
                  <a:lnTo>
                    <a:pt x="14614" y="18437"/>
                  </a:lnTo>
                  <a:lnTo>
                    <a:pt x="14760" y="18388"/>
                  </a:lnTo>
                  <a:lnTo>
                    <a:pt x="14881" y="18291"/>
                  </a:lnTo>
                  <a:lnTo>
                    <a:pt x="14979" y="18169"/>
                  </a:lnTo>
                  <a:lnTo>
                    <a:pt x="15028" y="18023"/>
                  </a:lnTo>
                  <a:lnTo>
                    <a:pt x="15076" y="17877"/>
                  </a:lnTo>
                  <a:lnTo>
                    <a:pt x="15101" y="17731"/>
                  </a:lnTo>
                  <a:lnTo>
                    <a:pt x="15101" y="780"/>
                  </a:lnTo>
                  <a:lnTo>
                    <a:pt x="15101" y="780"/>
                  </a:lnTo>
                  <a:lnTo>
                    <a:pt x="15076" y="634"/>
                  </a:lnTo>
                  <a:lnTo>
                    <a:pt x="15028" y="488"/>
                  </a:lnTo>
                  <a:lnTo>
                    <a:pt x="14979" y="341"/>
                  </a:lnTo>
                  <a:lnTo>
                    <a:pt x="14881" y="220"/>
                  </a:lnTo>
                  <a:lnTo>
                    <a:pt x="14760" y="122"/>
                  </a:lnTo>
                  <a:lnTo>
                    <a:pt x="14614" y="74"/>
                  </a:lnTo>
                  <a:lnTo>
                    <a:pt x="14467" y="25"/>
                  </a:lnTo>
                  <a:lnTo>
                    <a:pt x="14321" y="0"/>
                  </a:lnTo>
                  <a:lnTo>
                    <a:pt x="14321"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2"/>
            <p:cNvSpPr/>
            <p:nvPr/>
          </p:nvSpPr>
          <p:spPr>
            <a:xfrm>
              <a:off x="796650" y="274025"/>
              <a:ext cx="45100" cy="45100"/>
            </a:xfrm>
            <a:custGeom>
              <a:avLst/>
              <a:gdLst/>
              <a:ahLst/>
              <a:cxnLst/>
              <a:rect l="l" t="t" r="r" b="b"/>
              <a:pathLst>
                <a:path w="1804" h="1804" fill="none" extrusionOk="0">
                  <a:moveTo>
                    <a:pt x="902" y="1"/>
                  </a:moveTo>
                  <a:lnTo>
                    <a:pt x="902" y="1"/>
                  </a:lnTo>
                  <a:lnTo>
                    <a:pt x="1073" y="25"/>
                  </a:lnTo>
                  <a:lnTo>
                    <a:pt x="1243" y="74"/>
                  </a:lnTo>
                  <a:lnTo>
                    <a:pt x="1414"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4" y="1657"/>
                  </a:lnTo>
                  <a:lnTo>
                    <a:pt x="1243" y="1730"/>
                  </a:lnTo>
                  <a:lnTo>
                    <a:pt x="1073" y="1779"/>
                  </a:lnTo>
                  <a:lnTo>
                    <a:pt x="902" y="1803"/>
                  </a:lnTo>
                  <a:lnTo>
                    <a:pt x="902" y="1803"/>
                  </a:lnTo>
                  <a:lnTo>
                    <a:pt x="732" y="1779"/>
                  </a:lnTo>
                  <a:lnTo>
                    <a:pt x="561" y="1730"/>
                  </a:lnTo>
                  <a:lnTo>
                    <a:pt x="391"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1" y="147"/>
                  </a:lnTo>
                  <a:lnTo>
                    <a:pt x="561" y="74"/>
                  </a:lnTo>
                  <a:lnTo>
                    <a:pt x="732"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2"/>
            <p:cNvSpPr/>
            <p:nvPr/>
          </p:nvSpPr>
          <p:spPr>
            <a:xfrm>
              <a:off x="713850" y="274025"/>
              <a:ext cx="45075" cy="45100"/>
            </a:xfrm>
            <a:custGeom>
              <a:avLst/>
              <a:gdLst/>
              <a:ahLst/>
              <a:cxnLst/>
              <a:rect l="l" t="t" r="r" b="b"/>
              <a:pathLst>
                <a:path w="1803" h="1804" fill="none" extrusionOk="0">
                  <a:moveTo>
                    <a:pt x="902" y="1"/>
                  </a:moveTo>
                  <a:lnTo>
                    <a:pt x="902" y="1"/>
                  </a:lnTo>
                  <a:lnTo>
                    <a:pt x="1072" y="25"/>
                  </a:lnTo>
                  <a:lnTo>
                    <a:pt x="1243" y="74"/>
                  </a:lnTo>
                  <a:lnTo>
                    <a:pt x="1413" y="147"/>
                  </a:lnTo>
                  <a:lnTo>
                    <a:pt x="1535" y="269"/>
                  </a:lnTo>
                  <a:lnTo>
                    <a:pt x="1657" y="391"/>
                  </a:lnTo>
                  <a:lnTo>
                    <a:pt x="1730" y="561"/>
                  </a:lnTo>
                  <a:lnTo>
                    <a:pt x="1779" y="732"/>
                  </a:lnTo>
                  <a:lnTo>
                    <a:pt x="1803" y="902"/>
                  </a:lnTo>
                  <a:lnTo>
                    <a:pt x="1803" y="902"/>
                  </a:lnTo>
                  <a:lnTo>
                    <a:pt x="1779"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9" y="1535"/>
                  </a:lnTo>
                  <a:lnTo>
                    <a:pt x="147" y="1414"/>
                  </a:lnTo>
                  <a:lnTo>
                    <a:pt x="74" y="1243"/>
                  </a:lnTo>
                  <a:lnTo>
                    <a:pt x="25" y="1073"/>
                  </a:lnTo>
                  <a:lnTo>
                    <a:pt x="1" y="902"/>
                  </a:lnTo>
                  <a:lnTo>
                    <a:pt x="1" y="902"/>
                  </a:lnTo>
                  <a:lnTo>
                    <a:pt x="25" y="732"/>
                  </a:lnTo>
                  <a:lnTo>
                    <a:pt x="74" y="561"/>
                  </a:lnTo>
                  <a:lnTo>
                    <a:pt x="147" y="391"/>
                  </a:lnTo>
                  <a:lnTo>
                    <a:pt x="269" y="269"/>
                  </a:lnTo>
                  <a:lnTo>
                    <a:pt x="390" y="147"/>
                  </a:lnTo>
                  <a:lnTo>
                    <a:pt x="561" y="74"/>
                  </a:lnTo>
                  <a:lnTo>
                    <a:pt x="731" y="25"/>
                  </a:lnTo>
                  <a:lnTo>
                    <a:pt x="902" y="1"/>
                  </a:lnTo>
                  <a:lnTo>
                    <a:pt x="902"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2"/>
            <p:cNvSpPr/>
            <p:nvPr/>
          </p:nvSpPr>
          <p:spPr>
            <a:xfrm>
              <a:off x="631050" y="274025"/>
              <a:ext cx="45075" cy="45100"/>
            </a:xfrm>
            <a:custGeom>
              <a:avLst/>
              <a:gdLst/>
              <a:ahLst/>
              <a:cxnLst/>
              <a:rect l="l" t="t" r="r" b="b"/>
              <a:pathLst>
                <a:path w="1803" h="1804" fill="none" extrusionOk="0">
                  <a:moveTo>
                    <a:pt x="0" y="902"/>
                  </a:moveTo>
                  <a:lnTo>
                    <a:pt x="0" y="902"/>
                  </a:lnTo>
                  <a:lnTo>
                    <a:pt x="25" y="732"/>
                  </a:lnTo>
                  <a:lnTo>
                    <a:pt x="73" y="561"/>
                  </a:lnTo>
                  <a:lnTo>
                    <a:pt x="147" y="391"/>
                  </a:lnTo>
                  <a:lnTo>
                    <a:pt x="268" y="269"/>
                  </a:lnTo>
                  <a:lnTo>
                    <a:pt x="390" y="147"/>
                  </a:lnTo>
                  <a:lnTo>
                    <a:pt x="561" y="74"/>
                  </a:lnTo>
                  <a:lnTo>
                    <a:pt x="731" y="25"/>
                  </a:lnTo>
                  <a:lnTo>
                    <a:pt x="902" y="1"/>
                  </a:lnTo>
                  <a:lnTo>
                    <a:pt x="902" y="1"/>
                  </a:lnTo>
                  <a:lnTo>
                    <a:pt x="1072" y="25"/>
                  </a:lnTo>
                  <a:lnTo>
                    <a:pt x="1243" y="74"/>
                  </a:lnTo>
                  <a:lnTo>
                    <a:pt x="1413" y="147"/>
                  </a:lnTo>
                  <a:lnTo>
                    <a:pt x="1535" y="269"/>
                  </a:lnTo>
                  <a:lnTo>
                    <a:pt x="1657" y="391"/>
                  </a:lnTo>
                  <a:lnTo>
                    <a:pt x="1730" y="561"/>
                  </a:lnTo>
                  <a:lnTo>
                    <a:pt x="1778" y="732"/>
                  </a:lnTo>
                  <a:lnTo>
                    <a:pt x="1803" y="902"/>
                  </a:lnTo>
                  <a:lnTo>
                    <a:pt x="1803" y="902"/>
                  </a:lnTo>
                  <a:lnTo>
                    <a:pt x="1778" y="1073"/>
                  </a:lnTo>
                  <a:lnTo>
                    <a:pt x="1730" y="1243"/>
                  </a:lnTo>
                  <a:lnTo>
                    <a:pt x="1657" y="1414"/>
                  </a:lnTo>
                  <a:lnTo>
                    <a:pt x="1535" y="1535"/>
                  </a:lnTo>
                  <a:lnTo>
                    <a:pt x="1413" y="1657"/>
                  </a:lnTo>
                  <a:lnTo>
                    <a:pt x="1243" y="1730"/>
                  </a:lnTo>
                  <a:lnTo>
                    <a:pt x="1072" y="1779"/>
                  </a:lnTo>
                  <a:lnTo>
                    <a:pt x="902" y="1803"/>
                  </a:lnTo>
                  <a:lnTo>
                    <a:pt x="902" y="1803"/>
                  </a:lnTo>
                  <a:lnTo>
                    <a:pt x="731" y="1779"/>
                  </a:lnTo>
                  <a:lnTo>
                    <a:pt x="561" y="1730"/>
                  </a:lnTo>
                  <a:lnTo>
                    <a:pt x="390" y="1657"/>
                  </a:lnTo>
                  <a:lnTo>
                    <a:pt x="268" y="1535"/>
                  </a:lnTo>
                  <a:lnTo>
                    <a:pt x="147" y="1414"/>
                  </a:lnTo>
                  <a:lnTo>
                    <a:pt x="73" y="1243"/>
                  </a:lnTo>
                  <a:lnTo>
                    <a:pt x="25" y="1073"/>
                  </a:lnTo>
                  <a:lnTo>
                    <a:pt x="0" y="902"/>
                  </a:lnTo>
                  <a:lnTo>
                    <a:pt x="0" y="902"/>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2"/>
            <p:cNvSpPr/>
            <p:nvPr/>
          </p:nvSpPr>
          <p:spPr>
            <a:xfrm>
              <a:off x="649925" y="590050"/>
              <a:ext cx="133975" cy="25"/>
            </a:xfrm>
            <a:custGeom>
              <a:avLst/>
              <a:gdLst/>
              <a:ahLst/>
              <a:cxnLst/>
              <a:rect l="l" t="t" r="r" b="b"/>
              <a:pathLst>
                <a:path w="5359" h="1" fill="none" extrusionOk="0">
                  <a:moveTo>
                    <a:pt x="5358" y="0"/>
                  </a:moveTo>
                  <a:lnTo>
                    <a:pt x="0" y="0"/>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2"/>
            <p:cNvSpPr/>
            <p:nvPr/>
          </p:nvSpPr>
          <p:spPr>
            <a:xfrm>
              <a:off x="649925" y="5346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2"/>
            <p:cNvSpPr/>
            <p:nvPr/>
          </p:nvSpPr>
          <p:spPr>
            <a:xfrm>
              <a:off x="649925" y="4798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2"/>
            <p:cNvSpPr/>
            <p:nvPr/>
          </p:nvSpPr>
          <p:spPr>
            <a:xfrm>
              <a:off x="649925" y="424425"/>
              <a:ext cx="255750" cy="25"/>
            </a:xfrm>
            <a:custGeom>
              <a:avLst/>
              <a:gdLst/>
              <a:ahLst/>
              <a:cxnLst/>
              <a:rect l="l" t="t" r="r" b="b"/>
              <a:pathLst>
                <a:path w="10230" h="1" fill="none" extrusionOk="0">
                  <a:moveTo>
                    <a:pt x="10229" y="1"/>
                  </a:moveTo>
                  <a:lnTo>
                    <a:pt x="0" y="1"/>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2"/>
            <p:cNvSpPr/>
            <p:nvPr/>
          </p:nvSpPr>
          <p:spPr>
            <a:xfrm>
              <a:off x="879475" y="274025"/>
              <a:ext cx="45075" cy="45100"/>
            </a:xfrm>
            <a:custGeom>
              <a:avLst/>
              <a:gdLst/>
              <a:ahLst/>
              <a:cxnLst/>
              <a:rect l="l" t="t" r="r" b="b"/>
              <a:pathLst>
                <a:path w="1803" h="1804" fill="none" extrusionOk="0">
                  <a:moveTo>
                    <a:pt x="901" y="1803"/>
                  </a:moveTo>
                  <a:lnTo>
                    <a:pt x="901" y="1803"/>
                  </a:lnTo>
                  <a:lnTo>
                    <a:pt x="731" y="1779"/>
                  </a:lnTo>
                  <a:lnTo>
                    <a:pt x="560" y="1730"/>
                  </a:lnTo>
                  <a:lnTo>
                    <a:pt x="390" y="1657"/>
                  </a:lnTo>
                  <a:lnTo>
                    <a:pt x="268" y="1535"/>
                  </a:lnTo>
                  <a:lnTo>
                    <a:pt x="146" y="1414"/>
                  </a:lnTo>
                  <a:lnTo>
                    <a:pt x="73" y="1243"/>
                  </a:lnTo>
                  <a:lnTo>
                    <a:pt x="25" y="1073"/>
                  </a:lnTo>
                  <a:lnTo>
                    <a:pt x="0" y="902"/>
                  </a:lnTo>
                  <a:lnTo>
                    <a:pt x="0" y="902"/>
                  </a:lnTo>
                  <a:lnTo>
                    <a:pt x="25" y="732"/>
                  </a:lnTo>
                  <a:lnTo>
                    <a:pt x="73" y="561"/>
                  </a:lnTo>
                  <a:lnTo>
                    <a:pt x="146" y="391"/>
                  </a:lnTo>
                  <a:lnTo>
                    <a:pt x="268" y="269"/>
                  </a:lnTo>
                  <a:lnTo>
                    <a:pt x="390" y="147"/>
                  </a:lnTo>
                  <a:lnTo>
                    <a:pt x="560" y="74"/>
                  </a:lnTo>
                  <a:lnTo>
                    <a:pt x="731" y="25"/>
                  </a:lnTo>
                  <a:lnTo>
                    <a:pt x="901" y="1"/>
                  </a:lnTo>
                  <a:lnTo>
                    <a:pt x="901" y="1"/>
                  </a:lnTo>
                  <a:lnTo>
                    <a:pt x="1072" y="25"/>
                  </a:lnTo>
                  <a:lnTo>
                    <a:pt x="1242" y="74"/>
                  </a:lnTo>
                  <a:lnTo>
                    <a:pt x="1413" y="147"/>
                  </a:lnTo>
                  <a:lnTo>
                    <a:pt x="1535" y="269"/>
                  </a:lnTo>
                  <a:lnTo>
                    <a:pt x="1656" y="391"/>
                  </a:lnTo>
                  <a:lnTo>
                    <a:pt x="1729" y="561"/>
                  </a:lnTo>
                  <a:lnTo>
                    <a:pt x="1778" y="732"/>
                  </a:lnTo>
                  <a:lnTo>
                    <a:pt x="1802" y="902"/>
                  </a:lnTo>
                  <a:lnTo>
                    <a:pt x="1802" y="902"/>
                  </a:lnTo>
                  <a:lnTo>
                    <a:pt x="1778" y="1073"/>
                  </a:lnTo>
                  <a:lnTo>
                    <a:pt x="1729" y="1243"/>
                  </a:lnTo>
                  <a:lnTo>
                    <a:pt x="1656" y="1414"/>
                  </a:lnTo>
                  <a:lnTo>
                    <a:pt x="1535" y="1535"/>
                  </a:lnTo>
                  <a:lnTo>
                    <a:pt x="1413" y="1657"/>
                  </a:lnTo>
                  <a:lnTo>
                    <a:pt x="1242" y="1730"/>
                  </a:lnTo>
                  <a:lnTo>
                    <a:pt x="1072" y="1779"/>
                  </a:lnTo>
                  <a:lnTo>
                    <a:pt x="901" y="1803"/>
                  </a:lnTo>
                  <a:lnTo>
                    <a:pt x="901" y="1803"/>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2"/>
            <p:cNvSpPr/>
            <p:nvPr/>
          </p:nvSpPr>
          <p:spPr>
            <a:xfrm>
              <a:off x="654800"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2"/>
            <p:cNvSpPr/>
            <p:nvPr/>
          </p:nvSpPr>
          <p:spPr>
            <a:xfrm>
              <a:off x="7376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2"/>
            <p:cNvSpPr/>
            <p:nvPr/>
          </p:nvSpPr>
          <p:spPr>
            <a:xfrm>
              <a:off x="820400" y="244200"/>
              <a:ext cx="25" cy="51175"/>
            </a:xfrm>
            <a:custGeom>
              <a:avLst/>
              <a:gdLst/>
              <a:ahLst/>
              <a:cxnLst/>
              <a:rect l="l" t="t" r="r" b="b"/>
              <a:pathLst>
                <a:path w="1" h="2047" fill="none" extrusionOk="0">
                  <a:moveTo>
                    <a:pt x="1" y="1"/>
                  </a:moveTo>
                  <a:lnTo>
                    <a:pt x="1"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2"/>
            <p:cNvSpPr/>
            <p:nvPr/>
          </p:nvSpPr>
          <p:spPr>
            <a:xfrm>
              <a:off x="903225" y="244200"/>
              <a:ext cx="25" cy="51175"/>
            </a:xfrm>
            <a:custGeom>
              <a:avLst/>
              <a:gdLst/>
              <a:ahLst/>
              <a:cxnLst/>
              <a:rect l="l" t="t" r="r" b="b"/>
              <a:pathLst>
                <a:path w="1" h="2047" fill="none" extrusionOk="0">
                  <a:moveTo>
                    <a:pt x="0" y="1"/>
                  </a:moveTo>
                  <a:lnTo>
                    <a:pt x="0" y="2046"/>
                  </a:lnTo>
                </a:path>
              </a:pathLst>
            </a:custGeom>
            <a:no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Текст 1"/>
          <p:cNvSpPr>
            <a:spLocks noGrp="1"/>
          </p:cNvSpPr>
          <p:nvPr>
            <p:ph type="body" idx="1"/>
          </p:nvPr>
        </p:nvSpPr>
        <p:spPr>
          <a:xfrm>
            <a:off x="51206" y="1294790"/>
            <a:ext cx="8690458" cy="3433673"/>
          </a:xfrm>
        </p:spPr>
        <p:txBody>
          <a:bodyPr/>
          <a:lstStyle/>
          <a:p>
            <a:pPr algn="just"/>
            <a:r>
              <a:rPr lang="uk-UA" sz="1550" dirty="0"/>
              <a:t>Таким чином, виявляються всі можливі варіанти розвитку системи і генеруються пропозиції щодо оптимальної стратегії управління для реалізації бажаного сценарію з можливих. </a:t>
            </a:r>
            <a:endParaRPr lang="uk-UA" sz="1550" dirty="0" smtClean="0"/>
          </a:p>
          <a:p>
            <a:pPr algn="just"/>
            <a:r>
              <a:rPr lang="uk-UA" sz="1550" dirty="0" smtClean="0"/>
              <a:t>Етапи </a:t>
            </a:r>
            <a:r>
              <a:rPr lang="uk-UA" sz="1550" dirty="0"/>
              <a:t>сценарного аналізу можна представити таким чином</a:t>
            </a:r>
            <a:r>
              <a:rPr lang="uk-UA" sz="1550" dirty="0" smtClean="0"/>
              <a:t>:</a:t>
            </a:r>
          </a:p>
          <a:p>
            <a:pPr algn="just"/>
            <a:r>
              <a:rPr lang="uk-UA" sz="1550" dirty="0" smtClean="0"/>
              <a:t>– </a:t>
            </a:r>
            <a:r>
              <a:rPr lang="uk-UA" sz="1550" dirty="0"/>
              <a:t>формування мети управління (бажаної зміни цільових факторів</a:t>
            </a:r>
            <a:r>
              <a:rPr lang="uk-UA" sz="1550" dirty="0" smtClean="0"/>
              <a:t>);</a:t>
            </a:r>
          </a:p>
          <a:p>
            <a:pPr algn="just"/>
            <a:r>
              <a:rPr lang="uk-UA" sz="1550" dirty="0" smtClean="0"/>
              <a:t>– </a:t>
            </a:r>
            <a:r>
              <a:rPr lang="uk-UA" sz="1550" dirty="0"/>
              <a:t>розробка сценаріїв розвитку ситуації при застосуванні різних стратегій управління</a:t>
            </a:r>
            <a:r>
              <a:rPr lang="uk-UA" sz="1550" dirty="0" smtClean="0"/>
              <a:t>;</a:t>
            </a:r>
          </a:p>
          <a:p>
            <a:pPr algn="just"/>
            <a:r>
              <a:rPr lang="uk-UA" sz="1550" dirty="0"/>
              <a:t>– визначення досяжності поставленої мети (можливості бути реалізованим сценаріїв, що ведуть до неї); </a:t>
            </a:r>
            <a:endParaRPr lang="uk-UA" sz="1550" dirty="0" smtClean="0"/>
          </a:p>
        </p:txBody>
      </p:sp>
    </p:spTree>
    <p:extLst>
      <p:ext uri="{BB962C8B-B14F-4D97-AF65-F5344CB8AC3E}">
        <p14:creationId xmlns:p14="http://schemas.microsoft.com/office/powerpoint/2010/main" val="853427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Salerio template">
  <a:themeElements>
    <a:clrScheme name="Custom 347">
      <a:dk1>
        <a:srgbClr val="263248"/>
      </a:dk1>
      <a:lt1>
        <a:srgbClr val="FFFFFF"/>
      </a:lt1>
      <a:dk2>
        <a:srgbClr val="434343"/>
      </a:dk2>
      <a:lt2>
        <a:srgbClr val="E0E4E9"/>
      </a:lt2>
      <a:accent1>
        <a:srgbClr val="3F5378"/>
      </a:accent1>
      <a:accent2>
        <a:srgbClr val="263248"/>
      </a:accent2>
      <a:accent3>
        <a:srgbClr val="92A8C8"/>
      </a:accent3>
      <a:accent4>
        <a:srgbClr val="C7D3E6"/>
      </a:accent4>
      <a:accent5>
        <a:srgbClr val="FF9800"/>
      </a:accent5>
      <a:accent6>
        <a:srgbClr val="D26F00"/>
      </a:accent6>
      <a:hlink>
        <a:srgbClr val="3F537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1960</Words>
  <Application>Microsoft Office PowerPoint</Application>
  <PresentationFormat>Экран (16:9)</PresentationFormat>
  <Paragraphs>132</Paragraphs>
  <Slides>22</Slides>
  <Notes>22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Roboto Condensed Light</vt:lpstr>
      <vt:lpstr>Roboto Condensed</vt:lpstr>
      <vt:lpstr>Arial</vt:lpstr>
      <vt:lpstr>Arvo</vt:lpstr>
      <vt:lpstr>Salerio template</vt:lpstr>
      <vt:lpstr>Когнітивна модель: створення і аналіз</vt:lpstr>
      <vt:lpstr>Когнітивне моделювання</vt:lpstr>
      <vt:lpstr>Когнітивне моделювання</vt:lpstr>
      <vt:lpstr>Когнітивне моделювання</vt:lpstr>
      <vt:lpstr>Когнітивне моделювання</vt:lpstr>
      <vt:lpstr>Когнітивне моделювання</vt:lpstr>
      <vt:lpstr>Когнітивне моделювання</vt:lpstr>
      <vt:lpstr>Сценарний підхід</vt:lpstr>
      <vt:lpstr>Сценарний підхід</vt:lpstr>
      <vt:lpstr>Сценарний підхід</vt:lpstr>
      <vt:lpstr>Сценарний підхід</vt:lpstr>
      <vt:lpstr>Сценарний підхід: методика Шварца</vt:lpstr>
      <vt:lpstr>Сценарний підхід: методика Шварца</vt:lpstr>
      <vt:lpstr>Сценарний підхід: методика Шварца</vt:lpstr>
      <vt:lpstr>Сценарний підхід: методика Шварца</vt:lpstr>
      <vt:lpstr>Сценарний підхід: методика Шварца</vt:lpstr>
      <vt:lpstr>Сценарний підхід: методика Шварца</vt:lpstr>
      <vt:lpstr>Сценарний підхід: методика Шварца</vt:lpstr>
      <vt:lpstr>Сценарний підхід: методика Шварца</vt:lpstr>
      <vt:lpstr>Сценарний підхід: методика Шварца</vt:lpstr>
      <vt:lpstr>Сценарний підхід: методика Шварца</vt:lpstr>
      <vt:lpstr>Використана література:</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Опитування у формі інтерв'ю</dc:title>
  <cp:lastModifiedBy>Учетная запись Майкрософт</cp:lastModifiedBy>
  <cp:revision>12</cp:revision>
  <dcterms:modified xsi:type="dcterms:W3CDTF">2021-11-04T10:35:18Z</dcterms:modified>
</cp:coreProperties>
</file>