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68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9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76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5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7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8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9A1C6E6-3BCD-4ADA-B7B9-655A7D7461E4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4A7B917-9BCB-4485-9B59-77BD500F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16622" y="615710"/>
            <a:ext cx="1590675" cy="50482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64084" y="615710"/>
            <a:ext cx="906007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200" b="1" dirty="0" smtClean="0"/>
          </a:p>
          <a:p>
            <a:pPr algn="ctr"/>
            <a:endParaRPr lang="ru-RU" sz="2200" b="1" dirty="0" smtClean="0"/>
          </a:p>
          <a:p>
            <a:pPr algn="ctr"/>
            <a:r>
              <a:rPr lang="ru-RU" sz="2400" b="1" dirty="0" smtClean="0"/>
              <a:t>Структура и объекты металлургических предприятий</a:t>
            </a:r>
          </a:p>
          <a:p>
            <a:endParaRPr lang="ru-RU" sz="2400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Структура предприятий чёрной металлургии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Основные объекты металлургического комбината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Системы и службы обеспечения производства на комбинате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Производства (цехи) комбината, структура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90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1581" y="488469"/>
            <a:ext cx="7192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Системы и службы обеспечения производства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8223" y="1182577"/>
            <a:ext cx="3431828" cy="143293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dk1"/>
                </a:solidFill>
              </a:rPr>
              <a:t>Системы технического контроля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24579" y="1163916"/>
            <a:ext cx="3328727" cy="148037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dk1"/>
                </a:solidFill>
              </a:rPr>
              <a:t>Системы бытового обслуживания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942" y="2885098"/>
            <a:ext cx="432897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контроль качества сырья и материалов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контроль технологии производства и качества продукции в переделах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контроль качества готовой продукции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анализ причин брака и рекламаций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620726" y="2903760"/>
            <a:ext cx="402853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бытовые помещения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места отдыха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столовые и пункты питания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оздоровительные комплексы, здравпункты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627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7714" y="399867"/>
            <a:ext cx="6421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Системы и службы обеспечения производства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7620" y="3047452"/>
            <a:ext cx="4008773" cy="150901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Система управления с применением автоматизированных средств обработки данных и экономико-математических методов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7621" y="5047625"/>
            <a:ext cx="4008772" cy="129279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Решение основных задач управления производственно-хозяйственной деятельностью цеха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84197" y="1530694"/>
            <a:ext cx="24647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Комплекс материальной и структурно-алгоритмических служб по обеспечению автоматического контроля и управления технологическими процессами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89589" y="3119614"/>
            <a:ext cx="25952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dirty="0" smtClean="0"/>
              <a:t>Материальная часть:</a:t>
            </a:r>
          </a:p>
          <a:p>
            <a:pPr algn="just">
              <a:buFontTx/>
              <a:buChar char="-"/>
            </a:pPr>
            <a:r>
              <a:rPr lang="ru-RU" dirty="0" smtClean="0"/>
              <a:t> технические средства</a:t>
            </a:r>
          </a:p>
          <a:p>
            <a:pPr algn="just">
              <a:buFontTx/>
              <a:buChar char="-"/>
            </a:pPr>
            <a:r>
              <a:rPr lang="ru-RU" dirty="0" smtClean="0"/>
              <a:t> датчики, регуляторы, компьютеры и микропроцессоры, средства связи и др. в соответствии со структурно-алгоритмической частью АСУТП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703100" y="1987905"/>
            <a:ext cx="358208" cy="274204"/>
          </a:xfrm>
          <a:prstGeom prst="rightArrow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7622" y="1474161"/>
            <a:ext cx="4008772" cy="1027488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dk1"/>
                </a:solidFill>
              </a:rPr>
              <a:t>Автоматизированная система управления производством цеха (АСУП)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2210626" y="2596513"/>
            <a:ext cx="227626" cy="350012"/>
          </a:xfrm>
          <a:prstGeom prst="downArrow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48991" y="2100437"/>
            <a:ext cx="406787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53" y="1368121"/>
            <a:ext cx="2885164" cy="165253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Автоматизированная система управления технологическими процессами (АСУТП)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210626" y="4627037"/>
            <a:ext cx="227626" cy="350012"/>
          </a:xfrm>
          <a:prstGeom prst="downArrow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029" y="459758"/>
            <a:ext cx="8220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Структурная схема основного производства (цеха) металлургического комбината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09727" y="1303752"/>
            <a:ext cx="8590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/>
              <a:t>Оборудование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7379" y="2084483"/>
            <a:ext cx="1586204" cy="72460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Внутрицеховой транспорт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175731" y="2901820"/>
            <a:ext cx="1058179" cy="69766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отгрузки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6215" y="3777314"/>
            <a:ext cx="8534399" cy="58572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dk1"/>
                </a:solidFill>
              </a:rPr>
              <a:t>Реализация технологических процессов по выпуску продукции</a:t>
            </a:r>
            <a:endParaRPr lang="ru-RU" sz="2200" dirty="0">
              <a:solidFill>
                <a:schemeClr val="dk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6748" y="2892488"/>
            <a:ext cx="1142642" cy="70699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упаковки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40747" y="2084483"/>
            <a:ext cx="1430814" cy="73130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Адъюстажное оборудование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0743" y="2920064"/>
            <a:ext cx="1420492" cy="67942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складирования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89046" y="2901820"/>
            <a:ext cx="974064" cy="69899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контроля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99451" y="2892490"/>
            <a:ext cx="1266459" cy="70699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отбора проб, экспресс-анализа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16630" y="2892488"/>
            <a:ext cx="1740757" cy="70699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ремонтно-инструментальный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9050" y="4751383"/>
            <a:ext cx="1351291" cy="86440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/>
                </a:solidFill>
              </a:rPr>
              <a:t>отопление</a:t>
            </a:r>
            <a:endParaRPr lang="ru-RU" sz="1600" dirty="0">
              <a:solidFill>
                <a:schemeClr val="dk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477638" y="4796253"/>
            <a:ext cx="1570727" cy="81953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связь</a:t>
            </a:r>
          </a:p>
          <a:p>
            <a:pPr algn="ctr"/>
            <a:r>
              <a:rPr lang="ru-RU" sz="1600" dirty="0"/>
              <a:t>сигнализация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05650" y="4777397"/>
            <a:ext cx="1247775" cy="83839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АСУТП</a:t>
            </a:r>
          </a:p>
          <a:p>
            <a:pPr algn="ctr"/>
            <a:r>
              <a:rPr lang="ru-RU" sz="1600" dirty="0"/>
              <a:t>АСУП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3090" y="4805583"/>
            <a:ext cx="1664352" cy="81020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компьютерная сеть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62180" y="4786533"/>
            <a:ext cx="2126235" cy="85725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энергообеспечение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56162" y="4758541"/>
            <a:ext cx="1457326" cy="85725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вентиляция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867747" y="2864498"/>
            <a:ext cx="1035698" cy="895739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2"/>
          </p:cNvCxnSpPr>
          <p:nvPr/>
        </p:nvCxnSpPr>
        <p:spPr>
          <a:xfrm flipH="1">
            <a:off x="2427264" y="2815791"/>
            <a:ext cx="58076" cy="86646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799183" y="2892489"/>
            <a:ext cx="531845" cy="867747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</p:cNvCxnSpPr>
          <p:nvPr/>
        </p:nvCxnSpPr>
        <p:spPr>
          <a:xfrm flipH="1">
            <a:off x="9423919" y="3599484"/>
            <a:ext cx="1280902" cy="17941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2"/>
          </p:cNvCxnSpPr>
          <p:nvPr/>
        </p:nvCxnSpPr>
        <p:spPr>
          <a:xfrm flipH="1">
            <a:off x="4068147" y="3599484"/>
            <a:ext cx="52842" cy="17941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2"/>
            <a:endCxn id="6" idx="0"/>
          </p:cNvCxnSpPr>
          <p:nvPr/>
        </p:nvCxnSpPr>
        <p:spPr>
          <a:xfrm flipH="1">
            <a:off x="5243415" y="3600817"/>
            <a:ext cx="132663" cy="176497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130212" y="3566129"/>
            <a:ext cx="360122" cy="23143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6887938" y="3573624"/>
            <a:ext cx="893793" cy="202747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2"/>
          </p:cNvCxnSpPr>
          <p:nvPr/>
        </p:nvCxnSpPr>
        <p:spPr>
          <a:xfrm flipH="1">
            <a:off x="8481527" y="3599484"/>
            <a:ext cx="1086542" cy="216736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4" idx="0"/>
          </p:cNvCxnSpPr>
          <p:nvPr/>
        </p:nvCxnSpPr>
        <p:spPr>
          <a:xfrm flipV="1">
            <a:off x="904696" y="4385389"/>
            <a:ext cx="1241345" cy="36599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2494481" y="4404049"/>
            <a:ext cx="342025" cy="34496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8" idx="0"/>
          </p:cNvCxnSpPr>
          <p:nvPr/>
        </p:nvCxnSpPr>
        <p:spPr>
          <a:xfrm flipV="1">
            <a:off x="4225298" y="4385388"/>
            <a:ext cx="94775" cy="401145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6083559" y="4348065"/>
            <a:ext cx="6467" cy="406172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7445829" y="4338735"/>
            <a:ext cx="170368" cy="426241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5" idx="0"/>
          </p:cNvCxnSpPr>
          <p:nvPr/>
        </p:nvCxnSpPr>
        <p:spPr>
          <a:xfrm flipH="1" flipV="1">
            <a:off x="8313576" y="4385389"/>
            <a:ext cx="949426" cy="41086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Правая фигурная скобка 37"/>
          <p:cNvSpPr/>
          <p:nvPr/>
        </p:nvSpPr>
        <p:spPr>
          <a:xfrm rot="16200000">
            <a:off x="2223625" y="353608"/>
            <a:ext cx="298300" cy="30100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авая фигурная скобка 38"/>
          <p:cNvSpPr/>
          <p:nvPr/>
        </p:nvSpPr>
        <p:spPr>
          <a:xfrm rot="16200000">
            <a:off x="7467620" y="-463406"/>
            <a:ext cx="587827" cy="617994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78307" y="2061716"/>
            <a:ext cx="1414065" cy="75407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Основное оборудование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46236" y="1616537"/>
            <a:ext cx="3654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                                                                              участки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47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олилиния 51"/>
          <p:cNvSpPr/>
          <p:nvPr/>
        </p:nvSpPr>
        <p:spPr>
          <a:xfrm>
            <a:off x="3114815" y="4480170"/>
            <a:ext cx="1998361" cy="306433"/>
          </a:xfrm>
          <a:custGeom>
            <a:avLst/>
            <a:gdLst>
              <a:gd name="connsiteX0" fmla="*/ 0 w 1129085"/>
              <a:gd name="connsiteY0" fmla="*/ 0 h 222636"/>
              <a:gd name="connsiteX1" fmla="*/ 644056 w 1129085"/>
              <a:gd name="connsiteY1" fmla="*/ 166977 h 222636"/>
              <a:gd name="connsiteX2" fmla="*/ 1129085 w 1129085"/>
              <a:gd name="connsiteY2" fmla="*/ 222636 h 22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085" h="222636">
                <a:moveTo>
                  <a:pt x="0" y="0"/>
                </a:moveTo>
                <a:cubicBezTo>
                  <a:pt x="227937" y="64935"/>
                  <a:pt x="455875" y="129871"/>
                  <a:pt x="644056" y="166977"/>
                </a:cubicBezTo>
                <a:cubicBezTo>
                  <a:pt x="832237" y="204083"/>
                  <a:pt x="980661" y="213359"/>
                  <a:pt x="1129085" y="222636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" name="TextBox 1"/>
          <p:cNvSpPr txBox="1"/>
          <p:nvPr/>
        </p:nvSpPr>
        <p:spPr>
          <a:xfrm>
            <a:off x="527777" y="396246"/>
            <a:ext cx="8886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Компоновки основного оборудования, отделения, участков производства (цеха)</a:t>
            </a:r>
            <a:endParaRPr lang="ru-RU" sz="2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1818" y="1410705"/>
            <a:ext cx="2634402" cy="107123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dk1"/>
                </a:solidFill>
              </a:rPr>
              <a:t>Размещение в отдельно стоящих зданиях, сооружениях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14943" y="4552630"/>
            <a:ext cx="1917786" cy="6002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адъюстажное оборудование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58296" y="2472612"/>
            <a:ext cx="1913295" cy="64830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адъюстажное оборудование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36349" y="5656498"/>
            <a:ext cx="5817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Агломерационные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Коксохимические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Доменные производства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592500" y="2761861"/>
            <a:ext cx="1655762" cy="71056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отделения, участки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27053" y="5170232"/>
            <a:ext cx="364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внутрицеховой транспорт</a:t>
            </a:r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>
            <a:off x="330839" y="2443732"/>
            <a:ext cx="512064" cy="794918"/>
          </a:xfrm>
          <a:custGeom>
            <a:avLst/>
            <a:gdLst>
              <a:gd name="connsiteX0" fmla="*/ 512064 w 512064"/>
              <a:gd name="connsiteY0" fmla="*/ 731520 h 794918"/>
              <a:gd name="connsiteX1" fmla="*/ 234087 w 512064"/>
              <a:gd name="connsiteY1" fmla="*/ 672998 h 794918"/>
              <a:gd name="connsiteX2" fmla="*/ 0 w 512064"/>
              <a:gd name="connsiteY2" fmla="*/ 0 h 79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064" h="794918">
                <a:moveTo>
                  <a:pt x="512064" y="731520"/>
                </a:moveTo>
                <a:cubicBezTo>
                  <a:pt x="415747" y="763219"/>
                  <a:pt x="319431" y="794918"/>
                  <a:pt x="234087" y="672998"/>
                </a:cubicBezTo>
                <a:cubicBezTo>
                  <a:pt x="148743" y="551078"/>
                  <a:pt x="74371" y="275539"/>
                  <a:pt x="0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6" name="Полилиния 35"/>
          <p:cNvSpPr/>
          <p:nvPr/>
        </p:nvSpPr>
        <p:spPr>
          <a:xfrm>
            <a:off x="214605" y="1922106"/>
            <a:ext cx="1309198" cy="2654798"/>
          </a:xfrm>
          <a:custGeom>
            <a:avLst/>
            <a:gdLst>
              <a:gd name="connsiteX0" fmla="*/ 512064 w 512064"/>
              <a:gd name="connsiteY0" fmla="*/ 731520 h 794918"/>
              <a:gd name="connsiteX1" fmla="*/ 234087 w 512064"/>
              <a:gd name="connsiteY1" fmla="*/ 672998 h 794918"/>
              <a:gd name="connsiteX2" fmla="*/ 0 w 512064"/>
              <a:gd name="connsiteY2" fmla="*/ 0 h 79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064" h="794918">
                <a:moveTo>
                  <a:pt x="512064" y="731520"/>
                </a:moveTo>
                <a:cubicBezTo>
                  <a:pt x="415747" y="763219"/>
                  <a:pt x="319431" y="794918"/>
                  <a:pt x="234087" y="672998"/>
                </a:cubicBezTo>
                <a:cubicBezTo>
                  <a:pt x="148743" y="551078"/>
                  <a:pt x="74371" y="275539"/>
                  <a:pt x="0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2372201" y="3321698"/>
            <a:ext cx="1229415" cy="4861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 rot="10800000" flipV="1">
            <a:off x="3094122" y="4018983"/>
            <a:ext cx="1571184" cy="469127"/>
          </a:xfrm>
          <a:custGeom>
            <a:avLst/>
            <a:gdLst>
              <a:gd name="connsiteX0" fmla="*/ 0 w 1038758"/>
              <a:gd name="connsiteY0" fmla="*/ 18289 h 84125"/>
              <a:gd name="connsiteX1" fmla="*/ 402336 w 1038758"/>
              <a:gd name="connsiteY1" fmla="*/ 10973 h 84125"/>
              <a:gd name="connsiteX2" fmla="*/ 1038758 w 1038758"/>
              <a:gd name="connsiteY2" fmla="*/ 84125 h 8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8758" h="84125">
                <a:moveTo>
                  <a:pt x="0" y="18289"/>
                </a:moveTo>
                <a:cubicBezTo>
                  <a:pt x="114605" y="9144"/>
                  <a:pt x="229210" y="0"/>
                  <a:pt x="402336" y="10973"/>
                </a:cubicBezTo>
                <a:cubicBezTo>
                  <a:pt x="575462" y="21946"/>
                  <a:pt x="807110" y="53035"/>
                  <a:pt x="1038758" y="84125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3834882" y="4676606"/>
            <a:ext cx="333272" cy="557867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092614" y="4663869"/>
            <a:ext cx="95098" cy="80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971592" y="2761861"/>
            <a:ext cx="636625" cy="250093"/>
          </a:xfrm>
          <a:custGeom>
            <a:avLst/>
            <a:gdLst>
              <a:gd name="connsiteX0" fmla="*/ 0 w 263347"/>
              <a:gd name="connsiteY0" fmla="*/ 0 h 234087"/>
              <a:gd name="connsiteX1" fmla="*/ 263347 w 263347"/>
              <a:gd name="connsiteY1" fmla="*/ 234087 h 23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3347" h="234087">
                <a:moveTo>
                  <a:pt x="0" y="0"/>
                </a:moveTo>
                <a:cubicBezTo>
                  <a:pt x="108508" y="94488"/>
                  <a:pt x="217017" y="188977"/>
                  <a:pt x="263347" y="234087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3" name="Полилиния 52"/>
          <p:cNvSpPr/>
          <p:nvPr/>
        </p:nvSpPr>
        <p:spPr>
          <a:xfrm>
            <a:off x="8224333" y="1987420"/>
            <a:ext cx="555773" cy="1198887"/>
          </a:xfrm>
          <a:custGeom>
            <a:avLst/>
            <a:gdLst>
              <a:gd name="connsiteX0" fmla="*/ 0 w 321869"/>
              <a:gd name="connsiteY0" fmla="*/ 826617 h 826617"/>
              <a:gd name="connsiteX1" fmla="*/ 197511 w 321869"/>
              <a:gd name="connsiteY1" fmla="*/ 629107 h 826617"/>
              <a:gd name="connsiteX2" fmla="*/ 321869 w 321869"/>
              <a:gd name="connsiteY2" fmla="*/ 0 h 82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869" h="826617">
                <a:moveTo>
                  <a:pt x="0" y="826617"/>
                </a:moveTo>
                <a:cubicBezTo>
                  <a:pt x="71933" y="796746"/>
                  <a:pt x="143866" y="766876"/>
                  <a:pt x="197511" y="629107"/>
                </a:cubicBezTo>
                <a:cubicBezTo>
                  <a:pt x="251156" y="491338"/>
                  <a:pt x="321869" y="0"/>
                  <a:pt x="321869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4" name="Полилиния 53"/>
          <p:cNvSpPr/>
          <p:nvPr/>
        </p:nvSpPr>
        <p:spPr>
          <a:xfrm>
            <a:off x="6962281" y="2696548"/>
            <a:ext cx="1677866" cy="1837068"/>
          </a:xfrm>
          <a:custGeom>
            <a:avLst/>
            <a:gdLst>
              <a:gd name="connsiteX0" fmla="*/ 0 w 321869"/>
              <a:gd name="connsiteY0" fmla="*/ 826617 h 826617"/>
              <a:gd name="connsiteX1" fmla="*/ 197511 w 321869"/>
              <a:gd name="connsiteY1" fmla="*/ 629107 h 826617"/>
              <a:gd name="connsiteX2" fmla="*/ 321869 w 321869"/>
              <a:gd name="connsiteY2" fmla="*/ 0 h 82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869" h="826617">
                <a:moveTo>
                  <a:pt x="0" y="826617"/>
                </a:moveTo>
                <a:cubicBezTo>
                  <a:pt x="71933" y="796746"/>
                  <a:pt x="143866" y="766876"/>
                  <a:pt x="197511" y="629107"/>
                </a:cubicBezTo>
                <a:cubicBezTo>
                  <a:pt x="251156" y="491338"/>
                  <a:pt x="321869" y="0"/>
                  <a:pt x="321869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1" name="Полилиния 50"/>
          <p:cNvSpPr/>
          <p:nvPr/>
        </p:nvSpPr>
        <p:spPr>
          <a:xfrm>
            <a:off x="2381736" y="2780522"/>
            <a:ext cx="1714403" cy="540587"/>
          </a:xfrm>
          <a:custGeom>
            <a:avLst/>
            <a:gdLst>
              <a:gd name="connsiteX0" fmla="*/ 0 w 906449"/>
              <a:gd name="connsiteY0" fmla="*/ 477079 h 477079"/>
              <a:gd name="connsiteX1" fmla="*/ 477078 w 906449"/>
              <a:gd name="connsiteY1" fmla="*/ 119270 h 477079"/>
              <a:gd name="connsiteX2" fmla="*/ 906449 w 906449"/>
              <a:gd name="connsiteY2" fmla="*/ 0 h 47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6449" h="477079">
                <a:moveTo>
                  <a:pt x="0" y="477079"/>
                </a:moveTo>
                <a:cubicBezTo>
                  <a:pt x="163001" y="337931"/>
                  <a:pt x="326003" y="198783"/>
                  <a:pt x="477078" y="119270"/>
                </a:cubicBezTo>
                <a:cubicBezTo>
                  <a:pt x="628153" y="39757"/>
                  <a:pt x="767301" y="19878"/>
                  <a:pt x="906449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65576" y="3946849"/>
            <a:ext cx="1791207" cy="60578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основное оборудование</a:t>
            </a:r>
          </a:p>
        </p:txBody>
      </p:sp>
      <p:sp>
        <p:nvSpPr>
          <p:cNvPr id="59" name="Полилиния 58"/>
          <p:cNvSpPr/>
          <p:nvPr/>
        </p:nvSpPr>
        <p:spPr>
          <a:xfrm>
            <a:off x="5274745" y="3023119"/>
            <a:ext cx="1321998" cy="521926"/>
          </a:xfrm>
          <a:custGeom>
            <a:avLst/>
            <a:gdLst>
              <a:gd name="connsiteX0" fmla="*/ 0 w 715618"/>
              <a:gd name="connsiteY0" fmla="*/ 333955 h 333955"/>
              <a:gd name="connsiteX1" fmla="*/ 540689 w 715618"/>
              <a:gd name="connsiteY1" fmla="*/ 151075 h 333955"/>
              <a:gd name="connsiteX2" fmla="*/ 715618 w 715618"/>
              <a:gd name="connsiteY2" fmla="*/ 0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5618" h="333955">
                <a:moveTo>
                  <a:pt x="0" y="333955"/>
                </a:moveTo>
                <a:cubicBezTo>
                  <a:pt x="210709" y="270344"/>
                  <a:pt x="421419" y="206734"/>
                  <a:pt x="540689" y="151075"/>
                </a:cubicBezTo>
                <a:cubicBezTo>
                  <a:pt x="659959" y="95416"/>
                  <a:pt x="687788" y="47708"/>
                  <a:pt x="715618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2" name="Полилиния 61"/>
          <p:cNvSpPr/>
          <p:nvPr/>
        </p:nvSpPr>
        <p:spPr>
          <a:xfrm>
            <a:off x="6163417" y="3097762"/>
            <a:ext cx="451987" cy="885089"/>
          </a:xfrm>
          <a:custGeom>
            <a:avLst/>
            <a:gdLst>
              <a:gd name="connsiteX0" fmla="*/ 0 w 255767"/>
              <a:gd name="connsiteY0" fmla="*/ 1144988 h 1144988"/>
              <a:gd name="connsiteX1" fmla="*/ 238539 w 255767"/>
              <a:gd name="connsiteY1" fmla="*/ 811033 h 1144988"/>
              <a:gd name="connsiteX2" fmla="*/ 103367 w 255767"/>
              <a:gd name="connsiteY2" fmla="*/ 365760 h 1144988"/>
              <a:gd name="connsiteX3" fmla="*/ 214685 w 255767"/>
              <a:gd name="connsiteY3" fmla="*/ 0 h 114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767" h="1144988">
                <a:moveTo>
                  <a:pt x="0" y="1144988"/>
                </a:moveTo>
                <a:cubicBezTo>
                  <a:pt x="110655" y="1042946"/>
                  <a:pt x="221311" y="940904"/>
                  <a:pt x="238539" y="811033"/>
                </a:cubicBezTo>
                <a:cubicBezTo>
                  <a:pt x="255767" y="681162"/>
                  <a:pt x="107343" y="500932"/>
                  <a:pt x="103367" y="365760"/>
                </a:cubicBezTo>
                <a:cubicBezTo>
                  <a:pt x="99391" y="230588"/>
                  <a:pt x="157038" y="115294"/>
                  <a:pt x="214685" y="0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1519755" y="3946849"/>
            <a:ext cx="1615331" cy="76966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отделения, участки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30424" y="2777269"/>
            <a:ext cx="1543183" cy="70305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отделения, участки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58409" y="3129153"/>
            <a:ext cx="1813388" cy="60438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9399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725" y="304800"/>
            <a:ext cx="8886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Компоновки основного оборудования, отделения, участков производства (цеха)</a:t>
            </a:r>
          </a:p>
          <a:p>
            <a:pPr algn="ctr"/>
            <a:r>
              <a:rPr lang="ru-RU" sz="2200" b="1" dirty="0" smtClean="0"/>
              <a:t> </a:t>
            </a:r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3040" y="1372369"/>
            <a:ext cx="2621446" cy="95629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Размещение с блокировкой отделений, участков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10284" y="3685592"/>
            <a:ext cx="1821553" cy="58782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основное оборудование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10283" y="2597309"/>
            <a:ext cx="1830884" cy="30451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70869" y="5712266"/>
            <a:ext cx="5726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2000" dirty="0" smtClean="0"/>
              <a:t>Электросталеплавильные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Конвертерные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Прокатные производства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814796" y="2591870"/>
            <a:ext cx="1488241" cy="58053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отделения, участки</a:t>
            </a:r>
          </a:p>
        </p:txBody>
      </p:sp>
      <p:sp>
        <p:nvSpPr>
          <p:cNvPr id="30" name="Дуга 29"/>
          <p:cNvSpPr/>
          <p:nvPr/>
        </p:nvSpPr>
        <p:spPr>
          <a:xfrm>
            <a:off x="6727371" y="3125755"/>
            <a:ext cx="961053" cy="4870580"/>
          </a:xfrm>
          <a:prstGeom prst="arc">
            <a:avLst>
              <a:gd name="adj1" fmla="val 16200000"/>
              <a:gd name="adj2" fmla="val 2220623"/>
            </a:avLst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6" name="Полилиния 55"/>
          <p:cNvSpPr/>
          <p:nvPr/>
        </p:nvSpPr>
        <p:spPr>
          <a:xfrm>
            <a:off x="1054359" y="2887121"/>
            <a:ext cx="746502" cy="3224430"/>
          </a:xfrm>
          <a:custGeom>
            <a:avLst/>
            <a:gdLst>
              <a:gd name="connsiteX0" fmla="*/ 994867 w 994867"/>
              <a:gd name="connsiteY0" fmla="*/ 0 h 2457907"/>
              <a:gd name="connsiteX1" fmla="*/ 599846 w 994867"/>
              <a:gd name="connsiteY1" fmla="*/ 373075 h 2457907"/>
              <a:gd name="connsiteX2" fmla="*/ 438912 w 994867"/>
              <a:gd name="connsiteY2" fmla="*/ 1748333 h 2457907"/>
              <a:gd name="connsiteX3" fmla="*/ 0 w 994867"/>
              <a:gd name="connsiteY3" fmla="*/ 2457907 h 245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867" h="2457907">
                <a:moveTo>
                  <a:pt x="994867" y="0"/>
                </a:moveTo>
                <a:cubicBezTo>
                  <a:pt x="843686" y="40843"/>
                  <a:pt x="692505" y="81686"/>
                  <a:pt x="599846" y="373075"/>
                </a:cubicBezTo>
                <a:cubicBezTo>
                  <a:pt x="507187" y="664464"/>
                  <a:pt x="538886" y="1400861"/>
                  <a:pt x="438912" y="1748333"/>
                </a:cubicBezTo>
                <a:cubicBezTo>
                  <a:pt x="338938" y="2095805"/>
                  <a:pt x="169469" y="2276856"/>
                  <a:pt x="0" y="2457907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7" name="Полилиния 56"/>
          <p:cNvSpPr/>
          <p:nvPr/>
        </p:nvSpPr>
        <p:spPr>
          <a:xfrm>
            <a:off x="1446245" y="3402578"/>
            <a:ext cx="1887795" cy="964150"/>
          </a:xfrm>
          <a:custGeom>
            <a:avLst/>
            <a:gdLst>
              <a:gd name="connsiteX0" fmla="*/ 1536192 w 1536192"/>
              <a:gd name="connsiteY0" fmla="*/ 0 h 1221638"/>
              <a:gd name="connsiteX1" fmla="*/ 358445 w 1536192"/>
              <a:gd name="connsiteY1" fmla="*/ 219456 h 1221638"/>
              <a:gd name="connsiteX2" fmla="*/ 0 w 1536192"/>
              <a:gd name="connsiteY2" fmla="*/ 1221638 h 122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6192" h="1221638">
                <a:moveTo>
                  <a:pt x="1536192" y="0"/>
                </a:moveTo>
                <a:cubicBezTo>
                  <a:pt x="1075334" y="7925"/>
                  <a:pt x="614477" y="15850"/>
                  <a:pt x="358445" y="219456"/>
                </a:cubicBezTo>
                <a:cubicBezTo>
                  <a:pt x="102413" y="423062"/>
                  <a:pt x="51206" y="822350"/>
                  <a:pt x="0" y="1221638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8" name="Полилиния 57"/>
          <p:cNvSpPr/>
          <p:nvPr/>
        </p:nvSpPr>
        <p:spPr>
          <a:xfrm>
            <a:off x="1427584" y="3962518"/>
            <a:ext cx="1908315" cy="898731"/>
          </a:xfrm>
          <a:custGeom>
            <a:avLst/>
            <a:gdLst>
              <a:gd name="connsiteX0" fmla="*/ 1536192 w 1536192"/>
              <a:gd name="connsiteY0" fmla="*/ 0 h 1221638"/>
              <a:gd name="connsiteX1" fmla="*/ 358445 w 1536192"/>
              <a:gd name="connsiteY1" fmla="*/ 219456 h 1221638"/>
              <a:gd name="connsiteX2" fmla="*/ 0 w 1536192"/>
              <a:gd name="connsiteY2" fmla="*/ 1221638 h 122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6192" h="1221638">
                <a:moveTo>
                  <a:pt x="1536192" y="0"/>
                </a:moveTo>
                <a:cubicBezTo>
                  <a:pt x="1075334" y="7925"/>
                  <a:pt x="614477" y="15850"/>
                  <a:pt x="358445" y="219456"/>
                </a:cubicBezTo>
                <a:cubicBezTo>
                  <a:pt x="102413" y="423062"/>
                  <a:pt x="51206" y="822350"/>
                  <a:pt x="0" y="1221638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0" name="Полилиния 59"/>
          <p:cNvSpPr/>
          <p:nvPr/>
        </p:nvSpPr>
        <p:spPr>
          <a:xfrm>
            <a:off x="1390262" y="4558401"/>
            <a:ext cx="2567084" cy="704063"/>
          </a:xfrm>
          <a:custGeom>
            <a:avLst/>
            <a:gdLst>
              <a:gd name="connsiteX0" fmla="*/ 2004365 w 2004365"/>
              <a:gd name="connsiteY0" fmla="*/ 0 h 490118"/>
              <a:gd name="connsiteX1" fmla="*/ 424282 w 2004365"/>
              <a:gd name="connsiteY1" fmla="*/ 153619 h 490118"/>
              <a:gd name="connsiteX2" fmla="*/ 0 w 2004365"/>
              <a:gd name="connsiteY2" fmla="*/ 490118 h 49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4365" h="490118">
                <a:moveTo>
                  <a:pt x="2004365" y="0"/>
                </a:moveTo>
                <a:cubicBezTo>
                  <a:pt x="1381354" y="35966"/>
                  <a:pt x="758343" y="71933"/>
                  <a:pt x="424282" y="153619"/>
                </a:cubicBezTo>
                <a:cubicBezTo>
                  <a:pt x="90221" y="235305"/>
                  <a:pt x="45110" y="362711"/>
                  <a:pt x="0" y="490118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1" name="Полилиния 60"/>
          <p:cNvSpPr/>
          <p:nvPr/>
        </p:nvSpPr>
        <p:spPr>
          <a:xfrm>
            <a:off x="1240971" y="5157514"/>
            <a:ext cx="3472497" cy="543489"/>
          </a:xfrm>
          <a:custGeom>
            <a:avLst/>
            <a:gdLst>
              <a:gd name="connsiteX0" fmla="*/ 3277210 w 3277210"/>
              <a:gd name="connsiteY0" fmla="*/ 0 h 409651"/>
              <a:gd name="connsiteX1" fmla="*/ 921716 w 3277210"/>
              <a:gd name="connsiteY1" fmla="*/ 43891 h 409651"/>
              <a:gd name="connsiteX2" fmla="*/ 0 w 3277210"/>
              <a:gd name="connsiteY2" fmla="*/ 409651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7210" h="409651">
                <a:moveTo>
                  <a:pt x="3277210" y="0"/>
                </a:moveTo>
                <a:lnTo>
                  <a:pt x="921716" y="43891"/>
                </a:lnTo>
                <a:cubicBezTo>
                  <a:pt x="375515" y="112166"/>
                  <a:pt x="147523" y="351130"/>
                  <a:pt x="0" y="409651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5127218" y="3172408"/>
            <a:ext cx="639100" cy="1002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олилиния 63"/>
          <p:cNvSpPr/>
          <p:nvPr/>
        </p:nvSpPr>
        <p:spPr>
          <a:xfrm>
            <a:off x="5137327" y="3582303"/>
            <a:ext cx="2513775" cy="607141"/>
          </a:xfrm>
          <a:custGeom>
            <a:avLst/>
            <a:gdLst>
              <a:gd name="connsiteX0" fmla="*/ 0 w 1661770"/>
              <a:gd name="connsiteY0" fmla="*/ 0 h 768096"/>
              <a:gd name="connsiteX1" fmla="*/ 1389888 w 1661770"/>
              <a:gd name="connsiteY1" fmla="*/ 190195 h 768096"/>
              <a:gd name="connsiteX2" fmla="*/ 1631290 w 1661770"/>
              <a:gd name="connsiteY2" fmla="*/ 768096 h 7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770" h="768096">
                <a:moveTo>
                  <a:pt x="0" y="0"/>
                </a:moveTo>
                <a:cubicBezTo>
                  <a:pt x="559003" y="31089"/>
                  <a:pt x="1118006" y="62179"/>
                  <a:pt x="1389888" y="190195"/>
                </a:cubicBezTo>
                <a:cubicBezTo>
                  <a:pt x="1661770" y="318211"/>
                  <a:pt x="1631290" y="768096"/>
                  <a:pt x="1631290" y="768096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5" name="Полилиния 64"/>
          <p:cNvSpPr/>
          <p:nvPr/>
        </p:nvSpPr>
        <p:spPr>
          <a:xfrm>
            <a:off x="5118276" y="4023963"/>
            <a:ext cx="2570147" cy="1350470"/>
          </a:xfrm>
          <a:custGeom>
            <a:avLst/>
            <a:gdLst>
              <a:gd name="connsiteX0" fmla="*/ 0 w 1843430"/>
              <a:gd name="connsiteY0" fmla="*/ 0 h 907085"/>
              <a:gd name="connsiteX1" fmla="*/ 1463040 w 1843430"/>
              <a:gd name="connsiteY1" fmla="*/ 299923 h 907085"/>
              <a:gd name="connsiteX2" fmla="*/ 1843430 w 1843430"/>
              <a:gd name="connsiteY2" fmla="*/ 907085 h 90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3430" h="907085">
                <a:moveTo>
                  <a:pt x="0" y="0"/>
                </a:moveTo>
                <a:cubicBezTo>
                  <a:pt x="577901" y="74371"/>
                  <a:pt x="1155802" y="148742"/>
                  <a:pt x="1463040" y="299923"/>
                </a:cubicBezTo>
                <a:cubicBezTo>
                  <a:pt x="1770278" y="451104"/>
                  <a:pt x="1791005" y="808330"/>
                  <a:pt x="1843430" y="907085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6" name="Полилиния 65"/>
          <p:cNvSpPr/>
          <p:nvPr/>
        </p:nvSpPr>
        <p:spPr>
          <a:xfrm>
            <a:off x="5644671" y="4519027"/>
            <a:ext cx="2034423" cy="1060679"/>
          </a:xfrm>
          <a:custGeom>
            <a:avLst/>
            <a:gdLst>
              <a:gd name="connsiteX0" fmla="*/ 0 w 1214323"/>
              <a:gd name="connsiteY0" fmla="*/ 49988 h 437694"/>
              <a:gd name="connsiteX1" fmla="*/ 877824 w 1214323"/>
              <a:gd name="connsiteY1" fmla="*/ 64618 h 437694"/>
              <a:gd name="connsiteX2" fmla="*/ 1214323 w 1214323"/>
              <a:gd name="connsiteY2" fmla="*/ 437694 h 43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4323" h="437694">
                <a:moveTo>
                  <a:pt x="0" y="49988"/>
                </a:moveTo>
                <a:cubicBezTo>
                  <a:pt x="337718" y="24994"/>
                  <a:pt x="675437" y="0"/>
                  <a:pt x="877824" y="64618"/>
                </a:cubicBezTo>
                <a:cubicBezTo>
                  <a:pt x="1080211" y="129236"/>
                  <a:pt x="1147267" y="283465"/>
                  <a:pt x="1214323" y="437694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7" name="Полилиния 66"/>
          <p:cNvSpPr/>
          <p:nvPr/>
        </p:nvSpPr>
        <p:spPr>
          <a:xfrm>
            <a:off x="6138288" y="5123268"/>
            <a:ext cx="1550136" cy="605728"/>
          </a:xfrm>
          <a:custGeom>
            <a:avLst/>
            <a:gdLst>
              <a:gd name="connsiteX0" fmla="*/ 0 w 819303"/>
              <a:gd name="connsiteY0" fmla="*/ 7315 h 226771"/>
              <a:gd name="connsiteX1" fmla="*/ 629108 w 819303"/>
              <a:gd name="connsiteY1" fmla="*/ 36576 h 226771"/>
              <a:gd name="connsiteX2" fmla="*/ 819303 w 819303"/>
              <a:gd name="connsiteY2" fmla="*/ 226771 h 2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303" h="226771">
                <a:moveTo>
                  <a:pt x="0" y="7315"/>
                </a:moveTo>
                <a:cubicBezTo>
                  <a:pt x="246279" y="3657"/>
                  <a:pt x="492558" y="0"/>
                  <a:pt x="629108" y="36576"/>
                </a:cubicBezTo>
                <a:cubicBezTo>
                  <a:pt x="765658" y="73152"/>
                  <a:pt x="792480" y="149961"/>
                  <a:pt x="819303" y="226771"/>
                </a:cubicBezTo>
              </a:path>
            </a:pathLst>
          </a:cu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3314252" y="2907161"/>
            <a:ext cx="1826915" cy="78776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основное оборудование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566131" y="2876551"/>
            <a:ext cx="1683754" cy="60520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отделения, участки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20689" y="4963503"/>
            <a:ext cx="1443157" cy="58272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отделения, участки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0823" y="4243436"/>
            <a:ext cx="1810817" cy="66607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адъюстажное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9778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249" y="375073"/>
            <a:ext cx="944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предприятий чёрной металлургии</a:t>
            </a: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5046" y="987188"/>
            <a:ext cx="1637898" cy="13498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Горнорудные предприятия (</a:t>
            </a:r>
            <a:r>
              <a:rPr lang="ru-RU" sz="1500" dirty="0" err="1"/>
              <a:t>ГОКи</a:t>
            </a:r>
            <a:r>
              <a:rPr lang="ru-RU" sz="1400" dirty="0">
                <a:solidFill>
                  <a:schemeClr val="dk1"/>
                </a:solidFill>
              </a:rPr>
              <a:t>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48096" y="927392"/>
            <a:ext cx="2660816" cy="9803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Добыча, обогащение, дробление железорудных материалов и руд цветных металлов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88841" y="2486009"/>
            <a:ext cx="1120977" cy="74730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арматура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05886" y="5072419"/>
            <a:ext cx="1727864" cy="83194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ориентированы на сорт (трубы), листовой прокат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71582" y="2488468"/>
            <a:ext cx="1045128" cy="73258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трубный прокат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73407" y="3445661"/>
            <a:ext cx="1415100" cy="110439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Минизаводы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938" y="2490927"/>
            <a:ext cx="1394154" cy="72766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метизы (напр. проволока)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44629" y="1033814"/>
            <a:ext cx="1565654" cy="115039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Производство отдельных видов продукции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68722" y="2040198"/>
            <a:ext cx="2507967" cy="721502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Производства полупроката (окатыши, агломерат)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52207" y="3304688"/>
            <a:ext cx="1996375" cy="124536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Производство агломерата, чугуна, стали, проката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78504" y="5064031"/>
            <a:ext cx="1785013" cy="840331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ориентированы на  листовой прокат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789027" y="2467658"/>
            <a:ext cx="1142409" cy="760961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трубное литьё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64400" y="5098935"/>
            <a:ext cx="1035478" cy="69434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сорт, рельсы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048623" y="5130607"/>
            <a:ext cx="1066928" cy="66059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листовой прокат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97920" y="5099489"/>
            <a:ext cx="1101333" cy="69324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трубный прокат</a:t>
            </a:r>
          </a:p>
        </p:txBody>
      </p:sp>
      <p:cxnSp>
        <p:nvCxnSpPr>
          <p:cNvPr id="23" name="Прямая со стрелкой 22"/>
          <p:cNvCxnSpPr>
            <a:stCxn id="4" idx="3"/>
          </p:cNvCxnSpPr>
          <p:nvPr/>
        </p:nvCxnSpPr>
        <p:spPr>
          <a:xfrm flipV="1">
            <a:off x="1862944" y="1324051"/>
            <a:ext cx="382822" cy="338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  <a:endCxn id="14" idx="1"/>
          </p:cNvCxnSpPr>
          <p:nvPr/>
        </p:nvCxnSpPr>
        <p:spPr>
          <a:xfrm>
            <a:off x="1862944" y="1662088"/>
            <a:ext cx="405778" cy="738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40232" y="1669650"/>
            <a:ext cx="345631" cy="5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825082" y="2179930"/>
            <a:ext cx="1345996" cy="27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0"/>
          </p:cNvCxnSpPr>
          <p:nvPr/>
        </p:nvCxnSpPr>
        <p:spPr>
          <a:xfrm flipH="1">
            <a:off x="8049330" y="2179930"/>
            <a:ext cx="129064" cy="3060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8185709" y="2179930"/>
            <a:ext cx="1808341" cy="27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8214970" y="2194560"/>
            <a:ext cx="790735" cy="224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6806596" y="4005735"/>
            <a:ext cx="567070" cy="10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7145082" y="4777273"/>
            <a:ext cx="1327114" cy="315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8409834" y="4676760"/>
            <a:ext cx="59441" cy="45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20" idx="0"/>
          </p:cNvCxnSpPr>
          <p:nvPr/>
        </p:nvCxnSpPr>
        <p:spPr>
          <a:xfrm>
            <a:off x="8489523" y="4787660"/>
            <a:ext cx="1092564" cy="342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2209092" y="3879098"/>
            <a:ext cx="473862" cy="5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</p:cNvCxnSpPr>
          <p:nvPr/>
        </p:nvCxnSpPr>
        <p:spPr>
          <a:xfrm flipH="1">
            <a:off x="2764469" y="4550054"/>
            <a:ext cx="885926" cy="511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5" idx="2"/>
          </p:cNvCxnSpPr>
          <p:nvPr/>
        </p:nvCxnSpPr>
        <p:spPr>
          <a:xfrm>
            <a:off x="3650395" y="4550054"/>
            <a:ext cx="607051" cy="526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878996" y="2090108"/>
            <a:ext cx="898" cy="92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5153007" y="1587257"/>
            <a:ext cx="246647" cy="1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5151046" y="3943329"/>
            <a:ext cx="227463" cy="2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9527743" y="4037914"/>
            <a:ext cx="238049" cy="739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8049540" y="4215155"/>
            <a:ext cx="238049" cy="739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5141343" y="1587261"/>
            <a:ext cx="25880" cy="2355011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905010" y="2179609"/>
            <a:ext cx="11503" cy="977659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20070" y="3085530"/>
            <a:ext cx="2153333" cy="1805373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Холдинги</a:t>
            </a:r>
          </a:p>
          <a:p>
            <a:pPr algn="ctr"/>
            <a:r>
              <a:rPr lang="ru-RU" sz="1500" dirty="0"/>
              <a:t>Металлургические комбинаты полного цикла (вертикально интегрированные структуры)</a:t>
            </a:r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 flipV="1">
            <a:off x="923731" y="2879977"/>
            <a:ext cx="4217612" cy="21843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391755" y="3400426"/>
            <a:ext cx="2528622" cy="138723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Производство отдельных видов продукции по схеме окатыши, лом    сталь      ЛПА(прокат) без доменного процесса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06969" y="1076408"/>
            <a:ext cx="1951364" cy="1128642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Металлургические заводы</a:t>
            </a:r>
          </a:p>
        </p:txBody>
      </p:sp>
    </p:spTree>
    <p:extLst>
      <p:ext uri="{BB962C8B-B14F-4D97-AF65-F5344CB8AC3E}">
        <p14:creationId xmlns:p14="http://schemas.microsoft.com/office/powerpoint/2010/main" val="9232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5" y="586512"/>
            <a:ext cx="94106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объекты металлургического комбината полного цикла</a:t>
            </a:r>
          </a:p>
          <a:p>
            <a:endParaRPr lang="ru-RU" dirty="0" smtClean="0"/>
          </a:p>
          <a:p>
            <a:pPr algn="ctr"/>
            <a:r>
              <a:rPr lang="ru-RU" sz="2000" dirty="0" smtClean="0"/>
              <a:t>           Основные производства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37264" y="2042694"/>
            <a:ext cx="1930363" cy="61447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Агломерационное производство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69885" y="3774540"/>
            <a:ext cx="1863163" cy="10131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Электросталепла-вильное производство, УНРС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40177" y="4923443"/>
            <a:ext cx="2831735" cy="97525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Прокатный комплекс (сорт, трубы, г/к прокат, </a:t>
            </a:r>
            <a:r>
              <a:rPr lang="ru-RU" sz="1700" dirty="0" err="1"/>
              <a:t>х</a:t>
            </a:r>
            <a:r>
              <a:rPr lang="ru-RU" sz="1700" dirty="0"/>
              <a:t>/к прокат, в т.ч. с покрытиями)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29577" y="4243409"/>
            <a:ext cx="2077504" cy="6333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АСУТП</a:t>
            </a:r>
          </a:p>
          <a:p>
            <a:pPr algn="ctr"/>
            <a:r>
              <a:rPr lang="ru-RU" sz="1700" dirty="0"/>
              <a:t>АСУП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38338" y="3259906"/>
            <a:ext cx="2068743" cy="76863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Система технического контроля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20047" y="2259744"/>
            <a:ext cx="2087035" cy="82851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dk1"/>
                </a:solidFill>
              </a:rPr>
              <a:t>Ремонтно-инструментальная служба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8136" y="4876800"/>
            <a:ext cx="2074092" cy="10202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Система уборки отходов производства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8136" y="3475534"/>
            <a:ext cx="2076989" cy="105836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Система </a:t>
            </a:r>
            <a:r>
              <a:rPr lang="ru-RU" sz="1700" dirty="0" smtClean="0"/>
              <a:t>энергообеспечения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8136" y="2130362"/>
            <a:ext cx="2076989" cy="112954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dk1"/>
                </a:solidFill>
              </a:rPr>
              <a:t>Система материально-технического снабжения и сбыта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033049" y="5232495"/>
            <a:ext cx="2074031" cy="66451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Система бытового обслуживания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335" y="1558475"/>
            <a:ext cx="225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Службы и системы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54002" y="1608798"/>
            <a:ext cx="225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Службы и системы</a:t>
            </a:r>
          </a:p>
        </p:txBody>
      </p:sp>
      <p:cxnSp>
        <p:nvCxnSpPr>
          <p:cNvPr id="29" name="Прямая соединительная линия 28"/>
          <p:cNvCxnSpPr>
            <a:stCxn id="3" idx="2"/>
          </p:cNvCxnSpPr>
          <p:nvPr/>
        </p:nvCxnSpPr>
        <p:spPr>
          <a:xfrm flipH="1">
            <a:off x="5476959" y="2657171"/>
            <a:ext cx="25487" cy="2314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2962656" y="2635250"/>
            <a:ext cx="618744" cy="173787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2941093" y="3964675"/>
            <a:ext cx="743803" cy="279779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 flipV="1">
            <a:off x="2902228" y="4116910"/>
            <a:ext cx="762196" cy="25037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2898249" y="2706624"/>
            <a:ext cx="773981" cy="205377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2893325" y="5247565"/>
            <a:ext cx="771099" cy="30707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 flipV="1">
            <a:off x="2854459" y="5392052"/>
            <a:ext cx="823613" cy="285417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 flipV="1">
            <a:off x="7262871" y="2561231"/>
            <a:ext cx="727893" cy="14102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 flipV="1">
            <a:off x="7277092" y="3541686"/>
            <a:ext cx="693201" cy="14321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 flipV="1">
            <a:off x="7292555" y="4205161"/>
            <a:ext cx="698209" cy="20306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 flipV="1">
            <a:off x="7289329" y="5305830"/>
            <a:ext cx="721907" cy="18739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7308376" y="2702257"/>
            <a:ext cx="689212" cy="129653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7294728" y="3664424"/>
            <a:ext cx="705560" cy="16692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7267433" y="4319516"/>
            <a:ext cx="723331" cy="211541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7301552" y="5452281"/>
            <a:ext cx="696036" cy="18424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3686861" y="1872691"/>
            <a:ext cx="13871" cy="4148547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7256678" y="1858061"/>
            <a:ext cx="43892" cy="4176979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V="1">
            <a:off x="3707495" y="1843431"/>
            <a:ext cx="3562710" cy="3450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H="1">
            <a:off x="3694176" y="6029866"/>
            <a:ext cx="3586522" cy="5174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14097" y="2977566"/>
            <a:ext cx="1953530" cy="5657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Доменное производство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85133" y="3771435"/>
            <a:ext cx="1628185" cy="101407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Конверторное производство, УНРС</a:t>
            </a:r>
          </a:p>
        </p:txBody>
      </p:sp>
    </p:spTree>
    <p:extLst>
      <p:ext uri="{BB962C8B-B14F-4D97-AF65-F5344CB8AC3E}">
        <p14:creationId xmlns:p14="http://schemas.microsoft.com/office/powerpoint/2010/main" val="16876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318" y="248549"/>
            <a:ext cx="9248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Схема размещения основных производств (цехов) на площадке металлургического комбината полного цикла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18060" y="1161163"/>
            <a:ext cx="4562475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700" dirty="0" smtClean="0"/>
              <a:t>Скрапное производство (лом)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Производство агломерата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Производство окатышей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Производство кокса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Производство чугуна ( доменные цехи)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Производство электростали ( слябы, блюмы)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Конверторное производство (слябы, блюмы)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Цехи по производству горячего проката (полоса, лист, сорт, трубы)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Цехи по производству холодного листового проката</a:t>
            </a:r>
            <a:endParaRPr lang="ru-RU" sz="1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1808" y="1724836"/>
            <a:ext cx="1096509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13987" y="4830804"/>
            <a:ext cx="799493" cy="174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accent3"/>
          </a:lnRef>
          <a:fillRef idx="1002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rot="17139291" flipH="1">
            <a:off x="-1740634" y="3930697"/>
            <a:ext cx="5607000" cy="10216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flipH="1">
            <a:off x="1272844" y="3213806"/>
            <a:ext cx="390301" cy="114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flipH="1">
            <a:off x="1433778" y="2532185"/>
            <a:ext cx="384974" cy="1055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flipH="1">
            <a:off x="1631289" y="1864736"/>
            <a:ext cx="336653" cy="11036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flipH="1">
            <a:off x="3083885" y="1847615"/>
            <a:ext cx="642732" cy="1118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21003113" flipH="1" flipV="1">
            <a:off x="2919619" y="2389929"/>
            <a:ext cx="1098823" cy="112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9624058" flipH="1">
            <a:off x="2598212" y="2844584"/>
            <a:ext cx="1587954" cy="957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14339137" flipH="1">
            <a:off x="4122967" y="3930248"/>
            <a:ext cx="881208" cy="1042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rot="20009668" flipH="1">
            <a:off x="4633139" y="4282101"/>
            <a:ext cx="533603" cy="1000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14908396" flipH="1">
            <a:off x="2950467" y="3804692"/>
            <a:ext cx="293189" cy="930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16452085" flipH="1">
            <a:off x="3341481" y="4808349"/>
            <a:ext cx="276792" cy="88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16661745" flipH="1">
            <a:off x="1377807" y="5671241"/>
            <a:ext cx="1136868" cy="963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108464" y="4715122"/>
            <a:ext cx="37435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- ж/</a:t>
            </a:r>
            <a:r>
              <a:rPr lang="ru-RU" sz="1500" dirty="0" err="1" smtClean="0"/>
              <a:t>д</a:t>
            </a:r>
            <a:r>
              <a:rPr lang="ru-RU" sz="1500" dirty="0" smtClean="0"/>
              <a:t> пути (магистральные, цеховые)</a:t>
            </a:r>
          </a:p>
          <a:p>
            <a:r>
              <a:rPr lang="ru-RU" sz="1500" dirty="0" smtClean="0"/>
              <a:t> - подготовка исходных шихтовых материалов</a:t>
            </a:r>
          </a:p>
          <a:p>
            <a:pPr>
              <a:buFontTx/>
              <a:buChar char="-"/>
            </a:pPr>
            <a:r>
              <a:rPr lang="ru-RU" sz="1500" dirty="0" smtClean="0"/>
              <a:t> производство чугуна</a:t>
            </a:r>
          </a:p>
          <a:p>
            <a:pPr>
              <a:buFontTx/>
              <a:buChar char="-"/>
            </a:pPr>
            <a:r>
              <a:rPr lang="ru-RU" sz="1500" dirty="0" smtClean="0"/>
              <a:t> производство стали (слябы, блюмы)</a:t>
            </a:r>
          </a:p>
          <a:p>
            <a:pPr>
              <a:buFontTx/>
              <a:buChar char="-"/>
            </a:pPr>
            <a:r>
              <a:rPr lang="ru-RU" sz="1500" dirty="0" smtClean="0"/>
              <a:t> производство горячего проката</a:t>
            </a:r>
          </a:p>
          <a:p>
            <a:pPr>
              <a:buFontTx/>
              <a:buChar char="-"/>
            </a:pPr>
            <a:r>
              <a:rPr lang="ru-RU" sz="1500" dirty="0" smtClean="0"/>
              <a:t> производство холодного проката</a:t>
            </a:r>
            <a:endParaRPr lang="ru-RU" sz="1500" dirty="0"/>
          </a:p>
        </p:txBody>
      </p:sp>
      <p:sp>
        <p:nvSpPr>
          <p:cNvPr id="49" name="Прямоугольник 48"/>
          <p:cNvSpPr/>
          <p:nvPr/>
        </p:nvSpPr>
        <p:spPr>
          <a:xfrm rot="20006540">
            <a:off x="3168663" y="3940991"/>
            <a:ext cx="387965" cy="8100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6" name="Полилиния 55"/>
          <p:cNvSpPr/>
          <p:nvPr/>
        </p:nvSpPr>
        <p:spPr>
          <a:xfrm rot="1045920">
            <a:off x="1720980" y="1231167"/>
            <a:ext cx="321869" cy="63399"/>
          </a:xfrm>
          <a:custGeom>
            <a:avLst/>
            <a:gdLst>
              <a:gd name="connsiteX0" fmla="*/ 0 w 321869"/>
              <a:gd name="connsiteY0" fmla="*/ 52425 h 63399"/>
              <a:gd name="connsiteX1" fmla="*/ 102413 w 321869"/>
              <a:gd name="connsiteY1" fmla="*/ 1219 h 63399"/>
              <a:gd name="connsiteX2" fmla="*/ 190195 w 321869"/>
              <a:gd name="connsiteY2" fmla="*/ 59741 h 63399"/>
              <a:gd name="connsiteX3" fmla="*/ 321869 w 321869"/>
              <a:gd name="connsiteY3" fmla="*/ 23165 h 6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869" h="63399">
                <a:moveTo>
                  <a:pt x="0" y="52425"/>
                </a:moveTo>
                <a:cubicBezTo>
                  <a:pt x="35357" y="26212"/>
                  <a:pt x="70714" y="0"/>
                  <a:pt x="102413" y="1219"/>
                </a:cubicBezTo>
                <a:cubicBezTo>
                  <a:pt x="134112" y="2438"/>
                  <a:pt x="153619" y="56083"/>
                  <a:pt x="190195" y="59741"/>
                </a:cubicBezTo>
                <a:cubicBezTo>
                  <a:pt x="226771" y="63399"/>
                  <a:pt x="299923" y="29261"/>
                  <a:pt x="321869" y="23165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 rot="19823774">
            <a:off x="5591140" y="5311675"/>
            <a:ext cx="321869" cy="63399"/>
          </a:xfrm>
          <a:custGeom>
            <a:avLst/>
            <a:gdLst>
              <a:gd name="connsiteX0" fmla="*/ 0 w 321869"/>
              <a:gd name="connsiteY0" fmla="*/ 52425 h 63399"/>
              <a:gd name="connsiteX1" fmla="*/ 102413 w 321869"/>
              <a:gd name="connsiteY1" fmla="*/ 1219 h 63399"/>
              <a:gd name="connsiteX2" fmla="*/ 190195 w 321869"/>
              <a:gd name="connsiteY2" fmla="*/ 59741 h 63399"/>
              <a:gd name="connsiteX3" fmla="*/ 321869 w 321869"/>
              <a:gd name="connsiteY3" fmla="*/ 23165 h 6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869" h="63399">
                <a:moveTo>
                  <a:pt x="0" y="52425"/>
                </a:moveTo>
                <a:cubicBezTo>
                  <a:pt x="35357" y="26212"/>
                  <a:pt x="70714" y="0"/>
                  <a:pt x="102413" y="1219"/>
                </a:cubicBezTo>
                <a:cubicBezTo>
                  <a:pt x="134112" y="2438"/>
                  <a:pt x="153619" y="56083"/>
                  <a:pt x="190195" y="59741"/>
                </a:cubicBezTo>
                <a:cubicBezTo>
                  <a:pt x="226771" y="63399"/>
                  <a:pt x="299923" y="29261"/>
                  <a:pt x="321869" y="23165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 rot="19639058">
            <a:off x="3195806" y="1182623"/>
            <a:ext cx="321869" cy="63399"/>
          </a:xfrm>
          <a:custGeom>
            <a:avLst/>
            <a:gdLst>
              <a:gd name="connsiteX0" fmla="*/ 0 w 321869"/>
              <a:gd name="connsiteY0" fmla="*/ 52425 h 63399"/>
              <a:gd name="connsiteX1" fmla="*/ 102413 w 321869"/>
              <a:gd name="connsiteY1" fmla="*/ 1219 h 63399"/>
              <a:gd name="connsiteX2" fmla="*/ 190195 w 321869"/>
              <a:gd name="connsiteY2" fmla="*/ 59741 h 63399"/>
              <a:gd name="connsiteX3" fmla="*/ 321869 w 321869"/>
              <a:gd name="connsiteY3" fmla="*/ 23165 h 6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869" h="63399">
                <a:moveTo>
                  <a:pt x="0" y="52425"/>
                </a:moveTo>
                <a:cubicBezTo>
                  <a:pt x="35357" y="26212"/>
                  <a:pt x="70714" y="0"/>
                  <a:pt x="102413" y="1219"/>
                </a:cubicBezTo>
                <a:cubicBezTo>
                  <a:pt x="134112" y="2438"/>
                  <a:pt x="153619" y="56083"/>
                  <a:pt x="190195" y="59741"/>
                </a:cubicBezTo>
                <a:cubicBezTo>
                  <a:pt x="226771" y="63399"/>
                  <a:pt x="299923" y="29261"/>
                  <a:pt x="321869" y="23165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rot="1302192">
            <a:off x="114808" y="6665138"/>
            <a:ext cx="321869" cy="63399"/>
          </a:xfrm>
          <a:custGeom>
            <a:avLst/>
            <a:gdLst>
              <a:gd name="connsiteX0" fmla="*/ 0 w 321869"/>
              <a:gd name="connsiteY0" fmla="*/ 52425 h 63399"/>
              <a:gd name="connsiteX1" fmla="*/ 102413 w 321869"/>
              <a:gd name="connsiteY1" fmla="*/ 1219 h 63399"/>
              <a:gd name="connsiteX2" fmla="*/ 190195 w 321869"/>
              <a:gd name="connsiteY2" fmla="*/ 59741 h 63399"/>
              <a:gd name="connsiteX3" fmla="*/ 321869 w 321869"/>
              <a:gd name="connsiteY3" fmla="*/ 23165 h 6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869" h="63399">
                <a:moveTo>
                  <a:pt x="0" y="52425"/>
                </a:moveTo>
                <a:cubicBezTo>
                  <a:pt x="35357" y="26212"/>
                  <a:pt x="70714" y="0"/>
                  <a:pt x="102413" y="1219"/>
                </a:cubicBezTo>
                <a:cubicBezTo>
                  <a:pt x="134112" y="2438"/>
                  <a:pt x="153619" y="56083"/>
                  <a:pt x="190195" y="59741"/>
                </a:cubicBezTo>
                <a:cubicBezTo>
                  <a:pt x="226771" y="63399"/>
                  <a:pt x="299923" y="29261"/>
                  <a:pt x="321869" y="23165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6722" y="2352799"/>
            <a:ext cx="1096509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79904" y="3046601"/>
            <a:ext cx="1096509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Прямоугольник 52"/>
          <p:cNvSpPr/>
          <p:nvPr/>
        </p:nvSpPr>
        <p:spPr>
          <a:xfrm rot="21364613">
            <a:off x="1138382" y="3686437"/>
            <a:ext cx="3254705" cy="938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63038" y="3682565"/>
            <a:ext cx="1096509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Прямоугольник 53"/>
          <p:cNvSpPr/>
          <p:nvPr/>
        </p:nvSpPr>
        <p:spPr>
          <a:xfrm rot="3577580">
            <a:off x="2207892" y="3239901"/>
            <a:ext cx="4715415" cy="958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20006540">
            <a:off x="4271667" y="2689798"/>
            <a:ext cx="387965" cy="878206"/>
          </a:xfrm>
          <a:prstGeom prst="rect">
            <a:avLst/>
          </a:prstGeom>
          <a:solidFill>
            <a:srgbClr val="EE76CF"/>
          </a:solidFill>
          <a:ln>
            <a:solidFill>
              <a:srgbClr val="EE7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5" name="Прямоугольник 54"/>
          <p:cNvSpPr/>
          <p:nvPr/>
        </p:nvSpPr>
        <p:spPr>
          <a:xfrm rot="21364613">
            <a:off x="707362" y="5044947"/>
            <a:ext cx="3254705" cy="938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67584" y="4827121"/>
            <a:ext cx="1082856" cy="42862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5" name="Прямоугольник 14"/>
          <p:cNvSpPr/>
          <p:nvPr/>
        </p:nvSpPr>
        <p:spPr>
          <a:xfrm rot="20054425">
            <a:off x="3676590" y="4541353"/>
            <a:ext cx="1083514" cy="4278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311868" y="5429131"/>
            <a:ext cx="799493" cy="174220"/>
          </a:xfrm>
          <a:prstGeom prst="rect">
            <a:avLst/>
          </a:prstGeom>
          <a:solidFill>
            <a:srgbClr val="EE76CF"/>
          </a:solidFill>
          <a:ln>
            <a:solidFill>
              <a:srgbClr val="EE7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307669" y="5083390"/>
            <a:ext cx="799493" cy="174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307669" y="5706748"/>
            <a:ext cx="788863" cy="16337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311869" y="5934303"/>
            <a:ext cx="799493" cy="174220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307669" y="6172702"/>
            <a:ext cx="799493" cy="174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 rot="21124617">
            <a:off x="354844" y="6283969"/>
            <a:ext cx="1560377" cy="1259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844" y="6112397"/>
            <a:ext cx="1096509" cy="4286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 rot="21124617">
            <a:off x="501821" y="5664214"/>
            <a:ext cx="1496427" cy="1250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1551" y="5497559"/>
            <a:ext cx="1084088" cy="4367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199" y="565450"/>
            <a:ext cx="8479766" cy="458820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58638" y="0"/>
            <a:ext cx="91916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Схема размещения производств минизавода</a:t>
            </a:r>
          </a:p>
          <a:p>
            <a:pPr algn="ctr"/>
            <a:r>
              <a:rPr lang="ru-RU" sz="2000" b="1" dirty="0" smtClean="0"/>
              <a:t> (Оскольский металлургический завод)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7702" y="5055062"/>
            <a:ext cx="46117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1 — трасса гидротранспорта;</a:t>
            </a:r>
            <a:endParaRPr lang="ru-RU" sz="1400" i="1" dirty="0" smtClean="0"/>
          </a:p>
          <a:p>
            <a:pPr lvl="0"/>
            <a:r>
              <a:rPr lang="ru-RU" sz="1400" dirty="0" smtClean="0"/>
              <a:t>2 — цех окомкования; </a:t>
            </a:r>
          </a:p>
          <a:p>
            <a:pPr lvl="0"/>
            <a:r>
              <a:rPr lang="ru-RU" sz="1400" dirty="0" smtClean="0"/>
              <a:t>3 —склад окатышей; </a:t>
            </a:r>
          </a:p>
          <a:p>
            <a:pPr lvl="0"/>
            <a:r>
              <a:rPr lang="ru-RU" sz="1400" dirty="0" smtClean="0"/>
              <a:t>4 — цех металлизации; </a:t>
            </a:r>
          </a:p>
          <a:p>
            <a:pPr lvl="0"/>
            <a:r>
              <a:rPr lang="ru-RU" sz="1400" dirty="0" smtClean="0"/>
              <a:t>5 — административный центр;</a:t>
            </a:r>
          </a:p>
          <a:p>
            <a:pPr lvl="0"/>
            <a:r>
              <a:rPr lang="ru-RU" sz="1400" dirty="0" smtClean="0"/>
              <a:t>6 — склад сыпучих материалов;</a:t>
            </a:r>
          </a:p>
          <a:p>
            <a:pPr lvl="0"/>
            <a:r>
              <a:rPr lang="ru-RU" sz="1400" dirty="0" smtClean="0"/>
              <a:t>7 — ремонтные цехи;</a:t>
            </a:r>
          </a:p>
          <a:p>
            <a:pPr lvl="0"/>
            <a:r>
              <a:rPr lang="ru-RU" sz="1400" dirty="0" smtClean="0"/>
              <a:t>8 — электросталеплавильный цех;</a:t>
            </a:r>
          </a:p>
          <a:p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3833452" y="4999080"/>
            <a:ext cx="743264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9 — сооружения оборотного водоснабжения; </a:t>
            </a:r>
          </a:p>
          <a:p>
            <a:pPr lvl="0"/>
            <a:r>
              <a:rPr lang="ru-RU" sz="1400" dirty="0" smtClean="0"/>
              <a:t>10 — кислородная станция; </a:t>
            </a:r>
          </a:p>
          <a:p>
            <a:pPr lvl="0"/>
            <a:r>
              <a:rPr lang="ru-RU" sz="1400" dirty="0" smtClean="0"/>
              <a:t>11 — вспомогательные цехи;</a:t>
            </a:r>
          </a:p>
          <a:p>
            <a:pPr lvl="0"/>
            <a:r>
              <a:rPr lang="ru-RU" sz="1400" dirty="0" smtClean="0"/>
              <a:t>12 — скрапоразделочный цех;</a:t>
            </a:r>
          </a:p>
          <a:p>
            <a:pPr lvl="0"/>
            <a:r>
              <a:rPr lang="ru-RU" sz="1400" dirty="0" smtClean="0"/>
              <a:t>13— отделение отделки проката; </a:t>
            </a:r>
          </a:p>
          <a:p>
            <a:pPr lvl="0"/>
            <a:r>
              <a:rPr lang="ru-RU" sz="1400" dirty="0" smtClean="0"/>
              <a:t>14 — прокатный цех; </a:t>
            </a:r>
          </a:p>
          <a:p>
            <a:pPr lvl="0"/>
            <a:r>
              <a:rPr lang="ru-RU" sz="1400" dirty="0" smtClean="0"/>
              <a:t>15 — отделение переработки шлаков(стрелкой показано возможное расширение комбината, штриховыми линиями — расширение отдельных цехов)</a:t>
            </a:r>
            <a:endParaRPr lang="ru-RU" sz="14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3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068" y="703855"/>
            <a:ext cx="8808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Системы и службы обеспечения производства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7014" y="1377118"/>
            <a:ext cx="3858020" cy="144372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Система материально-технического обеспечения и сбыта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812164" y="3032436"/>
            <a:ext cx="90823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бесперебойное снабжение цехов основными и вспомогательными материалами (сырье, материалы и др.)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многообразие видов транспорта (ж/</a:t>
            </a:r>
            <a:r>
              <a:rPr lang="ru-RU" sz="2200" dirty="0" err="1" smtClean="0"/>
              <a:t>д</a:t>
            </a:r>
            <a:r>
              <a:rPr lang="ru-RU" sz="2200" dirty="0" smtClean="0"/>
              <a:t> транспорт, автомобильный, конвейеры, трубный транспорт)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координирование работы и обслуживания складов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бесперебойное обеспечение функционирования системы сбыта полуфабрикатов, заготовок, готовой продукции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32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269" y="453689"/>
            <a:ext cx="88084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Системы и службы обеспечения производства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2823" y="1314033"/>
            <a:ext cx="3943200" cy="888521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dk1"/>
                </a:solidFill>
              </a:rPr>
              <a:t>Система энергообеспечения</a:t>
            </a:r>
            <a:endParaRPr lang="ru-RU" sz="2200" dirty="0">
              <a:solidFill>
                <a:schemeClr val="dk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3283" y="2355012"/>
            <a:ext cx="873855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обеспечение цехов:</a:t>
            </a:r>
          </a:p>
          <a:p>
            <a:pPr algn="just"/>
            <a:r>
              <a:rPr lang="ru-RU" sz="2200" dirty="0" smtClean="0"/>
              <a:t>    - электричеством</a:t>
            </a:r>
          </a:p>
          <a:p>
            <a:pPr algn="just"/>
            <a:r>
              <a:rPr lang="ru-RU" sz="2200" dirty="0" smtClean="0"/>
              <a:t>    - топливом</a:t>
            </a:r>
          </a:p>
          <a:p>
            <a:pPr algn="just"/>
            <a:r>
              <a:rPr lang="ru-RU" sz="2200" dirty="0" smtClean="0"/>
              <a:t>    - паром</a:t>
            </a:r>
          </a:p>
          <a:p>
            <a:pPr algn="just"/>
            <a:r>
              <a:rPr lang="ru-RU" sz="2200" dirty="0" smtClean="0"/>
              <a:t>    - кислородом и сжатым воздухом</a:t>
            </a:r>
          </a:p>
          <a:p>
            <a:pPr algn="just"/>
            <a:r>
              <a:rPr lang="ru-RU" sz="2200" dirty="0" smtClean="0"/>
              <a:t>    - веществами,  полями,  излучением,    жидкостями, газами</a:t>
            </a:r>
          </a:p>
          <a:p>
            <a:pPr algn="just"/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наличие взаимосвязанных с основными цехов с установками по:</a:t>
            </a:r>
          </a:p>
          <a:p>
            <a:pPr algn="just"/>
            <a:r>
              <a:rPr lang="ru-RU" sz="2200" dirty="0" smtClean="0"/>
              <a:t>    - генерации энергии</a:t>
            </a:r>
          </a:p>
          <a:p>
            <a:pPr algn="just"/>
            <a:r>
              <a:rPr lang="ru-RU" sz="2200" dirty="0" smtClean="0"/>
              <a:t>    - приему и преобразованию</a:t>
            </a:r>
          </a:p>
          <a:p>
            <a:pPr algn="just"/>
            <a:r>
              <a:rPr lang="ru-RU" sz="2200" dirty="0" smtClean="0"/>
              <a:t>    - аккумулированию и передаче</a:t>
            </a:r>
          </a:p>
          <a:p>
            <a:pPr algn="just"/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наличие цехов по обслуживанию и ремонту энергохозяйства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162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4243"/>
            <a:ext cx="1089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Системы и службы обеспечения производства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74773" y="1233576"/>
            <a:ext cx="4978781" cy="58463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dk1"/>
                </a:solidFill>
              </a:rPr>
              <a:t>Системы уборки отходов производства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287" y="1899658"/>
            <a:ext cx="9078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Вывод за пределы производства отходов при производстве основной продукции:</a:t>
            </a:r>
          </a:p>
          <a:p>
            <a:pPr algn="just"/>
            <a:r>
              <a:rPr lang="ru-RU" sz="2200" dirty="0" smtClean="0"/>
              <a:t>    - шлак</a:t>
            </a:r>
          </a:p>
          <a:p>
            <a:pPr algn="just"/>
            <a:r>
              <a:rPr lang="ru-RU" sz="2200" dirty="0" smtClean="0"/>
              <a:t>    - пыль</a:t>
            </a:r>
          </a:p>
          <a:p>
            <a:pPr algn="just"/>
            <a:r>
              <a:rPr lang="ru-RU" sz="2200" dirty="0" smtClean="0"/>
              <a:t>    - окалина</a:t>
            </a:r>
          </a:p>
          <a:p>
            <a:pPr algn="just"/>
            <a:r>
              <a:rPr lang="ru-RU" sz="2200" dirty="0" smtClean="0"/>
              <a:t>    - стружка</a:t>
            </a:r>
          </a:p>
          <a:p>
            <a:pPr algn="just"/>
            <a:r>
              <a:rPr lang="ru-RU" sz="2200" dirty="0" smtClean="0"/>
              <a:t>    - масла</a:t>
            </a:r>
          </a:p>
          <a:p>
            <a:pPr algn="just"/>
            <a:r>
              <a:rPr lang="ru-RU" sz="2200" dirty="0" smtClean="0"/>
              <a:t>    - обрезь</a:t>
            </a:r>
          </a:p>
          <a:p>
            <a:pPr algn="just"/>
            <a:r>
              <a:rPr lang="ru-RU" sz="2200" dirty="0" smtClean="0"/>
              <a:t>    - мусор</a:t>
            </a:r>
          </a:p>
          <a:p>
            <a:pPr algn="just"/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Применение специальных средств для транспортирования: ковши, транспортеры, короба, контейнеры, устройства гидросмыва и др.</a:t>
            </a:r>
          </a:p>
          <a:p>
            <a:pPr algn="just"/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Координация работы системы с транспортными системами цехов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228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60564" y="374737"/>
            <a:ext cx="1089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Системы и службы обеспечения производства</a:t>
            </a: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997" y="1224503"/>
            <a:ext cx="2555020" cy="108208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>
                <a:solidFill>
                  <a:schemeClr val="dk1"/>
                </a:solidFill>
              </a:rPr>
              <a:t>Ремонтно-инструментальная служба (РИС)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5231" y="1839582"/>
            <a:ext cx="2743952" cy="91849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цехи по изготовлению сменного оборудования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93893" y="928626"/>
            <a:ext cx="2743952" cy="734337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цехи по ремонту оборудования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5686" y="4615543"/>
            <a:ext cx="2154445" cy="1044391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Ремонтный комплекс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7606" y="3453620"/>
            <a:ext cx="3744734" cy="800688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цехи по ремонту оборудования ЦРМО, ЦРСО, ЦРПО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7606" y="6221296"/>
            <a:ext cx="3744733" cy="573938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планово-аналитическое управление ( ПАУ 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75167" y="928626"/>
            <a:ext cx="3865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dirty="0" smtClean="0"/>
              <a:t>постоянное поддержание оборудования в работоспособном состоянии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ремонт основного оборудования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восстановление оборудования и инструмента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изготовление запасных частей и сменного оборудования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320389" y="2982682"/>
            <a:ext cx="2917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u="sng" dirty="0" smtClean="0"/>
              <a:t>РИС ОАО «НЛМК»</a:t>
            </a:r>
            <a:endParaRPr lang="ru-RU" sz="2200" u="sng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693619" y="5890554"/>
            <a:ext cx="2325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711158" y="4923807"/>
            <a:ext cx="32414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Левая фигурная скобка 26"/>
          <p:cNvSpPr/>
          <p:nvPr/>
        </p:nvSpPr>
        <p:spPr>
          <a:xfrm>
            <a:off x="2721026" y="1243166"/>
            <a:ext cx="376738" cy="110814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2470131" y="3821501"/>
            <a:ext cx="427476" cy="273457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7606" y="5661825"/>
            <a:ext cx="3744734" cy="45745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сервисный центр (СЦ)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97606" y="4380315"/>
            <a:ext cx="3744734" cy="115503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/>
              <a:t>механические цехи по изготовлению зап.частей и сменного оборудования МЦМО, МЦСО, МЦПО</a:t>
            </a:r>
          </a:p>
        </p:txBody>
      </p:sp>
    </p:spTree>
    <p:extLst>
      <p:ext uri="{BB962C8B-B14F-4D97-AF65-F5344CB8AC3E}">
        <p14:creationId xmlns:p14="http://schemas.microsoft.com/office/powerpoint/2010/main" val="31202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</TotalTime>
  <Words>955</Words>
  <Application>Microsoft Office PowerPoint</Application>
  <PresentationFormat>Широкоэкранный</PresentationFormat>
  <Paragraphs>218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Corbel</vt:lpstr>
      <vt:lpstr>Gill Sans MT</vt:lpstr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nazarkirichenko08@gmail.com</dc:creator>
  <cp:lastModifiedBy>nazarkirichenko08@gmail.com</cp:lastModifiedBy>
  <cp:revision>2</cp:revision>
  <dcterms:created xsi:type="dcterms:W3CDTF">2020-04-04T19:15:17Z</dcterms:created>
  <dcterms:modified xsi:type="dcterms:W3CDTF">2020-04-04T19:16:52Z</dcterms:modified>
</cp:coreProperties>
</file>