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684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501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09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9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7652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10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15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407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84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276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88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49A1C6E6-3BCD-4ADA-B7B9-655A7D7461E4}" type="datetimeFigureOut">
              <a:rPr lang="en-US" smtClean="0"/>
              <a:t>4/4/2020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4A7B917-9BCB-4485-9B59-77BD500FE5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9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4316622" y="615710"/>
            <a:ext cx="1590675" cy="504825"/>
          </a:xfrm>
          <a:prstGeom prst="round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364084" y="615710"/>
            <a:ext cx="906007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/>
          </a:p>
          <a:p>
            <a:pPr algn="ctr"/>
            <a:endParaRPr lang="ru-RU" sz="2200" b="1" dirty="0" smtClean="0"/>
          </a:p>
          <a:p>
            <a:pPr algn="ctr"/>
            <a:endParaRPr lang="ru-RU" sz="2200" b="1" dirty="0" smtClean="0"/>
          </a:p>
          <a:p>
            <a:pPr algn="ctr"/>
            <a:r>
              <a:rPr lang="ru-RU" sz="2400" b="1" dirty="0" smtClean="0"/>
              <a:t>Структура и объекты металлургических предприятий</a:t>
            </a:r>
          </a:p>
          <a:p>
            <a:endParaRPr lang="ru-RU" sz="2400" dirty="0" smtClean="0"/>
          </a:p>
          <a:p>
            <a:endParaRPr lang="ru-RU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400" dirty="0" smtClean="0"/>
              <a:t>Структура предприятий чёрной металлургии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Основные объекты металлургического комбината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Системы и службы обеспечения производства на комбинате</a:t>
            </a:r>
          </a:p>
          <a:p>
            <a:pPr>
              <a:buFont typeface="Arial" pitchFamily="34" charset="0"/>
              <a:buChar char="•"/>
            </a:pPr>
            <a:endParaRPr lang="ru-RU" sz="2400" dirty="0" smtClean="0"/>
          </a:p>
          <a:p>
            <a:pPr>
              <a:buFont typeface="Arial" pitchFamily="34" charset="0"/>
              <a:buChar char="•"/>
            </a:pPr>
            <a:r>
              <a:rPr lang="ru-RU" sz="2400" dirty="0" smtClean="0"/>
              <a:t> Производства (цехи) комбината, структура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47906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1581" y="488469"/>
            <a:ext cx="71929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28223" y="1182577"/>
            <a:ext cx="3431828" cy="143293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dk1"/>
                </a:solidFill>
              </a:rPr>
              <a:t>Системы технического контроля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6124579" y="1163916"/>
            <a:ext cx="3328727" cy="148037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dk1"/>
                </a:solidFill>
              </a:rPr>
              <a:t>Системы бытового обслуживания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0942" y="2885098"/>
            <a:ext cx="4328975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контроль качества сырья и материалов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контроль технологии производства и качества продукции в переделах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контроль качества готовой продукции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анализ причин брака и рекламаций</a:t>
            </a:r>
            <a:endParaRPr lang="ru-RU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5620726" y="2903760"/>
            <a:ext cx="4028535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14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бытовые помещения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места отдыха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столовые и пункты питания</a:t>
            </a:r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оздоровительные комплексы, здравпункты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26276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57714" y="399867"/>
            <a:ext cx="642150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7620" y="3047452"/>
            <a:ext cx="4008773" cy="150901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Система управления с применением автоматизированных средств обработки данных и экономико-математических методов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97621" y="5047625"/>
            <a:ext cx="4008772" cy="129279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Решение основных задач управления производственно-хозяйственной деятельностью цеха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984197" y="1530694"/>
            <a:ext cx="246472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Комплекс материальной и структурно-алгоритмических служб по обеспечению автоматического контроля и управления технологическими процессами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4889589" y="3119614"/>
            <a:ext cx="259521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400" dirty="0" smtClean="0"/>
              <a:t> </a:t>
            </a:r>
            <a:r>
              <a:rPr lang="ru-RU" dirty="0" smtClean="0"/>
              <a:t>Материальная часть:</a:t>
            </a:r>
          </a:p>
          <a:p>
            <a:pPr algn="just">
              <a:buFontTx/>
              <a:buChar char="-"/>
            </a:pPr>
            <a:r>
              <a:rPr lang="ru-RU" dirty="0" smtClean="0"/>
              <a:t> технические средства</a:t>
            </a:r>
          </a:p>
          <a:p>
            <a:pPr algn="just">
              <a:buFontTx/>
              <a:buChar char="-"/>
            </a:pPr>
            <a:r>
              <a:rPr lang="ru-RU" dirty="0" smtClean="0"/>
              <a:t> датчики, регуляторы, компьютеры и микропроцессоры, средства связи и др. в соответствии со структурно-алгоритмической частью АСУТП</a:t>
            </a:r>
          </a:p>
        </p:txBody>
      </p:sp>
      <p:sp>
        <p:nvSpPr>
          <p:cNvPr id="13" name="Стрелка вправо 12"/>
          <p:cNvSpPr/>
          <p:nvPr/>
        </p:nvSpPr>
        <p:spPr>
          <a:xfrm>
            <a:off x="7703100" y="1987905"/>
            <a:ext cx="358208" cy="274204"/>
          </a:xfrm>
          <a:prstGeom prst="rightArrow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7622" y="1474161"/>
            <a:ext cx="4008772" cy="102748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dk1"/>
                </a:solidFill>
              </a:rPr>
              <a:t>Автоматизированная система управления производством цеха (АСУП)</a:t>
            </a:r>
          </a:p>
        </p:txBody>
      </p:sp>
      <p:sp>
        <p:nvSpPr>
          <p:cNvPr id="23" name="Стрелка вниз 22"/>
          <p:cNvSpPr/>
          <p:nvPr/>
        </p:nvSpPr>
        <p:spPr>
          <a:xfrm>
            <a:off x="2210626" y="2596513"/>
            <a:ext cx="227626" cy="350012"/>
          </a:xfrm>
          <a:prstGeom prst="downArrow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448991" y="2100437"/>
            <a:ext cx="406787" cy="0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Скругленный прямоугольник 4"/>
          <p:cNvSpPr/>
          <p:nvPr/>
        </p:nvSpPr>
        <p:spPr>
          <a:xfrm>
            <a:off x="4762153" y="1368121"/>
            <a:ext cx="2885164" cy="1652539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/>
              <a:t>Автоматизированная система управления технологическими процессами (АСУТП)</a:t>
            </a:r>
          </a:p>
        </p:txBody>
      </p:sp>
      <p:sp>
        <p:nvSpPr>
          <p:cNvPr id="14" name="Стрелка вниз 13"/>
          <p:cNvSpPr/>
          <p:nvPr/>
        </p:nvSpPr>
        <p:spPr>
          <a:xfrm>
            <a:off x="2210626" y="4627037"/>
            <a:ext cx="227626" cy="350012"/>
          </a:xfrm>
          <a:prstGeom prst="downArrow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417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4029" y="459758"/>
            <a:ext cx="8220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Структурная схема основного производства (цеха) металлургического комбината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09727" y="1303752"/>
            <a:ext cx="85908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/>
              <a:t>Оборудование</a:t>
            </a:r>
            <a:endParaRPr lang="ru-RU" sz="20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17379" y="2084483"/>
            <a:ext cx="1586204" cy="72460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Внутрицеховой транспорт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0175731" y="2901820"/>
            <a:ext cx="1058179" cy="69766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отгрузки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76215" y="3777314"/>
            <a:ext cx="8534399" cy="58572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dk1"/>
                </a:solidFill>
              </a:rPr>
              <a:t>Реализация технологических процессов по выпуску продукции</a:t>
            </a:r>
            <a:endParaRPr lang="ru-RU" sz="2200" dirty="0">
              <a:solidFill>
                <a:schemeClr val="dk1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996748" y="2892488"/>
            <a:ext cx="1142642" cy="70699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упаковки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240747" y="2084483"/>
            <a:ext cx="1430814" cy="73130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Адъюстажное оборудование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410743" y="2920064"/>
            <a:ext cx="1420492" cy="67942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складирования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89046" y="2901820"/>
            <a:ext cx="974064" cy="69899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контроля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899451" y="2892490"/>
            <a:ext cx="1266459" cy="70699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отбора проб, экспресс-анализа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216630" y="2892488"/>
            <a:ext cx="1740757" cy="70699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300" dirty="0"/>
              <a:t>ремонтно-инструментальный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9050" y="4751383"/>
            <a:ext cx="1351291" cy="86440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dk1"/>
                </a:solidFill>
              </a:rPr>
              <a:t>отопление</a:t>
            </a:r>
            <a:endParaRPr lang="ru-RU" sz="1600" dirty="0">
              <a:solidFill>
                <a:schemeClr val="dk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477638" y="4796253"/>
            <a:ext cx="1570727" cy="81953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связь</a:t>
            </a:r>
          </a:p>
          <a:p>
            <a:pPr algn="ctr"/>
            <a:r>
              <a:rPr lang="ru-RU" sz="1600" dirty="0"/>
              <a:t>сигнализация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7105650" y="4777397"/>
            <a:ext cx="1247775" cy="83839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АСУТП</a:t>
            </a:r>
          </a:p>
          <a:p>
            <a:pPr algn="ctr"/>
            <a:r>
              <a:rPr lang="ru-RU" sz="1600" dirty="0"/>
              <a:t>АСУП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393090" y="4805583"/>
            <a:ext cx="1664352" cy="81020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компьютерная сеть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162180" y="4786533"/>
            <a:ext cx="2126235" cy="85725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энергообеспечение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656162" y="4758541"/>
            <a:ext cx="1457326" cy="85725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/>
              <a:t>вентиляция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867747" y="2864498"/>
            <a:ext cx="1035698" cy="895739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stCxn id="8" idx="2"/>
          </p:cNvCxnSpPr>
          <p:nvPr/>
        </p:nvCxnSpPr>
        <p:spPr>
          <a:xfrm flipH="1">
            <a:off x="2427264" y="2815791"/>
            <a:ext cx="58076" cy="866460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2799183" y="2892489"/>
            <a:ext cx="531845" cy="867747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stCxn id="5" idx="2"/>
          </p:cNvCxnSpPr>
          <p:nvPr/>
        </p:nvCxnSpPr>
        <p:spPr>
          <a:xfrm flipH="1">
            <a:off x="9423919" y="3599484"/>
            <a:ext cx="1280902" cy="17941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0" idx="2"/>
          </p:cNvCxnSpPr>
          <p:nvPr/>
        </p:nvCxnSpPr>
        <p:spPr>
          <a:xfrm flipH="1">
            <a:off x="4068147" y="3599484"/>
            <a:ext cx="52842" cy="17941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1" idx="2"/>
            <a:endCxn id="6" idx="0"/>
          </p:cNvCxnSpPr>
          <p:nvPr/>
        </p:nvCxnSpPr>
        <p:spPr>
          <a:xfrm flipH="1">
            <a:off x="5243415" y="3600817"/>
            <a:ext cx="132663" cy="176497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6130212" y="3566129"/>
            <a:ext cx="360122" cy="231430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H="1">
            <a:off x="6887938" y="3573624"/>
            <a:ext cx="893793" cy="202747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>
            <a:stCxn id="7" idx="2"/>
          </p:cNvCxnSpPr>
          <p:nvPr/>
        </p:nvCxnSpPr>
        <p:spPr>
          <a:xfrm flipH="1">
            <a:off x="8481527" y="3599484"/>
            <a:ext cx="1086542" cy="216736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14" idx="0"/>
          </p:cNvCxnSpPr>
          <p:nvPr/>
        </p:nvCxnSpPr>
        <p:spPr>
          <a:xfrm flipV="1">
            <a:off x="904696" y="4385389"/>
            <a:ext cx="1241345" cy="36599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/>
          <p:nvPr/>
        </p:nvCxnSpPr>
        <p:spPr>
          <a:xfrm flipV="1">
            <a:off x="2494481" y="4404049"/>
            <a:ext cx="342025" cy="344968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stCxn id="18" idx="0"/>
          </p:cNvCxnSpPr>
          <p:nvPr/>
        </p:nvCxnSpPr>
        <p:spPr>
          <a:xfrm flipV="1">
            <a:off x="4225298" y="4385388"/>
            <a:ext cx="94775" cy="401145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H="1" flipV="1">
            <a:off x="6083559" y="4348065"/>
            <a:ext cx="6467" cy="406172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H="1" flipV="1">
            <a:off x="7445829" y="4338735"/>
            <a:ext cx="170368" cy="426241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 стрелкой 50"/>
          <p:cNvCxnSpPr>
            <a:stCxn id="15" idx="0"/>
          </p:cNvCxnSpPr>
          <p:nvPr/>
        </p:nvCxnSpPr>
        <p:spPr>
          <a:xfrm flipH="1" flipV="1">
            <a:off x="8313576" y="4385389"/>
            <a:ext cx="949426" cy="410864"/>
          </a:xfrm>
          <a:prstGeom prst="straightConnector1">
            <a:avLst/>
          </a:prstGeom>
          <a:ln w="19050"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8" name="Правая фигурная скобка 37"/>
          <p:cNvSpPr/>
          <p:nvPr/>
        </p:nvSpPr>
        <p:spPr>
          <a:xfrm rot="16200000">
            <a:off x="2223625" y="353608"/>
            <a:ext cx="298300" cy="301005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Правая фигурная скобка 38"/>
          <p:cNvSpPr/>
          <p:nvPr/>
        </p:nvSpPr>
        <p:spPr>
          <a:xfrm rot="16200000">
            <a:off x="7467620" y="-463406"/>
            <a:ext cx="587827" cy="6179945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778307" y="2061716"/>
            <a:ext cx="1414065" cy="75407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/>
              <a:t>Основное оборудование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6046236" y="1616537"/>
            <a:ext cx="36543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                                                                               участки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847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Полилиния 51"/>
          <p:cNvSpPr/>
          <p:nvPr/>
        </p:nvSpPr>
        <p:spPr>
          <a:xfrm>
            <a:off x="3114815" y="4480170"/>
            <a:ext cx="1998361" cy="306433"/>
          </a:xfrm>
          <a:custGeom>
            <a:avLst/>
            <a:gdLst>
              <a:gd name="connsiteX0" fmla="*/ 0 w 1129085"/>
              <a:gd name="connsiteY0" fmla="*/ 0 h 222636"/>
              <a:gd name="connsiteX1" fmla="*/ 644056 w 1129085"/>
              <a:gd name="connsiteY1" fmla="*/ 166977 h 222636"/>
              <a:gd name="connsiteX2" fmla="*/ 1129085 w 1129085"/>
              <a:gd name="connsiteY2" fmla="*/ 222636 h 222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9085" h="222636">
                <a:moveTo>
                  <a:pt x="0" y="0"/>
                </a:moveTo>
                <a:cubicBezTo>
                  <a:pt x="227937" y="64935"/>
                  <a:pt x="455875" y="129871"/>
                  <a:pt x="644056" y="166977"/>
                </a:cubicBezTo>
                <a:cubicBezTo>
                  <a:pt x="832237" y="204083"/>
                  <a:pt x="980661" y="213359"/>
                  <a:pt x="1129085" y="222636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2" name="TextBox 1"/>
          <p:cNvSpPr txBox="1"/>
          <p:nvPr/>
        </p:nvSpPr>
        <p:spPr>
          <a:xfrm>
            <a:off x="527777" y="396246"/>
            <a:ext cx="88868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Компоновки основного оборудования, отделения, участков производства (цеха)</a:t>
            </a:r>
            <a:endParaRPr lang="ru-RU" sz="2200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81818" y="1410705"/>
            <a:ext cx="2634402" cy="107123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dk1"/>
                </a:solidFill>
              </a:rPr>
              <a:t>Размещение в отдельно стоящих зданиях, сооружениях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14943" y="4552630"/>
            <a:ext cx="1917786" cy="60023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адъюстажное оборудование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058296" y="2472612"/>
            <a:ext cx="1913295" cy="64830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адъюстажное оборудование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36349" y="5656498"/>
            <a:ext cx="581718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 </a:t>
            </a:r>
            <a:r>
              <a:rPr lang="ru-RU" sz="2000" dirty="0" smtClean="0"/>
              <a:t>Агломерационные производства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Коксохимические производства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Доменные производства</a:t>
            </a:r>
            <a:endParaRPr lang="ru-RU" sz="20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592500" y="2761861"/>
            <a:ext cx="1655762" cy="71056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27053" y="5170232"/>
            <a:ext cx="364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внутрицеховой транспорт</a:t>
            </a:r>
            <a:endParaRPr lang="ru-RU" dirty="0"/>
          </a:p>
        </p:txBody>
      </p:sp>
      <p:sp>
        <p:nvSpPr>
          <p:cNvPr id="35" name="Полилиния 34"/>
          <p:cNvSpPr/>
          <p:nvPr/>
        </p:nvSpPr>
        <p:spPr>
          <a:xfrm>
            <a:off x="330839" y="2443732"/>
            <a:ext cx="512064" cy="794918"/>
          </a:xfrm>
          <a:custGeom>
            <a:avLst/>
            <a:gdLst>
              <a:gd name="connsiteX0" fmla="*/ 512064 w 512064"/>
              <a:gd name="connsiteY0" fmla="*/ 731520 h 794918"/>
              <a:gd name="connsiteX1" fmla="*/ 234087 w 512064"/>
              <a:gd name="connsiteY1" fmla="*/ 672998 h 794918"/>
              <a:gd name="connsiteX2" fmla="*/ 0 w 512064"/>
              <a:gd name="connsiteY2" fmla="*/ 0 h 794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064" h="794918">
                <a:moveTo>
                  <a:pt x="512064" y="731520"/>
                </a:moveTo>
                <a:cubicBezTo>
                  <a:pt x="415747" y="763219"/>
                  <a:pt x="319431" y="794918"/>
                  <a:pt x="234087" y="672998"/>
                </a:cubicBezTo>
                <a:cubicBezTo>
                  <a:pt x="148743" y="551078"/>
                  <a:pt x="74371" y="275539"/>
                  <a:pt x="0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36" name="Полилиния 35"/>
          <p:cNvSpPr/>
          <p:nvPr/>
        </p:nvSpPr>
        <p:spPr>
          <a:xfrm>
            <a:off x="214605" y="1922106"/>
            <a:ext cx="1309198" cy="2654798"/>
          </a:xfrm>
          <a:custGeom>
            <a:avLst/>
            <a:gdLst>
              <a:gd name="connsiteX0" fmla="*/ 512064 w 512064"/>
              <a:gd name="connsiteY0" fmla="*/ 731520 h 794918"/>
              <a:gd name="connsiteX1" fmla="*/ 234087 w 512064"/>
              <a:gd name="connsiteY1" fmla="*/ 672998 h 794918"/>
              <a:gd name="connsiteX2" fmla="*/ 0 w 512064"/>
              <a:gd name="connsiteY2" fmla="*/ 0 h 7949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2064" h="794918">
                <a:moveTo>
                  <a:pt x="512064" y="731520"/>
                </a:moveTo>
                <a:cubicBezTo>
                  <a:pt x="415747" y="763219"/>
                  <a:pt x="319431" y="794918"/>
                  <a:pt x="234087" y="672998"/>
                </a:cubicBezTo>
                <a:cubicBezTo>
                  <a:pt x="148743" y="551078"/>
                  <a:pt x="74371" y="275539"/>
                  <a:pt x="0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2372201" y="3321698"/>
            <a:ext cx="1229415" cy="4861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Полилиния 42"/>
          <p:cNvSpPr/>
          <p:nvPr/>
        </p:nvSpPr>
        <p:spPr>
          <a:xfrm rot="10800000" flipV="1">
            <a:off x="3094122" y="4018983"/>
            <a:ext cx="1571184" cy="469127"/>
          </a:xfrm>
          <a:custGeom>
            <a:avLst/>
            <a:gdLst>
              <a:gd name="connsiteX0" fmla="*/ 0 w 1038758"/>
              <a:gd name="connsiteY0" fmla="*/ 18289 h 84125"/>
              <a:gd name="connsiteX1" fmla="*/ 402336 w 1038758"/>
              <a:gd name="connsiteY1" fmla="*/ 10973 h 84125"/>
              <a:gd name="connsiteX2" fmla="*/ 1038758 w 1038758"/>
              <a:gd name="connsiteY2" fmla="*/ 84125 h 84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38758" h="84125">
                <a:moveTo>
                  <a:pt x="0" y="18289"/>
                </a:moveTo>
                <a:cubicBezTo>
                  <a:pt x="114605" y="9144"/>
                  <a:pt x="229210" y="0"/>
                  <a:pt x="402336" y="10973"/>
                </a:cubicBezTo>
                <a:cubicBezTo>
                  <a:pt x="575462" y="21946"/>
                  <a:pt x="807110" y="53035"/>
                  <a:pt x="1038758" y="84125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 flipV="1">
            <a:off x="3834882" y="4676606"/>
            <a:ext cx="333272" cy="557867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Овал 46"/>
          <p:cNvSpPr/>
          <p:nvPr/>
        </p:nvSpPr>
        <p:spPr>
          <a:xfrm>
            <a:off x="4092614" y="4663869"/>
            <a:ext cx="95098" cy="804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Полилиния 47"/>
          <p:cNvSpPr/>
          <p:nvPr/>
        </p:nvSpPr>
        <p:spPr>
          <a:xfrm>
            <a:off x="5971592" y="2761861"/>
            <a:ext cx="636625" cy="250093"/>
          </a:xfrm>
          <a:custGeom>
            <a:avLst/>
            <a:gdLst>
              <a:gd name="connsiteX0" fmla="*/ 0 w 263347"/>
              <a:gd name="connsiteY0" fmla="*/ 0 h 234087"/>
              <a:gd name="connsiteX1" fmla="*/ 263347 w 263347"/>
              <a:gd name="connsiteY1" fmla="*/ 234087 h 2340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63347" h="234087">
                <a:moveTo>
                  <a:pt x="0" y="0"/>
                </a:moveTo>
                <a:cubicBezTo>
                  <a:pt x="108508" y="94488"/>
                  <a:pt x="217017" y="188977"/>
                  <a:pt x="263347" y="234087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3" name="Полилиния 52"/>
          <p:cNvSpPr/>
          <p:nvPr/>
        </p:nvSpPr>
        <p:spPr>
          <a:xfrm>
            <a:off x="8224333" y="1987420"/>
            <a:ext cx="555773" cy="1198887"/>
          </a:xfrm>
          <a:custGeom>
            <a:avLst/>
            <a:gdLst>
              <a:gd name="connsiteX0" fmla="*/ 0 w 321869"/>
              <a:gd name="connsiteY0" fmla="*/ 826617 h 826617"/>
              <a:gd name="connsiteX1" fmla="*/ 197511 w 321869"/>
              <a:gd name="connsiteY1" fmla="*/ 629107 h 826617"/>
              <a:gd name="connsiteX2" fmla="*/ 321869 w 321869"/>
              <a:gd name="connsiteY2" fmla="*/ 0 h 826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1869" h="826617">
                <a:moveTo>
                  <a:pt x="0" y="826617"/>
                </a:moveTo>
                <a:cubicBezTo>
                  <a:pt x="71933" y="796746"/>
                  <a:pt x="143866" y="766876"/>
                  <a:pt x="197511" y="629107"/>
                </a:cubicBezTo>
                <a:cubicBezTo>
                  <a:pt x="251156" y="491338"/>
                  <a:pt x="321869" y="0"/>
                  <a:pt x="321869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4" name="Полилиния 53"/>
          <p:cNvSpPr/>
          <p:nvPr/>
        </p:nvSpPr>
        <p:spPr>
          <a:xfrm>
            <a:off x="6962281" y="2696548"/>
            <a:ext cx="1677866" cy="1837068"/>
          </a:xfrm>
          <a:custGeom>
            <a:avLst/>
            <a:gdLst>
              <a:gd name="connsiteX0" fmla="*/ 0 w 321869"/>
              <a:gd name="connsiteY0" fmla="*/ 826617 h 826617"/>
              <a:gd name="connsiteX1" fmla="*/ 197511 w 321869"/>
              <a:gd name="connsiteY1" fmla="*/ 629107 h 826617"/>
              <a:gd name="connsiteX2" fmla="*/ 321869 w 321869"/>
              <a:gd name="connsiteY2" fmla="*/ 0 h 826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1869" h="826617">
                <a:moveTo>
                  <a:pt x="0" y="826617"/>
                </a:moveTo>
                <a:cubicBezTo>
                  <a:pt x="71933" y="796746"/>
                  <a:pt x="143866" y="766876"/>
                  <a:pt x="197511" y="629107"/>
                </a:cubicBezTo>
                <a:cubicBezTo>
                  <a:pt x="251156" y="491338"/>
                  <a:pt x="321869" y="0"/>
                  <a:pt x="321869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1" name="Полилиния 50"/>
          <p:cNvSpPr/>
          <p:nvPr/>
        </p:nvSpPr>
        <p:spPr>
          <a:xfrm>
            <a:off x="2381736" y="2780522"/>
            <a:ext cx="1714403" cy="540587"/>
          </a:xfrm>
          <a:custGeom>
            <a:avLst/>
            <a:gdLst>
              <a:gd name="connsiteX0" fmla="*/ 0 w 906449"/>
              <a:gd name="connsiteY0" fmla="*/ 477079 h 477079"/>
              <a:gd name="connsiteX1" fmla="*/ 477078 w 906449"/>
              <a:gd name="connsiteY1" fmla="*/ 119270 h 477079"/>
              <a:gd name="connsiteX2" fmla="*/ 906449 w 906449"/>
              <a:gd name="connsiteY2" fmla="*/ 0 h 4770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06449" h="477079">
                <a:moveTo>
                  <a:pt x="0" y="477079"/>
                </a:moveTo>
                <a:cubicBezTo>
                  <a:pt x="163001" y="337931"/>
                  <a:pt x="326003" y="198783"/>
                  <a:pt x="477078" y="119270"/>
                </a:cubicBezTo>
                <a:cubicBezTo>
                  <a:pt x="628153" y="39757"/>
                  <a:pt x="767301" y="19878"/>
                  <a:pt x="906449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665576" y="3946849"/>
            <a:ext cx="1791207" cy="60578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основное оборудование</a:t>
            </a:r>
          </a:p>
        </p:txBody>
      </p:sp>
      <p:sp>
        <p:nvSpPr>
          <p:cNvPr id="59" name="Полилиния 58"/>
          <p:cNvSpPr/>
          <p:nvPr/>
        </p:nvSpPr>
        <p:spPr>
          <a:xfrm>
            <a:off x="5274745" y="3023119"/>
            <a:ext cx="1321998" cy="521926"/>
          </a:xfrm>
          <a:custGeom>
            <a:avLst/>
            <a:gdLst>
              <a:gd name="connsiteX0" fmla="*/ 0 w 715618"/>
              <a:gd name="connsiteY0" fmla="*/ 333955 h 333955"/>
              <a:gd name="connsiteX1" fmla="*/ 540689 w 715618"/>
              <a:gd name="connsiteY1" fmla="*/ 151075 h 333955"/>
              <a:gd name="connsiteX2" fmla="*/ 715618 w 715618"/>
              <a:gd name="connsiteY2" fmla="*/ 0 h 333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5618" h="333955">
                <a:moveTo>
                  <a:pt x="0" y="333955"/>
                </a:moveTo>
                <a:cubicBezTo>
                  <a:pt x="210709" y="270344"/>
                  <a:pt x="421419" y="206734"/>
                  <a:pt x="540689" y="151075"/>
                </a:cubicBezTo>
                <a:cubicBezTo>
                  <a:pt x="659959" y="95416"/>
                  <a:pt x="687788" y="47708"/>
                  <a:pt x="715618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2" name="Полилиния 61"/>
          <p:cNvSpPr/>
          <p:nvPr/>
        </p:nvSpPr>
        <p:spPr>
          <a:xfrm>
            <a:off x="6163417" y="3097762"/>
            <a:ext cx="451987" cy="885089"/>
          </a:xfrm>
          <a:custGeom>
            <a:avLst/>
            <a:gdLst>
              <a:gd name="connsiteX0" fmla="*/ 0 w 255767"/>
              <a:gd name="connsiteY0" fmla="*/ 1144988 h 1144988"/>
              <a:gd name="connsiteX1" fmla="*/ 238539 w 255767"/>
              <a:gd name="connsiteY1" fmla="*/ 811033 h 1144988"/>
              <a:gd name="connsiteX2" fmla="*/ 103367 w 255767"/>
              <a:gd name="connsiteY2" fmla="*/ 365760 h 1144988"/>
              <a:gd name="connsiteX3" fmla="*/ 214685 w 255767"/>
              <a:gd name="connsiteY3" fmla="*/ 0 h 1144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5767" h="1144988">
                <a:moveTo>
                  <a:pt x="0" y="1144988"/>
                </a:moveTo>
                <a:cubicBezTo>
                  <a:pt x="110655" y="1042946"/>
                  <a:pt x="221311" y="940904"/>
                  <a:pt x="238539" y="811033"/>
                </a:cubicBezTo>
                <a:cubicBezTo>
                  <a:pt x="255767" y="681162"/>
                  <a:pt x="107343" y="500932"/>
                  <a:pt x="103367" y="365760"/>
                </a:cubicBezTo>
                <a:cubicBezTo>
                  <a:pt x="99391" y="230588"/>
                  <a:pt x="157038" y="115294"/>
                  <a:pt x="214685" y="0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28" name="Прямоугольник 27"/>
          <p:cNvSpPr/>
          <p:nvPr/>
        </p:nvSpPr>
        <p:spPr>
          <a:xfrm>
            <a:off x="1519755" y="3946849"/>
            <a:ext cx="1615331" cy="76966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830424" y="2777269"/>
            <a:ext cx="1543183" cy="703050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458409" y="3129153"/>
            <a:ext cx="1813388" cy="60438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293995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6725" y="304800"/>
            <a:ext cx="88868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Компоновки основного оборудования, отделения, участков производства (цеха)</a:t>
            </a:r>
          </a:p>
          <a:p>
            <a:pPr algn="ctr"/>
            <a:r>
              <a:rPr lang="ru-RU" sz="2200" b="1" dirty="0" smtClean="0"/>
              <a:t> </a:t>
            </a:r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333040" y="1372369"/>
            <a:ext cx="2621446" cy="956293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Размещение с блокировкой отделений, участков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3310284" y="3685592"/>
            <a:ext cx="1821553" cy="58782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основное оборудование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3310283" y="2597309"/>
            <a:ext cx="1830884" cy="30451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70869" y="5712266"/>
            <a:ext cx="57266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1400" dirty="0" smtClean="0"/>
              <a:t> </a:t>
            </a:r>
            <a:r>
              <a:rPr lang="ru-RU" sz="2000" dirty="0" smtClean="0"/>
              <a:t>Электросталеплавильные производства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Конвертерные производства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/>
              <a:t> Прокатные производства</a:t>
            </a:r>
            <a:endParaRPr lang="ru-RU" sz="20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1814796" y="2591870"/>
            <a:ext cx="1488241" cy="580537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30" name="Дуга 29"/>
          <p:cNvSpPr/>
          <p:nvPr/>
        </p:nvSpPr>
        <p:spPr>
          <a:xfrm>
            <a:off x="6727371" y="3125755"/>
            <a:ext cx="961053" cy="4870580"/>
          </a:xfrm>
          <a:prstGeom prst="arc">
            <a:avLst>
              <a:gd name="adj1" fmla="val 16200000"/>
              <a:gd name="adj2" fmla="val 2220623"/>
            </a:avLst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6" name="Полилиния 55"/>
          <p:cNvSpPr/>
          <p:nvPr/>
        </p:nvSpPr>
        <p:spPr>
          <a:xfrm>
            <a:off x="1054359" y="2887121"/>
            <a:ext cx="746502" cy="3224430"/>
          </a:xfrm>
          <a:custGeom>
            <a:avLst/>
            <a:gdLst>
              <a:gd name="connsiteX0" fmla="*/ 994867 w 994867"/>
              <a:gd name="connsiteY0" fmla="*/ 0 h 2457907"/>
              <a:gd name="connsiteX1" fmla="*/ 599846 w 994867"/>
              <a:gd name="connsiteY1" fmla="*/ 373075 h 2457907"/>
              <a:gd name="connsiteX2" fmla="*/ 438912 w 994867"/>
              <a:gd name="connsiteY2" fmla="*/ 1748333 h 2457907"/>
              <a:gd name="connsiteX3" fmla="*/ 0 w 994867"/>
              <a:gd name="connsiteY3" fmla="*/ 2457907 h 24579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94867" h="2457907">
                <a:moveTo>
                  <a:pt x="994867" y="0"/>
                </a:moveTo>
                <a:cubicBezTo>
                  <a:pt x="843686" y="40843"/>
                  <a:pt x="692505" y="81686"/>
                  <a:pt x="599846" y="373075"/>
                </a:cubicBezTo>
                <a:cubicBezTo>
                  <a:pt x="507187" y="664464"/>
                  <a:pt x="538886" y="1400861"/>
                  <a:pt x="438912" y="1748333"/>
                </a:cubicBezTo>
                <a:cubicBezTo>
                  <a:pt x="338938" y="2095805"/>
                  <a:pt x="169469" y="2276856"/>
                  <a:pt x="0" y="2457907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7" name="Полилиния 56"/>
          <p:cNvSpPr/>
          <p:nvPr/>
        </p:nvSpPr>
        <p:spPr>
          <a:xfrm>
            <a:off x="1446245" y="3402578"/>
            <a:ext cx="1887795" cy="964150"/>
          </a:xfrm>
          <a:custGeom>
            <a:avLst/>
            <a:gdLst>
              <a:gd name="connsiteX0" fmla="*/ 1536192 w 1536192"/>
              <a:gd name="connsiteY0" fmla="*/ 0 h 1221638"/>
              <a:gd name="connsiteX1" fmla="*/ 358445 w 1536192"/>
              <a:gd name="connsiteY1" fmla="*/ 219456 h 1221638"/>
              <a:gd name="connsiteX2" fmla="*/ 0 w 1536192"/>
              <a:gd name="connsiteY2" fmla="*/ 1221638 h 122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6192" h="1221638">
                <a:moveTo>
                  <a:pt x="1536192" y="0"/>
                </a:moveTo>
                <a:cubicBezTo>
                  <a:pt x="1075334" y="7925"/>
                  <a:pt x="614477" y="15850"/>
                  <a:pt x="358445" y="219456"/>
                </a:cubicBezTo>
                <a:cubicBezTo>
                  <a:pt x="102413" y="423062"/>
                  <a:pt x="51206" y="822350"/>
                  <a:pt x="0" y="1221638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58" name="Полилиния 57"/>
          <p:cNvSpPr/>
          <p:nvPr/>
        </p:nvSpPr>
        <p:spPr>
          <a:xfrm>
            <a:off x="1427584" y="3962518"/>
            <a:ext cx="1908315" cy="898731"/>
          </a:xfrm>
          <a:custGeom>
            <a:avLst/>
            <a:gdLst>
              <a:gd name="connsiteX0" fmla="*/ 1536192 w 1536192"/>
              <a:gd name="connsiteY0" fmla="*/ 0 h 1221638"/>
              <a:gd name="connsiteX1" fmla="*/ 358445 w 1536192"/>
              <a:gd name="connsiteY1" fmla="*/ 219456 h 1221638"/>
              <a:gd name="connsiteX2" fmla="*/ 0 w 1536192"/>
              <a:gd name="connsiteY2" fmla="*/ 1221638 h 1221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6192" h="1221638">
                <a:moveTo>
                  <a:pt x="1536192" y="0"/>
                </a:moveTo>
                <a:cubicBezTo>
                  <a:pt x="1075334" y="7925"/>
                  <a:pt x="614477" y="15850"/>
                  <a:pt x="358445" y="219456"/>
                </a:cubicBezTo>
                <a:cubicBezTo>
                  <a:pt x="102413" y="423062"/>
                  <a:pt x="51206" y="822350"/>
                  <a:pt x="0" y="1221638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0" name="Полилиния 59"/>
          <p:cNvSpPr/>
          <p:nvPr/>
        </p:nvSpPr>
        <p:spPr>
          <a:xfrm>
            <a:off x="1390262" y="4558401"/>
            <a:ext cx="2567084" cy="704063"/>
          </a:xfrm>
          <a:custGeom>
            <a:avLst/>
            <a:gdLst>
              <a:gd name="connsiteX0" fmla="*/ 2004365 w 2004365"/>
              <a:gd name="connsiteY0" fmla="*/ 0 h 490118"/>
              <a:gd name="connsiteX1" fmla="*/ 424282 w 2004365"/>
              <a:gd name="connsiteY1" fmla="*/ 153619 h 490118"/>
              <a:gd name="connsiteX2" fmla="*/ 0 w 2004365"/>
              <a:gd name="connsiteY2" fmla="*/ 490118 h 4901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004365" h="490118">
                <a:moveTo>
                  <a:pt x="2004365" y="0"/>
                </a:moveTo>
                <a:cubicBezTo>
                  <a:pt x="1381354" y="35966"/>
                  <a:pt x="758343" y="71933"/>
                  <a:pt x="424282" y="153619"/>
                </a:cubicBezTo>
                <a:cubicBezTo>
                  <a:pt x="90221" y="235305"/>
                  <a:pt x="45110" y="362711"/>
                  <a:pt x="0" y="490118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1" name="Полилиния 60"/>
          <p:cNvSpPr/>
          <p:nvPr/>
        </p:nvSpPr>
        <p:spPr>
          <a:xfrm>
            <a:off x="1240971" y="5157514"/>
            <a:ext cx="3472497" cy="543489"/>
          </a:xfrm>
          <a:custGeom>
            <a:avLst/>
            <a:gdLst>
              <a:gd name="connsiteX0" fmla="*/ 3277210 w 3277210"/>
              <a:gd name="connsiteY0" fmla="*/ 0 h 409651"/>
              <a:gd name="connsiteX1" fmla="*/ 921716 w 3277210"/>
              <a:gd name="connsiteY1" fmla="*/ 43891 h 409651"/>
              <a:gd name="connsiteX2" fmla="*/ 0 w 3277210"/>
              <a:gd name="connsiteY2" fmla="*/ 409651 h 409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277210" h="409651">
                <a:moveTo>
                  <a:pt x="3277210" y="0"/>
                </a:moveTo>
                <a:lnTo>
                  <a:pt x="921716" y="43891"/>
                </a:lnTo>
                <a:cubicBezTo>
                  <a:pt x="375515" y="112166"/>
                  <a:pt x="147523" y="351130"/>
                  <a:pt x="0" y="409651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endParaRPr lang="ru-RU" b="1" dirty="0"/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 flipV="1">
            <a:off x="5127218" y="3172408"/>
            <a:ext cx="639100" cy="1002"/>
          </a:xfrm>
          <a:prstGeom prst="line">
            <a:avLst/>
          </a:pr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Полилиния 63"/>
          <p:cNvSpPr/>
          <p:nvPr/>
        </p:nvSpPr>
        <p:spPr>
          <a:xfrm>
            <a:off x="5137327" y="3582303"/>
            <a:ext cx="2513775" cy="607141"/>
          </a:xfrm>
          <a:custGeom>
            <a:avLst/>
            <a:gdLst>
              <a:gd name="connsiteX0" fmla="*/ 0 w 1661770"/>
              <a:gd name="connsiteY0" fmla="*/ 0 h 768096"/>
              <a:gd name="connsiteX1" fmla="*/ 1389888 w 1661770"/>
              <a:gd name="connsiteY1" fmla="*/ 190195 h 768096"/>
              <a:gd name="connsiteX2" fmla="*/ 1631290 w 1661770"/>
              <a:gd name="connsiteY2" fmla="*/ 768096 h 768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61770" h="768096">
                <a:moveTo>
                  <a:pt x="0" y="0"/>
                </a:moveTo>
                <a:cubicBezTo>
                  <a:pt x="559003" y="31089"/>
                  <a:pt x="1118006" y="62179"/>
                  <a:pt x="1389888" y="190195"/>
                </a:cubicBezTo>
                <a:cubicBezTo>
                  <a:pt x="1661770" y="318211"/>
                  <a:pt x="1631290" y="768096"/>
                  <a:pt x="1631290" y="768096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5" name="Полилиния 64"/>
          <p:cNvSpPr/>
          <p:nvPr/>
        </p:nvSpPr>
        <p:spPr>
          <a:xfrm>
            <a:off x="5118276" y="4023963"/>
            <a:ext cx="2570147" cy="1350470"/>
          </a:xfrm>
          <a:custGeom>
            <a:avLst/>
            <a:gdLst>
              <a:gd name="connsiteX0" fmla="*/ 0 w 1843430"/>
              <a:gd name="connsiteY0" fmla="*/ 0 h 907085"/>
              <a:gd name="connsiteX1" fmla="*/ 1463040 w 1843430"/>
              <a:gd name="connsiteY1" fmla="*/ 299923 h 907085"/>
              <a:gd name="connsiteX2" fmla="*/ 1843430 w 1843430"/>
              <a:gd name="connsiteY2" fmla="*/ 907085 h 90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43430" h="907085">
                <a:moveTo>
                  <a:pt x="0" y="0"/>
                </a:moveTo>
                <a:cubicBezTo>
                  <a:pt x="577901" y="74371"/>
                  <a:pt x="1155802" y="148742"/>
                  <a:pt x="1463040" y="299923"/>
                </a:cubicBezTo>
                <a:cubicBezTo>
                  <a:pt x="1770278" y="451104"/>
                  <a:pt x="1791005" y="808330"/>
                  <a:pt x="1843430" y="907085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6" name="Полилиния 65"/>
          <p:cNvSpPr/>
          <p:nvPr/>
        </p:nvSpPr>
        <p:spPr>
          <a:xfrm>
            <a:off x="5644671" y="4519027"/>
            <a:ext cx="2034423" cy="1060679"/>
          </a:xfrm>
          <a:custGeom>
            <a:avLst/>
            <a:gdLst>
              <a:gd name="connsiteX0" fmla="*/ 0 w 1214323"/>
              <a:gd name="connsiteY0" fmla="*/ 49988 h 437694"/>
              <a:gd name="connsiteX1" fmla="*/ 877824 w 1214323"/>
              <a:gd name="connsiteY1" fmla="*/ 64618 h 437694"/>
              <a:gd name="connsiteX2" fmla="*/ 1214323 w 1214323"/>
              <a:gd name="connsiteY2" fmla="*/ 437694 h 437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4323" h="437694">
                <a:moveTo>
                  <a:pt x="0" y="49988"/>
                </a:moveTo>
                <a:cubicBezTo>
                  <a:pt x="337718" y="24994"/>
                  <a:pt x="675437" y="0"/>
                  <a:pt x="877824" y="64618"/>
                </a:cubicBezTo>
                <a:cubicBezTo>
                  <a:pt x="1080211" y="129236"/>
                  <a:pt x="1147267" y="283465"/>
                  <a:pt x="1214323" y="437694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67" name="Полилиния 66"/>
          <p:cNvSpPr/>
          <p:nvPr/>
        </p:nvSpPr>
        <p:spPr>
          <a:xfrm>
            <a:off x="6138288" y="5123268"/>
            <a:ext cx="1550136" cy="605728"/>
          </a:xfrm>
          <a:custGeom>
            <a:avLst/>
            <a:gdLst>
              <a:gd name="connsiteX0" fmla="*/ 0 w 819303"/>
              <a:gd name="connsiteY0" fmla="*/ 7315 h 226771"/>
              <a:gd name="connsiteX1" fmla="*/ 629108 w 819303"/>
              <a:gd name="connsiteY1" fmla="*/ 36576 h 226771"/>
              <a:gd name="connsiteX2" fmla="*/ 819303 w 819303"/>
              <a:gd name="connsiteY2" fmla="*/ 226771 h 226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9303" h="226771">
                <a:moveTo>
                  <a:pt x="0" y="7315"/>
                </a:moveTo>
                <a:cubicBezTo>
                  <a:pt x="246279" y="3657"/>
                  <a:pt x="492558" y="0"/>
                  <a:pt x="629108" y="36576"/>
                </a:cubicBezTo>
                <a:cubicBezTo>
                  <a:pt x="765658" y="73152"/>
                  <a:pt x="792480" y="149961"/>
                  <a:pt x="819303" y="226771"/>
                </a:cubicBezTo>
              </a:path>
            </a:pathLst>
          </a:custGeom>
          <a:ln w="2222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/>
          </a:p>
        </p:txBody>
      </p:sp>
      <p:sp>
        <p:nvSpPr>
          <p:cNvPr id="16" name="Прямоугольник 15"/>
          <p:cNvSpPr/>
          <p:nvPr/>
        </p:nvSpPr>
        <p:spPr>
          <a:xfrm>
            <a:off x="3314252" y="2907161"/>
            <a:ext cx="1826915" cy="787761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основное оборудование</a:t>
            </a:r>
          </a:p>
        </p:txBody>
      </p:sp>
      <p:sp>
        <p:nvSpPr>
          <p:cNvPr id="49" name="Прямоугольник 48"/>
          <p:cNvSpPr/>
          <p:nvPr/>
        </p:nvSpPr>
        <p:spPr>
          <a:xfrm>
            <a:off x="5566131" y="2876551"/>
            <a:ext cx="1683754" cy="605208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720689" y="4963503"/>
            <a:ext cx="1443157" cy="582722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отделения, участки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920823" y="4243436"/>
            <a:ext cx="1810817" cy="666075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/>
              <a:t>адъюстажное оборудование</a:t>
            </a:r>
          </a:p>
        </p:txBody>
      </p:sp>
    </p:spTree>
    <p:extLst>
      <p:ext uri="{BB962C8B-B14F-4D97-AF65-F5344CB8AC3E}">
        <p14:creationId xmlns:p14="http://schemas.microsoft.com/office/powerpoint/2010/main" val="297780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8249" y="375073"/>
            <a:ext cx="9448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Структура предприятий чёрной металлургии</a:t>
            </a:r>
            <a:endParaRPr lang="ru-RU" sz="24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25046" y="987188"/>
            <a:ext cx="1637898" cy="134980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Горнорудные предприятия (</a:t>
            </a:r>
            <a:r>
              <a:rPr lang="ru-RU" sz="1500" dirty="0" err="1"/>
              <a:t>ГОКи</a:t>
            </a:r>
            <a:r>
              <a:rPr lang="ru-RU" sz="1400" dirty="0">
                <a:solidFill>
                  <a:schemeClr val="dk1"/>
                </a:solidFill>
              </a:rPr>
              <a:t>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248096" y="927392"/>
            <a:ext cx="2660816" cy="98036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Добыча, обогащение, дробление железорудных материалов и руд цветных металлов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488841" y="2486009"/>
            <a:ext cx="1120977" cy="747309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арматура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605886" y="5072419"/>
            <a:ext cx="1727864" cy="83194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ориентированы на сорт (трубы), листовой прокат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671582" y="2488468"/>
            <a:ext cx="1045128" cy="73258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трубный прокат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373407" y="3445661"/>
            <a:ext cx="1415100" cy="110439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Минизаводы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000938" y="2490927"/>
            <a:ext cx="1394154" cy="72766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метизы (напр. проволока)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544629" y="1033814"/>
            <a:ext cx="1565654" cy="115039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Производство отдельных видов продукции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2268722" y="2040198"/>
            <a:ext cx="2507967" cy="721502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Производства полупроката (окатыши, агломерат)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652207" y="3304688"/>
            <a:ext cx="1996375" cy="124536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Производство агломерата, чугуна, стали, проката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3578504" y="5064031"/>
            <a:ext cx="1785013" cy="840331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ориентированы на  листовой прокат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9789027" y="2467658"/>
            <a:ext cx="1142409" cy="760961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трубное литьё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464400" y="5098935"/>
            <a:ext cx="1035478" cy="69434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сорт, рельсы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048623" y="5130607"/>
            <a:ext cx="1066928" cy="66059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листовой прокат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97920" y="5099489"/>
            <a:ext cx="1101333" cy="69324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трубный прокат</a:t>
            </a:r>
          </a:p>
        </p:txBody>
      </p:sp>
      <p:cxnSp>
        <p:nvCxnSpPr>
          <p:cNvPr id="23" name="Прямая со стрелкой 22"/>
          <p:cNvCxnSpPr>
            <a:stCxn id="4" idx="3"/>
          </p:cNvCxnSpPr>
          <p:nvPr/>
        </p:nvCxnSpPr>
        <p:spPr>
          <a:xfrm flipV="1">
            <a:off x="1862944" y="1324051"/>
            <a:ext cx="382822" cy="3380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4" idx="3"/>
            <a:endCxn id="14" idx="1"/>
          </p:cNvCxnSpPr>
          <p:nvPr/>
        </p:nvCxnSpPr>
        <p:spPr>
          <a:xfrm>
            <a:off x="1862944" y="1662088"/>
            <a:ext cx="405778" cy="738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240232" y="1669650"/>
            <a:ext cx="345631" cy="55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>
            <a:off x="6825082" y="2179930"/>
            <a:ext cx="1345996" cy="27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0"/>
          </p:cNvCxnSpPr>
          <p:nvPr/>
        </p:nvCxnSpPr>
        <p:spPr>
          <a:xfrm flipH="1">
            <a:off x="8049330" y="2179930"/>
            <a:ext cx="129064" cy="3060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>
            <a:off x="8185709" y="2179930"/>
            <a:ext cx="1808341" cy="2706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 стрелкой 37"/>
          <p:cNvCxnSpPr/>
          <p:nvPr/>
        </p:nvCxnSpPr>
        <p:spPr>
          <a:xfrm>
            <a:off x="8214970" y="2194560"/>
            <a:ext cx="790735" cy="224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6806596" y="4005735"/>
            <a:ext cx="567070" cy="102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H="1">
            <a:off x="7145082" y="4777273"/>
            <a:ext cx="1327114" cy="3157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H="1">
            <a:off x="8409834" y="4676760"/>
            <a:ext cx="59441" cy="457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>
            <a:endCxn id="20" idx="0"/>
          </p:cNvCxnSpPr>
          <p:nvPr/>
        </p:nvCxnSpPr>
        <p:spPr>
          <a:xfrm>
            <a:off x="8489523" y="4787660"/>
            <a:ext cx="1092564" cy="3429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 flipV="1">
            <a:off x="2209092" y="3879098"/>
            <a:ext cx="473862" cy="571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>
            <a:stCxn id="15" idx="2"/>
          </p:cNvCxnSpPr>
          <p:nvPr/>
        </p:nvCxnSpPr>
        <p:spPr>
          <a:xfrm flipH="1">
            <a:off x="2764469" y="4550054"/>
            <a:ext cx="885926" cy="5110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>
            <a:stCxn id="15" idx="2"/>
          </p:cNvCxnSpPr>
          <p:nvPr/>
        </p:nvCxnSpPr>
        <p:spPr>
          <a:xfrm>
            <a:off x="3650395" y="4550054"/>
            <a:ext cx="607051" cy="52669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H="1" flipV="1">
            <a:off x="878996" y="2090108"/>
            <a:ext cx="898" cy="923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/>
          <p:nvPr/>
        </p:nvCxnSpPr>
        <p:spPr>
          <a:xfrm>
            <a:off x="5153007" y="1587257"/>
            <a:ext cx="246647" cy="18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5151046" y="3943329"/>
            <a:ext cx="227463" cy="22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 стрелкой 102"/>
          <p:cNvCxnSpPr/>
          <p:nvPr/>
        </p:nvCxnSpPr>
        <p:spPr>
          <a:xfrm>
            <a:off x="9527743" y="4037914"/>
            <a:ext cx="238049" cy="739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>
            <a:off x="8049540" y="4215155"/>
            <a:ext cx="238049" cy="7392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Прямая соединительная линия 134"/>
          <p:cNvCxnSpPr/>
          <p:nvPr/>
        </p:nvCxnSpPr>
        <p:spPr>
          <a:xfrm>
            <a:off x="5141343" y="1587261"/>
            <a:ext cx="25880" cy="2355011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Прямая соединительная линия 136"/>
          <p:cNvCxnSpPr/>
          <p:nvPr/>
        </p:nvCxnSpPr>
        <p:spPr>
          <a:xfrm>
            <a:off x="905010" y="2179609"/>
            <a:ext cx="11503" cy="977659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Скругленный прямоугольник 5"/>
          <p:cNvSpPr/>
          <p:nvPr/>
        </p:nvSpPr>
        <p:spPr>
          <a:xfrm>
            <a:off x="220070" y="3085530"/>
            <a:ext cx="2153333" cy="1805373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Холдинги</a:t>
            </a:r>
          </a:p>
          <a:p>
            <a:pPr algn="ctr"/>
            <a:r>
              <a:rPr lang="ru-RU" sz="1500" dirty="0"/>
              <a:t>Металлургические комбинаты полного цикла (вертикально интегрированные структуры)</a:t>
            </a:r>
          </a:p>
        </p:txBody>
      </p:sp>
      <p:cxnSp>
        <p:nvCxnSpPr>
          <p:cNvPr id="140" name="Прямая соединительная линия 139"/>
          <p:cNvCxnSpPr/>
          <p:nvPr/>
        </p:nvCxnSpPr>
        <p:spPr>
          <a:xfrm flipV="1">
            <a:off x="923731" y="2879977"/>
            <a:ext cx="4217612" cy="21843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7391755" y="3400426"/>
            <a:ext cx="2528622" cy="1387234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Производство отдельных видов продукции по схеме окатыши, лом    сталь      ЛПА(прокат) без доменного процесса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06969" y="1076408"/>
            <a:ext cx="1951364" cy="1128642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dirty="0"/>
              <a:t>Металлургические заводы</a:t>
            </a:r>
          </a:p>
        </p:txBody>
      </p:sp>
    </p:spTree>
    <p:extLst>
      <p:ext uri="{BB962C8B-B14F-4D97-AF65-F5344CB8AC3E}">
        <p14:creationId xmlns:p14="http://schemas.microsoft.com/office/powerpoint/2010/main" val="923219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575" y="586512"/>
            <a:ext cx="9410699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Основные объекты металлургического комбината полного цикла</a:t>
            </a:r>
          </a:p>
          <a:p>
            <a:endParaRPr lang="ru-RU" dirty="0" smtClean="0"/>
          </a:p>
          <a:p>
            <a:pPr algn="ctr"/>
            <a:r>
              <a:rPr lang="ru-RU" sz="2000" dirty="0" smtClean="0"/>
              <a:t>           Основные производства</a:t>
            </a:r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37264" y="2042694"/>
            <a:ext cx="1930363" cy="614477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Агломерационное производство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69885" y="3774540"/>
            <a:ext cx="1863163" cy="101312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Электросталепла-вильное производство, УНРС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040177" y="4923443"/>
            <a:ext cx="2831735" cy="975256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Прокатный комплекс (сорт, трубы, г/к прокат, </a:t>
            </a:r>
            <a:r>
              <a:rPr lang="ru-RU" sz="1700" dirty="0" err="1"/>
              <a:t>х</a:t>
            </a:r>
            <a:r>
              <a:rPr lang="ru-RU" sz="1700" dirty="0"/>
              <a:t>/к прокат, в т.ч. с покрытиями)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029577" y="4243409"/>
            <a:ext cx="2077504" cy="63339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АСУТП</a:t>
            </a:r>
          </a:p>
          <a:p>
            <a:pPr algn="ctr"/>
            <a:r>
              <a:rPr lang="ru-RU" sz="1700" dirty="0"/>
              <a:t>АСУП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038338" y="3259906"/>
            <a:ext cx="2068743" cy="768630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Система технического контроля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020047" y="2259744"/>
            <a:ext cx="2087035" cy="82851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>
                <a:solidFill>
                  <a:schemeClr val="dk1"/>
                </a:solidFill>
              </a:rPr>
              <a:t>Ремонтно-инструментальная служба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28136" y="4876800"/>
            <a:ext cx="2074092" cy="1020208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Система уборки отходов производства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28136" y="3475534"/>
            <a:ext cx="2076989" cy="1058366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Система </a:t>
            </a:r>
            <a:r>
              <a:rPr lang="ru-RU" sz="1700" dirty="0" smtClean="0"/>
              <a:t>энергообеспечения</a:t>
            </a:r>
            <a:endParaRPr lang="ru-RU" sz="17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828136" y="2130362"/>
            <a:ext cx="2076989" cy="112954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>
                <a:solidFill>
                  <a:schemeClr val="dk1"/>
                </a:solidFill>
              </a:rPr>
              <a:t>Система материально-технического снабжения и сбыта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8033049" y="5232495"/>
            <a:ext cx="2074031" cy="664513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Система бытового обслуживания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14335" y="1558475"/>
            <a:ext cx="225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Службы и системы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7854002" y="1608798"/>
            <a:ext cx="2253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Службы и системы</a:t>
            </a:r>
          </a:p>
        </p:txBody>
      </p:sp>
      <p:cxnSp>
        <p:nvCxnSpPr>
          <p:cNvPr id="29" name="Прямая соединительная линия 28"/>
          <p:cNvCxnSpPr>
            <a:stCxn id="3" idx="2"/>
          </p:cNvCxnSpPr>
          <p:nvPr/>
        </p:nvCxnSpPr>
        <p:spPr>
          <a:xfrm flipH="1">
            <a:off x="5476959" y="2657171"/>
            <a:ext cx="25487" cy="231446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 flipV="1">
            <a:off x="2962656" y="2635250"/>
            <a:ext cx="618744" cy="173787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>
            <a:off x="2941093" y="3964675"/>
            <a:ext cx="743803" cy="279779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flipH="1" flipV="1">
            <a:off x="2902228" y="4116910"/>
            <a:ext cx="762196" cy="25037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flipH="1">
            <a:off x="2898249" y="2706624"/>
            <a:ext cx="773981" cy="205377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2893325" y="5247565"/>
            <a:ext cx="771099" cy="30707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 flipV="1">
            <a:off x="2854459" y="5392052"/>
            <a:ext cx="823613" cy="285417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/>
          <p:nvPr/>
        </p:nvCxnSpPr>
        <p:spPr>
          <a:xfrm flipH="1" flipV="1">
            <a:off x="7262871" y="2561231"/>
            <a:ext cx="727893" cy="14102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H="1" flipV="1">
            <a:off x="7277092" y="3541686"/>
            <a:ext cx="693201" cy="143210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 стрелкой 88"/>
          <p:cNvCxnSpPr/>
          <p:nvPr/>
        </p:nvCxnSpPr>
        <p:spPr>
          <a:xfrm flipH="1" flipV="1">
            <a:off x="7292555" y="4205161"/>
            <a:ext cx="698209" cy="203066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 стрелкой 89"/>
          <p:cNvCxnSpPr/>
          <p:nvPr/>
        </p:nvCxnSpPr>
        <p:spPr>
          <a:xfrm flipH="1" flipV="1">
            <a:off x="7289329" y="5305830"/>
            <a:ext cx="721907" cy="18739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 стрелкой 91"/>
          <p:cNvCxnSpPr/>
          <p:nvPr/>
        </p:nvCxnSpPr>
        <p:spPr>
          <a:xfrm>
            <a:off x="7308376" y="2702257"/>
            <a:ext cx="689212" cy="129653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 стрелкой 94"/>
          <p:cNvCxnSpPr/>
          <p:nvPr/>
        </p:nvCxnSpPr>
        <p:spPr>
          <a:xfrm>
            <a:off x="7294728" y="3664424"/>
            <a:ext cx="705560" cy="166922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 стрелкой 95"/>
          <p:cNvCxnSpPr/>
          <p:nvPr/>
        </p:nvCxnSpPr>
        <p:spPr>
          <a:xfrm>
            <a:off x="7267433" y="4319516"/>
            <a:ext cx="723331" cy="211541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 стрелкой 96"/>
          <p:cNvCxnSpPr/>
          <p:nvPr/>
        </p:nvCxnSpPr>
        <p:spPr>
          <a:xfrm>
            <a:off x="7301552" y="5452281"/>
            <a:ext cx="696036" cy="184244"/>
          </a:xfrm>
          <a:prstGeom prst="straightConnector1">
            <a:avLst/>
          </a:prstGeom>
          <a:ln>
            <a:prstDash val="lgDash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8" name="Прямая соединительная линия 137"/>
          <p:cNvCxnSpPr/>
          <p:nvPr/>
        </p:nvCxnSpPr>
        <p:spPr>
          <a:xfrm>
            <a:off x="3686861" y="1872691"/>
            <a:ext cx="13871" cy="4148547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Прямая соединительная линия 138"/>
          <p:cNvCxnSpPr/>
          <p:nvPr/>
        </p:nvCxnSpPr>
        <p:spPr>
          <a:xfrm>
            <a:off x="7256678" y="1858061"/>
            <a:ext cx="43892" cy="4176979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Прямая соединительная линия 139"/>
          <p:cNvCxnSpPr/>
          <p:nvPr/>
        </p:nvCxnSpPr>
        <p:spPr>
          <a:xfrm flipV="1">
            <a:off x="3707495" y="1843431"/>
            <a:ext cx="3562710" cy="34506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Прямая соединительная линия 144"/>
          <p:cNvCxnSpPr/>
          <p:nvPr/>
        </p:nvCxnSpPr>
        <p:spPr>
          <a:xfrm flipH="1">
            <a:off x="3694176" y="6029866"/>
            <a:ext cx="3586522" cy="5174"/>
          </a:xfrm>
          <a:prstGeom prst="line">
            <a:avLst/>
          </a:prstGeom>
          <a:ln w="19050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4514097" y="2977566"/>
            <a:ext cx="1953530" cy="565734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Доменное производство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485133" y="3771435"/>
            <a:ext cx="1628185" cy="1014071"/>
          </a:xfrm>
          <a:prstGeom prst="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700" dirty="0"/>
              <a:t>Конверторное производство, УНРС</a:t>
            </a:r>
          </a:p>
        </p:txBody>
      </p:sp>
    </p:spTree>
    <p:extLst>
      <p:ext uri="{BB962C8B-B14F-4D97-AF65-F5344CB8AC3E}">
        <p14:creationId xmlns:p14="http://schemas.microsoft.com/office/powerpoint/2010/main" val="168761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9318" y="248549"/>
            <a:ext cx="924877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Схема размещения основных производств (цехов) на площадке металлургического комбината полного цикла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818060" y="1161163"/>
            <a:ext cx="4562475" cy="3493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1700" dirty="0" smtClean="0"/>
              <a:t>Скрапное производство (лом)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Производство агломерата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Производство окатышей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Производство кокса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Производство чугуна ( доменные цехи)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Производство электростали ( слябы, блюмы)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Конверторное производство (слябы, блюмы)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Цехи по производству горячего проката (полоса, лист, сорт, трубы)</a:t>
            </a:r>
          </a:p>
          <a:p>
            <a:pPr marL="342900" indent="-342900">
              <a:buAutoNum type="arabicPeriod"/>
            </a:pPr>
            <a:r>
              <a:rPr lang="ru-RU" sz="1700" dirty="0" smtClean="0"/>
              <a:t>Цехи по производству холодного листового проката</a:t>
            </a:r>
            <a:endParaRPr lang="ru-RU" sz="17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981808" y="1724836"/>
            <a:ext cx="1096509" cy="428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313987" y="4830804"/>
            <a:ext cx="799493" cy="174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0">
            <a:schemeClr val="accent3"/>
          </a:lnRef>
          <a:fillRef idx="1002">
            <a:schemeClr val="dk2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Прямоугольник 26"/>
          <p:cNvSpPr/>
          <p:nvPr/>
        </p:nvSpPr>
        <p:spPr>
          <a:xfrm rot="17139291" flipH="1">
            <a:off x="-1740634" y="3930697"/>
            <a:ext cx="5607000" cy="10216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flipH="1">
            <a:off x="1272844" y="3213806"/>
            <a:ext cx="390301" cy="11461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flipH="1">
            <a:off x="1433778" y="2532185"/>
            <a:ext cx="384974" cy="10550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 flipH="1">
            <a:off x="1631289" y="1864736"/>
            <a:ext cx="336653" cy="11036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 flipH="1">
            <a:off x="3083885" y="1847615"/>
            <a:ext cx="642732" cy="111814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 rot="21003113" flipH="1" flipV="1">
            <a:off x="2919619" y="2389929"/>
            <a:ext cx="1098823" cy="11260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Прямоугольник 37"/>
          <p:cNvSpPr/>
          <p:nvPr/>
        </p:nvSpPr>
        <p:spPr>
          <a:xfrm rot="19624058" flipH="1">
            <a:off x="2598212" y="2844584"/>
            <a:ext cx="1587954" cy="9576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рямоугольник 39"/>
          <p:cNvSpPr/>
          <p:nvPr/>
        </p:nvSpPr>
        <p:spPr>
          <a:xfrm rot="14339137" flipH="1">
            <a:off x="4122967" y="3930248"/>
            <a:ext cx="881208" cy="1042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 rot="20009668" flipH="1">
            <a:off x="4633139" y="4282101"/>
            <a:ext cx="533603" cy="10007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 rot="14908396" flipH="1">
            <a:off x="2950467" y="3804692"/>
            <a:ext cx="293189" cy="930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 rot="16452085" flipH="1">
            <a:off x="3341481" y="4808349"/>
            <a:ext cx="276792" cy="8857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Прямоугольник 44"/>
          <p:cNvSpPr/>
          <p:nvPr/>
        </p:nvSpPr>
        <p:spPr>
          <a:xfrm rot="16661745" flipH="1">
            <a:off x="1377807" y="5671241"/>
            <a:ext cx="1136868" cy="96345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7108464" y="4715122"/>
            <a:ext cx="374356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00" dirty="0" smtClean="0"/>
              <a:t>- ж/</a:t>
            </a:r>
            <a:r>
              <a:rPr lang="ru-RU" sz="1500" dirty="0" err="1" smtClean="0"/>
              <a:t>д</a:t>
            </a:r>
            <a:r>
              <a:rPr lang="ru-RU" sz="1500" dirty="0" smtClean="0"/>
              <a:t> пути (магистральные, цеховые)</a:t>
            </a:r>
          </a:p>
          <a:p>
            <a:r>
              <a:rPr lang="ru-RU" sz="1500" dirty="0" smtClean="0"/>
              <a:t> - подготовка исходных шихтовых материалов</a:t>
            </a:r>
          </a:p>
          <a:p>
            <a:pPr>
              <a:buFontTx/>
              <a:buChar char="-"/>
            </a:pPr>
            <a:r>
              <a:rPr lang="ru-RU" sz="1500" dirty="0" smtClean="0"/>
              <a:t> производство чугуна</a:t>
            </a:r>
          </a:p>
          <a:p>
            <a:pPr>
              <a:buFontTx/>
              <a:buChar char="-"/>
            </a:pPr>
            <a:r>
              <a:rPr lang="ru-RU" sz="1500" dirty="0" smtClean="0"/>
              <a:t> производство стали (слябы, блюмы)</a:t>
            </a:r>
          </a:p>
          <a:p>
            <a:pPr>
              <a:buFontTx/>
              <a:buChar char="-"/>
            </a:pPr>
            <a:r>
              <a:rPr lang="ru-RU" sz="1500" dirty="0" smtClean="0"/>
              <a:t> производство горячего проката</a:t>
            </a:r>
          </a:p>
          <a:p>
            <a:pPr>
              <a:buFontTx/>
              <a:buChar char="-"/>
            </a:pPr>
            <a:r>
              <a:rPr lang="ru-RU" sz="1500" dirty="0" smtClean="0"/>
              <a:t> производство холодного проката</a:t>
            </a:r>
            <a:endParaRPr lang="ru-RU" sz="1500" dirty="0"/>
          </a:p>
        </p:txBody>
      </p:sp>
      <p:sp>
        <p:nvSpPr>
          <p:cNvPr id="49" name="Прямоугольник 48"/>
          <p:cNvSpPr/>
          <p:nvPr/>
        </p:nvSpPr>
        <p:spPr>
          <a:xfrm rot="20006540">
            <a:off x="3168663" y="3940991"/>
            <a:ext cx="387965" cy="81004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56" name="Полилиния 55"/>
          <p:cNvSpPr/>
          <p:nvPr/>
        </p:nvSpPr>
        <p:spPr>
          <a:xfrm rot="1045920">
            <a:off x="1720980" y="1231167"/>
            <a:ext cx="321869" cy="63399"/>
          </a:xfrm>
          <a:custGeom>
            <a:avLst/>
            <a:gdLst>
              <a:gd name="connsiteX0" fmla="*/ 0 w 321869"/>
              <a:gd name="connsiteY0" fmla="*/ 52425 h 63399"/>
              <a:gd name="connsiteX1" fmla="*/ 102413 w 321869"/>
              <a:gd name="connsiteY1" fmla="*/ 1219 h 63399"/>
              <a:gd name="connsiteX2" fmla="*/ 190195 w 321869"/>
              <a:gd name="connsiteY2" fmla="*/ 59741 h 63399"/>
              <a:gd name="connsiteX3" fmla="*/ 321869 w 321869"/>
              <a:gd name="connsiteY3" fmla="*/ 23165 h 6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869" h="63399">
                <a:moveTo>
                  <a:pt x="0" y="52425"/>
                </a:moveTo>
                <a:cubicBezTo>
                  <a:pt x="35357" y="26212"/>
                  <a:pt x="70714" y="0"/>
                  <a:pt x="102413" y="1219"/>
                </a:cubicBezTo>
                <a:cubicBezTo>
                  <a:pt x="134112" y="2438"/>
                  <a:pt x="153619" y="56083"/>
                  <a:pt x="190195" y="59741"/>
                </a:cubicBezTo>
                <a:cubicBezTo>
                  <a:pt x="226771" y="63399"/>
                  <a:pt x="299923" y="29261"/>
                  <a:pt x="321869" y="23165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Полилиния 56"/>
          <p:cNvSpPr/>
          <p:nvPr/>
        </p:nvSpPr>
        <p:spPr>
          <a:xfrm rot="19823774">
            <a:off x="5591140" y="5311675"/>
            <a:ext cx="321869" cy="63399"/>
          </a:xfrm>
          <a:custGeom>
            <a:avLst/>
            <a:gdLst>
              <a:gd name="connsiteX0" fmla="*/ 0 w 321869"/>
              <a:gd name="connsiteY0" fmla="*/ 52425 h 63399"/>
              <a:gd name="connsiteX1" fmla="*/ 102413 w 321869"/>
              <a:gd name="connsiteY1" fmla="*/ 1219 h 63399"/>
              <a:gd name="connsiteX2" fmla="*/ 190195 w 321869"/>
              <a:gd name="connsiteY2" fmla="*/ 59741 h 63399"/>
              <a:gd name="connsiteX3" fmla="*/ 321869 w 321869"/>
              <a:gd name="connsiteY3" fmla="*/ 23165 h 6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869" h="63399">
                <a:moveTo>
                  <a:pt x="0" y="52425"/>
                </a:moveTo>
                <a:cubicBezTo>
                  <a:pt x="35357" y="26212"/>
                  <a:pt x="70714" y="0"/>
                  <a:pt x="102413" y="1219"/>
                </a:cubicBezTo>
                <a:cubicBezTo>
                  <a:pt x="134112" y="2438"/>
                  <a:pt x="153619" y="56083"/>
                  <a:pt x="190195" y="59741"/>
                </a:cubicBezTo>
                <a:cubicBezTo>
                  <a:pt x="226771" y="63399"/>
                  <a:pt x="299923" y="29261"/>
                  <a:pt x="321869" y="23165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Полилиния 57"/>
          <p:cNvSpPr/>
          <p:nvPr/>
        </p:nvSpPr>
        <p:spPr>
          <a:xfrm rot="19639058">
            <a:off x="3195806" y="1182623"/>
            <a:ext cx="321869" cy="63399"/>
          </a:xfrm>
          <a:custGeom>
            <a:avLst/>
            <a:gdLst>
              <a:gd name="connsiteX0" fmla="*/ 0 w 321869"/>
              <a:gd name="connsiteY0" fmla="*/ 52425 h 63399"/>
              <a:gd name="connsiteX1" fmla="*/ 102413 w 321869"/>
              <a:gd name="connsiteY1" fmla="*/ 1219 h 63399"/>
              <a:gd name="connsiteX2" fmla="*/ 190195 w 321869"/>
              <a:gd name="connsiteY2" fmla="*/ 59741 h 63399"/>
              <a:gd name="connsiteX3" fmla="*/ 321869 w 321869"/>
              <a:gd name="connsiteY3" fmla="*/ 23165 h 6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869" h="63399">
                <a:moveTo>
                  <a:pt x="0" y="52425"/>
                </a:moveTo>
                <a:cubicBezTo>
                  <a:pt x="35357" y="26212"/>
                  <a:pt x="70714" y="0"/>
                  <a:pt x="102413" y="1219"/>
                </a:cubicBezTo>
                <a:cubicBezTo>
                  <a:pt x="134112" y="2438"/>
                  <a:pt x="153619" y="56083"/>
                  <a:pt x="190195" y="59741"/>
                </a:cubicBezTo>
                <a:cubicBezTo>
                  <a:pt x="226771" y="63399"/>
                  <a:pt x="299923" y="29261"/>
                  <a:pt x="321869" y="23165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олилиния 58"/>
          <p:cNvSpPr/>
          <p:nvPr/>
        </p:nvSpPr>
        <p:spPr>
          <a:xfrm rot="1302192">
            <a:off x="114808" y="6665138"/>
            <a:ext cx="321869" cy="63399"/>
          </a:xfrm>
          <a:custGeom>
            <a:avLst/>
            <a:gdLst>
              <a:gd name="connsiteX0" fmla="*/ 0 w 321869"/>
              <a:gd name="connsiteY0" fmla="*/ 52425 h 63399"/>
              <a:gd name="connsiteX1" fmla="*/ 102413 w 321869"/>
              <a:gd name="connsiteY1" fmla="*/ 1219 h 63399"/>
              <a:gd name="connsiteX2" fmla="*/ 190195 w 321869"/>
              <a:gd name="connsiteY2" fmla="*/ 59741 h 63399"/>
              <a:gd name="connsiteX3" fmla="*/ 321869 w 321869"/>
              <a:gd name="connsiteY3" fmla="*/ 23165 h 63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1869" h="63399">
                <a:moveTo>
                  <a:pt x="0" y="52425"/>
                </a:moveTo>
                <a:cubicBezTo>
                  <a:pt x="35357" y="26212"/>
                  <a:pt x="70714" y="0"/>
                  <a:pt x="102413" y="1219"/>
                </a:cubicBezTo>
                <a:cubicBezTo>
                  <a:pt x="134112" y="2438"/>
                  <a:pt x="153619" y="56083"/>
                  <a:pt x="190195" y="59741"/>
                </a:cubicBezTo>
                <a:cubicBezTo>
                  <a:pt x="226771" y="63399"/>
                  <a:pt x="299923" y="29261"/>
                  <a:pt x="321869" y="23165"/>
                </a:cubicBezTo>
              </a:path>
            </a:pathLst>
          </a:cu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1836722" y="2352799"/>
            <a:ext cx="1096509" cy="428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79904" y="3046601"/>
            <a:ext cx="1096509" cy="428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53" name="Прямоугольник 52"/>
          <p:cNvSpPr/>
          <p:nvPr/>
        </p:nvSpPr>
        <p:spPr>
          <a:xfrm rot="21364613">
            <a:off x="1138382" y="3686437"/>
            <a:ext cx="3254705" cy="938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63038" y="3682565"/>
            <a:ext cx="1096509" cy="4286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54" name="Прямоугольник 53"/>
          <p:cNvSpPr/>
          <p:nvPr/>
        </p:nvSpPr>
        <p:spPr>
          <a:xfrm rot="3577580">
            <a:off x="2207892" y="3239901"/>
            <a:ext cx="4715415" cy="958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 rot="20006540">
            <a:off x="4271667" y="2689798"/>
            <a:ext cx="387965" cy="878206"/>
          </a:xfrm>
          <a:prstGeom prst="rect">
            <a:avLst/>
          </a:prstGeom>
          <a:solidFill>
            <a:srgbClr val="EE76CF"/>
          </a:solidFill>
          <a:ln>
            <a:solidFill>
              <a:srgbClr val="EE76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55" name="Прямоугольник 54"/>
          <p:cNvSpPr/>
          <p:nvPr/>
        </p:nvSpPr>
        <p:spPr>
          <a:xfrm rot="21364613">
            <a:off x="707362" y="5044947"/>
            <a:ext cx="3254705" cy="9383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167584" y="4827121"/>
            <a:ext cx="1082856" cy="428625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5" name="Прямоугольник 14"/>
          <p:cNvSpPr/>
          <p:nvPr/>
        </p:nvSpPr>
        <p:spPr>
          <a:xfrm rot="20054425">
            <a:off x="3676590" y="4541353"/>
            <a:ext cx="1083514" cy="42782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6311868" y="5429131"/>
            <a:ext cx="799493" cy="174220"/>
          </a:xfrm>
          <a:prstGeom prst="rect">
            <a:avLst/>
          </a:prstGeom>
          <a:solidFill>
            <a:srgbClr val="EE76CF"/>
          </a:solidFill>
          <a:ln>
            <a:solidFill>
              <a:srgbClr val="EE76C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1" name="Прямоугольник 60"/>
          <p:cNvSpPr/>
          <p:nvPr/>
        </p:nvSpPr>
        <p:spPr>
          <a:xfrm>
            <a:off x="6307669" y="5083390"/>
            <a:ext cx="799493" cy="174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</p:txBody>
      </p:sp>
      <p:sp>
        <p:nvSpPr>
          <p:cNvPr id="62" name="Прямоугольник 61"/>
          <p:cNvSpPr/>
          <p:nvPr/>
        </p:nvSpPr>
        <p:spPr>
          <a:xfrm>
            <a:off x="6307669" y="5706748"/>
            <a:ext cx="788863" cy="163376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6311869" y="5934303"/>
            <a:ext cx="799493" cy="174220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6307669" y="6172702"/>
            <a:ext cx="799493" cy="174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Прямоугольник 65"/>
          <p:cNvSpPr/>
          <p:nvPr/>
        </p:nvSpPr>
        <p:spPr>
          <a:xfrm rot="21124617">
            <a:off x="354844" y="6283969"/>
            <a:ext cx="1560377" cy="12590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611844" y="6112397"/>
            <a:ext cx="1096509" cy="42862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Прямоугольник 66"/>
          <p:cNvSpPr/>
          <p:nvPr/>
        </p:nvSpPr>
        <p:spPr>
          <a:xfrm rot="21124617">
            <a:off x="501821" y="5664214"/>
            <a:ext cx="1496427" cy="12508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dk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61551" y="5497559"/>
            <a:ext cx="1084088" cy="43674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9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5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3199" y="565450"/>
            <a:ext cx="8479766" cy="4588201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258638" y="0"/>
            <a:ext cx="919162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Схема размещения производств минизавода</a:t>
            </a:r>
          </a:p>
          <a:p>
            <a:pPr algn="ctr"/>
            <a:r>
              <a:rPr lang="ru-RU" sz="2000" b="1" dirty="0" smtClean="0"/>
              <a:t> (Оскольский металлургический завод)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67702" y="5055062"/>
            <a:ext cx="461175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/>
              <a:t>1 — трасса гидротранспорта;</a:t>
            </a:r>
            <a:endParaRPr lang="ru-RU" sz="1400" i="1" dirty="0" smtClean="0"/>
          </a:p>
          <a:p>
            <a:pPr lvl="0"/>
            <a:r>
              <a:rPr lang="ru-RU" sz="1400" dirty="0" smtClean="0"/>
              <a:t>2 — цех окомкования; </a:t>
            </a:r>
          </a:p>
          <a:p>
            <a:pPr lvl="0"/>
            <a:r>
              <a:rPr lang="ru-RU" sz="1400" dirty="0" smtClean="0"/>
              <a:t>3 —склад окатышей; </a:t>
            </a:r>
          </a:p>
          <a:p>
            <a:pPr lvl="0"/>
            <a:r>
              <a:rPr lang="ru-RU" sz="1400" dirty="0" smtClean="0"/>
              <a:t>4 — цех металлизации; </a:t>
            </a:r>
          </a:p>
          <a:p>
            <a:pPr lvl="0"/>
            <a:r>
              <a:rPr lang="ru-RU" sz="1400" dirty="0" smtClean="0"/>
              <a:t>5 — административный центр;</a:t>
            </a:r>
          </a:p>
          <a:p>
            <a:pPr lvl="0"/>
            <a:r>
              <a:rPr lang="ru-RU" sz="1400" dirty="0" smtClean="0"/>
              <a:t>6 — склад сыпучих материалов;</a:t>
            </a:r>
          </a:p>
          <a:p>
            <a:pPr lvl="0"/>
            <a:r>
              <a:rPr lang="ru-RU" sz="1400" dirty="0" smtClean="0"/>
              <a:t>7 — ремонтные цехи;</a:t>
            </a:r>
          </a:p>
          <a:p>
            <a:pPr lvl="0"/>
            <a:r>
              <a:rPr lang="ru-RU" sz="1400" dirty="0" smtClean="0"/>
              <a:t>8 — электросталеплавильный цех;</a:t>
            </a:r>
          </a:p>
          <a:p>
            <a:endParaRPr lang="ru-RU" dirty="0"/>
          </a:p>
        </p:txBody>
      </p:sp>
      <p:sp>
        <p:nvSpPr>
          <p:cNvPr id="58" name="TextBox 57"/>
          <p:cNvSpPr txBox="1"/>
          <p:nvPr/>
        </p:nvSpPr>
        <p:spPr>
          <a:xfrm>
            <a:off x="3833452" y="4999080"/>
            <a:ext cx="743264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1400" dirty="0" smtClean="0"/>
              <a:t>9 — сооружения оборотного водоснабжения; </a:t>
            </a:r>
          </a:p>
          <a:p>
            <a:pPr lvl="0"/>
            <a:r>
              <a:rPr lang="ru-RU" sz="1400" dirty="0" smtClean="0"/>
              <a:t>10 — кислородная станция; </a:t>
            </a:r>
          </a:p>
          <a:p>
            <a:pPr lvl="0"/>
            <a:r>
              <a:rPr lang="ru-RU" sz="1400" dirty="0" smtClean="0"/>
              <a:t>11 — вспомогательные цехи;</a:t>
            </a:r>
          </a:p>
          <a:p>
            <a:pPr lvl="0"/>
            <a:r>
              <a:rPr lang="ru-RU" sz="1400" dirty="0" smtClean="0"/>
              <a:t>12 — скрапоразделочный цех;</a:t>
            </a:r>
          </a:p>
          <a:p>
            <a:pPr lvl="0"/>
            <a:r>
              <a:rPr lang="ru-RU" sz="1400" dirty="0" smtClean="0"/>
              <a:t>13— отделение отделки проката; </a:t>
            </a:r>
          </a:p>
          <a:p>
            <a:pPr lvl="0"/>
            <a:r>
              <a:rPr lang="ru-RU" sz="1400" dirty="0" smtClean="0"/>
              <a:t>14 — прокатный цех; </a:t>
            </a:r>
          </a:p>
          <a:p>
            <a:pPr lvl="0"/>
            <a:r>
              <a:rPr lang="ru-RU" sz="1400" dirty="0" smtClean="0"/>
              <a:t>15 — отделение переработки шлаков(стрелкой показано возможное расширение комбината, штриховыми линиями — расширение отдельных цехов)</a:t>
            </a:r>
            <a:endParaRPr lang="ru-RU" sz="1400" i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438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4068" y="703855"/>
            <a:ext cx="88084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  <a:endParaRPr lang="ru-RU" sz="2400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07014" y="1377118"/>
            <a:ext cx="3858020" cy="1443720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/>
              <a:t>Система материально-технического обеспечения и сбыта</a:t>
            </a:r>
            <a:endParaRPr lang="ru-RU" sz="2200" dirty="0"/>
          </a:p>
        </p:txBody>
      </p:sp>
      <p:sp>
        <p:nvSpPr>
          <p:cNvPr id="5" name="TextBox 4"/>
          <p:cNvSpPr txBox="1"/>
          <p:nvPr/>
        </p:nvSpPr>
        <p:spPr>
          <a:xfrm>
            <a:off x="812164" y="3032436"/>
            <a:ext cx="908233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200" dirty="0" smtClean="0"/>
              <a:t>бесперебойное снабжение цехов основными и вспомогательными материалами (сырье, материалы и др.)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многообразие видов транспорта (ж/</a:t>
            </a:r>
            <a:r>
              <a:rPr lang="ru-RU" sz="2200" dirty="0" err="1" smtClean="0"/>
              <a:t>д</a:t>
            </a:r>
            <a:r>
              <a:rPr lang="ru-RU" sz="2200" dirty="0" smtClean="0"/>
              <a:t> транспорт, автомобильный, конвейеры, трубный транспорт)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координирование работы и обслуживания складов</a:t>
            </a:r>
          </a:p>
          <a:p>
            <a:pPr algn="just">
              <a:buFont typeface="Arial" pitchFamily="34" charset="0"/>
              <a:buChar char="•"/>
            </a:pPr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бесперебойное обеспечение функционирования системы сбыта полуфабрикатов, заготовок, готовой продукции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103295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1269" y="453689"/>
            <a:ext cx="88084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52823" y="1314033"/>
            <a:ext cx="3943200" cy="888521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chemeClr val="dk1"/>
                </a:solidFill>
              </a:rPr>
              <a:t>Система энергообеспечения</a:t>
            </a:r>
            <a:endParaRPr lang="ru-RU" sz="2200" dirty="0">
              <a:solidFill>
                <a:schemeClr val="dk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3283" y="2355012"/>
            <a:ext cx="8738558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200" dirty="0" smtClean="0"/>
              <a:t>обеспечение цехов:</a:t>
            </a:r>
          </a:p>
          <a:p>
            <a:pPr algn="just"/>
            <a:r>
              <a:rPr lang="ru-RU" sz="2200" dirty="0" smtClean="0"/>
              <a:t>    - электричеством</a:t>
            </a:r>
          </a:p>
          <a:p>
            <a:pPr algn="just"/>
            <a:r>
              <a:rPr lang="ru-RU" sz="2200" dirty="0" smtClean="0"/>
              <a:t>    - топливом</a:t>
            </a:r>
          </a:p>
          <a:p>
            <a:pPr algn="just"/>
            <a:r>
              <a:rPr lang="ru-RU" sz="2200" dirty="0" smtClean="0"/>
              <a:t>    - паром</a:t>
            </a:r>
          </a:p>
          <a:p>
            <a:pPr algn="just"/>
            <a:r>
              <a:rPr lang="ru-RU" sz="2200" dirty="0" smtClean="0"/>
              <a:t>    - кислородом и сжатым воздухом</a:t>
            </a:r>
          </a:p>
          <a:p>
            <a:pPr algn="just"/>
            <a:r>
              <a:rPr lang="ru-RU" sz="2200" dirty="0" smtClean="0"/>
              <a:t>    - веществами,  полями,  излучением,    жидкостями, газами</a:t>
            </a:r>
          </a:p>
          <a:p>
            <a:pPr algn="just"/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наличие взаимосвязанных с основными цехов с установками по:</a:t>
            </a:r>
          </a:p>
          <a:p>
            <a:pPr algn="just"/>
            <a:r>
              <a:rPr lang="ru-RU" sz="2200" dirty="0" smtClean="0"/>
              <a:t>    - генерации энергии</a:t>
            </a:r>
          </a:p>
          <a:p>
            <a:pPr algn="just"/>
            <a:r>
              <a:rPr lang="ru-RU" sz="2200" dirty="0" smtClean="0"/>
              <a:t>    - приему и преобразованию</a:t>
            </a:r>
          </a:p>
          <a:p>
            <a:pPr algn="just"/>
            <a:r>
              <a:rPr lang="ru-RU" sz="2200" dirty="0" smtClean="0"/>
              <a:t>    - аккумулированию и передаче</a:t>
            </a:r>
          </a:p>
          <a:p>
            <a:pPr algn="just"/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наличие цехов по обслуживанию и ремонту энергохозяйства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311620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44243"/>
            <a:ext cx="10896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</a:p>
          <a:p>
            <a:pPr algn="ctr"/>
            <a:r>
              <a:rPr lang="ru-RU" sz="1600" dirty="0" smtClean="0"/>
              <a:t>(продолжение)</a:t>
            </a:r>
            <a:endParaRPr lang="ru-RU" sz="16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974773" y="1233576"/>
            <a:ext cx="4978781" cy="58463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200" dirty="0">
                <a:solidFill>
                  <a:schemeClr val="dk1"/>
                </a:solidFill>
              </a:rPr>
              <a:t>Системы уборки отходов производства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4287" y="1899658"/>
            <a:ext cx="907868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2000" dirty="0" smtClean="0"/>
              <a:t> </a:t>
            </a:r>
            <a:r>
              <a:rPr lang="ru-RU" sz="2200" dirty="0" smtClean="0"/>
              <a:t>Вывод за пределы производства отходов при производстве основной продукции:</a:t>
            </a:r>
          </a:p>
          <a:p>
            <a:pPr algn="just"/>
            <a:r>
              <a:rPr lang="ru-RU" sz="2200" dirty="0" smtClean="0"/>
              <a:t>    - шлак</a:t>
            </a:r>
          </a:p>
          <a:p>
            <a:pPr algn="just"/>
            <a:r>
              <a:rPr lang="ru-RU" sz="2200" dirty="0" smtClean="0"/>
              <a:t>    - пыль</a:t>
            </a:r>
          </a:p>
          <a:p>
            <a:pPr algn="just"/>
            <a:r>
              <a:rPr lang="ru-RU" sz="2200" dirty="0" smtClean="0"/>
              <a:t>    - окалина</a:t>
            </a:r>
          </a:p>
          <a:p>
            <a:pPr algn="just"/>
            <a:r>
              <a:rPr lang="ru-RU" sz="2200" dirty="0" smtClean="0"/>
              <a:t>    - стружка</a:t>
            </a:r>
          </a:p>
          <a:p>
            <a:pPr algn="just"/>
            <a:r>
              <a:rPr lang="ru-RU" sz="2200" dirty="0" smtClean="0"/>
              <a:t>    - масла</a:t>
            </a:r>
          </a:p>
          <a:p>
            <a:pPr algn="just"/>
            <a:r>
              <a:rPr lang="ru-RU" sz="2200" dirty="0" smtClean="0"/>
              <a:t>    - обрезь</a:t>
            </a:r>
          </a:p>
          <a:p>
            <a:pPr algn="just"/>
            <a:r>
              <a:rPr lang="ru-RU" sz="2200" dirty="0" smtClean="0"/>
              <a:t>    - мусор</a:t>
            </a:r>
          </a:p>
          <a:p>
            <a:pPr algn="just"/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Применение специальных средств для транспортирования: ковши, транспортеры, короба, контейнеры, устройства гидросмыва и др.</a:t>
            </a:r>
          </a:p>
          <a:p>
            <a:pPr algn="just"/>
            <a:endParaRPr lang="ru-RU" sz="2200" dirty="0" smtClean="0"/>
          </a:p>
          <a:p>
            <a:pPr algn="just">
              <a:buFont typeface="Arial" pitchFamily="34" charset="0"/>
              <a:buChar char="•"/>
            </a:pPr>
            <a:r>
              <a:rPr lang="ru-RU" sz="2200" dirty="0" smtClean="0"/>
              <a:t> Координация работы системы с транспортными системами цехов</a:t>
            </a: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52280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-160564" y="374737"/>
            <a:ext cx="1089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Системы и службы обеспечения производства</a:t>
            </a:r>
            <a:endParaRPr lang="ru-RU" sz="2400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00997" y="1224503"/>
            <a:ext cx="2555020" cy="108208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>
                <a:solidFill>
                  <a:schemeClr val="dk1"/>
                </a:solidFill>
              </a:rPr>
              <a:t>Ремонтно-инструментальная служба (РИС)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075231" y="1839582"/>
            <a:ext cx="2743952" cy="918496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цехи по изготовлению сменного оборудования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93893" y="928626"/>
            <a:ext cx="2743952" cy="734337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цехи по ремонту оборудования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15686" y="4615543"/>
            <a:ext cx="2154445" cy="1044391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Ремонтный комплекс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97606" y="3453620"/>
            <a:ext cx="3744734" cy="80068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цехи по ремонту оборудования ЦРМО, ЦРСО, ЦРПО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897606" y="6221296"/>
            <a:ext cx="3744733" cy="573938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планово-аналитическое управление ( ПАУ 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875167" y="928626"/>
            <a:ext cx="38654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1400" dirty="0" smtClean="0"/>
              <a:t> </a:t>
            </a:r>
            <a:r>
              <a:rPr lang="ru-RU" dirty="0" smtClean="0"/>
              <a:t>постоянное поддержание оборудования в работоспособном состоянии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ремонт основного оборудования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восстановление оборудования и инструмента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изготовление запасных частей и сменного оборудования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320389" y="2982682"/>
            <a:ext cx="291712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u="sng" dirty="0" smtClean="0"/>
              <a:t>РИС ОАО «НЛМК»</a:t>
            </a:r>
            <a:endParaRPr lang="ru-RU" sz="2200" u="sng" dirty="0"/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2693619" y="5890554"/>
            <a:ext cx="23250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2711158" y="4923807"/>
            <a:ext cx="324140" cy="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Левая фигурная скобка 26"/>
          <p:cNvSpPr/>
          <p:nvPr/>
        </p:nvSpPr>
        <p:spPr>
          <a:xfrm>
            <a:off x="2721026" y="1243166"/>
            <a:ext cx="376738" cy="110814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Левая фигурная скобка 27"/>
          <p:cNvSpPr/>
          <p:nvPr/>
        </p:nvSpPr>
        <p:spPr>
          <a:xfrm>
            <a:off x="2470131" y="3821501"/>
            <a:ext cx="427476" cy="2734573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897606" y="5661825"/>
            <a:ext cx="3744734" cy="457459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сервисный центр (СЦ)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2897606" y="4380315"/>
            <a:ext cx="3744734" cy="1155035"/>
          </a:xfrm>
          <a:prstGeom prst="roundRect">
            <a:avLst/>
          </a:prstGeom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900" dirty="0"/>
              <a:t>механические цехи по изготовлению зап.частей и сменного оборудования МЦМО, МЦСО, МЦПО</a:t>
            </a:r>
          </a:p>
        </p:txBody>
      </p:sp>
    </p:spTree>
    <p:extLst>
      <p:ext uri="{BB962C8B-B14F-4D97-AF65-F5344CB8AC3E}">
        <p14:creationId xmlns:p14="http://schemas.microsoft.com/office/powerpoint/2010/main" val="3120252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Посылка</Template>
  <TotalTime>1</TotalTime>
  <Words>955</Words>
  <Application>Microsoft Office PowerPoint</Application>
  <PresentationFormat>Широкоэкранный</PresentationFormat>
  <Paragraphs>218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Corbel</vt:lpstr>
      <vt:lpstr>Gill Sans MT</vt:lpstr>
      <vt:lpstr>Parcel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nazarkirichenko08@gmail.com</dc:creator>
  <cp:lastModifiedBy>nazarkirichenko08@gmail.com</cp:lastModifiedBy>
  <cp:revision>2</cp:revision>
  <dcterms:created xsi:type="dcterms:W3CDTF">2020-04-04T19:15:17Z</dcterms:created>
  <dcterms:modified xsi:type="dcterms:W3CDTF">2020-04-04T19:16:52Z</dcterms:modified>
</cp:coreProperties>
</file>