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64" r:id="rId5"/>
    <p:sldId id="265" r:id="rId6"/>
    <p:sldId id="258" r:id="rId7"/>
    <p:sldId id="263" r:id="rId8"/>
    <p:sldId id="266" r:id="rId9"/>
    <p:sldId id="260" r:id="rId10"/>
    <p:sldId id="261" r:id="rId11"/>
    <p:sldId id="276" r:id="rId12"/>
    <p:sldId id="27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57" d="100"/>
          <a:sy n="57" d="100"/>
        </p:scale>
        <p:origin x="-90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75291-5990-4378-B1F9-7BF94169292C}" type="datetimeFigureOut">
              <a:rPr lang="ru-RU" smtClean="0"/>
              <a:pPr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177C4-B904-4F17-9737-E7321053DD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8174860" cy="164307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ПЛАСТИДНЕ УСПАДКУВАННЯ</a:t>
            </a:r>
            <a:r>
              <a:rPr lang="ru-RU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Генетика\citoplazmaticheskaja-nasledstvenn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429000"/>
            <a:ext cx="3214692" cy="264319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5" descr="photo_2020-05-25_15-32-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30225"/>
            <a:ext cx="7858180" cy="439897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Пластидна</a:t>
            </a:r>
            <a:r>
              <a:rPr lang="uk-UA" dirty="0" smtClean="0"/>
              <a:t> спадковість.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Пластидна</a:t>
            </a:r>
            <a:r>
              <a:rPr lang="ru-RU" dirty="0" smtClean="0"/>
              <a:t> </a:t>
            </a:r>
            <a:r>
              <a:rPr lang="ru-RU" dirty="0" err="1" smtClean="0"/>
              <a:t>спадковість</a:t>
            </a:r>
            <a:r>
              <a:rPr lang="ru-RU" dirty="0" smtClean="0"/>
              <a:t> -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</a:t>
            </a:r>
            <a:r>
              <a:rPr lang="ru-RU" dirty="0" err="1" smtClean="0"/>
              <a:t>цитоплазматичної</a:t>
            </a:r>
            <a:r>
              <a:rPr lang="ru-RU" dirty="0" smtClean="0"/>
              <a:t>,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діянням</a:t>
            </a:r>
            <a:r>
              <a:rPr lang="ru-RU" dirty="0" smtClean="0"/>
              <a:t> </a:t>
            </a:r>
            <a:r>
              <a:rPr lang="ru-RU" dirty="0" err="1" smtClean="0"/>
              <a:t>позаядерних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плазмонів</a:t>
            </a:r>
            <a:r>
              <a:rPr lang="ru-RU" dirty="0" smtClean="0"/>
              <a:t>), </a:t>
            </a:r>
            <a:r>
              <a:rPr lang="ru-RU" dirty="0" err="1" smtClean="0"/>
              <a:t>локалізованих</a:t>
            </a:r>
            <a:r>
              <a:rPr lang="ru-RU" dirty="0" smtClean="0"/>
              <a:t> у пластидах. </a:t>
            </a:r>
            <a:r>
              <a:rPr lang="ru-RU" dirty="0" err="1" smtClean="0"/>
              <a:t>Вперше</a:t>
            </a:r>
            <a:r>
              <a:rPr lang="ru-RU" dirty="0" smtClean="0"/>
              <a:t> описана К. </a:t>
            </a:r>
            <a:r>
              <a:rPr lang="ru-RU" dirty="0" err="1" smtClean="0"/>
              <a:t>Корренсом</a:t>
            </a:r>
            <a:r>
              <a:rPr lang="ru-RU" dirty="0" smtClean="0"/>
              <a:t> (1908).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успадковування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строкатолистості</a:t>
            </a:r>
            <a:r>
              <a:rPr lang="ru-RU" dirty="0" smtClean="0"/>
              <a:t> у </a:t>
            </a:r>
            <a:r>
              <a:rPr lang="ru-RU" dirty="0" err="1" smtClean="0"/>
              <a:t>рослин</a:t>
            </a:r>
            <a:r>
              <a:rPr lang="ru-RU" dirty="0" smtClean="0"/>
              <a:t>, яка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чергування</a:t>
            </a:r>
            <a:r>
              <a:rPr lang="ru-RU" dirty="0" smtClean="0"/>
              <a:t> зеленого і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і тканин </a:t>
            </a:r>
            <a:r>
              <a:rPr lang="ru-RU" dirty="0" err="1" smtClean="0"/>
              <a:t>рослини</a:t>
            </a:r>
            <a:r>
              <a:rPr lang="ru-RU" dirty="0" smtClean="0"/>
              <a:t> й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в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зелених</a:t>
            </a:r>
            <a:r>
              <a:rPr lang="ru-RU" dirty="0" smtClean="0"/>
              <a:t> і </a:t>
            </a:r>
            <a:r>
              <a:rPr lang="ru-RU" dirty="0" err="1" smtClean="0"/>
              <a:t>безбарвних</a:t>
            </a:r>
            <a:r>
              <a:rPr lang="ru-RU" dirty="0" smtClean="0"/>
              <a:t> пластид,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позаядерні</a:t>
            </a:r>
            <a:r>
              <a:rPr lang="ru-RU" dirty="0" smtClean="0"/>
              <a:t> </a:t>
            </a:r>
            <a:r>
              <a:rPr lang="ru-RU" dirty="0" err="1" smtClean="0"/>
              <a:t>пластидні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поділу</a:t>
            </a:r>
            <a:r>
              <a:rPr lang="ru-RU" dirty="0" smtClean="0"/>
              <a:t> клітин </a:t>
            </a:r>
            <a:r>
              <a:rPr lang="ru-RU" dirty="0" err="1" smtClean="0"/>
              <a:t>пластиди</a:t>
            </a:r>
            <a:r>
              <a:rPr lang="ru-RU" dirty="0" smtClean="0"/>
              <a:t> </a:t>
            </a:r>
            <a:r>
              <a:rPr lang="ru-RU" dirty="0" err="1" smtClean="0"/>
              <a:t>розподіляються</a:t>
            </a:r>
            <a:r>
              <a:rPr lang="ru-RU" dirty="0" smtClean="0"/>
              <a:t> </a:t>
            </a:r>
            <a:r>
              <a:rPr lang="ru-RU" dirty="0" err="1" smtClean="0"/>
              <a:t>випадково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дочірніми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, </a:t>
            </a:r>
            <a:r>
              <a:rPr lang="ru-RU" dirty="0" err="1" smtClean="0"/>
              <a:t>потрапляють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яйцеклітини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 у пилку,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передавання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гібридам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по </a:t>
            </a:r>
            <a:r>
              <a:rPr lang="ru-RU" dirty="0" err="1" smtClean="0"/>
              <a:t>материнській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. В </a:t>
            </a:r>
            <a:r>
              <a:rPr lang="ru-RU" dirty="0" err="1" smtClean="0"/>
              <a:t>ряді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є результатом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пластидних</a:t>
            </a:r>
            <a:r>
              <a:rPr lang="ru-RU" dirty="0" smtClean="0"/>
              <a:t> і </a:t>
            </a:r>
            <a:r>
              <a:rPr lang="ru-RU" dirty="0" err="1" smtClean="0"/>
              <a:t>ядерних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Детальніше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err="1" smtClean="0"/>
              <a:t>пластидна</a:t>
            </a:r>
            <a:r>
              <a:rPr lang="ru-RU" dirty="0" smtClean="0"/>
              <a:t> </a:t>
            </a:r>
            <a:r>
              <a:rPr lang="ru-RU" dirty="0" err="1" smtClean="0"/>
              <a:t>спадковість</a:t>
            </a:r>
            <a:r>
              <a:rPr lang="ru-RU" dirty="0" smtClean="0"/>
              <a:t> </a:t>
            </a:r>
            <a:r>
              <a:rPr lang="ru-RU" dirty="0" err="1" smtClean="0"/>
              <a:t>вивчена</a:t>
            </a:r>
            <a:r>
              <a:rPr lang="ru-RU" dirty="0" smtClean="0"/>
              <a:t> у </a:t>
            </a:r>
            <a:r>
              <a:rPr lang="ru-RU" dirty="0" err="1" smtClean="0"/>
              <a:t>одноклітинної</a:t>
            </a:r>
            <a:r>
              <a:rPr lang="ru-RU" dirty="0" smtClean="0"/>
              <a:t> </a:t>
            </a:r>
            <a:r>
              <a:rPr lang="ru-RU" dirty="0" err="1" smtClean="0"/>
              <a:t>водорості</a:t>
            </a:r>
            <a:r>
              <a:rPr lang="ru-RU" dirty="0" smtClean="0"/>
              <a:t> </a:t>
            </a:r>
            <a:r>
              <a:rPr lang="ru-RU" dirty="0" err="1" smtClean="0"/>
              <a:t>хламідомонади</a:t>
            </a:r>
            <a:r>
              <a:rPr lang="ru-RU" dirty="0" smtClean="0"/>
              <a:t>, в </a:t>
            </a:r>
            <a:r>
              <a:rPr lang="ru-RU" dirty="0" err="1" smtClean="0"/>
              <a:t>якої</a:t>
            </a:r>
            <a:r>
              <a:rPr lang="ru-RU" dirty="0" smtClean="0"/>
              <a:t> вона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успадковування</a:t>
            </a:r>
            <a:r>
              <a:rPr lang="ru-RU" dirty="0" smtClean="0"/>
              <a:t> таких </a:t>
            </a:r>
            <a:r>
              <a:rPr lang="ru-RU" dirty="0" err="1" smtClean="0"/>
              <a:t>ознак</a:t>
            </a:r>
            <a:r>
              <a:rPr lang="ru-RU" dirty="0" smtClean="0"/>
              <a:t>, як </a:t>
            </a:r>
            <a:r>
              <a:rPr lang="ru-RU" dirty="0" err="1" smtClean="0"/>
              <a:t>стійкість</a:t>
            </a:r>
            <a:r>
              <a:rPr lang="ru-RU" dirty="0" smtClean="0"/>
              <a:t> до </a:t>
            </a:r>
            <a:r>
              <a:rPr lang="ru-RU" dirty="0" err="1" smtClean="0"/>
              <a:t>антибіотиків</a:t>
            </a:r>
            <a:r>
              <a:rPr lang="ru-RU" dirty="0" smtClean="0"/>
              <a:t>, </a:t>
            </a:r>
            <a:r>
              <a:rPr lang="ru-RU" dirty="0" err="1" smtClean="0"/>
              <a:t>здатність</a:t>
            </a:r>
            <a:r>
              <a:rPr lang="ru-RU" dirty="0" smtClean="0"/>
              <a:t> до фотосинтезу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9-biologiya-ostapchenko-2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268760"/>
            <a:ext cx="7818662" cy="453650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Схема, яка ілюструє змішане успадкування пластид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У </a:t>
            </a:r>
            <a:r>
              <a:rPr lang="en-US" sz="1600" i="1" dirty="0" smtClean="0"/>
              <a:t>Pelargonium </a:t>
            </a:r>
            <a:r>
              <a:rPr lang="en-US" sz="1600" i="1" dirty="0" err="1" smtClean="0"/>
              <a:t>zonale</a:t>
            </a:r>
            <a:r>
              <a:rPr lang="en-US" sz="1600" i="1" dirty="0" smtClean="0"/>
              <a:t> </a:t>
            </a:r>
            <a:r>
              <a:rPr lang="ru-RU" sz="1600" dirty="0" err="1" smtClean="0"/>
              <a:t>успадкування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іде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змішаним</a:t>
            </a:r>
            <a:r>
              <a:rPr lang="ru-RU" sz="1600" dirty="0" smtClean="0"/>
              <a:t> типом.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квітки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пилком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зеленої</a:t>
            </a:r>
            <a:r>
              <a:rPr lang="ru-RU" sz="1600" dirty="0" smtClean="0"/>
              <a:t>, то до 30 % </a:t>
            </a:r>
            <a:r>
              <a:rPr lang="ru-RU" sz="1600" dirty="0" err="1" smtClean="0"/>
              <a:t>гібридів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строкатолистими</a:t>
            </a:r>
            <a:r>
              <a:rPr lang="ru-RU" sz="1600" dirty="0" smtClean="0"/>
              <a:t>, а 70 % – </a:t>
            </a:r>
            <a:r>
              <a:rPr lang="ru-RU" sz="1600" dirty="0" err="1" smtClean="0"/>
              <a:t>зеленими</a:t>
            </a:r>
            <a:r>
              <a:rPr lang="ru-RU" sz="1600" dirty="0" smtClean="0"/>
              <a:t>. При реципрокному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70 % </a:t>
            </a:r>
            <a:r>
              <a:rPr lang="ru-RU" sz="1600" dirty="0" err="1" smtClean="0"/>
              <a:t>гібридів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строкатолистими</a:t>
            </a:r>
            <a:r>
              <a:rPr lang="ru-RU" sz="1600" dirty="0" smtClean="0"/>
              <a:t>, а 30% – </a:t>
            </a:r>
            <a:r>
              <a:rPr lang="ru-RU" sz="1600" dirty="0" err="1" smtClean="0"/>
              <a:t>зеленими</a:t>
            </a:r>
            <a:endParaRPr lang="ru-RU" sz="1600" dirty="0" smtClean="0"/>
          </a:p>
          <a:p>
            <a:r>
              <a:rPr lang="uk-UA" sz="1600" dirty="0" smtClean="0"/>
              <a:t>Схема схрещування: </a:t>
            </a: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строката х зелена (пилок)</a:t>
            </a: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30 % строкаті і 70 % зелені</a:t>
            </a: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зелена х строката (пилок)</a:t>
            </a: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uk-UA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70 % </a:t>
            </a:r>
            <a:r>
              <a:rPr lang="uk-UA" sz="1600" dirty="0" err="1" smtClean="0">
                <a:solidFill>
                  <a:schemeClr val="accent2">
                    <a:lumMod val="75000"/>
                  </a:schemeClr>
                </a:solidFill>
              </a:rPr>
              <a:t>строкатолисті</a:t>
            </a:r>
            <a:r>
              <a:rPr lang="uk-UA" sz="1600" dirty="0" smtClean="0">
                <a:solidFill>
                  <a:schemeClr val="accent2">
                    <a:lumMod val="75000"/>
                  </a:schemeClr>
                </a:solidFill>
              </a:rPr>
              <a:t> 30 % зелені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788024" y="2492896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788024" y="3789040"/>
            <a:ext cx="642942" cy="42862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ДОЛЯ ПЛАСТИД ПИЛКУ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Всі вищі рослини ділять на 4 групи, виходячи з принципу передачі батьківських пластид:</a:t>
            </a:r>
          </a:p>
          <a:p>
            <a:r>
              <a:rPr lang="uk-UA" dirty="0" smtClean="0"/>
              <a:t>1. </a:t>
            </a:r>
            <a:r>
              <a:rPr lang="en-US" dirty="0" smtClean="0"/>
              <a:t>Pelargonum –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 </a:t>
            </a:r>
            <a:r>
              <a:rPr lang="ru-RU" dirty="0" err="1" smtClean="0"/>
              <a:t>попадають</a:t>
            </a:r>
            <a:r>
              <a:rPr lang="ru-RU" dirty="0" smtClean="0"/>
              <a:t> в зиготу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перемішуються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материнськими</a:t>
            </a:r>
            <a:endParaRPr lang="ru-RU" dirty="0" smtClean="0"/>
          </a:p>
          <a:p>
            <a:r>
              <a:rPr lang="uk-UA" dirty="0" smtClean="0"/>
              <a:t>2. </a:t>
            </a:r>
            <a:r>
              <a:rPr lang="en-US" dirty="0" smtClean="0"/>
              <a:t>Licopersicon – </a:t>
            </a:r>
            <a:r>
              <a:rPr lang="ru-RU" dirty="0" err="1" smtClean="0"/>
              <a:t>генеративна</a:t>
            </a:r>
            <a:r>
              <a:rPr lang="ru-RU" dirty="0" smtClean="0"/>
              <a:t> </a:t>
            </a:r>
            <a:r>
              <a:rPr lang="ru-RU" dirty="0" err="1" smtClean="0"/>
              <a:t>клітина</a:t>
            </a:r>
            <a:r>
              <a:rPr lang="ru-RU" dirty="0" smtClean="0"/>
              <a:t> не </a:t>
            </a:r>
            <a:r>
              <a:rPr lang="ru-RU" dirty="0" err="1" smtClean="0"/>
              <a:t>отримує</a:t>
            </a:r>
            <a:r>
              <a:rPr lang="ru-RU" dirty="0" smtClean="0"/>
              <a:t> пластид</a:t>
            </a:r>
          </a:p>
          <a:p>
            <a:r>
              <a:rPr lang="ru-RU" dirty="0" smtClean="0"/>
              <a:t>3. </a:t>
            </a:r>
            <a:r>
              <a:rPr lang="en-US" dirty="0" smtClean="0"/>
              <a:t>Solanum – </a:t>
            </a:r>
            <a:r>
              <a:rPr lang="uk-UA" dirty="0" smtClean="0"/>
              <a:t>генеративна клітина отримує декілька пластид, котрі деградують до запліднення</a:t>
            </a:r>
          </a:p>
          <a:p>
            <a:r>
              <a:rPr lang="en-US" dirty="0" smtClean="0"/>
              <a:t> </a:t>
            </a:r>
            <a:r>
              <a:rPr lang="uk-UA" dirty="0" smtClean="0"/>
              <a:t>4. </a:t>
            </a:r>
            <a:r>
              <a:rPr lang="en-US" dirty="0" smtClean="0"/>
              <a:t>Triticum – </a:t>
            </a:r>
            <a:r>
              <a:rPr lang="ru-RU" dirty="0" err="1" smtClean="0"/>
              <a:t>пластиди</a:t>
            </a:r>
            <a:r>
              <a:rPr lang="ru-RU" dirty="0" smtClean="0"/>
              <a:t> </a:t>
            </a:r>
            <a:r>
              <a:rPr lang="uk-UA" smtClean="0"/>
              <a:t>знаходяться в усіх клітинах чоловічого гаметофіту, однак не передаються при заплідненні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642918"/>
            <a:ext cx="8134350" cy="557214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Нехромосомне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успадкування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передача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поколінь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генів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локалізованих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поза </a:t>
            </a:r>
            <a:r>
              <a:rPr lang="ru-RU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ядром.Для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нехромосомного </a:t>
            </a:r>
            <a:r>
              <a:rPr lang="ru-RU" sz="4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успадкування</a:t>
            </a:r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картини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розщеплення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узгоджуються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законами Менделя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/>
              <a:t>Сукупність</a:t>
            </a:r>
            <a:r>
              <a:rPr lang="ru-RU" sz="2400" dirty="0"/>
              <a:t> </a:t>
            </a:r>
            <a:r>
              <a:rPr lang="ru-RU" sz="2400" dirty="0" err="1"/>
              <a:t>позаядерних</a:t>
            </a:r>
            <a:r>
              <a:rPr lang="ru-RU" sz="2400" dirty="0"/>
              <a:t> </a:t>
            </a:r>
            <a:r>
              <a:rPr lang="ru-RU" sz="2400" dirty="0" err="1"/>
              <a:t>генетичних</a:t>
            </a:r>
            <a:r>
              <a:rPr lang="ru-RU" sz="2400" dirty="0"/>
              <a:t> </a:t>
            </a:r>
            <a:r>
              <a:rPr lang="ru-RU" sz="2400" dirty="0" err="1"/>
              <a:t>елементів</a:t>
            </a:r>
            <a:r>
              <a:rPr lang="ru-RU" sz="2400" dirty="0"/>
              <a:t> </a:t>
            </a:r>
            <a:r>
              <a:rPr lang="ru-RU" sz="2400" dirty="0" err="1"/>
              <a:t>клітини</a:t>
            </a:r>
            <a:r>
              <a:rPr lang="ru-RU" sz="2400" dirty="0"/>
              <a:t> </a:t>
            </a:r>
            <a:r>
              <a:rPr lang="ru-RU" sz="2400" dirty="0" err="1"/>
              <a:t>називають</a:t>
            </a:r>
            <a:r>
              <a:rPr lang="ru-RU" sz="2400" dirty="0"/>
              <a:t> плазмоном, а </a:t>
            </a:r>
            <a:r>
              <a:rPr lang="ru-RU" sz="2400" dirty="0" err="1"/>
              <a:t>окремі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– плазмогенами.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643050"/>
            <a:ext cx="8072494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відрізнити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цитоплазматичну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спадковість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хромосомної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496"/>
            <a:ext cx="4500562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>
                <a:latin typeface="Times New Roman" pitchFamily="18" charset="0"/>
              </a:rPr>
              <a:t>Першим </a:t>
            </a:r>
            <a:r>
              <a:rPr lang="ru-RU" b="1" dirty="0" err="1">
                <a:latin typeface="Times New Roman" pitchFamily="18" charset="0"/>
              </a:rPr>
              <a:t>критерієм</a:t>
            </a:r>
            <a:r>
              <a:rPr lang="ru-RU" b="1" dirty="0">
                <a:latin typeface="Times New Roman" pitchFamily="18" charset="0"/>
              </a:rPr>
              <a:t> є </a:t>
            </a:r>
            <a:r>
              <a:rPr lang="ru-RU" b="1" dirty="0" err="1">
                <a:latin typeface="Times New Roman" pitchFamily="18" charset="0"/>
              </a:rPr>
              <a:t>відмінності</a:t>
            </a:r>
            <a:r>
              <a:rPr lang="ru-RU" b="1" dirty="0">
                <a:latin typeface="Times New Roman" pitchFamily="18" charset="0"/>
              </a:rPr>
              <a:t> в результатах </a:t>
            </a:r>
            <a:r>
              <a:rPr lang="ru-RU" b="1" dirty="0" err="1">
                <a:latin typeface="Times New Roman" pitchFamily="18" charset="0"/>
              </a:rPr>
              <a:t>реципрокних</a:t>
            </a:r>
            <a:r>
              <a:rPr lang="ru-RU" b="1" dirty="0">
                <a:latin typeface="Times New Roman" pitchFamily="18" charset="0"/>
              </a:rPr>
              <a:t> за </a:t>
            </a:r>
            <a:r>
              <a:rPr lang="ru-RU" b="1" dirty="0" err="1">
                <a:latin typeface="Times New Roman" pitchFamily="18" charset="0"/>
              </a:rPr>
              <a:t>статтю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схрещувань</a:t>
            </a:r>
            <a:r>
              <a:rPr lang="ru-RU" b="1" dirty="0">
                <a:latin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</a:rPr>
              <a:t>випадках</a:t>
            </a:r>
            <a:r>
              <a:rPr lang="ru-RU" b="1" dirty="0">
                <a:latin typeface="Times New Roman" pitchFamily="18" charset="0"/>
              </a:rPr>
              <a:t>, коли є </a:t>
            </a:r>
            <a:r>
              <a:rPr lang="ru-RU" b="1" dirty="0" err="1">
                <a:latin typeface="Times New Roman" pitchFamily="18" charset="0"/>
              </a:rPr>
              <a:t>явище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гетерогаметності.Такі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відмінності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обумовлені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тим</a:t>
            </a:r>
            <a:r>
              <a:rPr lang="ru-RU" b="1" dirty="0">
                <a:latin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сперматозоїди</a:t>
            </a:r>
            <a:r>
              <a:rPr lang="ru-RU" b="1" dirty="0">
                <a:latin typeface="Times New Roman" pitchFamily="18" charset="0"/>
              </a:rPr>
              <a:t> практично </a:t>
            </a:r>
            <a:r>
              <a:rPr lang="ru-RU" b="1" dirty="0" err="1">
                <a:latin typeface="Times New Roman" pitchFamily="18" charset="0"/>
              </a:rPr>
              <a:t>позбавлені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цитоплазми</a:t>
            </a:r>
            <a:r>
              <a:rPr lang="ru-RU" b="1" dirty="0">
                <a:latin typeface="Times New Roman" pitchFamily="18" charset="0"/>
              </a:rPr>
              <a:t>, тому </a:t>
            </a:r>
            <a:r>
              <a:rPr lang="ru-RU" b="1" dirty="0" err="1">
                <a:latin typeface="Times New Roman" pitchFamily="18" charset="0"/>
              </a:rPr>
              <a:t>ознаки</a:t>
            </a:r>
            <a:r>
              <a:rPr lang="ru-RU" b="1" dirty="0">
                <a:latin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</a:rPr>
              <a:t>що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детермінуються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позаядерними</a:t>
            </a:r>
            <a:r>
              <a:rPr lang="ru-RU" b="1" dirty="0">
                <a:latin typeface="Times New Roman" pitchFamily="18" charset="0"/>
              </a:rPr>
              <a:t> генами, </a:t>
            </a:r>
            <a:r>
              <a:rPr lang="ru-RU" b="1" dirty="0" err="1">
                <a:latin typeface="Times New Roman" pitchFamily="18" charset="0"/>
              </a:rPr>
              <a:t>успадковуватимуться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виключно</a:t>
            </a:r>
            <a:r>
              <a:rPr lang="ru-RU" b="1" dirty="0">
                <a:latin typeface="Times New Roman" pitchFamily="18" charset="0"/>
              </a:rPr>
              <a:t> по </a:t>
            </a:r>
            <a:r>
              <a:rPr lang="ru-RU" b="1" dirty="0" err="1">
                <a:latin typeface="Times New Roman" pitchFamily="18" charset="0"/>
              </a:rPr>
              <a:t>материнській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лінії</a:t>
            </a:r>
            <a:r>
              <a:rPr lang="ru-RU" b="1" dirty="0">
                <a:latin typeface="Times New Roman" pitchFamily="18" charset="0"/>
              </a:rPr>
              <a:t>.  </a:t>
            </a:r>
            <a:r>
              <a:rPr lang="ru-RU" b="1" dirty="0" smtClean="0">
                <a:latin typeface="Times New Roman" pitchFamily="18" charset="0"/>
              </a:rPr>
              <a:t>Не </a:t>
            </a:r>
            <a:r>
              <a:rPr lang="ru-RU" b="1" dirty="0" err="1">
                <a:latin typeface="Times New Roman" pitchFamily="18" charset="0"/>
              </a:rPr>
              <a:t>застосовується</a:t>
            </a:r>
            <a:r>
              <a:rPr lang="ru-RU" b="1" dirty="0">
                <a:latin typeface="Times New Roman" pitchFamily="18" charset="0"/>
              </a:rPr>
              <a:t> для тих </a:t>
            </a:r>
            <a:r>
              <a:rPr lang="ru-RU" b="1" dirty="0" err="1">
                <a:latin typeface="Times New Roman" pitchFamily="18" charset="0"/>
              </a:rPr>
              <a:t>організмів</a:t>
            </a:r>
            <a:r>
              <a:rPr lang="ru-RU" b="1" dirty="0">
                <a:latin typeface="Times New Roman" pitchFamily="18" charset="0"/>
              </a:rPr>
              <a:t>, для </a:t>
            </a:r>
            <a:r>
              <a:rPr lang="ru-RU" b="1" dirty="0" err="1">
                <a:latin typeface="Times New Roman" pitchFamily="18" charset="0"/>
              </a:rPr>
              <a:t>яких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характерне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явище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ізогамії</a:t>
            </a:r>
            <a:r>
              <a:rPr lang="ru-RU" b="1" dirty="0">
                <a:latin typeface="Times New Roman" pitchFamily="18" charset="0"/>
              </a:rPr>
              <a:t> (</a:t>
            </a:r>
            <a:r>
              <a:rPr lang="ru-RU" b="1" dirty="0" err="1">
                <a:latin typeface="Times New Roman" pitchFamily="18" charset="0"/>
              </a:rPr>
              <a:t>гриби</a:t>
            </a:r>
            <a:r>
              <a:rPr lang="ru-RU" b="1" dirty="0">
                <a:latin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</a:rPr>
              <a:t>водорості</a:t>
            </a:r>
            <a:r>
              <a:rPr lang="ru-RU" b="1" dirty="0">
                <a:latin typeface="Times New Roman" pitchFamily="18" charset="0"/>
              </a:rPr>
              <a:t>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19004" y="2610683"/>
            <a:ext cx="4786314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33400" indent="-533400">
              <a:buFont typeface="Wingdings" pitchFamily="2" charset="2"/>
              <a:buChar char="Ø"/>
            </a:pPr>
            <a:r>
              <a:rPr lang="ru-RU" b="1" dirty="0" err="1">
                <a:latin typeface="Times New Roman" pitchFamily="18" charset="0"/>
              </a:rPr>
              <a:t>Хромосомні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</a:rPr>
              <a:t>гени</a:t>
            </a:r>
            <a:r>
              <a:rPr lang="ru-RU" b="1" dirty="0" smtClean="0">
                <a:latin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</a:rPr>
              <a:t>розташовані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у </a:t>
            </a:r>
            <a:r>
              <a:rPr lang="ru-RU" b="1" dirty="0" err="1">
                <a:latin typeface="Times New Roman" pitchFamily="18" charset="0"/>
              </a:rPr>
              <a:t>певних</a:t>
            </a:r>
            <a:r>
              <a:rPr lang="ru-RU" b="1" dirty="0">
                <a:latin typeface="Times New Roman" pitchFamily="18" charset="0"/>
              </a:rPr>
              <a:t> локусах хромосом, </a:t>
            </a:r>
            <a:r>
              <a:rPr lang="ru-RU" b="1" dirty="0" err="1">
                <a:latin typeface="Times New Roman" pitchFamily="18" charset="0"/>
              </a:rPr>
              <a:t>виявляють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зчеплення</a:t>
            </a:r>
            <a:r>
              <a:rPr lang="ru-RU" b="1" dirty="0">
                <a:latin typeface="Times New Roman" pitchFamily="18" charset="0"/>
              </a:rPr>
              <a:t> з </a:t>
            </a:r>
            <a:r>
              <a:rPr lang="ru-RU" b="1" dirty="0" err="1">
                <a:latin typeface="Times New Roman" pitchFamily="18" charset="0"/>
              </a:rPr>
              <a:t>іншими</a:t>
            </a:r>
            <a:r>
              <a:rPr lang="ru-RU" b="1" dirty="0">
                <a:latin typeface="Times New Roman" pitchFamily="18" charset="0"/>
              </a:rPr>
              <a:t> генами </a:t>
            </a:r>
            <a:r>
              <a:rPr lang="ru-RU" b="1" dirty="0" err="1">
                <a:latin typeface="Times New Roman" pitchFamily="18" charset="0"/>
              </a:rPr>
              <a:t>цієї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</a:rPr>
              <a:t>хромосоми</a:t>
            </a:r>
            <a:r>
              <a:rPr lang="ru-RU" b="1" dirty="0" smtClean="0">
                <a:latin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</a:rPr>
              <a:t>Неможливість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виявити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подібні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зчеплення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генів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може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свідчити</a:t>
            </a:r>
            <a:r>
              <a:rPr lang="ru-RU" b="1" dirty="0">
                <a:latin typeface="Times New Roman" pitchFamily="18" charset="0"/>
              </a:rPr>
              <a:t> про </a:t>
            </a:r>
            <a:r>
              <a:rPr lang="ru-RU" b="1" dirty="0" err="1">
                <a:latin typeface="Times New Roman" pitchFamily="18" charset="0"/>
              </a:rPr>
              <a:t>їхню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позаядерну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локалізацію.Відсутність</a:t>
            </a:r>
            <a:r>
              <a:rPr lang="ru-RU" b="1" dirty="0">
                <a:latin typeface="Times New Roman" pitchFamily="18" charset="0"/>
              </a:rPr>
              <a:t> типового </a:t>
            </a:r>
            <a:r>
              <a:rPr lang="ru-RU" b="1" dirty="0" err="1">
                <a:latin typeface="Times New Roman" pitchFamily="18" charset="0"/>
              </a:rPr>
              <a:t>менделівського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кількісного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розщеплення</a:t>
            </a:r>
            <a:r>
              <a:rPr lang="ru-RU" b="1" dirty="0">
                <a:latin typeface="Times New Roman" pitchFamily="18" charset="0"/>
              </a:rPr>
              <a:t> у </a:t>
            </a:r>
            <a:r>
              <a:rPr lang="ru-RU" b="1" dirty="0" err="1">
                <a:latin typeface="Times New Roman" pitchFamily="18" charset="0"/>
              </a:rPr>
              <a:t>потомстві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також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може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свідчити</a:t>
            </a:r>
            <a:r>
              <a:rPr lang="ru-RU" b="1" dirty="0">
                <a:latin typeface="Times New Roman" pitchFamily="18" charset="0"/>
              </a:rPr>
              <a:t> про </a:t>
            </a:r>
            <a:r>
              <a:rPr lang="ru-RU" b="1" dirty="0" err="1">
                <a:latin typeface="Times New Roman" pitchFamily="18" charset="0"/>
              </a:rPr>
              <a:t>ознаку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детермінованого</a:t>
            </a:r>
            <a:r>
              <a:rPr lang="ru-RU" b="1" dirty="0">
                <a:latin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</a:rPr>
              <a:t>позахромосомним</a:t>
            </a:r>
            <a:r>
              <a:rPr lang="ru-RU" b="1" dirty="0">
                <a:latin typeface="Times New Roman" pitchFamily="18" charset="0"/>
              </a:rPr>
              <a:t> геном.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500042"/>
            <a:ext cx="835824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</a:rPr>
              <a:t>Слід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підкреслити</a:t>
            </a:r>
            <a:r>
              <a:rPr lang="ru-RU" sz="2400" b="1" dirty="0">
                <a:latin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</a:rPr>
              <a:t>що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перераховані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вище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критерії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цитоплазматичної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спадковості</a:t>
            </a:r>
            <a:r>
              <a:rPr lang="ru-RU" sz="2400" b="1" dirty="0">
                <a:latin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</a:rPr>
              <a:t>кожен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окремо</a:t>
            </a:r>
            <a:r>
              <a:rPr lang="ru-RU" sz="2400" b="1" dirty="0">
                <a:latin typeface="Times New Roman" pitchFamily="18" charset="0"/>
              </a:rPr>
              <a:t>, не є </a:t>
            </a:r>
            <a:r>
              <a:rPr lang="ru-RU" sz="2400" b="1" dirty="0" err="1">
                <a:latin typeface="Times New Roman" pitchFamily="18" charset="0"/>
              </a:rPr>
              <a:t>абсолютними</a:t>
            </a:r>
            <a:r>
              <a:rPr lang="ru-RU" sz="2400" b="1" dirty="0">
                <a:latin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</a:rPr>
              <a:t>тобто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наявність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позитивної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відповіді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тільки</a:t>
            </a:r>
            <a:r>
              <a:rPr lang="ru-RU" sz="2400" b="1" dirty="0">
                <a:latin typeface="Times New Roman" pitchFamily="18" charset="0"/>
              </a:rPr>
              <a:t> по одному з них не </a:t>
            </a:r>
            <a:r>
              <a:rPr lang="ru-RU" sz="2400" b="1" dirty="0" err="1">
                <a:latin typeface="Times New Roman" pitchFamily="18" charset="0"/>
              </a:rPr>
              <a:t>дає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можливості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говорити</a:t>
            </a:r>
            <a:r>
              <a:rPr lang="ru-RU" sz="2400" b="1" dirty="0">
                <a:latin typeface="Times New Roman" pitchFamily="18" charset="0"/>
              </a:rPr>
              <a:t> «</a:t>
            </a:r>
            <a:r>
              <a:rPr lang="ru-RU" sz="2400" b="1" dirty="0" err="1">
                <a:latin typeface="Times New Roman" pitchFamily="18" charset="0"/>
              </a:rPr>
              <a:t>апріорі</a:t>
            </a:r>
            <a:r>
              <a:rPr lang="ru-RU" sz="2400" b="1" dirty="0">
                <a:latin typeface="Times New Roman" pitchFamily="18" charset="0"/>
              </a:rPr>
              <a:t>» про </a:t>
            </a:r>
            <a:r>
              <a:rPr lang="ru-RU" sz="2400" b="1" dirty="0" err="1">
                <a:latin typeface="Times New Roman" pitchFamily="18" charset="0"/>
              </a:rPr>
              <a:t>нехромосомну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детермінацію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тієї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чи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іншої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ознаки.Лише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сукупний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аналіз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цих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критеріїв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</a:rPr>
              <a:t>може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</a:rPr>
              <a:t>дати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</a:rPr>
              <a:t>відповідь</a:t>
            </a:r>
            <a:r>
              <a:rPr lang="ru-RU" sz="2400" b="1" dirty="0" smtClean="0">
                <a:latin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143380"/>
            <a:ext cx="835824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/>
              <a:t>Крім</a:t>
            </a:r>
            <a:r>
              <a:rPr lang="ru-RU" sz="2400" dirty="0"/>
              <a:t> того, </a:t>
            </a:r>
            <a:r>
              <a:rPr lang="ru-RU" sz="2400" dirty="0" err="1"/>
              <a:t>існує</a:t>
            </a:r>
            <a:r>
              <a:rPr lang="ru-RU" sz="2400" dirty="0"/>
              <a:t> </a:t>
            </a:r>
            <a:r>
              <a:rPr lang="ru-RU" sz="2400" dirty="0" err="1"/>
              <a:t>ціла</a:t>
            </a:r>
            <a:r>
              <a:rPr lang="ru-RU" sz="2400" dirty="0"/>
              <a:t> низка </a:t>
            </a:r>
            <a:r>
              <a:rPr lang="ru-RU" sz="2400" dirty="0" err="1"/>
              <a:t>явищ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імітують</a:t>
            </a:r>
            <a:r>
              <a:rPr lang="ru-RU" sz="2400" dirty="0"/>
              <a:t> </a:t>
            </a:r>
            <a:r>
              <a:rPr lang="ru-RU" sz="2400" dirty="0" err="1"/>
              <a:t>цитоплазматичну</a:t>
            </a:r>
            <a:r>
              <a:rPr lang="ru-RU" sz="2400" dirty="0"/>
              <a:t> </a:t>
            </a:r>
            <a:r>
              <a:rPr lang="ru-RU" sz="2400" dirty="0" err="1"/>
              <a:t>спадковість</a:t>
            </a:r>
            <a:r>
              <a:rPr lang="ru-RU" sz="2400" dirty="0"/>
              <a:t>, </a:t>
            </a:r>
            <a:r>
              <a:rPr lang="ru-RU" sz="2400" dirty="0" err="1"/>
              <a:t>проте</a:t>
            </a:r>
            <a:r>
              <a:rPr lang="ru-RU" sz="2400" dirty="0"/>
              <a:t> не належать до </a:t>
            </a:r>
            <a:r>
              <a:rPr lang="ru-RU" sz="2400" dirty="0" err="1"/>
              <a:t>такої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072098" cy="674030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нехромосомного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успадкування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відкрито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в1909-1910 гг.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німецькими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дослідниками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Карлом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Корренсом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Ервіном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Бауром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1909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доведено,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нічної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красуні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ротиків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успадковується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материнській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Вони припустили,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успадкування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пов'язано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 передачею 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потомству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пластид.Вони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висунули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припущення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щохлоропласти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як і ядро,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несуть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спадкові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здатні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мутувати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мітозі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пластиди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розподіляються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випадковим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чином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дочірніми</a:t>
            </a:r>
            <a:r>
              <a:rPr lang="ru-RU" sz="2400" b="1" dirty="0" smtClean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клітинами</a:t>
            </a:r>
            <a:r>
              <a:rPr lang="ru-RU" sz="2400" b="1" dirty="0">
                <a:ln w="5080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user\Desktop\Генетика\Screenshot_20200920-084900_Samsung Inter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0"/>
            <a:ext cx="2714644" cy="3757690"/>
          </a:xfrm>
          <a:prstGeom prst="rect">
            <a:avLst/>
          </a:prstGeom>
          <a:noFill/>
        </p:spPr>
      </p:pic>
      <p:pic>
        <p:nvPicPr>
          <p:cNvPr id="1027" name="Picture 3" descr="C:\Users\user\Desktop\Генетика\Carl_Corre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1400" y="3214686"/>
            <a:ext cx="2872600" cy="364331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72000" y="6488668"/>
            <a:ext cx="1696875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Карл </a:t>
            </a:r>
            <a:r>
              <a:rPr lang="ru-RU" b="1" dirty="0" err="1" smtClean="0">
                <a:ln w="5080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Корренс</a:t>
            </a:r>
            <a:r>
              <a:rPr lang="ru-RU" b="1" dirty="0" smtClean="0">
                <a:ln w="5080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00959" y="0"/>
            <a:ext cx="1643042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Эрвин </a:t>
            </a:r>
            <a:r>
              <a:rPr lang="ru-RU" b="1" dirty="0" err="1" smtClean="0">
                <a:ln w="5080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Баур</a:t>
            </a:r>
            <a:endParaRPr lang="ru-RU" b="1" dirty="0">
              <a:ln w="50800"/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4714876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суміш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пластид,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3-х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типів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зелених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строкатих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ділянок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рослини.Оскільки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проникнення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пластид у зиготу – через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яйцеклітину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материнське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успадкування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батьківська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рослина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6357950" y="1285860"/>
            <a:ext cx="1500198" cy="121444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500826" y="1714488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653226" y="1866888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05626" y="2019288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58026" y="2171688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000892" y="1643050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153292" y="1795450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305692" y="1947850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458092" y="2100250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6032146" y="2311993"/>
            <a:ext cx="514119" cy="576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6857222" y="2750339"/>
            <a:ext cx="50086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7669834" y="2311993"/>
            <a:ext cx="442680" cy="505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6572264" y="3143248"/>
            <a:ext cx="1071570" cy="114300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500694" y="3000372"/>
            <a:ext cx="1071570" cy="107157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7643802" y="3000372"/>
            <a:ext cx="1071570" cy="107157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5643570" y="3214686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715008" y="3357562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786446" y="3500438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857884" y="3643314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6000760" y="3214686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072198" y="3429000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143636" y="3571876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858016" y="3286124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6929454" y="3500438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000892" y="3714752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7072330" y="3929066"/>
            <a:ext cx="285752" cy="142876"/>
          </a:xfrm>
          <a:prstGeom prst="ellips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786710" y="3214686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7929586" y="3429000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8072462" y="3643314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8215338" y="3786190"/>
            <a:ext cx="285752" cy="14287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2000240"/>
            <a:ext cx="2928958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листя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потомства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типу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забарвлення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жіночої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Генетика\Screenshot_20200920-113855_Dri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0"/>
            <a:ext cx="5357818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1" y="1428736"/>
            <a:ext cx="6357982" cy="47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285852" y="571480"/>
            <a:ext cx="6500813" cy="59055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Segoe UI Light" pitchFamily="34" charset="0"/>
                <a:cs typeface="Times New Roman" pitchFamily="18" charset="0"/>
              </a:rPr>
              <a:t>Строкатість листків</a:t>
            </a:r>
            <a:endParaRPr lang="ru-RU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Segoe UI Ligh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8"/>
            <a:ext cx="4357718" cy="330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71604" y="5072074"/>
            <a:ext cx="1856342" cy="49244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ea typeface="Segoe UI Light" pitchFamily="34" charset="0"/>
                <a:cs typeface="Times New Roman" pitchFamily="18" charset="0"/>
              </a:rPr>
              <a:t>Пеларгонія</a:t>
            </a:r>
            <a:r>
              <a:rPr lang="ru-RU" sz="2600" dirty="0" smtClean="0">
                <a:solidFill>
                  <a:srgbClr val="404040"/>
                </a:solidFill>
                <a:latin typeface="Times New Roman" pitchFamily="18" charset="0"/>
                <a:ea typeface="Segoe UI Light" pitchFamily="34" charset="0"/>
                <a:cs typeface="Times New Roman" pitchFamily="18" charset="0"/>
              </a:rPr>
              <a:t>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214290"/>
            <a:ext cx="6500813" cy="59055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ea typeface="Segoe UI Light" pitchFamily="34" charset="0"/>
                <a:cs typeface="Times New Roman" pitchFamily="18" charset="0"/>
              </a:rPr>
              <a:t>Строкатість</a:t>
            </a:r>
            <a:endParaRPr lang="ru-RU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ea typeface="Segoe UI Ligh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340</TotalTime>
  <Words>675</Words>
  <Application>Microsoft Office PowerPoint</Application>
  <PresentationFormat>Экран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Начальная</vt:lpstr>
      <vt:lpstr>Тема Office</vt:lpstr>
      <vt:lpstr>ПЛАСТИДНЕ УСПАДКУВАННЯ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Пластидна спадковість. </vt:lpstr>
      <vt:lpstr>Презентация PowerPoint</vt:lpstr>
      <vt:lpstr>Схема, яка ілюструє змішане успадкування пластид </vt:lpstr>
      <vt:lpstr>ДОЛЯ ПЛАСТИД ПИЛКУ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Нехромосомное наследование</dc:title>
  <dc:creator>user</dc:creator>
  <cp:lastModifiedBy>You</cp:lastModifiedBy>
  <cp:revision>50</cp:revision>
  <dcterms:created xsi:type="dcterms:W3CDTF">2010-01-05T22:29:18Z</dcterms:created>
  <dcterms:modified xsi:type="dcterms:W3CDTF">2023-10-10T06:03:28Z</dcterms:modified>
</cp:coreProperties>
</file>