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sldIdLst>
    <p:sldId id="256" r:id="rId2"/>
    <p:sldId id="270" r:id="rId3"/>
    <p:sldId id="273" r:id="rId4"/>
    <p:sldId id="274" r:id="rId5"/>
    <p:sldId id="271" r:id="rId6"/>
    <p:sldId id="272" r:id="rId7"/>
    <p:sldId id="280" r:id="rId8"/>
    <p:sldId id="279" r:id="rId9"/>
    <p:sldId id="275" r:id="rId10"/>
    <p:sldId id="276" r:id="rId11"/>
    <p:sldId id="277" r:id="rId12"/>
    <p:sldId id="278" r:id="rId13"/>
    <p:sldId id="262" r:id="rId14"/>
    <p:sldId id="281" r:id="rId15"/>
    <p:sldId id="261" r:id="rId16"/>
    <p:sldId id="263" r:id="rId17"/>
    <p:sldId id="264" r:id="rId18"/>
    <p:sldId id="265" r:id="rId19"/>
    <p:sldId id="282" r:id="rId20"/>
    <p:sldId id="26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684" y="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422C4-334F-4CCC-AA03-E633201C8E8C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D4BFE-0F70-4FB1-AF2E-E622516F6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775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D4BFE-0F70-4FB1-AF2E-E622516F64CB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654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nrcu.gov.ua/news.html?newsID=93897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rm.coe.int/report-decentralisation-and-minorities-ua/1680a22388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ge-platform.eu/discrimination-in-the-european-union-eurobarometer-survey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tm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620688"/>
            <a:ext cx="7200800" cy="17543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i="1" dirty="0" err="1" smtClean="0">
                <a:solidFill>
                  <a:prstClr val="black"/>
                </a:solidFill>
                <a:latin typeface="SchoolBookC"/>
              </a:rPr>
              <a:t>П</a:t>
            </a:r>
            <a:r>
              <a:rPr lang="ru-RU" b="1" i="1" dirty="0" err="1" smtClean="0">
                <a:solidFill>
                  <a:prstClr val="black"/>
                </a:solidFill>
                <a:latin typeface="SchoolBookC"/>
              </a:rPr>
              <a:t>редставництво</a:t>
            </a:r>
            <a:r>
              <a:rPr lang="ru-RU" b="1" i="1" dirty="0" smtClean="0">
                <a:solidFill>
                  <a:prstClr val="black"/>
                </a:solidFill>
                <a:latin typeface="SchoolBookC"/>
              </a:rPr>
              <a:t> </a:t>
            </a:r>
            <a:r>
              <a:rPr lang="ru-RU" b="1" i="1" dirty="0" err="1">
                <a:solidFill>
                  <a:prstClr val="black"/>
                </a:solidFill>
                <a:latin typeface="SchoolBookC"/>
              </a:rPr>
              <a:t>національних</a:t>
            </a:r>
            <a:r>
              <a:rPr lang="ru-RU" b="1" i="1" dirty="0">
                <a:solidFill>
                  <a:prstClr val="black"/>
                </a:solidFill>
                <a:latin typeface="SchoolBookC"/>
              </a:rPr>
              <a:t> </a:t>
            </a:r>
            <a:r>
              <a:rPr lang="ru-RU" b="1" i="1" dirty="0" err="1">
                <a:solidFill>
                  <a:prstClr val="black"/>
                </a:solidFill>
                <a:latin typeface="SchoolBookC"/>
              </a:rPr>
              <a:t>меншин</a:t>
            </a:r>
            <a:r>
              <a:rPr lang="ru-RU" b="1" i="1" dirty="0">
                <a:solidFill>
                  <a:prstClr val="black"/>
                </a:solidFill>
                <a:latin typeface="SchoolBookC"/>
              </a:rPr>
              <a:t> у </a:t>
            </a:r>
            <a:r>
              <a:rPr lang="ru-RU" b="1" i="1" dirty="0" smtClean="0">
                <a:solidFill>
                  <a:prstClr val="black"/>
                </a:solidFill>
                <a:latin typeface="SchoolBookC"/>
              </a:rPr>
              <a:t>органах</a:t>
            </a:r>
            <a:r>
              <a:rPr lang="en-US" b="1" i="1" dirty="0" smtClean="0">
                <a:solidFill>
                  <a:prstClr val="black"/>
                </a:solidFill>
                <a:latin typeface="SchoolBookC"/>
              </a:rPr>
              <a:t> </a:t>
            </a:r>
            <a:r>
              <a:rPr lang="uk-UA" b="1" i="1" dirty="0" smtClean="0">
                <a:solidFill>
                  <a:prstClr val="black"/>
                </a:solidFill>
                <a:latin typeface="SchoolBookC"/>
              </a:rPr>
              <a:t>влади</a:t>
            </a:r>
          </a:p>
          <a:p>
            <a:pPr algn="ctr"/>
            <a:endParaRPr lang="uk-UA" b="1" i="1" dirty="0" smtClean="0">
              <a:solidFill>
                <a:prstClr val="black"/>
              </a:solidFill>
              <a:latin typeface="SchoolBookC"/>
            </a:endParaRPr>
          </a:p>
          <a:p>
            <a:pPr marL="342900" indent="-342900">
              <a:buAutoNum type="arabicPeriod"/>
            </a:pPr>
            <a:r>
              <a:rPr lang="ru-RU" i="1" dirty="0" err="1" smtClean="0">
                <a:solidFill>
                  <a:prstClr val="black"/>
                </a:solidFill>
                <a:latin typeface="SchoolBookC"/>
              </a:rPr>
              <a:t>Механізми</a:t>
            </a:r>
            <a:r>
              <a:rPr lang="ru-RU" i="1" dirty="0">
                <a:solidFill>
                  <a:prstClr val="black"/>
                </a:solidFill>
                <a:latin typeface="SchoolBookC"/>
              </a:rPr>
              <a:t>, </a:t>
            </a:r>
            <a:r>
              <a:rPr lang="ru-RU" i="1" dirty="0" err="1">
                <a:solidFill>
                  <a:prstClr val="black"/>
                </a:solidFill>
                <a:latin typeface="SchoolBookC"/>
              </a:rPr>
              <a:t>які</a:t>
            </a:r>
            <a:r>
              <a:rPr lang="ru-RU" i="1" dirty="0">
                <a:solidFill>
                  <a:prstClr val="black"/>
                </a:solidFill>
                <a:latin typeface="SchoolBookC"/>
              </a:rPr>
              <a:t> </a:t>
            </a:r>
            <a:r>
              <a:rPr lang="ru-RU" i="1" dirty="0" err="1">
                <a:solidFill>
                  <a:prstClr val="black"/>
                </a:solidFill>
                <a:latin typeface="SchoolBookC"/>
              </a:rPr>
              <a:t>використовуються</a:t>
            </a:r>
            <a:r>
              <a:rPr lang="ru-RU" i="1" dirty="0">
                <a:solidFill>
                  <a:prstClr val="black"/>
                </a:solidFill>
                <a:latin typeface="SchoolBookC"/>
              </a:rPr>
              <a:t> для </a:t>
            </a:r>
            <a:r>
              <a:rPr lang="ru-RU" i="1" dirty="0" err="1">
                <a:solidFill>
                  <a:prstClr val="black"/>
                </a:solidFill>
                <a:latin typeface="SchoolBookC"/>
              </a:rPr>
              <a:t>забезпечення</a:t>
            </a:r>
            <a:r>
              <a:rPr lang="ru-RU" i="1" dirty="0">
                <a:solidFill>
                  <a:prstClr val="black"/>
                </a:solidFill>
                <a:latin typeface="SchoolBookC"/>
              </a:rPr>
              <a:t> </a:t>
            </a:r>
            <a:r>
              <a:rPr lang="ru-RU" i="1" dirty="0" err="1">
                <a:solidFill>
                  <a:prstClr val="black"/>
                </a:solidFill>
                <a:latin typeface="SchoolBookC"/>
              </a:rPr>
              <a:t>представництва</a:t>
            </a:r>
            <a:r>
              <a:rPr lang="ru-RU" i="1" dirty="0">
                <a:solidFill>
                  <a:prstClr val="black"/>
                </a:solidFill>
                <a:latin typeface="SchoolBookC"/>
              </a:rPr>
              <a:t> </a:t>
            </a:r>
            <a:r>
              <a:rPr lang="ru-RU" i="1" dirty="0" err="1">
                <a:solidFill>
                  <a:prstClr val="black"/>
                </a:solidFill>
                <a:latin typeface="SchoolBookC"/>
              </a:rPr>
              <a:t>національних</a:t>
            </a:r>
            <a:r>
              <a:rPr lang="ru-RU" i="1" dirty="0">
                <a:solidFill>
                  <a:prstClr val="black"/>
                </a:solidFill>
                <a:latin typeface="SchoolBookC"/>
              </a:rPr>
              <a:t> </a:t>
            </a:r>
            <a:r>
              <a:rPr lang="ru-RU" i="1" dirty="0" err="1">
                <a:solidFill>
                  <a:prstClr val="black"/>
                </a:solidFill>
                <a:latin typeface="SchoolBookC"/>
              </a:rPr>
              <a:t>меншин</a:t>
            </a:r>
            <a:r>
              <a:rPr lang="ru-RU" i="1" dirty="0">
                <a:solidFill>
                  <a:prstClr val="black"/>
                </a:solidFill>
                <a:latin typeface="SchoolBookC"/>
              </a:rPr>
              <a:t> у </a:t>
            </a:r>
            <a:r>
              <a:rPr lang="ru-RU" i="1" dirty="0" err="1">
                <a:solidFill>
                  <a:prstClr val="black"/>
                </a:solidFill>
                <a:latin typeface="SchoolBookC"/>
              </a:rPr>
              <a:t>виборних</a:t>
            </a:r>
            <a:r>
              <a:rPr lang="ru-RU" i="1" dirty="0">
                <a:solidFill>
                  <a:prstClr val="black"/>
                </a:solidFill>
                <a:latin typeface="SchoolBookC"/>
              </a:rPr>
              <a:t> </a:t>
            </a:r>
            <a:r>
              <a:rPr lang="ru-RU" i="1" dirty="0" smtClean="0">
                <a:solidFill>
                  <a:prstClr val="black"/>
                </a:solidFill>
                <a:latin typeface="SchoolBookC"/>
              </a:rPr>
              <a:t>органах</a:t>
            </a:r>
            <a:r>
              <a:rPr lang="en-US" i="1" dirty="0" smtClean="0">
                <a:solidFill>
                  <a:prstClr val="black"/>
                </a:solidFill>
                <a:latin typeface="SchoolBookC"/>
              </a:rPr>
              <a:t> </a:t>
            </a:r>
            <a:r>
              <a:rPr lang="uk-UA" i="1" dirty="0" smtClean="0">
                <a:solidFill>
                  <a:prstClr val="black"/>
                </a:solidFill>
                <a:latin typeface="SchoolBookC"/>
              </a:rPr>
              <a:t>в ЄС</a:t>
            </a:r>
          </a:p>
          <a:p>
            <a:r>
              <a:rPr lang="uk-UA" i="1" dirty="0" smtClean="0">
                <a:solidFill>
                  <a:prstClr val="black"/>
                </a:solidFill>
                <a:latin typeface="SchoolBookC"/>
              </a:rPr>
              <a:t>2. Проблеми представництва національних меншин в Україні.</a:t>
            </a:r>
          </a:p>
        </p:txBody>
      </p:sp>
    </p:spTree>
    <p:extLst>
      <p:ext uri="{BB962C8B-B14F-4D97-AF65-F5344CB8AC3E}">
        <p14:creationId xmlns:p14="http://schemas.microsoft.com/office/powerpoint/2010/main" val="2386723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1603" y="188640"/>
            <a:ext cx="878497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країнах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ЄС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представництва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меншин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парламентах та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представницьких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органах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самоврядування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містять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Включення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представників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національних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меншин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партійних</a:t>
            </a: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списків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Австрія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Бельгія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Фінляндія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Греція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Італія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ФріуліВенеціяДжулія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Латвія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Литва,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Польща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Словаччина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Врахування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утворення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виборчих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округів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місць</a:t>
            </a: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компактного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проживання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національних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меншин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резервування</a:t>
            </a: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певної</a:t>
            </a: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місць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парламенті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місцевих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органах </a:t>
            </a:r>
            <a:r>
              <a:rPr lang="ru-RU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для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представників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національних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меншин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Бельгія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виборчих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округів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враховуються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компактного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лінгвістичних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Данія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Фарерських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островів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Гренландії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парламенті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Іспанія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представництво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Сеути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Мелільї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парламенті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Італія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провінції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Валь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д’Аоста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парламенті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2005 року),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Кіпр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резервування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місць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турків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кіпріотів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маронітів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католиків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вірмен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Словенія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одному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угорської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італійської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меншин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парламенті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радах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Фінляндія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Аландських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островів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парламенті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61467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6437" y="117693"/>
            <a:ext cx="8712968" cy="5509200"/>
          </a:xfrm>
          <a:prstGeom prst="rect">
            <a:avLst/>
          </a:prstGeom>
          <a:solidFill>
            <a:srgbClr val="FFEED5"/>
          </a:solidFill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Незастосування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виборчих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бар’єрів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виборах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округах,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 компактно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проживають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меншини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Литва (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бар’єр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виборах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становить 4%,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нацменшин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еквівалентної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одному мандату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до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1%),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парламентських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виборах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виборах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землях,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Гессені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Польща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парламентських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виборах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партій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нацменшин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5%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бар’єр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представництва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меншин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шляхом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персоніфікації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виборчої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країнах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 на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парламентських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виборах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застосовуються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мажоритарна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виборча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система, система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єдиного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голосу,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передається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(за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нарізці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округів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враховуються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компактного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проживання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меншин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пропорційна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виборча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з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преференційним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голосуванням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Дозвіл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партій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представляють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меншин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Австрія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Бельгія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Великобританія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Греція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Данія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представляють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німецьку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нацменшину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Гренландії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Фарерських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островів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Естонія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(3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партії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представляють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російську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нацменшину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Іспанія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націоналістичні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Каталонії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Басків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Італія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партії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діють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трьох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 компактно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проживають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нацменшини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Латвія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(одна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партія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російськомовне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Литва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представляють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російськомовне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Польща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Словаччина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(4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представляють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угорську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нацменшину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5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партій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ромів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циган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1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партія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русиніву-країнців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Словенія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Угорщина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Фінляндія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Шведська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народна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партія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Чехія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Швеція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місцевому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983563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97346"/>
            <a:ext cx="87129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одним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доказом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меншини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Європі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набувають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ваги, є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партійних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коаліцій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нацменшин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партійні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поширилися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незадоволення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електорату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партій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коаліції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відбивають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прагнення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географічно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сконцентрованих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периферійних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меншин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котрі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зовсім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порядком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урядів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держав, 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мешкають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таких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коаліцій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базується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соціалістичних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партій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коаліцій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Європейський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парламент,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робить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заохотити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європейські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передвиборчий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парламентської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88741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4284" y="188640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i="1" dirty="0">
                <a:solidFill>
                  <a:prstClr val="black"/>
                </a:solidFill>
                <a:latin typeface="SchoolBookC"/>
              </a:rPr>
              <a:t>Механізми представництва національних меншин в Україні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Загалом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роки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незалежності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партій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тією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мірою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етноцентричними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правда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більшість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них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україноцентричними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українофільськими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Окрім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них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партійна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своєму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етнічних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меншин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Демократична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партія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угорців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партія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«КМКС —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Партія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угорців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партія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Руський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блок» (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партія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«За Русь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єдину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»),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партія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Русько-Український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Союз»,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Партія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мусульман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середині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90-х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ХХ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століття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тодішній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директор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етнонаціональних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НАН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І.Ф.Курас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висловив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думку,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етнополітичною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партією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Меджліс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кримськотатарського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народу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формально не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будучи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партією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репрезентації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етнічної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пункту 2.1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Меджліс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кримсько-татарського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народу» основною метою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Меджлісу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ліквідація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геноциду,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радянською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державою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кримських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татар,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відновлення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кримськота-тарського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народу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національнодержавне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самовизначення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національній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269207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404664"/>
            <a:ext cx="842493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національність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яку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подавати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парламентарі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1-го та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2-го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скликань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переважну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більшість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становили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українці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(77,5 % 1-го та 75 % 2-го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скликання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другу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чисельністю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посідали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росіяни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(19,2 % 1-го та 20,7 % 2-го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скликання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 ВРУ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репрепрентативним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складу</a:t>
            </a:r>
          </a:p>
          <a:p>
            <a:pPr algn="just"/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тогочасної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за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переписом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1989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року 72–73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УРСР становили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українці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22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07 % –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росіяни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депутатів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національностей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найперше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поляків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білорусів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у кожному з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перших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скликань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ВРУ не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переважала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Простежити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змінилася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слабким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представництвом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українському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парламенті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меншин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офіційних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є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можливим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32128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997839"/>
            <a:ext cx="4572000" cy="28623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квотування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кримських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татар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парламенті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1990-х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незаборонені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таких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Закарпаття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914682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9475" y="1052736"/>
            <a:ext cx="4572000" cy="28623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just"/>
            <a:r>
              <a:rPr lang="ru-RU" dirty="0" err="1"/>
              <a:t>І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етнополітичних</a:t>
            </a:r>
            <a:r>
              <a:rPr lang="ru-RU" dirty="0"/>
              <a:t> </a:t>
            </a:r>
            <a:r>
              <a:rPr lang="ru-RU" dirty="0" err="1"/>
              <a:t>партій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чотири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досвід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у </a:t>
            </a:r>
            <a:r>
              <a:rPr lang="ru-RU" dirty="0" err="1"/>
              <a:t>виборчому</a:t>
            </a:r>
            <a:r>
              <a:rPr lang="ru-RU" dirty="0"/>
              <a:t> </a:t>
            </a:r>
            <a:r>
              <a:rPr lang="ru-RU" dirty="0" err="1"/>
              <a:t>процесі</a:t>
            </a:r>
            <a:r>
              <a:rPr lang="ru-RU" dirty="0"/>
              <a:t> і </a:t>
            </a:r>
            <a:r>
              <a:rPr lang="ru-RU" dirty="0" err="1"/>
              <a:t>представленості</a:t>
            </a:r>
            <a:r>
              <a:rPr lang="ru-RU" dirty="0"/>
              <a:t> в органах </a:t>
            </a:r>
            <a:r>
              <a:rPr lang="ru-RU" dirty="0" err="1"/>
              <a:t>влади</a:t>
            </a:r>
            <a:r>
              <a:rPr lang="ru-RU" dirty="0"/>
              <a:t>: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угорські</a:t>
            </a:r>
            <a:r>
              <a:rPr lang="ru-RU" dirty="0"/>
              <a:t> (Демократична </a:t>
            </a:r>
            <a:r>
              <a:rPr lang="ru-RU" dirty="0" err="1"/>
              <a:t>партія</a:t>
            </a:r>
            <a:r>
              <a:rPr lang="ru-RU" dirty="0"/>
              <a:t> </a:t>
            </a:r>
            <a:r>
              <a:rPr lang="ru-RU" dirty="0" err="1"/>
              <a:t>угорців</a:t>
            </a:r>
            <a:r>
              <a:rPr lang="ru-RU" dirty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партія</a:t>
            </a:r>
            <a:r>
              <a:rPr lang="ru-RU" dirty="0"/>
              <a:t> «КМКС» — </a:t>
            </a:r>
            <a:r>
              <a:rPr lang="ru-RU" dirty="0" err="1"/>
              <a:t>Партія</a:t>
            </a:r>
            <a:r>
              <a:rPr lang="ru-RU" dirty="0"/>
              <a:t> </a:t>
            </a:r>
            <a:r>
              <a:rPr lang="ru-RU" dirty="0" err="1"/>
              <a:t>угорців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обидві</a:t>
            </a:r>
            <a:r>
              <a:rPr lang="ru-RU" dirty="0"/>
              <a:t> </a:t>
            </a:r>
            <a:r>
              <a:rPr lang="ru-RU" dirty="0" err="1"/>
              <a:t>партії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засновані</a:t>
            </a:r>
            <a:r>
              <a:rPr lang="ru-RU" dirty="0"/>
              <a:t> у 2005 р.), </a:t>
            </a:r>
            <a:r>
              <a:rPr lang="ru-RU" dirty="0" err="1"/>
              <a:t>партія</a:t>
            </a:r>
            <a:r>
              <a:rPr lang="ru-RU" dirty="0"/>
              <a:t> «</a:t>
            </a:r>
            <a:r>
              <a:rPr lang="ru-RU" dirty="0" err="1"/>
              <a:t>Руський</a:t>
            </a:r>
            <a:r>
              <a:rPr lang="ru-RU" dirty="0"/>
              <a:t> блок», </a:t>
            </a:r>
            <a:r>
              <a:rPr lang="ru-RU" dirty="0" err="1"/>
              <a:t>що</a:t>
            </a:r>
            <a:r>
              <a:rPr lang="ru-RU" dirty="0"/>
              <a:t> практично </a:t>
            </a:r>
            <a:r>
              <a:rPr lang="ru-RU" dirty="0" smtClean="0"/>
              <a:t>представляла </a:t>
            </a:r>
            <a:r>
              <a:rPr lang="ru-RU" dirty="0" err="1"/>
              <a:t>інтереси</a:t>
            </a:r>
            <a:r>
              <a:rPr lang="ru-RU" dirty="0"/>
              <a:t> </a:t>
            </a:r>
            <a:r>
              <a:rPr lang="ru-RU" dirty="0" err="1"/>
              <a:t>росіян</a:t>
            </a:r>
            <a:r>
              <a:rPr lang="ru-RU" dirty="0"/>
              <a:t> </a:t>
            </a:r>
            <a:r>
              <a:rPr lang="ru-RU" dirty="0" err="1"/>
              <a:t>Криму</a:t>
            </a:r>
            <a:r>
              <a:rPr lang="ru-RU" dirty="0"/>
              <a:t>, та </a:t>
            </a:r>
            <a:r>
              <a:rPr lang="ru-RU" dirty="0" err="1"/>
              <a:t>Меджліс</a:t>
            </a:r>
            <a:r>
              <a:rPr lang="ru-RU" dirty="0"/>
              <a:t> </a:t>
            </a:r>
            <a:r>
              <a:rPr lang="ru-RU" dirty="0" err="1" smtClean="0"/>
              <a:t>кримськота-тарського</a:t>
            </a:r>
            <a:r>
              <a:rPr lang="ru-RU" dirty="0" smtClean="0"/>
              <a:t> </a:t>
            </a:r>
            <a:r>
              <a:rPr lang="ru-RU" dirty="0"/>
              <a:t>народу. </a:t>
            </a:r>
          </a:p>
        </p:txBody>
      </p:sp>
    </p:spTree>
    <p:extLst>
      <p:ext uri="{BB962C8B-B14F-4D97-AF65-F5344CB8AC3E}">
        <p14:creationId xmlns:p14="http://schemas.microsoft.com/office/powerpoint/2010/main" val="35916113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51907"/>
            <a:ext cx="65882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Остапець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Ю.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О.Електоральна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представництво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органах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угорської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Закарпаття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Гілея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Випуск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0390" y="999892"/>
            <a:ext cx="4896544" cy="203132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ru-RU" sz="1400" dirty="0" err="1">
                <a:latin typeface="TimesNewRomanPSMT"/>
              </a:rPr>
              <a:t>Незважаючи</a:t>
            </a:r>
            <a:r>
              <a:rPr lang="ru-RU" sz="1400" dirty="0">
                <a:latin typeface="TimesNewRomanPSMT"/>
              </a:rPr>
              <a:t> на те, </a:t>
            </a:r>
            <a:r>
              <a:rPr lang="ru-RU" sz="1400" dirty="0" err="1">
                <a:latin typeface="TimesNewRomanPSMT"/>
              </a:rPr>
              <a:t>що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err="1">
                <a:latin typeface="TimesNewRomanPSMT"/>
              </a:rPr>
              <a:t>українське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err="1">
                <a:latin typeface="TimesNewRomanPSMT"/>
              </a:rPr>
              <a:t>законодавство</a:t>
            </a:r>
            <a:endParaRPr lang="ru-RU" sz="1400" dirty="0">
              <a:latin typeface="TimesNewRomanPSMT"/>
            </a:endParaRPr>
          </a:p>
          <a:p>
            <a:r>
              <a:rPr lang="ru-RU" sz="1400" dirty="0" err="1">
                <a:latin typeface="TimesNewRomanPSMT"/>
              </a:rPr>
              <a:t>декларує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err="1">
                <a:latin typeface="TimesNewRomanPSMT"/>
              </a:rPr>
              <a:t>рівність</a:t>
            </a:r>
            <a:r>
              <a:rPr lang="ru-RU" sz="1400" dirty="0">
                <a:latin typeface="TimesNewRomanPSMT"/>
              </a:rPr>
              <a:t> прав та </a:t>
            </a:r>
            <a:r>
              <a:rPr lang="ru-RU" sz="1400" dirty="0" err="1">
                <a:latin typeface="TimesNewRomanPSMT"/>
              </a:rPr>
              <a:t>недопущення</a:t>
            </a:r>
            <a:r>
              <a:rPr lang="ru-RU" sz="1400" dirty="0">
                <a:latin typeface="TimesNewRomanPSMT"/>
              </a:rPr>
              <a:t> будь–</a:t>
            </a:r>
            <a:r>
              <a:rPr lang="ru-RU" sz="1400" dirty="0" err="1">
                <a:latin typeface="TimesNewRomanPSMT"/>
              </a:rPr>
              <a:t>якої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err="1">
                <a:latin typeface="TimesNewRomanPSMT"/>
              </a:rPr>
              <a:t>дискримінації</a:t>
            </a:r>
            <a:endParaRPr lang="ru-RU" sz="1400" dirty="0">
              <a:latin typeface="TimesNewRomanPSMT"/>
            </a:endParaRPr>
          </a:p>
          <a:p>
            <a:r>
              <a:rPr lang="ru-RU" sz="1400" dirty="0" err="1">
                <a:latin typeface="TimesNewRomanPSMT"/>
              </a:rPr>
              <a:t>громадян</a:t>
            </a:r>
            <a:r>
              <a:rPr lang="ru-RU" sz="1400" dirty="0">
                <a:latin typeface="TimesNewRomanPSMT"/>
              </a:rPr>
              <a:t> (за </a:t>
            </a:r>
            <a:r>
              <a:rPr lang="ru-RU" sz="1400" dirty="0" err="1">
                <a:latin typeface="TimesNewRomanPSMT"/>
              </a:rPr>
              <a:t>національною</a:t>
            </a:r>
            <a:r>
              <a:rPr lang="ru-RU" sz="1400" dirty="0">
                <a:latin typeface="TimesNewRomanPSMT"/>
              </a:rPr>
              <a:t>, расовою, </a:t>
            </a:r>
            <a:r>
              <a:rPr lang="ru-RU" sz="1400" dirty="0" err="1">
                <a:latin typeface="TimesNewRomanPSMT"/>
              </a:rPr>
              <a:t>релігійною</a:t>
            </a:r>
            <a:endParaRPr lang="ru-RU" sz="1400" dirty="0">
              <a:latin typeface="TimesNewRomanPSMT"/>
            </a:endParaRPr>
          </a:p>
          <a:p>
            <a:r>
              <a:rPr lang="ru-RU" sz="1400" dirty="0" err="1">
                <a:latin typeface="TimesNewRomanPSMT"/>
              </a:rPr>
              <a:t>ознаками</a:t>
            </a:r>
            <a:r>
              <a:rPr lang="ru-RU" sz="1400" dirty="0">
                <a:latin typeface="TimesNewRomanPSMT"/>
              </a:rPr>
              <a:t>), </a:t>
            </a:r>
            <a:r>
              <a:rPr lang="ru-RU" sz="1400" dirty="0" err="1">
                <a:latin typeface="TimesNewRomanPSMT"/>
              </a:rPr>
              <a:t>реалії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err="1">
                <a:latin typeface="TimesNewRomanPSMT"/>
              </a:rPr>
              <a:t>політичної</a:t>
            </a:r>
            <a:r>
              <a:rPr lang="ru-RU" sz="1400" dirty="0">
                <a:latin typeface="TimesNewRomanPSMT"/>
              </a:rPr>
              <a:t> практики </a:t>
            </a:r>
            <a:r>
              <a:rPr lang="ru-RU" sz="1400" dirty="0" err="1">
                <a:latin typeface="TimesNewRomanPSMT"/>
              </a:rPr>
              <a:t>свідчать</a:t>
            </a:r>
            <a:r>
              <a:rPr lang="ru-RU" sz="1400" dirty="0">
                <a:latin typeface="TimesNewRomanPSMT"/>
              </a:rPr>
              <a:t> про</a:t>
            </a:r>
          </a:p>
          <a:p>
            <a:r>
              <a:rPr lang="ru-RU" sz="1400" dirty="0" err="1">
                <a:latin typeface="TimesNewRomanPSMT"/>
              </a:rPr>
              <a:t>небезпроблемність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err="1">
                <a:latin typeface="TimesNewRomanPSMT"/>
              </a:rPr>
              <a:t>забезпечення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err="1">
                <a:latin typeface="TimesNewRomanPSMT"/>
              </a:rPr>
              <a:t>декларованих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err="1">
                <a:latin typeface="TimesNewRomanPSMT"/>
              </a:rPr>
              <a:t>гарантій</a:t>
            </a:r>
            <a:endParaRPr lang="ru-RU" sz="1400" dirty="0">
              <a:latin typeface="TimesNewRomanPSMT"/>
            </a:endParaRPr>
          </a:p>
          <a:p>
            <a:r>
              <a:rPr lang="ru-RU" sz="1400" dirty="0" err="1">
                <a:latin typeface="TimesNewRomanPSMT"/>
              </a:rPr>
              <a:t>політичної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err="1">
                <a:latin typeface="TimesNewRomanPSMT"/>
              </a:rPr>
              <a:t>участі</a:t>
            </a:r>
            <a:r>
              <a:rPr lang="ru-RU" sz="1400" dirty="0">
                <a:latin typeface="TimesNewRomanPSMT"/>
              </a:rPr>
              <a:t> як </a:t>
            </a:r>
            <a:r>
              <a:rPr lang="ru-RU" sz="1400" dirty="0" err="1">
                <a:latin typeface="TimesNewRomanPSMT"/>
              </a:rPr>
              <a:t>громадянського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err="1">
                <a:latin typeface="TimesNewRomanPSMT"/>
              </a:rPr>
              <a:t>загалу</a:t>
            </a:r>
            <a:r>
              <a:rPr lang="ru-RU" sz="1400" dirty="0">
                <a:latin typeface="TimesNewRomanPSMT"/>
              </a:rPr>
              <a:t> так і </a:t>
            </a:r>
            <a:r>
              <a:rPr lang="ru-RU" sz="1400" dirty="0" err="1">
                <a:latin typeface="TimesNewRomanPSMT"/>
              </a:rPr>
              <a:t>тієї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err="1">
                <a:latin typeface="TimesNewRomanPSMT"/>
              </a:rPr>
              <a:t>його</a:t>
            </a:r>
            <a:endParaRPr lang="ru-RU" sz="1400" dirty="0">
              <a:latin typeface="TimesNewRomanPSMT"/>
            </a:endParaRPr>
          </a:p>
          <a:p>
            <a:r>
              <a:rPr lang="ru-RU" sz="1400" dirty="0" err="1">
                <a:latin typeface="TimesNewRomanPSMT"/>
              </a:rPr>
              <a:t>частини</a:t>
            </a:r>
            <a:r>
              <a:rPr lang="ru-RU" sz="1400" dirty="0">
                <a:latin typeface="TimesNewRomanPSMT"/>
              </a:rPr>
              <a:t>, </a:t>
            </a:r>
            <a:r>
              <a:rPr lang="ru-RU" sz="1400" dirty="0" err="1">
                <a:latin typeface="TimesNewRomanPSMT"/>
              </a:rPr>
              <a:t>що</a:t>
            </a:r>
            <a:r>
              <a:rPr lang="ru-RU" sz="1400" dirty="0">
                <a:latin typeface="TimesNewRomanPSMT"/>
              </a:rPr>
              <a:t> є </a:t>
            </a:r>
            <a:r>
              <a:rPr lang="ru-RU" sz="1400" dirty="0" err="1">
                <a:latin typeface="TimesNewRomanPSMT"/>
              </a:rPr>
              <a:t>виразником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err="1">
                <a:latin typeface="TimesNewRomanPSMT"/>
              </a:rPr>
              <a:t>етнонаціональних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err="1">
                <a:latin typeface="TimesNewRomanPSMT"/>
              </a:rPr>
              <a:t>інтересів</a:t>
            </a:r>
            <a:r>
              <a:rPr lang="ru-RU" sz="1400" dirty="0" smtClean="0">
                <a:latin typeface="TimesNewRomanPSMT"/>
              </a:rPr>
              <a:t>. (С.393)</a:t>
            </a:r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80390" y="3933056"/>
            <a:ext cx="4896544" cy="20313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latin typeface="TimesNewRomanPSMT"/>
              </a:rPr>
              <a:t>В </a:t>
            </a:r>
            <a:r>
              <a:rPr lang="ru-RU" sz="1400" dirty="0" err="1">
                <a:latin typeface="TimesNewRomanPSMT"/>
              </a:rPr>
              <a:t>українському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err="1">
                <a:latin typeface="TimesNewRomanPSMT"/>
              </a:rPr>
              <a:t>законодавстві</a:t>
            </a:r>
            <a:r>
              <a:rPr lang="ru-RU" sz="1400" dirty="0">
                <a:latin typeface="TimesNewRomanPSMT"/>
              </a:rPr>
              <a:t> (</a:t>
            </a:r>
            <a:r>
              <a:rPr lang="ru-RU" sz="1400" dirty="0" err="1">
                <a:latin typeface="TimesNewRomanPSMT"/>
              </a:rPr>
              <a:t>йдеться</a:t>
            </a:r>
            <a:r>
              <a:rPr lang="ru-RU" sz="1400" dirty="0">
                <a:latin typeface="TimesNewRomanPSMT"/>
              </a:rPr>
              <a:t> про </a:t>
            </a:r>
            <a:r>
              <a:rPr lang="ru-RU" sz="1400" dirty="0" err="1">
                <a:latin typeface="TimesNewRomanPSMT"/>
              </a:rPr>
              <a:t>закони</a:t>
            </a:r>
            <a:endParaRPr lang="ru-RU" sz="1400" dirty="0">
              <a:latin typeface="TimesNewRomanPSMT"/>
            </a:endParaRPr>
          </a:p>
          <a:p>
            <a:pPr algn="just"/>
            <a:r>
              <a:rPr lang="ru-RU" sz="1400" dirty="0">
                <a:latin typeface="TimesNewRomanPSMT"/>
              </a:rPr>
              <a:t>про </a:t>
            </a:r>
            <a:r>
              <a:rPr lang="ru-RU" sz="1400" dirty="0" err="1">
                <a:latin typeface="TimesNewRomanPSMT"/>
              </a:rPr>
              <a:t>вибори</a:t>
            </a:r>
            <a:r>
              <a:rPr lang="ru-RU" sz="1400" dirty="0">
                <a:latin typeface="TimesNewRomanPSMT"/>
              </a:rPr>
              <a:t> та </a:t>
            </a:r>
            <a:r>
              <a:rPr lang="ru-RU" sz="1400" dirty="0" err="1">
                <a:latin typeface="TimesNewRomanPSMT"/>
              </a:rPr>
              <a:t>політичні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err="1">
                <a:latin typeface="TimesNewRomanPSMT"/>
              </a:rPr>
              <a:t>партії</a:t>
            </a:r>
            <a:r>
              <a:rPr lang="ru-RU" sz="1400" dirty="0">
                <a:latin typeface="TimesNewRomanPSMT"/>
              </a:rPr>
              <a:t>) </a:t>
            </a:r>
            <a:r>
              <a:rPr lang="ru-RU" sz="1400" dirty="0" err="1">
                <a:latin typeface="TimesNewRomanPSMT"/>
              </a:rPr>
              <a:t>ніяких</a:t>
            </a:r>
            <a:r>
              <a:rPr lang="ru-RU" sz="1400" dirty="0">
                <a:latin typeface="TimesNewRomanPSMT"/>
              </a:rPr>
              <a:t> прерогатив </a:t>
            </a:r>
            <a:r>
              <a:rPr lang="ru-RU" sz="1400" dirty="0" smtClean="0">
                <a:latin typeface="TimesNewRomanPSMT"/>
              </a:rPr>
              <a:t>для </a:t>
            </a:r>
            <a:r>
              <a:rPr lang="ru-RU" sz="1400" dirty="0" err="1" smtClean="0">
                <a:latin typeface="TimesNewRomanPSMT"/>
              </a:rPr>
              <a:t>представників</a:t>
            </a:r>
            <a:r>
              <a:rPr lang="ru-RU" sz="1400" dirty="0" smtClean="0">
                <a:latin typeface="TimesNewRomanPSMT"/>
              </a:rPr>
              <a:t> </a:t>
            </a:r>
            <a:r>
              <a:rPr lang="ru-RU" sz="1400" dirty="0" err="1">
                <a:latin typeface="TimesNewRomanPSMT"/>
              </a:rPr>
              <a:t>національних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err="1">
                <a:latin typeface="TimesNewRomanPSMT"/>
              </a:rPr>
              <a:t>меншин</a:t>
            </a:r>
            <a:r>
              <a:rPr lang="ru-RU" sz="1400" dirty="0">
                <a:latin typeface="TimesNewRomanPSMT"/>
              </a:rPr>
              <a:t> не </a:t>
            </a:r>
            <a:r>
              <a:rPr lang="ru-RU" sz="1400" dirty="0" err="1">
                <a:latin typeface="TimesNewRomanPSMT"/>
              </a:rPr>
              <a:t>робиться</a:t>
            </a:r>
            <a:r>
              <a:rPr lang="ru-RU" sz="1400" dirty="0">
                <a:latin typeface="TimesNewRomanPSMT"/>
              </a:rPr>
              <a:t>. </a:t>
            </a:r>
            <a:r>
              <a:rPr lang="ru-RU" sz="1400" i="1" dirty="0">
                <a:latin typeface="TimesNewRomanPSMT"/>
              </a:rPr>
              <a:t>Лише </a:t>
            </a:r>
            <a:r>
              <a:rPr lang="ru-RU" sz="1400" i="1" dirty="0" smtClean="0">
                <a:latin typeface="TimesNewRomanPSMT"/>
              </a:rPr>
              <a:t>в </a:t>
            </a:r>
            <a:r>
              <a:rPr lang="ru-RU" sz="1400" i="1" dirty="0" err="1" smtClean="0">
                <a:latin typeface="TimesNewRomanPSMT"/>
              </a:rPr>
              <a:t>Законі</a:t>
            </a:r>
            <a:r>
              <a:rPr lang="ru-RU" sz="1400" i="1" dirty="0" smtClean="0">
                <a:latin typeface="TimesNewRomanPSMT"/>
              </a:rPr>
              <a:t> </a:t>
            </a:r>
            <a:r>
              <a:rPr lang="ru-RU" sz="1400" i="1" dirty="0" err="1">
                <a:latin typeface="TimesNewRomanPSMT"/>
              </a:rPr>
              <a:t>України</a:t>
            </a:r>
            <a:r>
              <a:rPr lang="ru-RU" sz="1400" i="1" dirty="0">
                <a:latin typeface="TimesNewRomanPSMT"/>
              </a:rPr>
              <a:t> «Про </a:t>
            </a:r>
            <a:r>
              <a:rPr lang="ru-RU" sz="1400" i="1" dirty="0" err="1">
                <a:latin typeface="TimesNewRomanPSMT"/>
              </a:rPr>
              <a:t>вибори</a:t>
            </a:r>
            <a:r>
              <a:rPr lang="ru-RU" sz="1400" i="1" dirty="0">
                <a:latin typeface="TimesNewRomanPSMT"/>
              </a:rPr>
              <a:t> </a:t>
            </a:r>
            <a:r>
              <a:rPr lang="ru-RU" sz="1400" i="1" dirty="0" err="1">
                <a:latin typeface="TimesNewRomanPSMT"/>
              </a:rPr>
              <a:t>народних</a:t>
            </a:r>
            <a:r>
              <a:rPr lang="ru-RU" sz="1400" i="1" dirty="0">
                <a:latin typeface="TimesNewRomanPSMT"/>
              </a:rPr>
              <a:t> </a:t>
            </a:r>
            <a:r>
              <a:rPr lang="ru-RU" sz="1400" i="1" dirty="0" err="1">
                <a:latin typeface="TimesNewRomanPSMT"/>
              </a:rPr>
              <a:t>депутатів</a:t>
            </a:r>
            <a:r>
              <a:rPr lang="ru-RU" sz="1400" i="1" dirty="0">
                <a:latin typeface="TimesNewRomanPSMT"/>
              </a:rPr>
              <a:t> </a:t>
            </a:r>
            <a:r>
              <a:rPr lang="ru-RU" sz="1400" i="1" dirty="0" err="1">
                <a:latin typeface="TimesNewRomanPSMT"/>
              </a:rPr>
              <a:t>України</a:t>
            </a:r>
            <a:r>
              <a:rPr lang="ru-RU" sz="1400" i="1" dirty="0" smtClean="0">
                <a:latin typeface="TimesNewRomanPSMT"/>
              </a:rPr>
              <a:t>» (</a:t>
            </a:r>
            <a:r>
              <a:rPr lang="ru-RU" sz="1400" i="1" dirty="0">
                <a:latin typeface="TimesNewRomanPSMT"/>
              </a:rPr>
              <a:t>24.09.1997) у ст. 7, де </a:t>
            </a:r>
            <a:r>
              <a:rPr lang="ru-RU" sz="1400" i="1" dirty="0" err="1">
                <a:latin typeface="TimesNewRomanPSMT"/>
              </a:rPr>
              <a:t>йдеться</a:t>
            </a:r>
            <a:r>
              <a:rPr lang="ru-RU" sz="1400" i="1" dirty="0">
                <a:latin typeface="TimesNewRomanPSMT"/>
              </a:rPr>
              <a:t> про </a:t>
            </a:r>
            <a:r>
              <a:rPr lang="ru-RU" sz="1400" i="1" dirty="0" err="1">
                <a:latin typeface="TimesNewRomanPSMT"/>
              </a:rPr>
              <a:t>утворення</a:t>
            </a:r>
            <a:r>
              <a:rPr lang="ru-RU" sz="1400" i="1" dirty="0">
                <a:latin typeface="TimesNewRomanPSMT"/>
              </a:rPr>
              <a:t> </a:t>
            </a:r>
            <a:r>
              <a:rPr lang="ru-RU" sz="1400" i="1" dirty="0" err="1" smtClean="0">
                <a:latin typeface="TimesNewRomanPSMT"/>
              </a:rPr>
              <a:t>виборчих</a:t>
            </a:r>
            <a:r>
              <a:rPr lang="ru-RU" sz="1400" i="1" dirty="0" smtClean="0">
                <a:latin typeface="TimesNewRomanPSMT"/>
              </a:rPr>
              <a:t> </a:t>
            </a:r>
            <a:r>
              <a:rPr lang="ru-RU" sz="1400" i="1" dirty="0" err="1" smtClean="0">
                <a:latin typeface="TimesNewRomanPSMT"/>
              </a:rPr>
              <a:t>округів</a:t>
            </a:r>
            <a:r>
              <a:rPr lang="ru-RU" sz="1400" i="1" dirty="0">
                <a:latin typeface="TimesNewRomanPSMT"/>
              </a:rPr>
              <a:t>, сказано, </a:t>
            </a:r>
            <a:r>
              <a:rPr lang="ru-RU" sz="1400" i="1" dirty="0" err="1">
                <a:latin typeface="TimesNewRomanPSMT"/>
              </a:rPr>
              <a:t>що</a:t>
            </a:r>
            <a:r>
              <a:rPr lang="ru-RU" sz="1400" i="1" dirty="0">
                <a:latin typeface="TimesNewRomanPSMT"/>
              </a:rPr>
              <a:t> </a:t>
            </a:r>
            <a:r>
              <a:rPr lang="ru-RU" sz="1400" i="1" dirty="0" err="1">
                <a:latin typeface="TimesNewRomanPSMT"/>
              </a:rPr>
              <a:t>виборчі</a:t>
            </a:r>
            <a:r>
              <a:rPr lang="ru-RU" sz="1400" i="1" dirty="0">
                <a:latin typeface="TimesNewRomanPSMT"/>
              </a:rPr>
              <a:t> округи </a:t>
            </a:r>
            <a:r>
              <a:rPr lang="ru-RU" sz="1400" i="1" dirty="0" err="1">
                <a:latin typeface="TimesNewRomanPSMT"/>
              </a:rPr>
              <a:t>повинні</a:t>
            </a:r>
            <a:r>
              <a:rPr lang="ru-RU" sz="1400" i="1" dirty="0">
                <a:latin typeface="TimesNewRomanPSMT"/>
              </a:rPr>
              <a:t> </a:t>
            </a:r>
            <a:r>
              <a:rPr lang="ru-RU" sz="1400" i="1" dirty="0" err="1" smtClean="0">
                <a:latin typeface="TimesNewRomanPSMT"/>
              </a:rPr>
              <a:t>утворюватись</a:t>
            </a:r>
            <a:r>
              <a:rPr lang="ru-RU" sz="1400" i="1" dirty="0" smtClean="0">
                <a:latin typeface="TimesNewRomanPSMT"/>
              </a:rPr>
              <a:t> з </a:t>
            </a:r>
            <a:r>
              <a:rPr lang="ru-RU" sz="1400" i="1" dirty="0" err="1">
                <a:latin typeface="TimesNewRomanPSMT"/>
              </a:rPr>
              <a:t>урахуванням</a:t>
            </a:r>
            <a:r>
              <a:rPr lang="ru-RU" sz="1400" i="1" dirty="0">
                <a:latin typeface="TimesNewRomanPSMT"/>
              </a:rPr>
              <a:t> </a:t>
            </a:r>
            <a:r>
              <a:rPr lang="ru-RU" sz="1400" i="1" dirty="0" err="1">
                <a:latin typeface="TimesNewRomanPSMT"/>
              </a:rPr>
              <a:t>адміністративно</a:t>
            </a:r>
            <a:r>
              <a:rPr lang="ru-RU" sz="1400" i="1" dirty="0">
                <a:latin typeface="TimesNewRomanPSMT"/>
              </a:rPr>
              <a:t>–</a:t>
            </a:r>
            <a:r>
              <a:rPr lang="ru-RU" sz="1400" i="1" dirty="0" err="1">
                <a:latin typeface="TimesNewRomanPSMT"/>
              </a:rPr>
              <a:t>територіального</a:t>
            </a:r>
            <a:r>
              <a:rPr lang="ru-RU" sz="1400" i="1" dirty="0">
                <a:latin typeface="TimesNewRomanPSMT"/>
              </a:rPr>
              <a:t> </a:t>
            </a:r>
            <a:r>
              <a:rPr lang="ru-RU" sz="1400" i="1" dirty="0" smtClean="0">
                <a:latin typeface="TimesNewRomanPSMT"/>
              </a:rPr>
              <a:t>устрою та </a:t>
            </a:r>
            <a:r>
              <a:rPr lang="ru-RU" sz="1400" i="1" dirty="0" err="1">
                <a:latin typeface="TimesNewRomanPSMT"/>
              </a:rPr>
              <a:t>компактністю</a:t>
            </a:r>
            <a:r>
              <a:rPr lang="ru-RU" sz="1400" i="1" dirty="0">
                <a:latin typeface="TimesNewRomanPSMT"/>
              </a:rPr>
              <a:t> </a:t>
            </a:r>
            <a:r>
              <a:rPr lang="ru-RU" sz="1400" i="1" dirty="0" err="1">
                <a:latin typeface="TimesNewRomanPSMT"/>
              </a:rPr>
              <a:t>проживання</a:t>
            </a:r>
            <a:r>
              <a:rPr lang="ru-RU" sz="1400" i="1" dirty="0">
                <a:latin typeface="TimesNewRomanPSMT"/>
              </a:rPr>
              <a:t> </a:t>
            </a:r>
            <a:r>
              <a:rPr lang="ru-RU" sz="1400" i="1" dirty="0" err="1">
                <a:latin typeface="TimesNewRomanPSMT"/>
              </a:rPr>
              <a:t>національних</a:t>
            </a:r>
            <a:r>
              <a:rPr lang="ru-RU" sz="1400" i="1" dirty="0">
                <a:latin typeface="TimesNewRomanPSMT"/>
              </a:rPr>
              <a:t> </a:t>
            </a:r>
            <a:r>
              <a:rPr lang="ru-RU" sz="1400" i="1" dirty="0" err="1" smtClean="0">
                <a:latin typeface="TimesNewRomanPSMT"/>
              </a:rPr>
              <a:t>меншин</a:t>
            </a:r>
            <a:r>
              <a:rPr lang="ru-RU" sz="1400" i="1" dirty="0" smtClean="0">
                <a:latin typeface="TimesNewRomanPSMT"/>
              </a:rPr>
              <a:t>.</a:t>
            </a:r>
            <a:endParaRPr lang="ru-RU" sz="1400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508104" y="1037702"/>
            <a:ext cx="3456384" cy="4339650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ru-RU" sz="1200" dirty="0">
                <a:latin typeface="TimesNewRomanPSMT"/>
              </a:rPr>
              <a:t>На </a:t>
            </a:r>
            <a:r>
              <a:rPr lang="ru-RU" sz="1200" dirty="0" err="1">
                <a:latin typeface="TimesNewRomanPSMT"/>
              </a:rPr>
              <a:t>парламентських</a:t>
            </a:r>
            <a:r>
              <a:rPr lang="ru-RU" sz="1200" dirty="0">
                <a:latin typeface="TimesNewRomanPSMT"/>
              </a:rPr>
              <a:t> </a:t>
            </a:r>
            <a:r>
              <a:rPr lang="ru-RU" sz="1200" dirty="0" err="1">
                <a:latin typeface="TimesNewRomanPSMT"/>
              </a:rPr>
              <a:t>виборах</a:t>
            </a:r>
            <a:r>
              <a:rPr lang="ru-RU" sz="1200" dirty="0">
                <a:latin typeface="TimesNewRomanPSMT"/>
              </a:rPr>
              <a:t> 1994 року </a:t>
            </a:r>
            <a:r>
              <a:rPr lang="ru-RU" sz="1200" dirty="0" err="1" smtClean="0">
                <a:latin typeface="TimesNewRomanPSMT"/>
              </a:rPr>
              <a:t>народним</a:t>
            </a:r>
            <a:r>
              <a:rPr lang="ru-RU" sz="1200" dirty="0">
                <a:latin typeface="TimesNewRomanPSMT"/>
              </a:rPr>
              <a:t> </a:t>
            </a:r>
            <a:r>
              <a:rPr lang="ru-RU" sz="1200" dirty="0" smtClean="0">
                <a:latin typeface="TimesNewRomanPSMT"/>
              </a:rPr>
              <a:t>депутатом </a:t>
            </a:r>
            <a:r>
              <a:rPr lang="ru-RU" sz="1200" dirty="0" err="1">
                <a:latin typeface="TimesNewRomanPSMT"/>
              </a:rPr>
              <a:t>України</a:t>
            </a:r>
            <a:r>
              <a:rPr lang="ru-RU" sz="1200" dirty="0">
                <a:latin typeface="TimesNewRomanPSMT"/>
              </a:rPr>
              <a:t> </a:t>
            </a:r>
            <a:r>
              <a:rPr lang="ru-RU" sz="1200" dirty="0" err="1">
                <a:latin typeface="TimesNewRomanPSMT"/>
              </a:rPr>
              <a:t>від</a:t>
            </a:r>
            <a:r>
              <a:rPr lang="ru-RU" sz="1200" dirty="0">
                <a:latin typeface="TimesNewRomanPSMT"/>
              </a:rPr>
              <a:t> </a:t>
            </a:r>
            <a:r>
              <a:rPr lang="ru-RU" sz="1200" dirty="0" err="1">
                <a:latin typeface="TimesNewRomanPSMT"/>
              </a:rPr>
              <a:t>Берегівського</a:t>
            </a:r>
            <a:r>
              <a:rPr lang="ru-RU" sz="1200" dirty="0">
                <a:latin typeface="TimesNewRomanPSMT"/>
              </a:rPr>
              <a:t> </a:t>
            </a:r>
            <a:r>
              <a:rPr lang="ru-RU" sz="1200" dirty="0" err="1">
                <a:latin typeface="TimesNewRomanPSMT"/>
              </a:rPr>
              <a:t>виборчого</a:t>
            </a:r>
            <a:r>
              <a:rPr lang="ru-RU" sz="1200" dirty="0">
                <a:latin typeface="TimesNewRomanPSMT"/>
              </a:rPr>
              <a:t> округу</a:t>
            </a:r>
          </a:p>
          <a:p>
            <a:r>
              <a:rPr lang="ru-RU" sz="1200" dirty="0" err="1">
                <a:latin typeface="TimesNewRomanPSMT"/>
              </a:rPr>
              <a:t>був</a:t>
            </a:r>
            <a:r>
              <a:rPr lang="ru-RU" sz="1200" dirty="0">
                <a:latin typeface="TimesNewRomanPSMT"/>
              </a:rPr>
              <a:t> </a:t>
            </a:r>
            <a:r>
              <a:rPr lang="ru-RU" sz="1200" dirty="0" err="1">
                <a:latin typeface="TimesNewRomanPSMT"/>
              </a:rPr>
              <a:t>обраний</a:t>
            </a:r>
            <a:r>
              <a:rPr lang="ru-RU" sz="1200" dirty="0">
                <a:latin typeface="TimesNewRomanPSMT"/>
              </a:rPr>
              <a:t> голова </a:t>
            </a:r>
            <a:r>
              <a:rPr lang="ru-RU" sz="1200" dirty="0" err="1">
                <a:latin typeface="TimesNewRomanPSMT"/>
              </a:rPr>
              <a:t>Демократичної</a:t>
            </a:r>
            <a:r>
              <a:rPr lang="ru-RU" sz="1200" dirty="0">
                <a:latin typeface="TimesNewRomanPSMT"/>
              </a:rPr>
              <a:t> </a:t>
            </a:r>
            <a:r>
              <a:rPr lang="ru-RU" sz="1200" dirty="0" err="1">
                <a:latin typeface="TimesNewRomanPSMT"/>
              </a:rPr>
              <a:t>спілки</a:t>
            </a:r>
            <a:r>
              <a:rPr lang="ru-RU" sz="1200" dirty="0">
                <a:latin typeface="TimesNewRomanPSMT"/>
              </a:rPr>
              <a:t> </a:t>
            </a:r>
            <a:r>
              <a:rPr lang="ru-RU" sz="1200" dirty="0" err="1">
                <a:latin typeface="TimesNewRomanPSMT"/>
              </a:rPr>
              <a:t>угорців</a:t>
            </a:r>
            <a:r>
              <a:rPr lang="ru-RU" sz="1200" dirty="0">
                <a:latin typeface="TimesNewRomanPSMT"/>
              </a:rPr>
              <a:t> </a:t>
            </a:r>
            <a:r>
              <a:rPr lang="ru-RU" sz="1200" dirty="0" err="1" smtClean="0">
                <a:latin typeface="TimesNewRomanPSMT"/>
              </a:rPr>
              <a:t>України</a:t>
            </a:r>
            <a:r>
              <a:rPr lang="ru-RU" sz="1200" dirty="0">
                <a:latin typeface="TimesNewRomanPSMT"/>
              </a:rPr>
              <a:t> </a:t>
            </a:r>
            <a:r>
              <a:rPr lang="ru-RU" sz="1200" dirty="0" smtClean="0">
                <a:latin typeface="TimesNewRomanPSMT"/>
              </a:rPr>
              <a:t>(ДСУУ</a:t>
            </a:r>
            <a:r>
              <a:rPr lang="ru-RU" sz="1200" dirty="0">
                <a:latin typeface="TimesNewRomanPSMT"/>
              </a:rPr>
              <a:t>) Михайло </a:t>
            </a:r>
            <a:r>
              <a:rPr lang="ru-RU" sz="1200" dirty="0" err="1">
                <a:latin typeface="TimesNewRomanPSMT"/>
              </a:rPr>
              <a:t>Товт</a:t>
            </a:r>
            <a:r>
              <a:rPr lang="ru-RU" sz="1200" dirty="0" smtClean="0">
                <a:latin typeface="TimesNewRomanPSMT"/>
              </a:rPr>
              <a:t>. </a:t>
            </a:r>
          </a:p>
          <a:p>
            <a:endParaRPr lang="ru-RU" sz="1200" dirty="0" smtClean="0">
              <a:latin typeface="TimesNewRomanPSMT"/>
            </a:endParaRPr>
          </a:p>
          <a:p>
            <a:endParaRPr lang="ru-RU" sz="1200" dirty="0">
              <a:latin typeface="TimesNewRomanPSMT"/>
            </a:endParaRPr>
          </a:p>
          <a:p>
            <a:r>
              <a:rPr lang="ru-RU" sz="1200" dirty="0" smtClean="0">
                <a:latin typeface="TimesNewRomanPSMT"/>
              </a:rPr>
              <a:t>На </a:t>
            </a:r>
            <a:r>
              <a:rPr lang="ru-RU" sz="1200" dirty="0">
                <a:latin typeface="TimesNewRomanPSMT"/>
              </a:rPr>
              <a:t>середину 1990х </a:t>
            </a:r>
            <a:r>
              <a:rPr lang="ru-RU" sz="1200" dirty="0" err="1">
                <a:latin typeface="TimesNewRomanPSMT"/>
              </a:rPr>
              <a:t>років</a:t>
            </a:r>
            <a:r>
              <a:rPr lang="ru-RU" sz="1200" dirty="0">
                <a:latin typeface="TimesNewRomanPSMT"/>
              </a:rPr>
              <a:t> </a:t>
            </a:r>
            <a:r>
              <a:rPr lang="ru-RU" sz="1200" dirty="0" err="1">
                <a:latin typeface="TimesNewRomanPSMT"/>
              </a:rPr>
              <a:t>представництво</a:t>
            </a:r>
            <a:r>
              <a:rPr lang="ru-RU" sz="1200" dirty="0">
                <a:latin typeface="TimesNewRomanPSMT"/>
              </a:rPr>
              <a:t> </a:t>
            </a:r>
            <a:r>
              <a:rPr lang="ru-RU" sz="1200" dirty="0" err="1">
                <a:latin typeface="TimesNewRomanPSMT"/>
              </a:rPr>
              <a:t>угорців</a:t>
            </a:r>
            <a:r>
              <a:rPr lang="ru-RU" sz="1200" dirty="0">
                <a:latin typeface="TimesNewRomanPSMT"/>
              </a:rPr>
              <a:t> </a:t>
            </a:r>
            <a:r>
              <a:rPr lang="ru-RU" sz="1200" dirty="0" smtClean="0">
                <a:latin typeface="TimesNewRomanPSMT"/>
              </a:rPr>
              <a:t>у органах </a:t>
            </a:r>
            <a:r>
              <a:rPr lang="ru-RU" sz="1200" dirty="0" err="1">
                <a:latin typeface="TimesNewRomanPSMT"/>
              </a:rPr>
              <a:t>місцевого</a:t>
            </a:r>
            <a:r>
              <a:rPr lang="ru-RU" sz="1200" dirty="0">
                <a:latin typeface="TimesNewRomanPSMT"/>
              </a:rPr>
              <a:t> </a:t>
            </a:r>
            <a:r>
              <a:rPr lang="ru-RU" sz="1200" dirty="0" err="1">
                <a:latin typeface="TimesNewRomanPSMT"/>
              </a:rPr>
              <a:t>самоврядування</a:t>
            </a:r>
            <a:r>
              <a:rPr lang="ru-RU" sz="1200" dirty="0">
                <a:latin typeface="TimesNewRomanPSMT"/>
              </a:rPr>
              <a:t> </a:t>
            </a:r>
            <a:r>
              <a:rPr lang="ru-RU" sz="1200" dirty="0" err="1">
                <a:latin typeface="TimesNewRomanPSMT"/>
              </a:rPr>
              <a:t>фактично</a:t>
            </a:r>
            <a:r>
              <a:rPr lang="ru-RU" sz="1200" dirty="0">
                <a:latin typeface="TimesNewRomanPSMT"/>
              </a:rPr>
              <a:t> </a:t>
            </a:r>
            <a:r>
              <a:rPr lang="ru-RU" sz="1200" dirty="0" err="1">
                <a:latin typeface="TimesNewRomanPSMT"/>
              </a:rPr>
              <a:t>віддзеркалювало</a:t>
            </a:r>
            <a:endParaRPr lang="ru-RU" sz="1200" dirty="0">
              <a:latin typeface="TimesNewRomanPSMT"/>
            </a:endParaRPr>
          </a:p>
          <a:p>
            <a:r>
              <a:rPr lang="ru-RU" sz="1200" dirty="0" err="1">
                <a:latin typeface="TimesNewRomanPSMT"/>
              </a:rPr>
              <a:t>їхнє</a:t>
            </a:r>
            <a:r>
              <a:rPr lang="ru-RU" sz="1200" dirty="0">
                <a:latin typeface="TimesNewRomanPSMT"/>
              </a:rPr>
              <a:t> </a:t>
            </a:r>
            <a:r>
              <a:rPr lang="ru-RU" sz="1200" dirty="0" err="1">
                <a:latin typeface="TimesNewRomanPSMT"/>
              </a:rPr>
              <a:t>пропорційне</a:t>
            </a:r>
            <a:r>
              <a:rPr lang="ru-RU" sz="1200" dirty="0">
                <a:latin typeface="TimesNewRomanPSMT"/>
              </a:rPr>
              <a:t> </a:t>
            </a:r>
            <a:r>
              <a:rPr lang="ru-RU" sz="1200" dirty="0" err="1">
                <a:latin typeface="TimesNewRomanPSMT"/>
              </a:rPr>
              <a:t>співвідношення</a:t>
            </a:r>
            <a:r>
              <a:rPr lang="ru-RU" sz="1200" dirty="0">
                <a:latin typeface="TimesNewRomanPSMT"/>
              </a:rPr>
              <a:t> в </a:t>
            </a:r>
            <a:r>
              <a:rPr lang="ru-RU" sz="1200" dirty="0" err="1">
                <a:latin typeface="TimesNewRomanPSMT"/>
              </a:rPr>
              <a:t>етнонаціональній</a:t>
            </a:r>
            <a:endParaRPr lang="ru-RU" sz="1200" dirty="0">
              <a:latin typeface="TimesNewRomanPSMT"/>
            </a:endParaRPr>
          </a:p>
          <a:p>
            <a:r>
              <a:rPr lang="ru-RU" sz="1200" dirty="0" err="1">
                <a:latin typeface="TimesNewRomanPSMT"/>
              </a:rPr>
              <a:t>структурі</a:t>
            </a:r>
            <a:r>
              <a:rPr lang="ru-RU" sz="1200" dirty="0">
                <a:latin typeface="TimesNewRomanPSMT"/>
              </a:rPr>
              <a:t> </a:t>
            </a:r>
            <a:r>
              <a:rPr lang="ru-RU" sz="1200" dirty="0" err="1">
                <a:latin typeface="TimesNewRomanPSMT"/>
              </a:rPr>
              <a:t>Закарпатської</a:t>
            </a:r>
            <a:r>
              <a:rPr lang="ru-RU" sz="1200" dirty="0">
                <a:latin typeface="TimesNewRomanPSMT"/>
              </a:rPr>
              <a:t> </a:t>
            </a:r>
            <a:r>
              <a:rPr lang="ru-RU" sz="1200" dirty="0" err="1">
                <a:latin typeface="TimesNewRomanPSMT"/>
              </a:rPr>
              <a:t>області</a:t>
            </a:r>
            <a:r>
              <a:rPr lang="ru-RU" sz="1200" dirty="0" smtClean="0">
                <a:latin typeface="TimesNewRomanPSMT"/>
              </a:rPr>
              <a:t>. </a:t>
            </a:r>
          </a:p>
          <a:p>
            <a:endParaRPr lang="ru-RU" sz="1200" dirty="0" smtClean="0">
              <a:latin typeface="TimesNewRomanPSMT"/>
            </a:endParaRPr>
          </a:p>
          <a:p>
            <a:endParaRPr lang="ru-RU" sz="1200" dirty="0">
              <a:latin typeface="TimesNewRomanPSMT"/>
            </a:endParaRPr>
          </a:p>
          <a:p>
            <a:r>
              <a:rPr lang="ru-RU" sz="1200" dirty="0" err="1" smtClean="0">
                <a:latin typeface="TimesNewRomanPSMT"/>
              </a:rPr>
              <a:t>Специфікою</a:t>
            </a:r>
            <a:r>
              <a:rPr lang="ru-RU" sz="1200" dirty="0" smtClean="0">
                <a:latin typeface="TimesNewRomanPSMT"/>
              </a:rPr>
              <a:t> </a:t>
            </a:r>
            <a:r>
              <a:rPr lang="ru-RU" sz="1200" dirty="0" err="1">
                <a:latin typeface="TimesNewRomanPSMT"/>
              </a:rPr>
              <a:t>парламентських</a:t>
            </a:r>
            <a:r>
              <a:rPr lang="ru-RU" sz="1200" dirty="0">
                <a:latin typeface="TimesNewRomanPSMT"/>
              </a:rPr>
              <a:t> </a:t>
            </a:r>
            <a:r>
              <a:rPr lang="ru-RU" sz="1200" dirty="0" err="1">
                <a:latin typeface="TimesNewRomanPSMT"/>
              </a:rPr>
              <a:t>виборів</a:t>
            </a:r>
            <a:r>
              <a:rPr lang="ru-RU" sz="1200" dirty="0">
                <a:latin typeface="TimesNewRomanPSMT"/>
              </a:rPr>
              <a:t> 1998 </a:t>
            </a:r>
            <a:r>
              <a:rPr lang="ru-RU" sz="1200" dirty="0" smtClean="0">
                <a:latin typeface="TimesNewRomanPSMT"/>
              </a:rPr>
              <a:t>року </a:t>
            </a:r>
            <a:r>
              <a:rPr lang="ru-RU" sz="1200" dirty="0" err="1" smtClean="0">
                <a:latin typeface="TimesNewRomanPSMT"/>
              </a:rPr>
              <a:t>було</a:t>
            </a:r>
            <a:r>
              <a:rPr lang="ru-RU" sz="1200" dirty="0" smtClean="0">
                <a:latin typeface="TimesNewRomanPSMT"/>
              </a:rPr>
              <a:t> </a:t>
            </a:r>
            <a:r>
              <a:rPr lang="ru-RU" sz="1200" dirty="0" err="1">
                <a:latin typeface="TimesNewRomanPSMT"/>
              </a:rPr>
              <a:t>створення</a:t>
            </a:r>
            <a:r>
              <a:rPr lang="ru-RU" sz="1200" dirty="0">
                <a:latin typeface="TimesNewRomanPSMT"/>
              </a:rPr>
              <a:t> Центральною </a:t>
            </a:r>
            <a:r>
              <a:rPr lang="ru-RU" sz="1200" dirty="0" err="1">
                <a:latin typeface="TimesNewRomanPSMT"/>
              </a:rPr>
              <a:t>виборчою</a:t>
            </a:r>
            <a:r>
              <a:rPr lang="ru-RU" sz="1200" dirty="0">
                <a:latin typeface="TimesNewRomanPSMT"/>
              </a:rPr>
              <a:t> </a:t>
            </a:r>
            <a:r>
              <a:rPr lang="ru-RU" sz="1200" dirty="0" err="1">
                <a:latin typeface="TimesNewRomanPSMT"/>
              </a:rPr>
              <a:t>комісією</a:t>
            </a:r>
            <a:r>
              <a:rPr lang="ru-RU" sz="1200" dirty="0">
                <a:latin typeface="TimesNewRomanPSMT"/>
              </a:rPr>
              <a:t> (</a:t>
            </a:r>
            <a:r>
              <a:rPr lang="ru-RU" sz="1200" dirty="0" smtClean="0">
                <a:latin typeface="TimesNewRomanPSMT"/>
              </a:rPr>
              <a:t>ЦВК) </a:t>
            </a:r>
            <a:r>
              <a:rPr lang="ru-RU" sz="1200" dirty="0" err="1" smtClean="0">
                <a:latin typeface="TimesNewRomanPSMT"/>
              </a:rPr>
              <a:t>України</a:t>
            </a:r>
            <a:r>
              <a:rPr lang="ru-RU" sz="1200" dirty="0" smtClean="0">
                <a:latin typeface="TimesNewRomanPSMT"/>
              </a:rPr>
              <a:t> </a:t>
            </a:r>
            <a:r>
              <a:rPr lang="ru-RU" sz="1200" dirty="0">
                <a:latin typeface="TimesNewRomanPSMT"/>
              </a:rPr>
              <a:t>72 </a:t>
            </a:r>
            <a:r>
              <a:rPr lang="ru-RU" sz="1200" dirty="0" err="1">
                <a:latin typeface="TimesNewRomanPSMT"/>
              </a:rPr>
              <a:t>виборчого</a:t>
            </a:r>
            <a:r>
              <a:rPr lang="ru-RU" sz="1200" dirty="0">
                <a:latin typeface="TimesNewRomanPSMT"/>
              </a:rPr>
              <a:t> округу з центром у </a:t>
            </a:r>
            <a:r>
              <a:rPr lang="ru-RU" sz="1200" dirty="0" err="1">
                <a:latin typeface="TimesNewRomanPSMT"/>
              </a:rPr>
              <a:t>Берегові</a:t>
            </a:r>
            <a:r>
              <a:rPr lang="ru-RU" sz="1200" dirty="0">
                <a:latin typeface="TimesNewRomanPSMT"/>
              </a:rPr>
              <a:t>.</a:t>
            </a:r>
          </a:p>
          <a:p>
            <a:r>
              <a:rPr lang="ru-RU" sz="1200" dirty="0" err="1">
                <a:latin typeface="TimesNewRomanPSMT"/>
              </a:rPr>
              <a:t>Більшість</a:t>
            </a:r>
            <a:r>
              <a:rPr lang="ru-RU" sz="1200" dirty="0">
                <a:latin typeface="TimesNewRomanPSMT"/>
              </a:rPr>
              <a:t> </a:t>
            </a:r>
            <a:r>
              <a:rPr lang="ru-RU" sz="1200" dirty="0" err="1">
                <a:latin typeface="TimesNewRomanPSMT"/>
              </a:rPr>
              <a:t>виборців</a:t>
            </a:r>
            <a:r>
              <a:rPr lang="ru-RU" sz="1200" dirty="0">
                <a:latin typeface="TimesNewRomanPSMT"/>
              </a:rPr>
              <a:t> </a:t>
            </a:r>
            <a:r>
              <a:rPr lang="ru-RU" sz="1200" dirty="0" err="1">
                <a:latin typeface="TimesNewRomanPSMT"/>
              </a:rPr>
              <a:t>цього</a:t>
            </a:r>
            <a:r>
              <a:rPr lang="ru-RU" sz="1200" dirty="0">
                <a:latin typeface="TimesNewRomanPSMT"/>
              </a:rPr>
              <a:t> округу становили </a:t>
            </a:r>
            <a:r>
              <a:rPr lang="ru-RU" sz="1200" dirty="0" err="1">
                <a:latin typeface="TimesNewRomanPSMT"/>
              </a:rPr>
              <a:t>саме</a:t>
            </a:r>
            <a:r>
              <a:rPr lang="ru-RU" sz="1200" dirty="0">
                <a:latin typeface="TimesNewRomanPSMT"/>
              </a:rPr>
              <a:t> </a:t>
            </a:r>
            <a:r>
              <a:rPr lang="ru-RU" sz="1200" dirty="0" err="1">
                <a:latin typeface="TimesNewRomanPSMT"/>
              </a:rPr>
              <a:t>угорці</a:t>
            </a:r>
            <a:r>
              <a:rPr lang="ru-RU" sz="1200" dirty="0">
                <a:latin typeface="TimesNewRomanPSMT"/>
              </a:rPr>
              <a:t>.</a:t>
            </a:r>
          </a:p>
          <a:p>
            <a:r>
              <a:rPr lang="ru-RU" sz="1200" dirty="0">
                <a:latin typeface="TimesNewRomanPSMT"/>
              </a:rPr>
              <a:t>На </a:t>
            </a:r>
            <a:r>
              <a:rPr lang="ru-RU" sz="1200" dirty="0" err="1">
                <a:latin typeface="TimesNewRomanPSMT"/>
              </a:rPr>
              <a:t>виборах</a:t>
            </a:r>
            <a:r>
              <a:rPr lang="ru-RU" sz="1200" dirty="0">
                <a:latin typeface="TimesNewRomanPSMT"/>
              </a:rPr>
              <a:t> </a:t>
            </a:r>
            <a:r>
              <a:rPr lang="ru-RU" sz="1200" dirty="0" err="1">
                <a:latin typeface="TimesNewRomanPSMT"/>
              </a:rPr>
              <a:t>змагалися</a:t>
            </a:r>
            <a:r>
              <a:rPr lang="ru-RU" sz="1200" dirty="0">
                <a:latin typeface="TimesNewRomanPSMT"/>
              </a:rPr>
              <a:t> два </a:t>
            </a:r>
            <a:r>
              <a:rPr lang="ru-RU" sz="1200" dirty="0" err="1">
                <a:latin typeface="TimesNewRomanPSMT"/>
              </a:rPr>
              <a:t>реальні</a:t>
            </a:r>
            <a:r>
              <a:rPr lang="ru-RU" sz="1200" dirty="0">
                <a:latin typeface="TimesNewRomanPSMT"/>
              </a:rPr>
              <a:t> </a:t>
            </a:r>
            <a:r>
              <a:rPr lang="ru-RU" sz="1200" dirty="0" err="1" smtClean="0">
                <a:latin typeface="TimesNewRomanPSMT"/>
              </a:rPr>
              <a:t>кандидати</a:t>
            </a:r>
            <a:r>
              <a:rPr lang="ru-RU" sz="1200" dirty="0" smtClean="0">
                <a:latin typeface="TimesNewRomanPSMT"/>
              </a:rPr>
              <a:t>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2264439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404664"/>
            <a:ext cx="482453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NewRomanPSMT"/>
              </a:rPr>
              <a:t>2002 року до </a:t>
            </a:r>
            <a:r>
              <a:rPr lang="ru-RU" sz="1400" dirty="0" err="1">
                <a:latin typeface="TimesNewRomanPSMT"/>
              </a:rPr>
              <a:t>Закарпатської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err="1">
                <a:latin typeface="TimesNewRomanPSMT"/>
              </a:rPr>
              <a:t>обласної</a:t>
            </a:r>
            <a:r>
              <a:rPr lang="ru-RU" sz="1400" dirty="0">
                <a:latin typeface="TimesNewRomanPSMT"/>
              </a:rPr>
              <a:t> ради </a:t>
            </a:r>
            <a:r>
              <a:rPr lang="ru-RU" sz="1400" dirty="0" err="1">
                <a:latin typeface="TimesNewRomanPSMT"/>
              </a:rPr>
              <a:t>було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err="1">
                <a:latin typeface="TimesNewRomanPSMT"/>
              </a:rPr>
              <a:t>обрано</a:t>
            </a:r>
            <a:endParaRPr lang="ru-RU" sz="1400" dirty="0">
              <a:latin typeface="TimesNewRomanPSMT"/>
            </a:endParaRPr>
          </a:p>
          <a:p>
            <a:pPr algn="just"/>
            <a:r>
              <a:rPr lang="ru-RU" sz="1400" dirty="0" err="1">
                <a:latin typeface="TimesNewRomanPSMT"/>
              </a:rPr>
              <a:t>вже</a:t>
            </a:r>
            <a:r>
              <a:rPr lang="ru-RU" sz="1400" dirty="0">
                <a:latin typeface="TimesNewRomanPSMT"/>
              </a:rPr>
              <a:t> 9 </a:t>
            </a:r>
            <a:r>
              <a:rPr lang="ru-RU" sz="1400" dirty="0" err="1">
                <a:latin typeface="TimesNewRomanPSMT"/>
              </a:rPr>
              <a:t>етнічних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err="1">
                <a:latin typeface="TimesNewRomanPSMT"/>
              </a:rPr>
              <a:t>угорців</a:t>
            </a:r>
            <a:r>
              <a:rPr lang="ru-RU" sz="1400" dirty="0">
                <a:latin typeface="TimesNewRomanPSMT"/>
              </a:rPr>
              <a:t>. </a:t>
            </a:r>
            <a:r>
              <a:rPr lang="ru-RU" sz="1400" dirty="0" err="1">
                <a:latin typeface="TimesNewRomanPSMT"/>
              </a:rPr>
              <a:t>Прикметно</a:t>
            </a:r>
            <a:r>
              <a:rPr lang="ru-RU" sz="1400" dirty="0">
                <a:latin typeface="TimesNewRomanPSMT"/>
              </a:rPr>
              <a:t>, </a:t>
            </a:r>
            <a:r>
              <a:rPr lang="ru-RU" sz="1400" dirty="0" err="1">
                <a:latin typeface="TimesNewRomanPSMT"/>
              </a:rPr>
              <a:t>що</a:t>
            </a:r>
            <a:r>
              <a:rPr lang="ru-RU" sz="1400" dirty="0">
                <a:latin typeface="TimesNewRomanPSMT"/>
              </a:rPr>
              <a:t> до </a:t>
            </a:r>
            <a:r>
              <a:rPr lang="ru-RU" sz="1400" dirty="0" err="1">
                <a:latin typeface="TimesNewRomanPSMT"/>
              </a:rPr>
              <a:t>обласної</a:t>
            </a:r>
            <a:r>
              <a:rPr lang="ru-RU" sz="1400" dirty="0">
                <a:latin typeface="TimesNewRomanPSMT"/>
              </a:rPr>
              <a:t>,</a:t>
            </a:r>
          </a:p>
          <a:p>
            <a:pPr algn="just"/>
            <a:r>
              <a:rPr lang="ru-RU" sz="1400" dirty="0" err="1">
                <a:latin typeface="TimesNewRomanPSMT"/>
              </a:rPr>
              <a:t>районних</a:t>
            </a:r>
            <a:r>
              <a:rPr lang="ru-RU" sz="1400" dirty="0">
                <a:latin typeface="TimesNewRomanPSMT"/>
              </a:rPr>
              <a:t> та </a:t>
            </a:r>
            <a:r>
              <a:rPr lang="ru-RU" sz="1400" dirty="0" err="1">
                <a:latin typeface="TimesNewRomanPSMT"/>
              </a:rPr>
              <a:t>місцевих</a:t>
            </a:r>
            <a:r>
              <a:rPr lang="ru-RU" sz="1400" dirty="0">
                <a:latin typeface="TimesNewRomanPSMT"/>
              </a:rPr>
              <a:t> рад </a:t>
            </a:r>
            <a:r>
              <a:rPr lang="ru-RU" sz="1400" dirty="0" err="1">
                <a:latin typeface="TimesNewRomanPSMT"/>
              </a:rPr>
              <a:t>тоді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err="1">
                <a:latin typeface="TimesNewRomanPSMT"/>
              </a:rPr>
              <a:t>було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err="1">
                <a:latin typeface="TimesNewRomanPSMT"/>
              </a:rPr>
              <a:t>обрано</a:t>
            </a:r>
            <a:r>
              <a:rPr lang="ru-RU" sz="1400" dirty="0">
                <a:latin typeface="TimesNewRomanPSMT"/>
              </a:rPr>
              <a:t> 134 </a:t>
            </a:r>
            <a:r>
              <a:rPr lang="ru-RU" sz="1400" dirty="0" err="1">
                <a:latin typeface="TimesNewRomanPSMT"/>
              </a:rPr>
              <a:t>угорці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err="1" smtClean="0">
                <a:latin typeface="TimesNewRomanPSMT"/>
              </a:rPr>
              <a:t>або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smtClean="0">
                <a:latin typeface="TimesNewRomanPSMT"/>
              </a:rPr>
              <a:t>12,1</a:t>
            </a:r>
            <a:r>
              <a:rPr lang="ru-RU" sz="1400" dirty="0">
                <a:latin typeface="TimesNewRomanPSMT"/>
              </a:rPr>
              <a:t>%, </a:t>
            </a:r>
            <a:r>
              <a:rPr lang="ru-RU" sz="1400" dirty="0" err="1">
                <a:latin typeface="TimesNewRomanPSMT"/>
              </a:rPr>
              <a:t>що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err="1">
                <a:latin typeface="TimesNewRomanPSMT"/>
              </a:rPr>
              <a:t>чітко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err="1">
                <a:latin typeface="TimesNewRomanPSMT"/>
              </a:rPr>
              <a:t>відповідає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err="1">
                <a:latin typeface="TimesNewRomanPSMT"/>
              </a:rPr>
              <a:t>частці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err="1">
                <a:latin typeface="TimesNewRomanPSMT"/>
              </a:rPr>
              <a:t>угорського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err="1" smtClean="0">
                <a:latin typeface="TimesNewRomanPSMT"/>
              </a:rPr>
              <a:t>населення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smtClean="0">
                <a:latin typeface="TimesNewRomanPSMT"/>
              </a:rPr>
              <a:t>в </a:t>
            </a:r>
            <a:r>
              <a:rPr lang="ru-RU" sz="1400" dirty="0" err="1">
                <a:latin typeface="TimesNewRomanPSMT"/>
              </a:rPr>
              <a:t>етнонаціональній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err="1">
                <a:latin typeface="TimesNewRomanPSMT"/>
              </a:rPr>
              <a:t>структурі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err="1">
                <a:latin typeface="TimesNewRomanPSMT"/>
              </a:rPr>
              <a:t>області</a:t>
            </a:r>
            <a:r>
              <a:rPr lang="ru-RU" sz="1400" dirty="0">
                <a:latin typeface="TimesNewRomanPSMT"/>
              </a:rPr>
              <a:t>. </a:t>
            </a:r>
            <a:endParaRPr lang="ru-RU" sz="1400" dirty="0" smtClean="0">
              <a:latin typeface="TimesNewRomanPSMT"/>
            </a:endParaRPr>
          </a:p>
          <a:p>
            <a:pPr algn="just"/>
            <a:r>
              <a:rPr lang="ru-RU" sz="1400" dirty="0" smtClean="0">
                <a:latin typeface="TimesNewRomanPSMT"/>
              </a:rPr>
              <a:t>	У </a:t>
            </a:r>
            <a:r>
              <a:rPr lang="ru-RU" sz="1400" dirty="0" err="1" smtClean="0">
                <a:latin typeface="TimesNewRomanPSMT"/>
              </a:rPr>
              <a:t>Берегівському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err="1" smtClean="0">
                <a:latin typeface="TimesNewRomanPSMT"/>
              </a:rPr>
              <a:t>районі</a:t>
            </a:r>
            <a:r>
              <a:rPr lang="ru-RU" sz="1400" dirty="0" smtClean="0">
                <a:latin typeface="TimesNewRomanPSMT"/>
              </a:rPr>
              <a:t> </a:t>
            </a:r>
            <a:r>
              <a:rPr lang="ru-RU" sz="1400" dirty="0" err="1">
                <a:latin typeface="TimesNewRomanPSMT"/>
              </a:rPr>
              <a:t>серед</a:t>
            </a:r>
            <a:r>
              <a:rPr lang="ru-RU" sz="1400" dirty="0">
                <a:latin typeface="TimesNewRomanPSMT"/>
              </a:rPr>
              <a:t> 600 </a:t>
            </a:r>
            <a:r>
              <a:rPr lang="ru-RU" sz="1400" dirty="0" err="1">
                <a:latin typeface="TimesNewRomanPSMT"/>
              </a:rPr>
              <a:t>депутатів</a:t>
            </a:r>
            <a:r>
              <a:rPr lang="ru-RU" sz="1400" dirty="0">
                <a:latin typeface="TimesNewRomanPSMT"/>
              </a:rPr>
              <a:t> рад </a:t>
            </a:r>
            <a:r>
              <a:rPr lang="ru-RU" sz="1400" dirty="0" err="1">
                <a:latin typeface="TimesNewRomanPSMT"/>
              </a:rPr>
              <a:t>усіх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err="1">
                <a:latin typeface="TimesNewRomanPSMT"/>
              </a:rPr>
              <a:t>рівні</a:t>
            </a:r>
            <a:r>
              <a:rPr lang="ru-RU" sz="1400" dirty="0">
                <a:latin typeface="TimesNewRomanPSMT"/>
              </a:rPr>
              <a:t> 450 (75%) </a:t>
            </a:r>
            <a:r>
              <a:rPr lang="ru-RU" sz="1400" dirty="0" err="1" smtClean="0">
                <a:latin typeface="TimesNewRomanPSMT"/>
              </a:rPr>
              <a:t>були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err="1" smtClean="0">
                <a:latin typeface="TimesNewRomanPSMT"/>
              </a:rPr>
              <a:t>угорцями</a:t>
            </a:r>
            <a:r>
              <a:rPr lang="ru-RU" sz="1400" dirty="0">
                <a:latin typeface="TimesNewRomanPSMT"/>
              </a:rPr>
              <a:t>. Тому </a:t>
            </a:r>
            <a:r>
              <a:rPr lang="ru-RU" sz="1400" dirty="0" err="1">
                <a:latin typeface="TimesNewRomanPSMT"/>
              </a:rPr>
              <a:t>можна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err="1">
                <a:latin typeface="TimesNewRomanPSMT"/>
              </a:rPr>
              <a:t>констатувати</a:t>
            </a:r>
            <a:r>
              <a:rPr lang="ru-RU" sz="1400" dirty="0">
                <a:latin typeface="TimesNewRomanPSMT"/>
              </a:rPr>
              <a:t> факт </a:t>
            </a:r>
            <a:r>
              <a:rPr lang="ru-RU" sz="1400" dirty="0" err="1" smtClean="0">
                <a:latin typeface="TimesNewRomanPSMT"/>
              </a:rPr>
              <a:t>підтримання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err="1" smtClean="0">
                <a:latin typeface="TimesNewRomanPSMT"/>
              </a:rPr>
              <a:t>квотної</a:t>
            </a:r>
            <a:r>
              <a:rPr lang="ru-RU" sz="1400" dirty="0" smtClean="0">
                <a:latin typeface="TimesNewRomanPSMT"/>
              </a:rPr>
              <a:t> </a:t>
            </a:r>
            <a:r>
              <a:rPr lang="ru-RU" sz="1400" dirty="0" err="1">
                <a:latin typeface="TimesNewRomanPSMT"/>
              </a:rPr>
              <a:t>моделі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err="1">
                <a:latin typeface="TimesNewRomanPSMT"/>
              </a:rPr>
              <a:t>представництва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err="1">
                <a:latin typeface="TimesNewRomanPSMT"/>
              </a:rPr>
              <a:t>угорської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err="1">
                <a:latin typeface="TimesNewRomanPSMT"/>
              </a:rPr>
              <a:t>громади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smtClean="0">
                <a:latin typeface="TimesNewRomanPSMT"/>
              </a:rPr>
              <a:t>в органах </a:t>
            </a:r>
            <a:r>
              <a:rPr lang="ru-RU" sz="1400" dirty="0" err="1">
                <a:latin typeface="TimesNewRomanPSMT"/>
              </a:rPr>
              <a:t>місцевого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err="1">
                <a:latin typeface="TimesNewRomanPSMT"/>
              </a:rPr>
              <a:t>самоврядування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err="1">
                <a:latin typeface="TimesNewRomanPSMT"/>
              </a:rPr>
              <a:t>Закарпаття</a:t>
            </a:r>
            <a:r>
              <a:rPr lang="ru-RU" sz="1400" dirty="0" smtClean="0">
                <a:latin typeface="TimesNewRomanPSMT"/>
              </a:rPr>
              <a:t>.</a:t>
            </a:r>
          </a:p>
          <a:p>
            <a:pPr algn="just"/>
            <a:r>
              <a:rPr lang="ru-RU" sz="1400" dirty="0" smtClean="0">
                <a:latin typeface="TimesNewRomanPSMT"/>
              </a:rPr>
              <a:t>	У </a:t>
            </a:r>
            <a:r>
              <a:rPr lang="ru-RU" sz="1400" dirty="0" err="1">
                <a:latin typeface="TimesNewRomanPSMT"/>
              </a:rPr>
              <a:t>кінці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err="1">
                <a:latin typeface="TimesNewRomanPSMT"/>
              </a:rPr>
              <a:t>квітня</a:t>
            </a:r>
            <a:r>
              <a:rPr lang="ru-RU" sz="1400" dirty="0">
                <a:latin typeface="TimesNewRomanPSMT"/>
              </a:rPr>
              <a:t> 2012 року ЦВК </a:t>
            </a:r>
            <a:r>
              <a:rPr lang="ru-RU" sz="1400" dirty="0" err="1">
                <a:latin typeface="TimesNewRomanPSMT"/>
              </a:rPr>
              <a:t>України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err="1" smtClean="0">
                <a:latin typeface="TimesNewRomanPSMT"/>
              </a:rPr>
              <a:t>оприлюднила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smtClean="0">
                <a:latin typeface="TimesNewRomanPSMT"/>
              </a:rPr>
              <a:t>список </a:t>
            </a:r>
            <a:r>
              <a:rPr lang="ru-RU" sz="1400" dirty="0" err="1">
                <a:latin typeface="TimesNewRomanPSMT"/>
              </a:rPr>
              <a:t>виборчих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err="1">
                <a:latin typeface="TimesNewRomanPSMT"/>
              </a:rPr>
              <a:t>округів</a:t>
            </a:r>
            <a:r>
              <a:rPr lang="ru-RU" sz="1400" dirty="0">
                <a:latin typeface="TimesNewRomanPSMT"/>
              </a:rPr>
              <a:t>, де </a:t>
            </a:r>
            <a:r>
              <a:rPr lang="ru-RU" sz="1400" b="1" dirty="0" err="1">
                <a:latin typeface="TimesNewRomanPSMT"/>
              </a:rPr>
              <a:t>очікуваного</a:t>
            </a:r>
            <a:r>
              <a:rPr lang="ru-RU" sz="1400" b="1" dirty="0">
                <a:latin typeface="TimesNewRomanPSMT"/>
              </a:rPr>
              <a:t> «</a:t>
            </a:r>
            <a:r>
              <a:rPr lang="ru-RU" sz="1400" b="1" dirty="0" err="1" smtClean="0">
                <a:latin typeface="TimesNewRomanPSMT"/>
              </a:rPr>
              <a:t>угорського</a:t>
            </a:r>
            <a:r>
              <a:rPr lang="ru-RU" sz="1400" b="1" dirty="0" smtClean="0">
                <a:latin typeface="TimesNewRomanPSMT"/>
              </a:rPr>
              <a:t>» </a:t>
            </a:r>
            <a:r>
              <a:rPr lang="ru-RU" sz="1400" b="1" dirty="0" err="1" smtClean="0">
                <a:latin typeface="TimesNewRomanPSMT"/>
              </a:rPr>
              <a:t>виборчого</a:t>
            </a:r>
            <a:r>
              <a:rPr lang="ru-RU" sz="1400" b="1" dirty="0" smtClean="0">
                <a:latin typeface="TimesNewRomanPSMT"/>
              </a:rPr>
              <a:t> </a:t>
            </a:r>
            <a:r>
              <a:rPr lang="ru-RU" sz="1400" b="1" dirty="0">
                <a:latin typeface="TimesNewRomanPSMT"/>
              </a:rPr>
              <a:t>округу не </a:t>
            </a:r>
            <a:r>
              <a:rPr lang="ru-RU" sz="1400" b="1" dirty="0" err="1">
                <a:latin typeface="TimesNewRomanPSMT"/>
              </a:rPr>
              <a:t>було</a:t>
            </a:r>
            <a:r>
              <a:rPr lang="ru-RU" sz="1400" dirty="0">
                <a:latin typeface="TimesNewRomanPSMT"/>
              </a:rPr>
              <a:t>. </a:t>
            </a:r>
            <a:r>
              <a:rPr lang="ru-RU" sz="1400" dirty="0" err="1">
                <a:latin typeface="TimesNewRomanPSMT"/>
              </a:rPr>
              <a:t>Ужгородський</a:t>
            </a:r>
            <a:r>
              <a:rPr lang="ru-RU" sz="1400" dirty="0">
                <a:latin typeface="TimesNewRomanPSMT"/>
              </a:rPr>
              <a:t> район з </a:t>
            </a:r>
            <a:r>
              <a:rPr lang="ru-RU" sz="1400" dirty="0" smtClean="0">
                <a:latin typeface="TimesNewRomanPSMT"/>
              </a:rPr>
              <a:t>м. Ужгород </a:t>
            </a:r>
            <a:r>
              <a:rPr lang="ru-RU" sz="1400" dirty="0">
                <a:latin typeface="TimesNewRomanPSMT"/>
              </a:rPr>
              <a:t>та з м. Чоп </a:t>
            </a:r>
            <a:r>
              <a:rPr lang="ru-RU" sz="1400" dirty="0" err="1">
                <a:latin typeface="TimesNewRomanPSMT"/>
              </a:rPr>
              <a:t>складав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err="1">
                <a:latin typeface="TimesNewRomanPSMT"/>
              </a:rPr>
              <a:t>виборчий</a:t>
            </a:r>
            <a:r>
              <a:rPr lang="ru-RU" sz="1400" dirty="0">
                <a:latin typeface="TimesNewRomanPSMT"/>
              </a:rPr>
              <a:t> округ №</a:t>
            </a:r>
            <a:r>
              <a:rPr lang="ru-RU" sz="1400" dirty="0" smtClean="0">
                <a:latin typeface="TimesNewRomanPSMT"/>
              </a:rPr>
              <a:t>68 (16,1</a:t>
            </a:r>
            <a:r>
              <a:rPr lang="ru-RU" sz="1400" dirty="0">
                <a:latin typeface="TimesNewRomanPSMT"/>
              </a:rPr>
              <a:t>% </a:t>
            </a:r>
            <a:r>
              <a:rPr lang="ru-RU" sz="1400" dirty="0" err="1">
                <a:latin typeface="TimesNewRomanPSMT"/>
              </a:rPr>
              <a:t>угорців</a:t>
            </a:r>
            <a:r>
              <a:rPr lang="ru-RU" sz="1400" dirty="0">
                <a:latin typeface="TimesNewRomanPSMT"/>
              </a:rPr>
              <a:t>), </a:t>
            </a:r>
            <a:r>
              <a:rPr lang="ru-RU" sz="1400" dirty="0" err="1">
                <a:latin typeface="TimesNewRomanPSMT"/>
              </a:rPr>
              <a:t>угорські</a:t>
            </a:r>
            <a:r>
              <a:rPr lang="ru-RU" sz="1400" dirty="0">
                <a:latin typeface="TimesNewRomanPSMT"/>
              </a:rPr>
              <a:t> села </a:t>
            </a:r>
            <a:r>
              <a:rPr lang="ru-RU" sz="1400" dirty="0" err="1">
                <a:latin typeface="TimesNewRomanPSMT"/>
              </a:rPr>
              <a:t>Мукачівського</a:t>
            </a:r>
            <a:r>
              <a:rPr lang="ru-RU" sz="1400" dirty="0">
                <a:latin typeface="TimesNewRomanPSMT"/>
              </a:rPr>
              <a:t> району, </a:t>
            </a:r>
            <a:r>
              <a:rPr lang="ru-RU" sz="1400" dirty="0" smtClean="0">
                <a:latin typeface="TimesNewRomanPSMT"/>
              </a:rPr>
              <a:t>та </a:t>
            </a:r>
            <a:r>
              <a:rPr lang="ru-RU" sz="1400" dirty="0" err="1" smtClean="0">
                <a:latin typeface="TimesNewRomanPSMT"/>
              </a:rPr>
              <a:t>північно</a:t>
            </a:r>
            <a:r>
              <a:rPr lang="ru-RU" sz="1400" dirty="0" smtClean="0">
                <a:latin typeface="TimesNewRomanPSMT"/>
              </a:rPr>
              <a:t>–</a:t>
            </a:r>
            <a:r>
              <a:rPr lang="ru-RU" sz="1400" dirty="0" err="1" smtClean="0">
                <a:latin typeface="TimesNewRomanPSMT"/>
              </a:rPr>
              <a:t>східна</a:t>
            </a:r>
            <a:r>
              <a:rPr lang="ru-RU" sz="1400" dirty="0" smtClean="0">
                <a:latin typeface="TimesNewRomanPSMT"/>
              </a:rPr>
              <a:t> </a:t>
            </a:r>
            <a:r>
              <a:rPr lang="ru-RU" sz="1400" dirty="0" err="1">
                <a:latin typeface="TimesNewRomanPSMT"/>
              </a:rPr>
              <a:t>частина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err="1">
                <a:latin typeface="TimesNewRomanPSMT"/>
              </a:rPr>
              <a:t>Берегівського</a:t>
            </a:r>
            <a:r>
              <a:rPr lang="ru-RU" sz="1400" dirty="0">
                <a:latin typeface="TimesNewRomanPSMT"/>
              </a:rPr>
              <a:t> району </a:t>
            </a:r>
            <a:r>
              <a:rPr lang="ru-RU" sz="1400" dirty="0" err="1" smtClean="0">
                <a:latin typeface="TimesNewRomanPSMT"/>
              </a:rPr>
              <a:t>увійшла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smtClean="0">
                <a:latin typeface="TimesNewRomanPSMT"/>
              </a:rPr>
              <a:t>в </a:t>
            </a:r>
            <a:r>
              <a:rPr lang="ru-RU" sz="1400" dirty="0">
                <a:latin typeface="TimesNewRomanPSMT"/>
              </a:rPr>
              <a:t>69–</a:t>
            </a:r>
            <a:r>
              <a:rPr lang="ru-RU" sz="1400" dirty="0" err="1">
                <a:latin typeface="TimesNewRomanPSMT"/>
              </a:rPr>
              <a:t>ий</a:t>
            </a:r>
            <a:r>
              <a:rPr lang="ru-RU" sz="1400" dirty="0">
                <a:latin typeface="TimesNewRomanPSMT"/>
              </a:rPr>
              <a:t> округ (17,8% </a:t>
            </a:r>
            <a:r>
              <a:rPr lang="ru-RU" sz="1400" dirty="0" err="1">
                <a:latin typeface="TimesNewRomanPSMT"/>
              </a:rPr>
              <a:t>угорців</a:t>
            </a:r>
            <a:r>
              <a:rPr lang="ru-RU" sz="1400" dirty="0">
                <a:latin typeface="TimesNewRomanPSMT"/>
              </a:rPr>
              <a:t>), до 73–</a:t>
            </a:r>
            <a:r>
              <a:rPr lang="ru-RU" sz="1400" dirty="0" err="1">
                <a:latin typeface="TimesNewRomanPSMT"/>
              </a:rPr>
              <a:t>го</a:t>
            </a:r>
            <a:r>
              <a:rPr lang="ru-RU" sz="1400" dirty="0">
                <a:latin typeface="TimesNewRomanPSMT"/>
              </a:rPr>
              <a:t> округу </a:t>
            </a:r>
            <a:r>
              <a:rPr lang="ru-RU" sz="1400" dirty="0" err="1" smtClean="0">
                <a:latin typeface="TimesNewRomanPSMT"/>
              </a:rPr>
              <a:t>увійшов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err="1" smtClean="0">
                <a:latin typeface="TimesNewRomanPSMT"/>
              </a:rPr>
              <a:t>Виноградівський</a:t>
            </a:r>
            <a:r>
              <a:rPr lang="ru-RU" sz="1400" dirty="0" smtClean="0">
                <a:latin typeface="TimesNewRomanPSMT"/>
              </a:rPr>
              <a:t> </a:t>
            </a:r>
            <a:r>
              <a:rPr lang="ru-RU" sz="1400" dirty="0">
                <a:latin typeface="TimesNewRomanPSMT"/>
              </a:rPr>
              <a:t>район, м. Берегово та </a:t>
            </a:r>
            <a:r>
              <a:rPr lang="ru-RU" sz="1400" dirty="0" err="1" smtClean="0">
                <a:latin typeface="TimesNewRomanPSMT"/>
              </a:rPr>
              <a:t>Берегівський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smtClean="0">
                <a:latin typeface="TimesNewRomanPSMT"/>
              </a:rPr>
              <a:t>район </a:t>
            </a:r>
            <a:r>
              <a:rPr lang="ru-RU" sz="1400" dirty="0">
                <a:latin typeface="TimesNewRomanPSMT"/>
              </a:rPr>
              <a:t>(33,6% </a:t>
            </a:r>
            <a:r>
              <a:rPr lang="ru-RU" sz="1400" dirty="0" err="1">
                <a:latin typeface="TimesNewRomanPSMT"/>
              </a:rPr>
              <a:t>угорців</a:t>
            </a:r>
            <a:r>
              <a:rPr lang="ru-RU" sz="1400" dirty="0">
                <a:latin typeface="TimesNewRomanPSMT"/>
              </a:rPr>
              <a:t>). </a:t>
            </a:r>
            <a:endParaRPr lang="ru-RU" sz="1400" dirty="0" smtClean="0">
              <a:latin typeface="TimesNewRomanPSMT"/>
            </a:endParaRPr>
          </a:p>
          <a:p>
            <a:pPr algn="just"/>
            <a:r>
              <a:rPr lang="ru-RU" sz="1400" dirty="0" err="1" smtClean="0">
                <a:latin typeface="TimesNewRomanPSMT"/>
              </a:rPr>
              <a:t>Прикметно</a:t>
            </a:r>
            <a:r>
              <a:rPr lang="ru-RU" sz="1400" dirty="0">
                <a:latin typeface="TimesNewRomanPSMT"/>
              </a:rPr>
              <a:t>, </a:t>
            </a:r>
            <a:r>
              <a:rPr lang="ru-RU" sz="1400" dirty="0" err="1">
                <a:latin typeface="TimesNewRomanPSMT"/>
              </a:rPr>
              <a:t>що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err="1">
                <a:latin typeface="TimesNewRomanPSMT"/>
              </a:rPr>
              <a:t>навіть</a:t>
            </a:r>
            <a:r>
              <a:rPr lang="ru-RU" sz="1400" dirty="0">
                <a:latin typeface="TimesNewRomanPSMT"/>
              </a:rPr>
              <a:t> у 2002 </a:t>
            </a:r>
            <a:r>
              <a:rPr lang="ru-RU" sz="1400" dirty="0" err="1" smtClean="0">
                <a:latin typeface="TimesNewRomanPSMT"/>
              </a:rPr>
              <a:t>році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smtClean="0">
                <a:latin typeface="TimesNewRomanPSMT"/>
              </a:rPr>
              <a:t>при </a:t>
            </a:r>
            <a:r>
              <a:rPr lang="ru-RU" sz="1400" dirty="0" err="1">
                <a:latin typeface="TimesNewRomanPSMT"/>
              </a:rPr>
              <a:t>змішаній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err="1">
                <a:latin typeface="TimesNewRomanPSMT"/>
              </a:rPr>
              <a:t>виборчій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err="1">
                <a:latin typeface="TimesNewRomanPSMT"/>
              </a:rPr>
              <a:t>системі</a:t>
            </a:r>
            <a:r>
              <a:rPr lang="ru-RU" sz="1400" dirty="0">
                <a:latin typeface="TimesNewRomanPSMT"/>
              </a:rPr>
              <a:t> в одномандатному </a:t>
            </a:r>
            <a:r>
              <a:rPr lang="ru-RU" sz="1400" dirty="0" err="1" smtClean="0">
                <a:latin typeface="TimesNewRomanPSMT"/>
              </a:rPr>
              <a:t>окрузі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smtClean="0">
                <a:latin typeface="TimesNewRomanPSMT"/>
              </a:rPr>
              <a:t>№</a:t>
            </a:r>
            <a:r>
              <a:rPr lang="ru-RU" sz="1400" dirty="0">
                <a:latin typeface="TimesNewRomanPSMT"/>
              </a:rPr>
              <a:t>72 з центром у </a:t>
            </a:r>
            <a:r>
              <a:rPr lang="ru-RU" sz="1400" dirty="0" err="1">
                <a:latin typeface="TimesNewRomanPSMT"/>
              </a:rPr>
              <a:t>Берегові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err="1">
                <a:latin typeface="TimesNewRomanPSMT"/>
              </a:rPr>
              <a:t>частка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err="1">
                <a:latin typeface="TimesNewRomanPSMT"/>
              </a:rPr>
              <a:t>угорців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err="1">
                <a:latin typeface="TimesNewRomanPSMT"/>
              </a:rPr>
              <a:t>була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err="1" smtClean="0">
                <a:latin typeface="TimesNewRomanPSMT"/>
              </a:rPr>
              <a:t>більше</a:t>
            </a:r>
            <a:r>
              <a:rPr lang="ru-RU" sz="1400" dirty="0">
                <a:latin typeface="TimesNewRomanPSMT"/>
              </a:rPr>
              <a:t> </a:t>
            </a:r>
            <a:r>
              <a:rPr lang="ru-RU" sz="1400" dirty="0" smtClean="0">
                <a:latin typeface="TimesNewRomanPSMT"/>
              </a:rPr>
              <a:t>50</a:t>
            </a:r>
            <a:r>
              <a:rPr lang="ru-RU" sz="1400" dirty="0">
                <a:latin typeface="TimesNewRomanPSMT"/>
              </a:rPr>
              <a:t>%. </a:t>
            </a:r>
            <a:r>
              <a:rPr lang="ru-RU" sz="1400" b="1" i="1" dirty="0">
                <a:latin typeface="TimesNewRomanPSMT"/>
              </a:rPr>
              <a:t>Таким чином, для </a:t>
            </a:r>
            <a:r>
              <a:rPr lang="ru-RU" sz="1400" b="1" i="1" dirty="0" err="1">
                <a:latin typeface="TimesNewRomanPSMT"/>
              </a:rPr>
              <a:t>угорців</a:t>
            </a:r>
            <a:r>
              <a:rPr lang="ru-RU" sz="1400" b="1" i="1" dirty="0">
                <a:latin typeface="TimesNewRomanPSMT"/>
              </a:rPr>
              <a:t> </a:t>
            </a:r>
            <a:r>
              <a:rPr lang="ru-RU" sz="1400" b="1" i="1" dirty="0" err="1">
                <a:latin typeface="TimesNewRomanPSMT"/>
              </a:rPr>
              <a:t>значно</a:t>
            </a:r>
            <a:r>
              <a:rPr lang="ru-RU" sz="1400" b="1" i="1" dirty="0">
                <a:latin typeface="TimesNewRomanPSMT"/>
              </a:rPr>
              <a:t> </a:t>
            </a:r>
            <a:r>
              <a:rPr lang="ru-RU" sz="1400" b="1" i="1" dirty="0" err="1">
                <a:latin typeface="TimesNewRomanPSMT"/>
              </a:rPr>
              <a:t>зменшились</a:t>
            </a:r>
            <a:r>
              <a:rPr lang="ru-RU" sz="1400" b="1" i="1" dirty="0">
                <a:latin typeface="TimesNewRomanPSMT"/>
              </a:rPr>
              <a:t> </a:t>
            </a:r>
            <a:r>
              <a:rPr lang="ru-RU" sz="1400" b="1" i="1" dirty="0" err="1" smtClean="0">
                <a:latin typeface="TimesNewRomanPSMT"/>
              </a:rPr>
              <a:t>шанси</a:t>
            </a:r>
            <a:r>
              <a:rPr lang="ru-RU" sz="1400" b="1" i="1" dirty="0">
                <a:latin typeface="TimesNewRomanPSMT"/>
              </a:rPr>
              <a:t> </a:t>
            </a:r>
            <a:r>
              <a:rPr lang="ru-RU" sz="1400" b="1" i="1" dirty="0" err="1" smtClean="0">
                <a:latin typeface="TimesNewRomanPSMT"/>
              </a:rPr>
              <a:t>просування</a:t>
            </a:r>
            <a:r>
              <a:rPr lang="ru-RU" sz="1400" b="1" i="1" dirty="0" smtClean="0">
                <a:latin typeface="TimesNewRomanPSMT"/>
              </a:rPr>
              <a:t> </a:t>
            </a:r>
            <a:r>
              <a:rPr lang="ru-RU" sz="1400" b="1" i="1" dirty="0" err="1">
                <a:latin typeface="TimesNewRomanPSMT"/>
              </a:rPr>
              <a:t>свого</a:t>
            </a:r>
            <a:r>
              <a:rPr lang="ru-RU" sz="1400" b="1" i="1" dirty="0">
                <a:latin typeface="TimesNewRomanPSMT"/>
              </a:rPr>
              <a:t> кандидата у парламент.</a:t>
            </a:r>
            <a:endParaRPr lang="ru-RU" sz="1400" b="1" i="1" dirty="0"/>
          </a:p>
        </p:txBody>
      </p:sp>
    </p:spTree>
    <p:extLst>
      <p:ext uri="{BB962C8B-B14F-4D97-AF65-F5344CB8AC3E}">
        <p14:creationId xmlns:p14="http://schemas.microsoft.com/office/powerpoint/2010/main" val="36815265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332656"/>
            <a:ext cx="62646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rgbClr val="000000"/>
                </a:solidFill>
                <a:latin typeface="Inerta"/>
              </a:rPr>
              <a:t>Децентралізація</a:t>
            </a:r>
            <a:r>
              <a:rPr lang="ru-RU" b="1" dirty="0">
                <a:solidFill>
                  <a:srgbClr val="000000"/>
                </a:solidFill>
                <a:latin typeface="Inerta"/>
              </a:rPr>
              <a:t>: </a:t>
            </a:r>
            <a:r>
              <a:rPr lang="ru-RU" b="1" dirty="0" err="1">
                <a:solidFill>
                  <a:srgbClr val="000000"/>
                </a:solidFill>
                <a:latin typeface="Inerta"/>
              </a:rPr>
              <a:t>якою</a:t>
            </a:r>
            <a:r>
              <a:rPr lang="ru-RU" b="1" dirty="0">
                <a:solidFill>
                  <a:srgbClr val="000000"/>
                </a:solidFill>
                <a:latin typeface="Inerta"/>
              </a:rPr>
              <a:t> є участь </a:t>
            </a:r>
            <a:r>
              <a:rPr lang="ru-RU" b="1" dirty="0" err="1">
                <a:solidFill>
                  <a:srgbClr val="000000"/>
                </a:solidFill>
                <a:latin typeface="Inerta"/>
              </a:rPr>
              <a:t>представників</a:t>
            </a:r>
            <a:r>
              <a:rPr lang="ru-RU" b="1" dirty="0">
                <a:solidFill>
                  <a:srgbClr val="000000"/>
                </a:solidFill>
                <a:latin typeface="Inert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Inerta"/>
              </a:rPr>
              <a:t>національних</a:t>
            </a:r>
            <a:r>
              <a:rPr lang="ru-RU" b="1" dirty="0">
                <a:solidFill>
                  <a:srgbClr val="000000"/>
                </a:solidFill>
                <a:latin typeface="Inert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Inerta"/>
              </a:rPr>
              <a:t>меншин</a:t>
            </a:r>
            <a:r>
              <a:rPr lang="ru-RU" b="1" dirty="0">
                <a:solidFill>
                  <a:srgbClr val="000000"/>
                </a:solidFill>
                <a:latin typeface="Inerta"/>
              </a:rPr>
              <a:t> у </a:t>
            </a:r>
            <a:r>
              <a:rPr lang="ru-RU" b="1" dirty="0" err="1">
                <a:solidFill>
                  <a:srgbClr val="000000"/>
                </a:solidFill>
                <a:latin typeface="Inerta"/>
              </a:rPr>
              <a:t>керівних</a:t>
            </a:r>
            <a:r>
              <a:rPr lang="ru-RU" b="1" dirty="0">
                <a:solidFill>
                  <a:srgbClr val="000000"/>
                </a:solidFill>
                <a:latin typeface="Inerta"/>
              </a:rPr>
              <a:t> органах громад</a:t>
            </a:r>
          </a:p>
          <a:p>
            <a:r>
              <a:rPr lang="ru-RU" dirty="0">
                <a:solidFill>
                  <a:srgbClr val="000000"/>
                </a:solidFill>
                <a:latin typeface="Inerta"/>
              </a:rPr>
              <a:t>30.07.2020 р</a:t>
            </a:r>
            <a:r>
              <a:rPr lang="ru-RU" dirty="0" smtClean="0">
                <a:solidFill>
                  <a:srgbClr val="000000"/>
                </a:solidFill>
                <a:latin typeface="Inerta"/>
              </a:rPr>
              <a:t>.</a:t>
            </a:r>
            <a:r>
              <a:rPr lang="en-GB" dirty="0">
                <a:solidFill>
                  <a:srgbClr val="000000"/>
                </a:solidFill>
                <a:latin typeface="Inerta"/>
              </a:rPr>
              <a:t> </a:t>
            </a:r>
            <a:r>
              <a:rPr lang="en-GB" dirty="0">
                <a:solidFill>
                  <a:srgbClr val="000000"/>
                </a:solidFill>
                <a:latin typeface="Inerta"/>
                <a:hlinkClick r:id="rId2"/>
              </a:rPr>
              <a:t>http://</a:t>
            </a:r>
            <a:r>
              <a:rPr lang="en-GB" dirty="0" smtClean="0">
                <a:solidFill>
                  <a:srgbClr val="000000"/>
                </a:solidFill>
                <a:latin typeface="Inerta"/>
                <a:hlinkClick r:id="rId2"/>
              </a:rPr>
              <a:t>nrcu.gov.ua/news.html?newsID=93897</a:t>
            </a:r>
            <a:endParaRPr lang="uk-UA" dirty="0" smtClean="0">
              <a:solidFill>
                <a:srgbClr val="000000"/>
              </a:solidFill>
              <a:latin typeface="Inerta"/>
            </a:endParaRPr>
          </a:p>
          <a:p>
            <a:endParaRPr lang="ru-RU" b="0" i="0" dirty="0">
              <a:solidFill>
                <a:srgbClr val="000000"/>
              </a:solidFill>
              <a:effectLst/>
              <a:latin typeface="Inerta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730425"/>
            <a:ext cx="820891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Учасники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обговорення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науки та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Інституту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громадянського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Анатолій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Ткачук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депутат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Ужгородської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міської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ради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Юрій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Мандич</a:t>
            </a:r>
            <a:r>
              <a:rPr lang="ru-RU" sz="1400" dirty="0" smtClean="0">
                <a:solidFill>
                  <a:srgbClr val="000000"/>
                </a:solidFill>
                <a:latin typeface="Inerta"/>
              </a:rPr>
              <a:t>.</a:t>
            </a:r>
          </a:p>
          <a:p>
            <a:pPr marL="285750" indent="-285750">
              <a:buFontTx/>
              <a:buChar char="-"/>
            </a:pPr>
            <a:endParaRPr lang="uk-UA" sz="1400" dirty="0">
              <a:solidFill>
                <a:srgbClr val="000000"/>
              </a:solidFill>
              <a:latin typeface="Inerta"/>
            </a:endParaRPr>
          </a:p>
          <a:p>
            <a:r>
              <a:rPr lang="ru-RU" sz="1400" b="1" dirty="0">
                <a:solidFill>
                  <a:srgbClr val="000000"/>
                </a:solidFill>
                <a:latin typeface="Inerta"/>
              </a:rPr>
              <a:t>ТКАЧУК</a:t>
            </a:r>
            <a:r>
              <a:rPr lang="ru-RU" sz="1400" dirty="0">
                <a:solidFill>
                  <a:srgbClr val="000000"/>
                </a:solidFill>
                <a:latin typeface="Inerta"/>
              </a:rPr>
              <a:t>: Мене </a:t>
            </a:r>
            <a:r>
              <a:rPr lang="ru-RU" sz="1400" dirty="0" err="1">
                <a:solidFill>
                  <a:srgbClr val="000000"/>
                </a:solidFill>
                <a:latin typeface="Inerta"/>
              </a:rPr>
              <a:t>завжди</a:t>
            </a:r>
            <a:r>
              <a:rPr lang="ru-RU" sz="1400" dirty="0">
                <a:solidFill>
                  <a:srgbClr val="000000"/>
                </a:solidFill>
                <a:latin typeface="Inerta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Inerta"/>
              </a:rPr>
              <a:t>дещо</a:t>
            </a:r>
            <a:r>
              <a:rPr lang="ru-RU" sz="1400" dirty="0">
                <a:solidFill>
                  <a:srgbClr val="000000"/>
                </a:solidFill>
                <a:latin typeface="Inerta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Inerta"/>
              </a:rPr>
              <a:t>дивують</a:t>
            </a:r>
            <a:r>
              <a:rPr lang="ru-RU" sz="1400" dirty="0">
                <a:solidFill>
                  <a:srgbClr val="000000"/>
                </a:solidFill>
                <a:latin typeface="Inerta"/>
              </a:rPr>
              <a:t> теми  про те, </a:t>
            </a:r>
            <a:r>
              <a:rPr lang="ru-RU" sz="1400" dirty="0" err="1">
                <a:solidFill>
                  <a:srgbClr val="000000"/>
                </a:solidFill>
                <a:latin typeface="Inerta"/>
              </a:rPr>
              <a:t>який</a:t>
            </a:r>
            <a:r>
              <a:rPr lang="ru-RU" sz="1400" dirty="0">
                <a:solidFill>
                  <a:srgbClr val="000000"/>
                </a:solidFill>
                <a:latin typeface="Inerta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Inerta"/>
              </a:rPr>
              <a:t>етнос</a:t>
            </a:r>
            <a:r>
              <a:rPr lang="ru-RU" sz="1400" dirty="0">
                <a:solidFill>
                  <a:srgbClr val="000000"/>
                </a:solidFill>
                <a:latin typeface="Inerta"/>
              </a:rPr>
              <a:t> і де </a:t>
            </a:r>
            <a:r>
              <a:rPr lang="ru-RU" sz="1400" dirty="0" err="1">
                <a:solidFill>
                  <a:srgbClr val="000000"/>
                </a:solidFill>
                <a:latin typeface="Inerta"/>
              </a:rPr>
              <a:t>має</a:t>
            </a:r>
            <a:r>
              <a:rPr lang="ru-RU" sz="1400" dirty="0">
                <a:solidFill>
                  <a:srgbClr val="000000"/>
                </a:solidFill>
                <a:latin typeface="Inerta"/>
              </a:rPr>
              <a:t> бути представлений, </a:t>
            </a:r>
            <a:r>
              <a:rPr lang="ru-RU" sz="1400" dirty="0" err="1">
                <a:solidFill>
                  <a:srgbClr val="000000"/>
                </a:solidFill>
                <a:latin typeface="Inerta"/>
              </a:rPr>
              <a:t>чи</a:t>
            </a:r>
            <a:r>
              <a:rPr lang="ru-RU" sz="1400" dirty="0">
                <a:solidFill>
                  <a:srgbClr val="000000"/>
                </a:solidFill>
                <a:latin typeface="Inerta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Inerta"/>
              </a:rPr>
              <a:t>потрібні</a:t>
            </a:r>
            <a:r>
              <a:rPr lang="ru-RU" sz="1400" dirty="0">
                <a:solidFill>
                  <a:srgbClr val="000000"/>
                </a:solidFill>
                <a:latin typeface="Inerta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Inerta"/>
              </a:rPr>
              <a:t>квоти</a:t>
            </a:r>
            <a:r>
              <a:rPr lang="ru-RU" sz="1400" dirty="0">
                <a:solidFill>
                  <a:srgbClr val="000000"/>
                </a:solidFill>
                <a:latin typeface="Inerta"/>
              </a:rPr>
              <a:t>? Тому </a:t>
            </a:r>
            <a:r>
              <a:rPr lang="ru-RU" sz="1400" dirty="0" err="1">
                <a:solidFill>
                  <a:srgbClr val="000000"/>
                </a:solidFill>
                <a:latin typeface="Inerta"/>
              </a:rPr>
              <a:t>що</a:t>
            </a:r>
            <a:r>
              <a:rPr lang="ru-RU" sz="1400" dirty="0">
                <a:solidFill>
                  <a:srgbClr val="000000"/>
                </a:solidFill>
                <a:latin typeface="Inerta"/>
              </a:rPr>
              <a:t> я </a:t>
            </a:r>
            <a:r>
              <a:rPr lang="ru-RU" sz="1400" dirty="0" err="1">
                <a:solidFill>
                  <a:srgbClr val="000000"/>
                </a:solidFill>
                <a:latin typeface="Inerta"/>
              </a:rPr>
              <a:t>згадую</a:t>
            </a:r>
            <a:r>
              <a:rPr lang="ru-RU" sz="1400" dirty="0">
                <a:solidFill>
                  <a:srgbClr val="000000"/>
                </a:solidFill>
                <a:latin typeface="Inerta"/>
              </a:rPr>
              <a:t>, </a:t>
            </a:r>
            <a:r>
              <a:rPr lang="ru-RU" sz="1400" dirty="0" err="1">
                <a:solidFill>
                  <a:srgbClr val="000000"/>
                </a:solidFill>
                <a:latin typeface="Inerta"/>
              </a:rPr>
              <a:t>наприклад</a:t>
            </a:r>
            <a:r>
              <a:rPr lang="ru-RU" sz="1400" dirty="0">
                <a:solidFill>
                  <a:srgbClr val="000000"/>
                </a:solidFill>
                <a:latin typeface="Inerta"/>
              </a:rPr>
              <a:t>, </a:t>
            </a:r>
            <a:r>
              <a:rPr lang="ru-RU" sz="1400" dirty="0" err="1">
                <a:solidFill>
                  <a:srgbClr val="000000"/>
                </a:solidFill>
                <a:latin typeface="Inerta"/>
              </a:rPr>
              <a:t>українську</a:t>
            </a:r>
            <a:r>
              <a:rPr lang="ru-RU" sz="1400" dirty="0">
                <a:solidFill>
                  <a:srgbClr val="000000"/>
                </a:solidFill>
                <a:latin typeface="Inerta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Inerta"/>
              </a:rPr>
              <a:t>новітню</a:t>
            </a:r>
            <a:r>
              <a:rPr lang="ru-RU" sz="1400" dirty="0">
                <a:solidFill>
                  <a:srgbClr val="000000"/>
                </a:solidFill>
                <a:latin typeface="Inerta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Inerta"/>
              </a:rPr>
              <a:t>історію</a:t>
            </a:r>
            <a:r>
              <a:rPr lang="ru-RU" sz="1400" dirty="0">
                <a:solidFill>
                  <a:srgbClr val="000000"/>
                </a:solidFill>
                <a:latin typeface="Inerta"/>
              </a:rPr>
              <a:t>, коли в нас Президентом </a:t>
            </a:r>
            <a:r>
              <a:rPr lang="ru-RU" sz="1400" dirty="0" err="1">
                <a:solidFill>
                  <a:srgbClr val="000000"/>
                </a:solidFill>
                <a:latin typeface="Inerta"/>
              </a:rPr>
              <a:t>України</a:t>
            </a:r>
            <a:r>
              <a:rPr lang="ru-RU" sz="1400" dirty="0">
                <a:solidFill>
                  <a:srgbClr val="000000"/>
                </a:solidFill>
                <a:latin typeface="Inerta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Inerta"/>
              </a:rPr>
              <a:t>був</a:t>
            </a:r>
            <a:r>
              <a:rPr lang="ru-RU" sz="1400" dirty="0">
                <a:solidFill>
                  <a:srgbClr val="000000"/>
                </a:solidFill>
                <a:latin typeface="Inerta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Inerta"/>
              </a:rPr>
              <a:t>росіянин</a:t>
            </a:r>
            <a:r>
              <a:rPr lang="ru-RU" sz="1400" dirty="0">
                <a:solidFill>
                  <a:srgbClr val="000000"/>
                </a:solidFill>
                <a:latin typeface="Inerta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Inerta"/>
              </a:rPr>
              <a:t>чи</a:t>
            </a:r>
            <a:r>
              <a:rPr lang="ru-RU" sz="1400" dirty="0">
                <a:solidFill>
                  <a:srgbClr val="000000"/>
                </a:solidFill>
                <a:latin typeface="Inerta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Inerta"/>
              </a:rPr>
              <a:t>єврей</a:t>
            </a:r>
            <a:r>
              <a:rPr lang="ru-RU" sz="1400" dirty="0">
                <a:solidFill>
                  <a:srgbClr val="000000"/>
                </a:solidFill>
                <a:latin typeface="Inerta"/>
              </a:rPr>
              <a:t>. Так само </a:t>
            </a:r>
            <a:r>
              <a:rPr lang="ru-RU" sz="1400" dirty="0" err="1">
                <a:solidFill>
                  <a:srgbClr val="000000"/>
                </a:solidFill>
                <a:latin typeface="Inerta"/>
              </a:rPr>
              <a:t>прем'єр-міністром</a:t>
            </a:r>
            <a:r>
              <a:rPr lang="ru-RU" sz="1400" dirty="0">
                <a:solidFill>
                  <a:srgbClr val="000000"/>
                </a:solidFill>
                <a:latin typeface="Inerta"/>
              </a:rPr>
              <a:t> не </a:t>
            </a:r>
            <a:r>
              <a:rPr lang="ru-RU" sz="1400" dirty="0" err="1">
                <a:solidFill>
                  <a:srgbClr val="000000"/>
                </a:solidFill>
                <a:latin typeface="Inerta"/>
              </a:rPr>
              <a:t>обов'язково</a:t>
            </a:r>
            <a:r>
              <a:rPr lang="ru-RU" sz="1400" dirty="0">
                <a:solidFill>
                  <a:srgbClr val="000000"/>
                </a:solidFill>
                <a:latin typeface="Inerta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Inerta"/>
              </a:rPr>
              <a:t>був</a:t>
            </a:r>
            <a:r>
              <a:rPr lang="ru-RU" sz="1400" dirty="0">
                <a:solidFill>
                  <a:srgbClr val="000000"/>
                </a:solidFill>
                <a:latin typeface="Inerta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Inerta"/>
              </a:rPr>
              <a:t>українець</a:t>
            </a:r>
            <a:r>
              <a:rPr lang="ru-RU" sz="1400" dirty="0">
                <a:solidFill>
                  <a:srgbClr val="000000"/>
                </a:solidFill>
                <a:latin typeface="Inerta"/>
              </a:rPr>
              <a:t>. Тому, </a:t>
            </a:r>
            <a:r>
              <a:rPr lang="ru-RU" sz="1400" dirty="0" err="1">
                <a:solidFill>
                  <a:srgbClr val="000000"/>
                </a:solidFill>
                <a:latin typeface="Inerta"/>
              </a:rPr>
              <a:t>мені</a:t>
            </a:r>
            <a:r>
              <a:rPr lang="ru-RU" sz="1400" dirty="0">
                <a:solidFill>
                  <a:srgbClr val="000000"/>
                </a:solidFill>
                <a:latin typeface="Inerta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Inerta"/>
              </a:rPr>
              <a:t>здається</a:t>
            </a:r>
            <a:r>
              <a:rPr lang="ru-RU" sz="1400" dirty="0">
                <a:solidFill>
                  <a:srgbClr val="000000"/>
                </a:solidFill>
                <a:latin typeface="Inerta"/>
              </a:rPr>
              <a:t>, </a:t>
            </a:r>
            <a:r>
              <a:rPr lang="ru-RU" sz="1400" dirty="0" err="1">
                <a:solidFill>
                  <a:srgbClr val="000000"/>
                </a:solidFill>
                <a:latin typeface="Inerta"/>
              </a:rPr>
              <a:t>Україна</a:t>
            </a:r>
            <a:r>
              <a:rPr lang="ru-RU" sz="1400" dirty="0">
                <a:solidFill>
                  <a:srgbClr val="000000"/>
                </a:solidFill>
                <a:latin typeface="Inerta"/>
              </a:rPr>
              <a:t> ─ одна з </a:t>
            </a:r>
            <a:r>
              <a:rPr lang="ru-RU" sz="1400" dirty="0" err="1">
                <a:solidFill>
                  <a:srgbClr val="000000"/>
                </a:solidFill>
                <a:latin typeface="Inerta"/>
              </a:rPr>
              <a:t>найтолерантніших</a:t>
            </a:r>
            <a:r>
              <a:rPr lang="ru-RU" sz="1400" dirty="0">
                <a:solidFill>
                  <a:srgbClr val="000000"/>
                </a:solidFill>
                <a:latin typeface="Inerta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Inerta"/>
              </a:rPr>
              <a:t>країн</a:t>
            </a:r>
            <a:r>
              <a:rPr lang="ru-RU" sz="1400" dirty="0">
                <a:solidFill>
                  <a:srgbClr val="000000"/>
                </a:solidFill>
                <a:latin typeface="Inerta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Inerta"/>
              </a:rPr>
              <a:t>світу</a:t>
            </a:r>
            <a:r>
              <a:rPr lang="ru-RU" sz="1400" dirty="0">
                <a:solidFill>
                  <a:srgbClr val="000000"/>
                </a:solidFill>
                <a:latin typeface="Inerta"/>
              </a:rPr>
              <a:t>. І у нас </a:t>
            </a:r>
            <a:r>
              <a:rPr lang="ru-RU" sz="1400" dirty="0" err="1">
                <a:solidFill>
                  <a:srgbClr val="000000"/>
                </a:solidFill>
                <a:latin typeface="Inerta"/>
              </a:rPr>
              <a:t>всі</a:t>
            </a:r>
            <a:r>
              <a:rPr lang="ru-RU" sz="1400" dirty="0">
                <a:solidFill>
                  <a:srgbClr val="000000"/>
                </a:solidFill>
                <a:latin typeface="Inerta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Inerta"/>
              </a:rPr>
              <a:t>українці</a:t>
            </a:r>
            <a:r>
              <a:rPr lang="ru-RU" sz="1400" dirty="0">
                <a:solidFill>
                  <a:srgbClr val="000000"/>
                </a:solidFill>
                <a:latin typeface="Inerta"/>
              </a:rPr>
              <a:t>, не </a:t>
            </a:r>
            <a:r>
              <a:rPr lang="ru-RU" sz="1400" dirty="0" err="1">
                <a:solidFill>
                  <a:srgbClr val="000000"/>
                </a:solidFill>
                <a:latin typeface="Inerta"/>
              </a:rPr>
              <a:t>залежно</a:t>
            </a:r>
            <a:r>
              <a:rPr lang="ru-RU" sz="1400" dirty="0">
                <a:solidFill>
                  <a:srgbClr val="000000"/>
                </a:solidFill>
                <a:latin typeface="Inerta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Inerta"/>
              </a:rPr>
              <a:t>від</a:t>
            </a:r>
            <a:r>
              <a:rPr lang="ru-RU" sz="1400" dirty="0">
                <a:solidFill>
                  <a:srgbClr val="000000"/>
                </a:solidFill>
                <a:latin typeface="Inerta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Inerta"/>
              </a:rPr>
              <a:t>їх</a:t>
            </a:r>
            <a:r>
              <a:rPr lang="ru-RU" sz="1400" dirty="0">
                <a:solidFill>
                  <a:srgbClr val="000000"/>
                </a:solidFill>
                <a:latin typeface="Inerta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Inerta"/>
              </a:rPr>
              <a:t>етнічного</a:t>
            </a:r>
            <a:r>
              <a:rPr lang="ru-RU" sz="1400" dirty="0">
                <a:solidFill>
                  <a:srgbClr val="000000"/>
                </a:solidFill>
                <a:latin typeface="Inerta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Inerta"/>
              </a:rPr>
              <a:t>походження</a:t>
            </a:r>
            <a:r>
              <a:rPr lang="ru-RU" sz="1400" dirty="0">
                <a:solidFill>
                  <a:srgbClr val="000000"/>
                </a:solidFill>
                <a:latin typeface="Inerta"/>
              </a:rPr>
              <a:t>,  </a:t>
            </a:r>
            <a:r>
              <a:rPr lang="ru-RU" sz="1400" dirty="0" err="1">
                <a:solidFill>
                  <a:srgbClr val="000000"/>
                </a:solidFill>
                <a:latin typeface="Inerta"/>
              </a:rPr>
              <a:t>мають</a:t>
            </a:r>
            <a:r>
              <a:rPr lang="ru-RU" sz="1400" dirty="0">
                <a:solidFill>
                  <a:srgbClr val="000000"/>
                </a:solidFill>
                <a:latin typeface="Inerta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Inerta"/>
              </a:rPr>
              <a:t>однакові</a:t>
            </a:r>
            <a:r>
              <a:rPr lang="ru-RU" sz="1400" dirty="0">
                <a:solidFill>
                  <a:srgbClr val="000000"/>
                </a:solidFill>
                <a:latin typeface="Inerta"/>
              </a:rPr>
              <a:t> права</a:t>
            </a:r>
            <a:r>
              <a:rPr lang="ru-RU" sz="1400" dirty="0" smtClean="0">
                <a:solidFill>
                  <a:srgbClr val="000000"/>
                </a:solidFill>
                <a:latin typeface="Inerta"/>
              </a:rPr>
              <a:t>.</a:t>
            </a:r>
          </a:p>
          <a:p>
            <a:endParaRPr lang="uk-UA" sz="1400" dirty="0">
              <a:solidFill>
                <a:srgbClr val="000000"/>
              </a:solidFill>
              <a:latin typeface="Inerta"/>
            </a:endParaRPr>
          </a:p>
          <a:p>
            <a:pPr algn="just"/>
            <a:r>
              <a:rPr lang="ru-RU" sz="1400" b="1" dirty="0">
                <a:solidFill>
                  <a:srgbClr val="000000"/>
                </a:solidFill>
                <a:latin typeface="Tahoma"/>
              </a:rPr>
              <a:t>МАНДИЧ: 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 </a:t>
            </a:r>
            <a:r>
              <a:rPr lang="ru-RU" sz="1400" dirty="0" smtClean="0">
                <a:solidFill>
                  <a:srgbClr val="000000"/>
                </a:solidFill>
                <a:latin typeface="Tahoma"/>
              </a:rPr>
              <a:t>Добре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, коли є </a:t>
            </a:r>
            <a:r>
              <a:rPr lang="ru-RU" sz="1400" dirty="0" err="1">
                <a:solidFill>
                  <a:srgbClr val="000000"/>
                </a:solidFill>
                <a:latin typeface="Tahoma"/>
              </a:rPr>
              <a:t>представник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ahoma"/>
              </a:rPr>
              <a:t>тої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, </a:t>
            </a:r>
            <a:r>
              <a:rPr lang="ru-RU" sz="1400" dirty="0" err="1">
                <a:solidFill>
                  <a:srgbClr val="000000"/>
                </a:solidFill>
                <a:latin typeface="Tahoma"/>
              </a:rPr>
              <a:t>чи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ahoma"/>
              </a:rPr>
              <a:t>іншої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ahoma"/>
              </a:rPr>
              <a:t>нацменшини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 у </a:t>
            </a:r>
            <a:r>
              <a:rPr lang="ru-RU" sz="1400" dirty="0" err="1">
                <a:solidFill>
                  <a:srgbClr val="000000"/>
                </a:solidFill>
                <a:latin typeface="Tahoma"/>
              </a:rPr>
              <a:t>владі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. </a:t>
            </a:r>
            <a:r>
              <a:rPr lang="ru-RU" sz="1400" dirty="0" err="1">
                <a:solidFill>
                  <a:srgbClr val="000000"/>
                </a:solidFill>
                <a:latin typeface="Tahoma"/>
              </a:rPr>
              <a:t>Він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ahoma"/>
              </a:rPr>
              <a:t>може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ahoma"/>
              </a:rPr>
              <a:t>представляти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ahoma"/>
              </a:rPr>
              <a:t>інтереси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, </a:t>
            </a:r>
            <a:r>
              <a:rPr lang="ru-RU" sz="1400" dirty="0" err="1" smtClean="0">
                <a:solidFill>
                  <a:srgbClr val="000000"/>
                </a:solidFill>
                <a:latin typeface="Tahoma"/>
              </a:rPr>
              <a:t>звертати</a:t>
            </a:r>
            <a:r>
              <a:rPr lang="ru-RU" sz="1400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1400" dirty="0" err="1" smtClean="0">
                <a:solidFill>
                  <a:srgbClr val="000000"/>
                </a:solidFill>
                <a:latin typeface="Tahoma"/>
              </a:rPr>
              <a:t>увагу</a:t>
            </a:r>
            <a:r>
              <a:rPr lang="ru-RU" sz="1400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на </a:t>
            </a:r>
            <a:r>
              <a:rPr lang="ru-RU" sz="1400" dirty="0" err="1">
                <a:solidFill>
                  <a:srgbClr val="000000"/>
                </a:solidFill>
                <a:latin typeface="Tahoma"/>
              </a:rPr>
              <a:t>ті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ahoma"/>
              </a:rPr>
              <a:t>проблемні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ahoma"/>
              </a:rPr>
              <a:t>питання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, </a:t>
            </a:r>
            <a:r>
              <a:rPr lang="ru-RU" sz="1400" dirty="0" err="1">
                <a:solidFill>
                  <a:srgbClr val="000000"/>
                </a:solidFill>
                <a:latin typeface="Tahoma"/>
              </a:rPr>
              <a:t>яких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ahoma"/>
              </a:rPr>
              <a:t>найбільше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. </a:t>
            </a:r>
            <a:r>
              <a:rPr lang="ru-RU" sz="1400" dirty="0" err="1">
                <a:solidFill>
                  <a:srgbClr val="000000"/>
                </a:solidFill>
                <a:latin typeface="Tahoma"/>
              </a:rPr>
              <a:t>Приміром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, </a:t>
            </a:r>
            <a:r>
              <a:rPr lang="ru-RU" sz="1400" dirty="0" err="1">
                <a:solidFill>
                  <a:srgbClr val="000000"/>
                </a:solidFill>
                <a:latin typeface="Tahoma"/>
              </a:rPr>
              <a:t>угорська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ahoma"/>
              </a:rPr>
              <a:t>нацменшина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, яка </a:t>
            </a:r>
            <a:r>
              <a:rPr lang="ru-RU" sz="1400" dirty="0" err="1">
                <a:solidFill>
                  <a:srgbClr val="000000"/>
                </a:solidFill>
                <a:latin typeface="Tahoma"/>
              </a:rPr>
              <a:t>домінує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ahoma"/>
              </a:rPr>
              <a:t>сьогодні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 у </a:t>
            </a:r>
            <a:r>
              <a:rPr lang="ru-RU" sz="1400" dirty="0" err="1">
                <a:solidFill>
                  <a:srgbClr val="000000"/>
                </a:solidFill>
                <a:latin typeface="Tahoma"/>
              </a:rPr>
              <a:t>Закарпатській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ahoma"/>
              </a:rPr>
              <a:t>області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, на другому </a:t>
            </a:r>
            <a:r>
              <a:rPr lang="ru-RU" sz="1400" dirty="0" err="1">
                <a:solidFill>
                  <a:srgbClr val="000000"/>
                </a:solidFill>
                <a:latin typeface="Tahoma"/>
              </a:rPr>
              <a:t>місці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ahoma"/>
              </a:rPr>
              <a:t>румунська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, </a:t>
            </a:r>
            <a:r>
              <a:rPr lang="ru-RU" sz="1400" dirty="0" err="1">
                <a:solidFill>
                  <a:srgbClr val="000000"/>
                </a:solidFill>
                <a:latin typeface="Tahoma"/>
              </a:rPr>
              <a:t>також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ahoma"/>
              </a:rPr>
              <a:t>ромська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ahoma"/>
              </a:rPr>
              <a:t>народність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. </a:t>
            </a:r>
            <a:r>
              <a:rPr lang="ru-RU" sz="1400" dirty="0" err="1">
                <a:solidFill>
                  <a:srgbClr val="000000"/>
                </a:solidFill>
                <a:latin typeface="Tahoma"/>
              </a:rPr>
              <a:t>Якщо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ahoma"/>
              </a:rPr>
              <a:t>взяти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ahoma"/>
              </a:rPr>
              <a:t>ромську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ahoma"/>
              </a:rPr>
              <a:t>народність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, то </a:t>
            </a:r>
            <a:r>
              <a:rPr lang="ru-RU" sz="1400" dirty="0" err="1">
                <a:solidFill>
                  <a:srgbClr val="000000"/>
                </a:solidFill>
                <a:latin typeface="Tahoma"/>
              </a:rPr>
              <a:t>сьогодні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ahoma"/>
              </a:rPr>
              <a:t>вкрай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ahoma"/>
              </a:rPr>
              <a:t>необхідно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, </a:t>
            </a:r>
            <a:r>
              <a:rPr lang="ru-RU" sz="1400" dirty="0" err="1">
                <a:solidFill>
                  <a:srgbClr val="000000"/>
                </a:solidFill>
                <a:latin typeface="Tahoma"/>
              </a:rPr>
              <a:t>щоб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 у кожному державному </a:t>
            </a:r>
            <a:r>
              <a:rPr lang="ru-RU" sz="1400" dirty="0" err="1">
                <a:solidFill>
                  <a:srgbClr val="000000"/>
                </a:solidFill>
                <a:latin typeface="Tahoma"/>
              </a:rPr>
              <a:t>органі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ahoma"/>
              </a:rPr>
              <a:t>був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ahoma"/>
              </a:rPr>
              <a:t>представник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 ради </a:t>
            </a:r>
            <a:r>
              <a:rPr lang="ru-RU" sz="1400" dirty="0" err="1">
                <a:solidFill>
                  <a:srgbClr val="000000"/>
                </a:solidFill>
                <a:latin typeface="Tahoma"/>
              </a:rPr>
              <a:t>міського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ahoma"/>
              </a:rPr>
              <a:t>голови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 з </a:t>
            </a:r>
            <a:r>
              <a:rPr lang="ru-RU" sz="1400" dirty="0" err="1">
                <a:solidFill>
                  <a:srgbClr val="000000"/>
                </a:solidFill>
                <a:latin typeface="Tahoma"/>
              </a:rPr>
              <a:t>питань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ahoma"/>
              </a:rPr>
              <a:t>нацменшин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, </a:t>
            </a:r>
            <a:r>
              <a:rPr lang="ru-RU" sz="1400" dirty="0" err="1">
                <a:solidFill>
                  <a:srgbClr val="000000"/>
                </a:solidFill>
                <a:latin typeface="Tahoma"/>
              </a:rPr>
              <a:t>ця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 посада </a:t>
            </a:r>
            <a:r>
              <a:rPr lang="ru-RU" sz="1400" dirty="0" err="1">
                <a:solidFill>
                  <a:srgbClr val="000000"/>
                </a:solidFill>
                <a:latin typeface="Tahoma"/>
              </a:rPr>
              <a:t>дуже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ahoma"/>
              </a:rPr>
              <a:t>доречна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. Яка </a:t>
            </a:r>
            <a:r>
              <a:rPr lang="ru-RU" sz="1400" dirty="0" err="1">
                <a:solidFill>
                  <a:srgbClr val="000000"/>
                </a:solidFill>
                <a:latin typeface="Tahoma"/>
              </a:rPr>
              <a:t>надає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ahoma"/>
              </a:rPr>
              <a:t>можливість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ahoma"/>
              </a:rPr>
              <a:t>керівництву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ahoma"/>
              </a:rPr>
              <a:t>міста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ahoma"/>
              </a:rPr>
              <a:t>розуміти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ahoma"/>
              </a:rPr>
              <a:t>ті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ahoma"/>
              </a:rPr>
              <a:t>проблеми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, </a:t>
            </a:r>
            <a:r>
              <a:rPr lang="ru-RU" sz="1400" dirty="0" err="1">
                <a:solidFill>
                  <a:srgbClr val="000000"/>
                </a:solidFill>
                <a:latin typeface="Tahoma"/>
              </a:rPr>
              <a:t>які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ahoma"/>
              </a:rPr>
              <a:t>сьогодні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ahoma"/>
              </a:rPr>
              <a:t>турбують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ahoma"/>
              </a:rPr>
              <a:t>нацменшини</a:t>
            </a:r>
            <a:r>
              <a:rPr lang="ru-RU" sz="1400" dirty="0">
                <a:solidFill>
                  <a:srgbClr val="000000"/>
                </a:solidFill>
                <a:latin typeface="Tahoma"/>
              </a:rPr>
              <a:t>.</a:t>
            </a:r>
            <a:endParaRPr lang="ru-RU" sz="1400" dirty="0">
              <a:solidFill>
                <a:srgbClr val="000000"/>
              </a:solidFill>
              <a:latin typeface="Inerta"/>
            </a:endParaRPr>
          </a:p>
          <a:p>
            <a:endParaRPr lang="ru-RU" sz="1400" dirty="0" smtClean="0">
              <a:solidFill>
                <a:srgbClr val="000000"/>
              </a:solidFill>
              <a:latin typeface="Inerta"/>
            </a:endParaRPr>
          </a:p>
          <a:p>
            <a:pPr marL="285750" indent="-285750">
              <a:buFontTx/>
              <a:buChar char="-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735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91168"/>
            <a:ext cx="7992888" cy="5262979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just"/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ОБСЄ,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Європейського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Союзу, Ради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Європи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країн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членів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ЄС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змогу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стверджувати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демократичних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країнах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приділяється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створенню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 для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всебічної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принципу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рівності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законом, у тому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числі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на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подолання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фактичної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нерівності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можливостей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представників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автохтонного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етнічних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релігійних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мовнолінгвістичних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політичній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обирати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бути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обраним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більшості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ЄС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проживають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хоча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належать до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громадянства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різними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критеріями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ідентифікують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себе з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автохтонними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мешканцями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кожній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конкретній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таких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2%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Греції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до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25%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Бельгія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Естонія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Іспанія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Кіпр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Латвія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еміграційною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політикою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приміром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Австрії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незалежності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виявився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впливовим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країнах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Прибалтики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Балканського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Скандинавського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півостровів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Польщі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багатьох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європейських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країнах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меншини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проживають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компактно (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Бельгії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Естонії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Іспанії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Італії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Кіпрі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Словенії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Фінляндії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Швеції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зберігають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38971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8730469" cy="66171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1600" dirty="0"/>
              <a:t>ЗВІТ </a:t>
            </a:r>
            <a:r>
              <a:rPr lang="ru-RU" sz="1600" dirty="0" err="1"/>
              <a:t>Вплив</a:t>
            </a:r>
            <a:r>
              <a:rPr lang="ru-RU" sz="1600" dirty="0"/>
              <a:t> </a:t>
            </a:r>
            <a:r>
              <a:rPr lang="ru-RU" sz="1600" dirty="0" err="1"/>
              <a:t>децентралізації</a:t>
            </a:r>
            <a:r>
              <a:rPr lang="ru-RU" sz="1600" dirty="0"/>
              <a:t> </a:t>
            </a:r>
            <a:r>
              <a:rPr lang="ru-RU" sz="1600" dirty="0" err="1"/>
              <a:t>влади</a:t>
            </a:r>
            <a:r>
              <a:rPr lang="ru-RU" sz="1600" dirty="0"/>
              <a:t> на </a:t>
            </a:r>
            <a:r>
              <a:rPr lang="ru-RU" sz="1600" dirty="0" err="1"/>
              <a:t>національні</a:t>
            </a:r>
            <a:r>
              <a:rPr lang="ru-RU" sz="1600" dirty="0"/>
              <a:t> </a:t>
            </a:r>
            <a:r>
              <a:rPr lang="ru-RU" sz="1600" dirty="0" err="1"/>
              <a:t>меншини</a:t>
            </a:r>
            <a:r>
              <a:rPr lang="ru-RU" sz="1600" dirty="0"/>
              <a:t> в </a:t>
            </a:r>
            <a:r>
              <a:rPr lang="ru-RU" sz="1600" dirty="0" err="1"/>
              <a:t>Україні</a:t>
            </a:r>
            <a:r>
              <a:rPr lang="ru-RU" sz="1600" dirty="0"/>
              <a:t> в </a:t>
            </a:r>
            <a:r>
              <a:rPr lang="ru-RU" sz="1600" dirty="0" err="1"/>
              <a:t>окремих</a:t>
            </a:r>
            <a:r>
              <a:rPr lang="ru-RU" sz="1600" dirty="0"/>
              <a:t> </a:t>
            </a:r>
            <a:r>
              <a:rPr lang="ru-RU" sz="1600" dirty="0" err="1"/>
              <a:t>регіонах</a:t>
            </a:r>
            <a:r>
              <a:rPr lang="ru-RU" sz="1600" dirty="0"/>
              <a:t>: </a:t>
            </a:r>
            <a:r>
              <a:rPr lang="ru-RU" sz="1600" dirty="0" err="1"/>
              <a:t>Чернівецькій</a:t>
            </a:r>
            <a:r>
              <a:rPr lang="ru-RU" sz="1600" dirty="0"/>
              <a:t>, </a:t>
            </a:r>
            <a:r>
              <a:rPr lang="ru-RU" sz="1600" dirty="0" err="1"/>
              <a:t>Одеській</a:t>
            </a:r>
            <a:r>
              <a:rPr lang="ru-RU" sz="1600" dirty="0"/>
              <a:t> і </a:t>
            </a:r>
            <a:r>
              <a:rPr lang="ru-RU" sz="1600" dirty="0" err="1"/>
              <a:t>Закарпатській</a:t>
            </a:r>
            <a:r>
              <a:rPr lang="ru-RU" sz="1600" dirty="0"/>
              <a:t> </a:t>
            </a:r>
            <a:r>
              <a:rPr lang="ru-RU" sz="1600" dirty="0" smtClean="0"/>
              <a:t>областях </a:t>
            </a:r>
            <a:r>
              <a:rPr lang="en-GB" sz="1600" dirty="0">
                <a:hlinkClick r:id="rId2"/>
              </a:rPr>
              <a:t>https://</a:t>
            </a:r>
            <a:r>
              <a:rPr lang="en-GB" sz="1600" dirty="0" smtClean="0">
                <a:hlinkClick r:id="rId2"/>
              </a:rPr>
              <a:t>rm.coe.int/report-decentralisation-and-minorities-ua/1680a22388</a:t>
            </a:r>
            <a:r>
              <a:rPr lang="uk-UA" sz="1600" dirty="0" smtClean="0"/>
              <a:t> </a:t>
            </a:r>
            <a:r>
              <a:rPr lang="ru-RU" sz="1200" dirty="0" err="1"/>
              <a:t>Цей</a:t>
            </a:r>
            <a:r>
              <a:rPr lang="ru-RU" sz="1200" dirty="0"/>
              <a:t> </a:t>
            </a:r>
            <a:r>
              <a:rPr lang="ru-RU" sz="1200" dirty="0" err="1"/>
              <a:t>звіт</a:t>
            </a:r>
            <a:r>
              <a:rPr lang="ru-RU" sz="1200" dirty="0"/>
              <a:t> </a:t>
            </a:r>
            <a:r>
              <a:rPr lang="ru-RU" sz="1200" dirty="0" err="1"/>
              <a:t>підготовлено</a:t>
            </a:r>
            <a:r>
              <a:rPr lang="ru-RU" sz="1200" dirty="0"/>
              <a:t> Департаментом </a:t>
            </a:r>
            <a:r>
              <a:rPr lang="ru-RU" sz="1200" dirty="0" err="1"/>
              <a:t>демократії</a:t>
            </a:r>
            <a:r>
              <a:rPr lang="ru-RU" sz="1200" dirty="0"/>
              <a:t> і </a:t>
            </a:r>
            <a:r>
              <a:rPr lang="ru-RU" sz="1200" dirty="0" err="1"/>
              <a:t>врядування</a:t>
            </a:r>
            <a:r>
              <a:rPr lang="ru-RU" sz="1200" dirty="0"/>
              <a:t> та Департаментом з </a:t>
            </a:r>
            <a:r>
              <a:rPr lang="ru-RU" sz="1200" dirty="0" err="1"/>
              <a:t>боротьби</a:t>
            </a:r>
            <a:r>
              <a:rPr lang="ru-RU" sz="1200" dirty="0"/>
              <a:t> з </a:t>
            </a:r>
            <a:r>
              <a:rPr lang="ru-RU" sz="1200" dirty="0" err="1"/>
              <a:t>дискримінацією</a:t>
            </a:r>
            <a:r>
              <a:rPr lang="ru-RU" sz="1200" dirty="0"/>
              <a:t> Генерального директорату II з </a:t>
            </a:r>
            <a:r>
              <a:rPr lang="ru-RU" sz="1200" dirty="0" err="1"/>
              <a:t>питань</a:t>
            </a:r>
            <a:r>
              <a:rPr lang="ru-RU" sz="1200" dirty="0"/>
              <a:t> </a:t>
            </a:r>
            <a:r>
              <a:rPr lang="ru-RU" sz="1200" dirty="0" err="1"/>
              <a:t>демократії</a:t>
            </a:r>
            <a:r>
              <a:rPr lang="ru-RU" sz="1200" dirty="0"/>
              <a:t> Ради </a:t>
            </a:r>
            <a:r>
              <a:rPr lang="ru-RU" sz="1200" dirty="0" err="1"/>
              <a:t>Європи</a:t>
            </a:r>
            <a:r>
              <a:rPr lang="ru-RU" sz="1200" dirty="0"/>
              <a:t> на </a:t>
            </a:r>
            <a:r>
              <a:rPr lang="ru-RU" sz="1200" dirty="0" err="1"/>
              <a:t>основі</a:t>
            </a:r>
            <a:r>
              <a:rPr lang="ru-RU" sz="1200" dirty="0"/>
              <a:t> </a:t>
            </a:r>
            <a:r>
              <a:rPr lang="ru-RU" sz="1200" dirty="0" err="1"/>
              <a:t>внесків</a:t>
            </a:r>
            <a:r>
              <a:rPr lang="ru-RU" sz="1200" dirty="0"/>
              <a:t> </a:t>
            </a:r>
            <a:r>
              <a:rPr lang="ru-RU" sz="1200" dirty="0" err="1"/>
              <a:t>міжнародних</a:t>
            </a:r>
            <a:r>
              <a:rPr lang="ru-RU" sz="1200" dirty="0"/>
              <a:t> та </a:t>
            </a:r>
            <a:r>
              <a:rPr lang="ru-RU" sz="1200" dirty="0" err="1"/>
              <a:t>місцевих</a:t>
            </a:r>
            <a:r>
              <a:rPr lang="ru-RU" sz="1200" dirty="0"/>
              <a:t> </a:t>
            </a:r>
            <a:r>
              <a:rPr lang="ru-RU" sz="1200" dirty="0" err="1"/>
              <a:t>експертів</a:t>
            </a:r>
            <a:r>
              <a:rPr lang="ru-RU" sz="1200" dirty="0"/>
              <a:t> Центру </a:t>
            </a:r>
            <a:r>
              <a:rPr lang="ru-RU" sz="1200" dirty="0" err="1"/>
              <a:t>експертизи</a:t>
            </a:r>
            <a:r>
              <a:rPr lang="ru-RU" sz="1200" dirty="0"/>
              <a:t> доброго </a:t>
            </a:r>
            <a:r>
              <a:rPr lang="ru-RU" sz="1200" dirty="0" err="1"/>
              <a:t>врядування</a:t>
            </a:r>
            <a:r>
              <a:rPr lang="ru-RU" sz="1200" dirty="0"/>
              <a:t> Департаменту </a:t>
            </a:r>
            <a:r>
              <a:rPr lang="ru-RU" sz="1200" dirty="0" err="1"/>
              <a:t>демократії</a:t>
            </a:r>
            <a:r>
              <a:rPr lang="ru-RU" sz="1200" dirty="0"/>
              <a:t> і </a:t>
            </a:r>
            <a:r>
              <a:rPr lang="ru-RU" sz="1200" dirty="0" err="1" smtClean="0"/>
              <a:t>врядування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надійних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навряд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оцінити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представництва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меншин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органах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ОТГ.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Розмаїття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думок,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висловлених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респондентами 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Чернівецькій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Закарпатській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Одеській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областях,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ілюструє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нинішній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брак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Хоча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респондентів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обізнані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змінами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селищних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міських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депутатів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числа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меншин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вважали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реформа не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вплинула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представництво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меншин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респонденти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вказали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представництво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меншин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зменшилося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До прикладу,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посадовець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ОТГ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Чернівецької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зазначив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утворення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ОТГ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ромська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польська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меншини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представлені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міській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раді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34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депутатів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двоє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належать до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румунської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меншини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менше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пропорційно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частки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румунського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ОТГ (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румуни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становлять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приблизно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14%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місцевого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тому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пропорційне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представництво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забезпечене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якби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депутатів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належали до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румунської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меншини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</a:t>
            </a:r>
            <a:r>
              <a:rPr lang="ru-RU" sz="16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1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ромською</a:t>
            </a:r>
            <a:r>
              <a:rPr lang="ru-RU" sz="1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меншиною</a:t>
            </a:r>
            <a:r>
              <a:rPr lang="ru-RU" sz="1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викликає</a:t>
            </a:r>
            <a:r>
              <a:rPr lang="ru-RU" sz="1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особливе</a:t>
            </a:r>
            <a:r>
              <a:rPr lang="ru-RU" sz="1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занепокоєння</a:t>
            </a:r>
            <a:r>
              <a:rPr lang="ru-RU" sz="1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Кілька</a:t>
            </a:r>
            <a:r>
              <a:rPr lang="ru-RU" sz="1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респондентів</a:t>
            </a:r>
            <a:r>
              <a:rPr lang="ru-RU" sz="1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вважали</a:t>
            </a:r>
            <a:r>
              <a:rPr lang="ru-RU" sz="1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представництву</a:t>
            </a:r>
            <a:r>
              <a:rPr lang="ru-RU" sz="1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ромів</a:t>
            </a:r>
            <a:r>
              <a:rPr lang="ru-RU" sz="1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буде </a:t>
            </a:r>
            <a:r>
              <a:rPr lang="ru-RU" sz="1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завдано</a:t>
            </a:r>
            <a:r>
              <a:rPr lang="ru-RU" sz="1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шкоди</a:t>
            </a:r>
            <a:r>
              <a:rPr lang="ru-RU" sz="1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1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Великоберезнянській</a:t>
            </a:r>
            <a:r>
              <a:rPr lang="ru-RU" sz="1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ОТГ </a:t>
            </a:r>
            <a:r>
              <a:rPr lang="ru-RU" sz="1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Закарпатської</a:t>
            </a:r>
            <a:r>
              <a:rPr lang="ru-RU" sz="1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r>
              <a:rPr lang="ru-RU" sz="1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мешкає</a:t>
            </a:r>
            <a:r>
              <a:rPr lang="ru-RU" sz="1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значна</a:t>
            </a:r>
            <a:r>
              <a:rPr lang="ru-RU" sz="1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1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ромів</a:t>
            </a:r>
            <a:r>
              <a:rPr lang="ru-RU" sz="1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1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1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приклад </a:t>
            </a:r>
            <a:r>
              <a:rPr lang="ru-RU" sz="1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розглядається</a:t>
            </a:r>
            <a:r>
              <a:rPr lang="ru-RU" sz="1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1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1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наочний</a:t>
            </a:r>
            <a:r>
              <a:rPr lang="ru-RU" sz="1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Раніше</a:t>
            </a:r>
            <a:r>
              <a:rPr lang="ru-RU" sz="1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sz="1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ромська</a:t>
            </a:r>
            <a:r>
              <a:rPr lang="ru-RU" sz="1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громада мала у </a:t>
            </a:r>
            <a:r>
              <a:rPr lang="ru-RU" sz="1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сільській</a:t>
            </a:r>
            <a:r>
              <a:rPr lang="ru-RU" sz="1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раді</a:t>
            </a:r>
            <a:r>
              <a:rPr lang="ru-RU" sz="1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одного </a:t>
            </a:r>
            <a:r>
              <a:rPr lang="ru-RU" sz="1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представника</a:t>
            </a:r>
            <a:r>
              <a:rPr lang="ru-RU" sz="1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обраного</a:t>
            </a:r>
            <a:r>
              <a:rPr lang="ru-RU" sz="1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старою </a:t>
            </a:r>
            <a:r>
              <a:rPr lang="ru-RU" sz="1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виборчою</a:t>
            </a:r>
            <a:r>
              <a:rPr lang="ru-RU" sz="1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системою. </a:t>
            </a:r>
            <a:r>
              <a:rPr lang="ru-RU" sz="1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Найімовірніше</a:t>
            </a:r>
            <a:r>
              <a:rPr lang="ru-RU" sz="1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1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місцевих</a:t>
            </a:r>
            <a:r>
              <a:rPr lang="ru-RU" sz="1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виборів</a:t>
            </a:r>
            <a:r>
              <a:rPr lang="ru-RU" sz="1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жовтні</a:t>
            </a:r>
            <a:r>
              <a:rPr lang="ru-RU" sz="1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2020 року у </a:t>
            </a:r>
            <a:r>
              <a:rPr lang="ru-RU" sz="1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раді</a:t>
            </a:r>
            <a:r>
              <a:rPr lang="ru-RU" sz="1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Великоберезнянської</a:t>
            </a:r>
            <a:r>
              <a:rPr lang="ru-RU" sz="1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ОТГ не буде </a:t>
            </a:r>
            <a:r>
              <a:rPr lang="ru-RU" sz="1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жодного</a:t>
            </a:r>
            <a:r>
              <a:rPr lang="ru-RU" sz="1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представника</a:t>
            </a:r>
            <a:r>
              <a:rPr lang="ru-RU" sz="1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ромів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Більшість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респондентів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трьох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областях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нова система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партійних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списків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негативно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впливатиме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представництво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меншинами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занепокоєння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стосуються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виборця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переходу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підзвітності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депутатів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виборців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партій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592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Вырезка экрана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167"/>
            <a:ext cx="9144000" cy="64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262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8" cy="1428950"/>
          </a:xfrm>
          <a:prstGeom prst="rect">
            <a:avLst/>
          </a:prstGeom>
        </p:spPr>
      </p:pic>
      <p:pic>
        <p:nvPicPr>
          <p:cNvPr id="4" name="Рисунок 3" descr="Вырезка э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28950"/>
            <a:ext cx="9143999" cy="55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352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24585" y="188640"/>
            <a:ext cx="4572000" cy="2031325"/>
          </a:xfrm>
          <a:prstGeom prst="rect">
            <a:avLst/>
          </a:prstGeom>
          <a:solidFill>
            <a:srgbClr val="92D050"/>
          </a:solidFill>
        </p:spPr>
        <p:txBody>
          <a:bodyPr>
            <a:spAutoFit/>
          </a:bodyPr>
          <a:lstStyle/>
          <a:p>
            <a:pPr algn="just"/>
            <a:r>
              <a:rPr lang="ru-RU" dirty="0" err="1" smtClean="0">
                <a:latin typeface="SchoolBookC"/>
              </a:rPr>
              <a:t>Нехтування</a:t>
            </a:r>
            <a:r>
              <a:rPr lang="ru-RU" dirty="0" smtClean="0">
                <a:latin typeface="SchoolBookC"/>
              </a:rPr>
              <a:t> </a:t>
            </a:r>
            <a:r>
              <a:rPr lang="ru-RU" dirty="0" err="1">
                <a:latin typeface="SchoolBookC"/>
              </a:rPr>
              <a:t>інтересами</a:t>
            </a:r>
            <a:r>
              <a:rPr lang="ru-RU" dirty="0">
                <a:latin typeface="SchoolBookC"/>
              </a:rPr>
              <a:t> </a:t>
            </a:r>
            <a:r>
              <a:rPr lang="ru-RU" dirty="0" err="1">
                <a:latin typeface="SchoolBookC"/>
              </a:rPr>
              <a:t>цих</a:t>
            </a:r>
            <a:r>
              <a:rPr lang="ru-RU" dirty="0">
                <a:latin typeface="SchoolBookC"/>
              </a:rPr>
              <a:t> </a:t>
            </a:r>
            <a:r>
              <a:rPr lang="ru-RU" dirty="0" err="1">
                <a:latin typeface="SchoolBookC"/>
              </a:rPr>
              <a:t>груп</a:t>
            </a:r>
            <a:r>
              <a:rPr lang="ru-RU" dirty="0">
                <a:latin typeface="SchoolBookC"/>
              </a:rPr>
              <a:t> </a:t>
            </a:r>
            <a:r>
              <a:rPr lang="ru-RU" dirty="0" err="1" smtClean="0">
                <a:latin typeface="SchoolBookC"/>
              </a:rPr>
              <a:t>населення</a:t>
            </a:r>
            <a:r>
              <a:rPr lang="ru-RU" dirty="0" smtClean="0">
                <a:latin typeface="SchoolBookC"/>
              </a:rPr>
              <a:t> </a:t>
            </a:r>
            <a:r>
              <a:rPr lang="ru-RU" dirty="0">
                <a:latin typeface="SchoolBookC"/>
              </a:rPr>
              <a:t>за </a:t>
            </a:r>
            <a:r>
              <a:rPr lang="ru-RU" dirty="0" err="1">
                <a:latin typeface="SchoolBookC"/>
              </a:rPr>
              <a:t>певних</a:t>
            </a:r>
            <a:r>
              <a:rPr lang="ru-RU" dirty="0">
                <a:latin typeface="SchoolBookC"/>
              </a:rPr>
              <a:t> умов </a:t>
            </a:r>
            <a:r>
              <a:rPr lang="ru-RU" dirty="0" err="1">
                <a:latin typeface="SchoolBookC"/>
              </a:rPr>
              <a:t>може</a:t>
            </a:r>
            <a:r>
              <a:rPr lang="ru-RU" dirty="0">
                <a:latin typeface="SchoolBookC"/>
              </a:rPr>
              <a:t> </a:t>
            </a:r>
            <a:r>
              <a:rPr lang="ru-RU" dirty="0" err="1">
                <a:latin typeface="SchoolBookC"/>
              </a:rPr>
              <a:t>призвести</a:t>
            </a:r>
            <a:r>
              <a:rPr lang="ru-RU" dirty="0">
                <a:latin typeface="SchoolBookC"/>
              </a:rPr>
              <a:t> до </a:t>
            </a:r>
            <a:r>
              <a:rPr lang="ru-RU" dirty="0" err="1" smtClean="0">
                <a:latin typeface="SchoolBookC"/>
              </a:rPr>
              <a:t>внутрішньодержавних</a:t>
            </a:r>
            <a:r>
              <a:rPr lang="en-US" dirty="0">
                <a:latin typeface="SchoolBookC"/>
              </a:rPr>
              <a:t> </a:t>
            </a:r>
            <a:r>
              <a:rPr lang="ru-RU" dirty="0" err="1" smtClean="0">
                <a:latin typeface="SchoolBookC"/>
              </a:rPr>
              <a:t>конфліктів</a:t>
            </a:r>
            <a:r>
              <a:rPr lang="ru-RU" dirty="0">
                <a:latin typeface="SchoolBookC"/>
              </a:rPr>
              <a:t>, </a:t>
            </a:r>
            <a:r>
              <a:rPr lang="ru-RU" dirty="0" err="1">
                <a:latin typeface="SchoolBookC"/>
              </a:rPr>
              <a:t>які</a:t>
            </a:r>
            <a:r>
              <a:rPr lang="ru-RU" dirty="0">
                <a:latin typeface="SchoolBookC"/>
              </a:rPr>
              <a:t> </a:t>
            </a:r>
            <a:r>
              <a:rPr lang="ru-RU" dirty="0" err="1">
                <a:latin typeface="SchoolBookC"/>
              </a:rPr>
              <a:t>можуть</a:t>
            </a:r>
            <a:r>
              <a:rPr lang="ru-RU" dirty="0">
                <a:latin typeface="SchoolBookC"/>
              </a:rPr>
              <a:t> </a:t>
            </a:r>
            <a:r>
              <a:rPr lang="ru-RU" dirty="0" err="1">
                <a:latin typeface="SchoolBookC"/>
              </a:rPr>
              <a:t>становити</a:t>
            </a:r>
            <a:r>
              <a:rPr lang="ru-RU" dirty="0">
                <a:latin typeface="SchoolBookC"/>
              </a:rPr>
              <a:t> </a:t>
            </a:r>
            <a:r>
              <a:rPr lang="ru-RU" dirty="0" err="1">
                <a:latin typeface="SchoolBookC"/>
              </a:rPr>
              <a:t>суттєву</a:t>
            </a:r>
            <a:r>
              <a:rPr lang="ru-RU" dirty="0">
                <a:latin typeface="SchoolBookC"/>
              </a:rPr>
              <a:t> </a:t>
            </a:r>
            <a:r>
              <a:rPr lang="ru-RU" dirty="0" err="1">
                <a:latin typeface="SchoolBookC"/>
              </a:rPr>
              <a:t>загрозу</a:t>
            </a:r>
            <a:r>
              <a:rPr lang="ru-RU" dirty="0">
                <a:latin typeface="SchoolBookC"/>
              </a:rPr>
              <a:t> для </a:t>
            </a:r>
            <a:r>
              <a:rPr lang="ru-RU" dirty="0" err="1">
                <a:latin typeface="SchoolBookC"/>
              </a:rPr>
              <a:t>всієї</a:t>
            </a:r>
            <a:r>
              <a:rPr lang="ru-RU" dirty="0">
                <a:latin typeface="SchoolBookC"/>
              </a:rPr>
              <a:t> </a:t>
            </a:r>
            <a:r>
              <a:rPr lang="ru-RU" dirty="0" err="1" smtClean="0">
                <a:latin typeface="SchoolBookC"/>
              </a:rPr>
              <a:t>системи</a:t>
            </a:r>
            <a:r>
              <a:rPr lang="ru-RU" dirty="0" smtClean="0">
                <a:latin typeface="SchoolBookC"/>
              </a:rPr>
              <a:t> </a:t>
            </a:r>
            <a:r>
              <a:rPr lang="ru-RU" dirty="0" err="1">
                <a:latin typeface="SchoolBookC"/>
              </a:rPr>
              <a:t>колективної</a:t>
            </a:r>
            <a:r>
              <a:rPr lang="ru-RU" dirty="0">
                <a:latin typeface="SchoolBookC"/>
              </a:rPr>
              <a:t> </a:t>
            </a:r>
            <a:r>
              <a:rPr lang="ru-RU" dirty="0" err="1">
                <a:latin typeface="SchoolBookC"/>
              </a:rPr>
              <a:t>безпеки</a:t>
            </a:r>
            <a:r>
              <a:rPr lang="ru-RU" dirty="0">
                <a:latin typeface="SchoolBookC"/>
              </a:rPr>
              <a:t> на </a:t>
            </a:r>
            <a:r>
              <a:rPr lang="ru-RU" dirty="0" err="1">
                <a:latin typeface="SchoolBookC"/>
              </a:rPr>
              <a:t>теренах</a:t>
            </a:r>
            <a:r>
              <a:rPr lang="ru-RU" dirty="0">
                <a:latin typeface="SchoolBookC"/>
              </a:rPr>
              <a:t> </a:t>
            </a:r>
            <a:r>
              <a:rPr lang="ru-RU" dirty="0" err="1">
                <a:latin typeface="SchoolBookC"/>
              </a:rPr>
              <a:t>європейського</a:t>
            </a:r>
            <a:r>
              <a:rPr lang="ru-RU" dirty="0">
                <a:latin typeface="SchoolBookC"/>
              </a:rPr>
              <a:t> континенту.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219965"/>
            <a:ext cx="8640960" cy="258532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SchoolBookC"/>
              </a:rPr>
              <a:t>	</a:t>
            </a:r>
            <a:r>
              <a:rPr lang="ru-RU" dirty="0" err="1" smtClean="0">
                <a:latin typeface="SchoolBookC"/>
              </a:rPr>
              <a:t>Саме</a:t>
            </a:r>
            <a:r>
              <a:rPr lang="ru-RU" dirty="0" smtClean="0">
                <a:latin typeface="SchoolBookC"/>
              </a:rPr>
              <a:t> </a:t>
            </a:r>
            <a:r>
              <a:rPr lang="ru-RU" dirty="0">
                <a:latin typeface="SchoolBookC"/>
              </a:rPr>
              <a:t>тому </a:t>
            </a:r>
            <a:r>
              <a:rPr lang="ru-RU" dirty="0" err="1">
                <a:latin typeface="SchoolBookC"/>
              </a:rPr>
              <a:t>питанням</a:t>
            </a:r>
            <a:r>
              <a:rPr lang="ru-RU" dirty="0">
                <a:latin typeface="SchoolBookC"/>
              </a:rPr>
              <a:t> </a:t>
            </a:r>
            <a:r>
              <a:rPr lang="ru-RU" dirty="0" err="1">
                <a:latin typeface="SchoolBookC"/>
              </a:rPr>
              <a:t>захисту</a:t>
            </a:r>
            <a:r>
              <a:rPr lang="ru-RU" dirty="0">
                <a:latin typeface="SchoolBookC"/>
              </a:rPr>
              <a:t> </a:t>
            </a:r>
            <a:r>
              <a:rPr lang="ru-RU" dirty="0" err="1">
                <a:latin typeface="SchoolBookC"/>
              </a:rPr>
              <a:t>соціальних</a:t>
            </a:r>
            <a:r>
              <a:rPr lang="ru-RU" dirty="0">
                <a:latin typeface="SchoolBookC"/>
              </a:rPr>
              <a:t>, </a:t>
            </a:r>
            <a:r>
              <a:rPr lang="ru-RU" dirty="0" err="1">
                <a:latin typeface="SchoolBookC"/>
              </a:rPr>
              <a:t>культурних</a:t>
            </a:r>
            <a:r>
              <a:rPr lang="ru-RU" dirty="0">
                <a:latin typeface="SchoolBookC"/>
              </a:rPr>
              <a:t> та </a:t>
            </a:r>
            <a:r>
              <a:rPr lang="ru-RU" dirty="0" err="1" smtClean="0">
                <a:latin typeface="SchoolBookC"/>
              </a:rPr>
              <a:t>політичних</a:t>
            </a:r>
            <a:r>
              <a:rPr lang="ru-RU" dirty="0" smtClean="0">
                <a:latin typeface="SchoolBookC"/>
              </a:rPr>
              <a:t> </a:t>
            </a:r>
            <a:r>
              <a:rPr lang="ru-RU" dirty="0">
                <a:latin typeface="SchoolBookC"/>
              </a:rPr>
              <a:t>прав </a:t>
            </a:r>
            <a:r>
              <a:rPr lang="ru-RU" dirty="0" err="1">
                <a:latin typeface="SchoolBookC"/>
              </a:rPr>
              <a:t>національних</a:t>
            </a:r>
            <a:r>
              <a:rPr lang="ru-RU" dirty="0">
                <a:latin typeface="SchoolBookC"/>
              </a:rPr>
              <a:t> </a:t>
            </a:r>
            <a:r>
              <a:rPr lang="ru-RU" dirty="0" err="1">
                <a:latin typeface="SchoolBookC"/>
              </a:rPr>
              <a:t>меншин</a:t>
            </a:r>
            <a:r>
              <a:rPr lang="ru-RU" dirty="0">
                <a:latin typeface="SchoolBookC"/>
              </a:rPr>
              <a:t> в ЄС </a:t>
            </a:r>
            <a:r>
              <a:rPr lang="ru-RU" dirty="0" err="1">
                <a:latin typeface="SchoolBookC"/>
              </a:rPr>
              <a:t>приділяється</a:t>
            </a:r>
            <a:r>
              <a:rPr lang="ru-RU" dirty="0">
                <a:latin typeface="SchoolBookC"/>
              </a:rPr>
              <a:t> </a:t>
            </a:r>
            <a:r>
              <a:rPr lang="ru-RU" dirty="0" err="1">
                <a:latin typeface="SchoolBookC"/>
              </a:rPr>
              <a:t>значна</a:t>
            </a:r>
            <a:r>
              <a:rPr lang="ru-RU" dirty="0">
                <a:latin typeface="SchoolBookC"/>
              </a:rPr>
              <a:t> </a:t>
            </a:r>
            <a:r>
              <a:rPr lang="ru-RU" dirty="0" err="1">
                <a:latin typeface="SchoolBookC"/>
              </a:rPr>
              <a:t>увага</a:t>
            </a:r>
            <a:r>
              <a:rPr lang="ru-RU" dirty="0">
                <a:latin typeface="SchoolBookC"/>
              </a:rPr>
              <a:t>.</a:t>
            </a:r>
          </a:p>
          <a:p>
            <a:pPr algn="just"/>
            <a:endParaRPr lang="ru-RU" i="1" dirty="0" smtClean="0">
              <a:latin typeface="SchoolBookC"/>
            </a:endParaRPr>
          </a:p>
          <a:p>
            <a:pPr algn="just"/>
            <a:r>
              <a:rPr lang="en-US" i="1" dirty="0" smtClean="0">
                <a:latin typeface="SchoolBookC"/>
              </a:rPr>
              <a:t>	</a:t>
            </a:r>
            <a:r>
              <a:rPr lang="ru-RU" i="1" dirty="0" err="1" smtClean="0">
                <a:latin typeface="SchoolBookC"/>
              </a:rPr>
              <a:t>Це</a:t>
            </a:r>
            <a:r>
              <a:rPr lang="ru-RU" i="1" dirty="0" smtClean="0">
                <a:latin typeface="SchoolBookC"/>
              </a:rPr>
              <a:t> </a:t>
            </a:r>
            <a:r>
              <a:rPr lang="ru-RU" i="1" dirty="0" err="1">
                <a:latin typeface="SchoolBookC"/>
              </a:rPr>
              <a:t>знайшло</a:t>
            </a:r>
            <a:r>
              <a:rPr lang="ru-RU" i="1" dirty="0">
                <a:latin typeface="SchoolBookC"/>
              </a:rPr>
              <a:t> </a:t>
            </a:r>
            <a:r>
              <a:rPr lang="ru-RU" i="1" dirty="0" err="1">
                <a:latin typeface="SchoolBookC"/>
              </a:rPr>
              <a:t>своє</a:t>
            </a:r>
            <a:r>
              <a:rPr lang="ru-RU" i="1" dirty="0">
                <a:latin typeface="SchoolBookC"/>
              </a:rPr>
              <a:t> </a:t>
            </a:r>
            <a:r>
              <a:rPr lang="ru-RU" i="1" dirty="0" err="1">
                <a:latin typeface="SchoolBookC"/>
              </a:rPr>
              <a:t>відтворення</a:t>
            </a:r>
            <a:r>
              <a:rPr lang="ru-RU" i="1" dirty="0">
                <a:latin typeface="SchoolBookC"/>
              </a:rPr>
              <a:t> у </a:t>
            </a:r>
            <a:r>
              <a:rPr lang="ru-RU" i="1" dirty="0" err="1" smtClean="0">
                <a:latin typeface="SchoolBookC"/>
              </a:rPr>
              <a:t>щорічному</a:t>
            </a:r>
            <a:r>
              <a:rPr lang="ru-RU" i="1" dirty="0" smtClean="0">
                <a:latin typeface="SchoolBookC"/>
              </a:rPr>
              <a:t> </a:t>
            </a:r>
            <a:r>
              <a:rPr lang="ru-RU" i="1" dirty="0" err="1" smtClean="0">
                <a:latin typeface="SchoolBookC"/>
              </a:rPr>
              <a:t>фінансуванні</a:t>
            </a:r>
            <a:r>
              <a:rPr lang="ru-RU" i="1" dirty="0" smtClean="0">
                <a:latin typeface="SchoolBookC"/>
              </a:rPr>
              <a:t> </a:t>
            </a:r>
            <a:r>
              <a:rPr lang="ru-RU" i="1" dirty="0" err="1">
                <a:latin typeface="SchoolBookC"/>
              </a:rPr>
              <a:t>загальноєвропейських</a:t>
            </a:r>
            <a:r>
              <a:rPr lang="ru-RU" i="1" dirty="0">
                <a:latin typeface="SchoolBookC"/>
              </a:rPr>
              <a:t> </a:t>
            </a:r>
            <a:r>
              <a:rPr lang="ru-RU" i="1" dirty="0" err="1">
                <a:latin typeface="SchoolBookC"/>
              </a:rPr>
              <a:t>цільових</a:t>
            </a:r>
            <a:r>
              <a:rPr lang="ru-RU" i="1" dirty="0">
                <a:latin typeface="SchoolBookC"/>
              </a:rPr>
              <a:t> </a:t>
            </a:r>
            <a:r>
              <a:rPr lang="ru-RU" i="1" dirty="0" err="1">
                <a:latin typeface="SchoolBookC"/>
              </a:rPr>
              <a:t>програм</a:t>
            </a:r>
            <a:r>
              <a:rPr lang="ru-RU" i="1" dirty="0">
                <a:latin typeface="SchoolBookC"/>
              </a:rPr>
              <a:t>, </a:t>
            </a:r>
            <a:r>
              <a:rPr lang="ru-RU" i="1" dirty="0" err="1" smtClean="0">
                <a:latin typeface="SchoolBookC"/>
              </a:rPr>
              <a:t>спрямованих</a:t>
            </a:r>
            <a:r>
              <a:rPr lang="ru-RU" i="1" dirty="0" smtClean="0">
                <a:latin typeface="SchoolBookC"/>
              </a:rPr>
              <a:t> </a:t>
            </a:r>
            <a:r>
              <a:rPr lang="ru-RU" i="1" dirty="0">
                <a:latin typeface="SchoolBookC"/>
              </a:rPr>
              <a:t>на </a:t>
            </a:r>
            <a:r>
              <a:rPr lang="ru-RU" i="1" dirty="0" err="1">
                <a:latin typeface="SchoolBookC"/>
              </a:rPr>
              <a:t>захист</a:t>
            </a:r>
            <a:r>
              <a:rPr lang="ru-RU" i="1" dirty="0">
                <a:latin typeface="SchoolBookC"/>
              </a:rPr>
              <a:t> </a:t>
            </a:r>
            <a:r>
              <a:rPr lang="ru-RU" i="1" dirty="0" err="1">
                <a:latin typeface="SchoolBookC"/>
              </a:rPr>
              <a:t>регіональних</a:t>
            </a:r>
            <a:r>
              <a:rPr lang="ru-RU" i="1" dirty="0">
                <a:latin typeface="SchoolBookC"/>
              </a:rPr>
              <a:t> </a:t>
            </a:r>
            <a:r>
              <a:rPr lang="ru-RU" i="1" dirty="0" err="1">
                <a:latin typeface="SchoolBookC"/>
              </a:rPr>
              <a:t>мов</a:t>
            </a:r>
            <a:r>
              <a:rPr lang="ru-RU" i="1" dirty="0">
                <a:latin typeface="SchoolBookC"/>
              </a:rPr>
              <a:t> та </a:t>
            </a:r>
            <a:r>
              <a:rPr lang="ru-RU" i="1" dirty="0" err="1">
                <a:latin typeface="SchoolBookC"/>
              </a:rPr>
              <a:t>мов</a:t>
            </a:r>
            <a:r>
              <a:rPr lang="ru-RU" i="1" dirty="0">
                <a:latin typeface="SchoolBookC"/>
              </a:rPr>
              <a:t> </a:t>
            </a:r>
            <a:r>
              <a:rPr lang="ru-RU" i="1" dirty="0" err="1">
                <a:latin typeface="SchoolBookC"/>
              </a:rPr>
              <a:t>національних</a:t>
            </a:r>
            <a:r>
              <a:rPr lang="ru-RU" i="1" dirty="0">
                <a:latin typeface="SchoolBookC"/>
              </a:rPr>
              <a:t> </a:t>
            </a:r>
            <a:r>
              <a:rPr lang="ru-RU" i="1" dirty="0" err="1" smtClean="0">
                <a:latin typeface="SchoolBookC"/>
              </a:rPr>
              <a:t>меншин</a:t>
            </a:r>
            <a:r>
              <a:rPr lang="ru-RU" i="1" dirty="0" smtClean="0">
                <a:latin typeface="SchoolBookC"/>
              </a:rPr>
              <a:t>; у </a:t>
            </a:r>
            <a:r>
              <a:rPr lang="ru-RU" i="1" dirty="0" err="1">
                <a:latin typeface="SchoolBookC"/>
              </a:rPr>
              <a:t>розробці</a:t>
            </a:r>
            <a:r>
              <a:rPr lang="ru-RU" i="1" dirty="0">
                <a:latin typeface="SchoolBookC"/>
              </a:rPr>
              <a:t>, </a:t>
            </a:r>
            <a:r>
              <a:rPr lang="ru-RU" i="1" dirty="0" err="1">
                <a:latin typeface="SchoolBookC"/>
              </a:rPr>
              <a:t>підписанні</a:t>
            </a:r>
            <a:r>
              <a:rPr lang="ru-RU" i="1" dirty="0">
                <a:latin typeface="SchoolBookC"/>
              </a:rPr>
              <a:t> та </a:t>
            </a:r>
            <a:r>
              <a:rPr lang="ru-RU" i="1" dirty="0" err="1">
                <a:latin typeface="SchoolBookC"/>
              </a:rPr>
              <a:t>набутті</a:t>
            </a:r>
            <a:r>
              <a:rPr lang="ru-RU" i="1" dirty="0">
                <a:latin typeface="SchoolBookC"/>
              </a:rPr>
              <a:t> </a:t>
            </a:r>
            <a:r>
              <a:rPr lang="ru-RU" i="1" dirty="0" err="1">
                <a:latin typeface="SchoolBookC"/>
              </a:rPr>
              <a:t>чинності</a:t>
            </a:r>
            <a:r>
              <a:rPr lang="ru-RU" i="1" dirty="0">
                <a:latin typeface="SchoolBookC"/>
              </a:rPr>
              <a:t> </a:t>
            </a:r>
            <a:r>
              <a:rPr lang="ru-RU" i="1" dirty="0" err="1">
                <a:latin typeface="SchoolBookC"/>
              </a:rPr>
              <a:t>Рамковою</a:t>
            </a:r>
            <a:r>
              <a:rPr lang="ru-RU" i="1" dirty="0">
                <a:latin typeface="SchoolBookC"/>
              </a:rPr>
              <a:t> </a:t>
            </a:r>
            <a:r>
              <a:rPr lang="ru-RU" i="1" dirty="0" err="1" smtClean="0">
                <a:latin typeface="SchoolBookC"/>
              </a:rPr>
              <a:t>Конвенцією</a:t>
            </a:r>
            <a:r>
              <a:rPr lang="ru-RU" i="1" dirty="0" smtClean="0">
                <a:latin typeface="SchoolBookC"/>
              </a:rPr>
              <a:t> про </a:t>
            </a:r>
            <a:r>
              <a:rPr lang="ru-RU" i="1" dirty="0" err="1">
                <a:latin typeface="SchoolBookC"/>
              </a:rPr>
              <a:t>захист</a:t>
            </a:r>
            <a:r>
              <a:rPr lang="ru-RU" i="1" dirty="0">
                <a:latin typeface="SchoolBookC"/>
              </a:rPr>
              <a:t> </a:t>
            </a:r>
            <a:r>
              <a:rPr lang="ru-RU" i="1" dirty="0" err="1">
                <a:latin typeface="SchoolBookC"/>
              </a:rPr>
              <a:t>національних</a:t>
            </a:r>
            <a:r>
              <a:rPr lang="ru-RU" i="1" dirty="0">
                <a:latin typeface="SchoolBookC"/>
              </a:rPr>
              <a:t> </a:t>
            </a:r>
            <a:r>
              <a:rPr lang="ru-RU" i="1" dirty="0" err="1">
                <a:latin typeface="SchoolBookC"/>
              </a:rPr>
              <a:t>меншин</a:t>
            </a:r>
            <a:r>
              <a:rPr lang="ru-RU" i="1" dirty="0">
                <a:latin typeface="SchoolBookC"/>
              </a:rPr>
              <a:t> (1998 р.), </a:t>
            </a:r>
            <a:r>
              <a:rPr lang="ru-RU" i="1" dirty="0" err="1">
                <a:latin typeface="SchoolBookC"/>
              </a:rPr>
              <a:t>Європейською</a:t>
            </a:r>
            <a:r>
              <a:rPr lang="ru-RU" i="1" dirty="0">
                <a:latin typeface="SchoolBookC"/>
              </a:rPr>
              <a:t> </a:t>
            </a:r>
            <a:r>
              <a:rPr lang="ru-RU" i="1" dirty="0" err="1" smtClean="0">
                <a:latin typeface="SchoolBookC"/>
              </a:rPr>
              <a:t>Хартією</a:t>
            </a:r>
            <a:r>
              <a:rPr lang="ru-RU" i="1" dirty="0" smtClean="0">
                <a:latin typeface="SchoolBookC"/>
              </a:rPr>
              <a:t> </a:t>
            </a:r>
            <a:r>
              <a:rPr lang="ru-RU" i="1" dirty="0" err="1">
                <a:latin typeface="SchoolBookC"/>
              </a:rPr>
              <a:t>регіональних</a:t>
            </a:r>
            <a:r>
              <a:rPr lang="ru-RU" i="1" dirty="0">
                <a:latin typeface="SchoolBookC"/>
              </a:rPr>
              <a:t> </a:t>
            </a:r>
            <a:r>
              <a:rPr lang="ru-RU" i="1" dirty="0" err="1">
                <a:latin typeface="SchoolBookC"/>
              </a:rPr>
              <a:t>мов</a:t>
            </a:r>
            <a:r>
              <a:rPr lang="ru-RU" i="1" dirty="0">
                <a:latin typeface="SchoolBookC"/>
              </a:rPr>
              <a:t> та </a:t>
            </a:r>
            <a:r>
              <a:rPr lang="ru-RU" i="1" dirty="0" err="1">
                <a:latin typeface="SchoolBookC"/>
              </a:rPr>
              <a:t>мов</a:t>
            </a:r>
            <a:r>
              <a:rPr lang="ru-RU" i="1" dirty="0">
                <a:latin typeface="SchoolBookC"/>
              </a:rPr>
              <a:t> </a:t>
            </a:r>
            <a:r>
              <a:rPr lang="ru-RU" i="1" dirty="0" err="1">
                <a:latin typeface="SchoolBookC"/>
              </a:rPr>
              <a:t>національних</a:t>
            </a:r>
            <a:r>
              <a:rPr lang="ru-RU" i="1" dirty="0">
                <a:latin typeface="SchoolBookC"/>
              </a:rPr>
              <a:t> </a:t>
            </a:r>
            <a:r>
              <a:rPr lang="ru-RU" i="1" dirty="0" err="1">
                <a:latin typeface="SchoolBookC"/>
              </a:rPr>
              <a:t>меншин</a:t>
            </a:r>
            <a:r>
              <a:rPr lang="ru-RU" i="1" dirty="0">
                <a:latin typeface="SchoolBookC"/>
              </a:rPr>
              <a:t> (1998 р</a:t>
            </a:r>
            <a:r>
              <a:rPr lang="ru-RU" i="1" dirty="0" smtClean="0">
                <a:latin typeface="SchoolBookC"/>
              </a:rPr>
              <a:t>.).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269786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9859" y="379745"/>
            <a:ext cx="705678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SchoolBookC"/>
              </a:rPr>
              <a:t>Аналіз</a:t>
            </a:r>
            <a:r>
              <a:rPr lang="ru-RU" dirty="0">
                <a:latin typeface="SchoolBookC"/>
              </a:rPr>
              <a:t> </a:t>
            </a:r>
            <a:r>
              <a:rPr lang="ru-RU" dirty="0" err="1">
                <a:latin typeface="SchoolBookC"/>
              </a:rPr>
              <a:t>виборчого</a:t>
            </a:r>
            <a:r>
              <a:rPr lang="ru-RU" dirty="0">
                <a:latin typeface="SchoolBookC"/>
              </a:rPr>
              <a:t> </a:t>
            </a:r>
            <a:r>
              <a:rPr lang="ru-RU" dirty="0" err="1">
                <a:latin typeface="SchoolBookC"/>
              </a:rPr>
              <a:t>законодавства</a:t>
            </a:r>
            <a:r>
              <a:rPr lang="ru-RU" dirty="0">
                <a:latin typeface="SchoolBookC"/>
              </a:rPr>
              <a:t> </a:t>
            </a:r>
            <a:r>
              <a:rPr lang="ru-RU" dirty="0" err="1">
                <a:latin typeface="SchoolBookC"/>
              </a:rPr>
              <a:t>країн</a:t>
            </a:r>
            <a:r>
              <a:rPr lang="ru-RU" dirty="0">
                <a:latin typeface="SchoolBookC"/>
              </a:rPr>
              <a:t> </a:t>
            </a:r>
            <a:r>
              <a:rPr lang="ru-RU" dirty="0" err="1">
                <a:latin typeface="SchoolBookC"/>
              </a:rPr>
              <a:t>Європейського</a:t>
            </a:r>
            <a:r>
              <a:rPr lang="ru-RU" dirty="0">
                <a:latin typeface="SchoolBookC"/>
              </a:rPr>
              <a:t> Союзу </a:t>
            </a:r>
            <a:r>
              <a:rPr lang="ru-RU" i="1" dirty="0" err="1" smtClean="0">
                <a:latin typeface="SchoolBookC"/>
              </a:rPr>
              <a:t>дозволяє</a:t>
            </a:r>
            <a:r>
              <a:rPr lang="ru-RU" i="1" dirty="0" smtClean="0">
                <a:latin typeface="SchoolBookC"/>
              </a:rPr>
              <a:t> </a:t>
            </a:r>
            <a:r>
              <a:rPr lang="ru-RU" i="1" dirty="0" err="1">
                <a:latin typeface="SchoolBookC"/>
              </a:rPr>
              <a:t>поділити</a:t>
            </a:r>
            <a:r>
              <a:rPr lang="ru-RU" i="1" dirty="0">
                <a:latin typeface="SchoolBookC"/>
              </a:rPr>
              <a:t> </a:t>
            </a:r>
            <a:r>
              <a:rPr lang="ru-RU" i="1" dirty="0" err="1">
                <a:latin typeface="SchoolBookC"/>
              </a:rPr>
              <a:t>всі</a:t>
            </a:r>
            <a:r>
              <a:rPr lang="ru-RU" i="1" dirty="0">
                <a:latin typeface="SchoolBookC"/>
              </a:rPr>
              <a:t> </a:t>
            </a:r>
            <a:r>
              <a:rPr lang="ru-RU" i="1" dirty="0" err="1">
                <a:latin typeface="SchoolBookC"/>
              </a:rPr>
              <a:t>механізми</a:t>
            </a:r>
            <a:r>
              <a:rPr lang="ru-RU" i="1" dirty="0">
                <a:latin typeface="SchoolBookC"/>
              </a:rPr>
              <a:t>, </a:t>
            </a:r>
            <a:r>
              <a:rPr lang="ru-RU" i="1" dirty="0" err="1">
                <a:latin typeface="SchoolBookC"/>
              </a:rPr>
              <a:t>які</a:t>
            </a:r>
            <a:r>
              <a:rPr lang="ru-RU" i="1" dirty="0">
                <a:latin typeface="SchoolBookC"/>
              </a:rPr>
              <a:t> </a:t>
            </a:r>
            <a:r>
              <a:rPr lang="ru-RU" i="1" dirty="0" err="1">
                <a:latin typeface="SchoolBookC"/>
              </a:rPr>
              <a:t>використовуються</a:t>
            </a:r>
            <a:r>
              <a:rPr lang="ru-RU" i="1" dirty="0">
                <a:latin typeface="SchoolBookC"/>
              </a:rPr>
              <a:t> для </a:t>
            </a:r>
            <a:r>
              <a:rPr lang="ru-RU" i="1" dirty="0" err="1" smtClean="0">
                <a:latin typeface="SchoolBookC"/>
              </a:rPr>
              <a:t>забезпечення</a:t>
            </a:r>
            <a:r>
              <a:rPr lang="ru-RU" i="1" dirty="0" smtClean="0">
                <a:latin typeface="SchoolBookC"/>
              </a:rPr>
              <a:t> </a:t>
            </a:r>
            <a:r>
              <a:rPr lang="ru-RU" i="1" dirty="0" err="1">
                <a:latin typeface="SchoolBookC"/>
              </a:rPr>
              <a:t>представництва</a:t>
            </a:r>
            <a:r>
              <a:rPr lang="ru-RU" i="1" dirty="0">
                <a:latin typeface="SchoolBookC"/>
              </a:rPr>
              <a:t> </a:t>
            </a:r>
            <a:r>
              <a:rPr lang="ru-RU" i="1" dirty="0" err="1">
                <a:latin typeface="SchoolBookC"/>
              </a:rPr>
              <a:t>національних</a:t>
            </a:r>
            <a:r>
              <a:rPr lang="ru-RU" i="1" dirty="0">
                <a:latin typeface="SchoolBookC"/>
              </a:rPr>
              <a:t> </a:t>
            </a:r>
            <a:r>
              <a:rPr lang="ru-RU" i="1" dirty="0" err="1">
                <a:latin typeface="SchoolBookC"/>
              </a:rPr>
              <a:t>меншин</a:t>
            </a:r>
            <a:r>
              <a:rPr lang="ru-RU" i="1" dirty="0">
                <a:latin typeface="SchoolBookC"/>
              </a:rPr>
              <a:t> у </a:t>
            </a:r>
            <a:r>
              <a:rPr lang="ru-RU" i="1" dirty="0" err="1">
                <a:latin typeface="SchoolBookC"/>
              </a:rPr>
              <a:t>виборних</a:t>
            </a:r>
            <a:r>
              <a:rPr lang="ru-RU" i="1" dirty="0">
                <a:latin typeface="SchoolBookC"/>
              </a:rPr>
              <a:t> </a:t>
            </a:r>
            <a:r>
              <a:rPr lang="ru-RU" i="1" dirty="0" smtClean="0">
                <a:latin typeface="SchoolBookC"/>
              </a:rPr>
              <a:t>органах</a:t>
            </a:r>
            <a:r>
              <a:rPr lang="ru-RU" dirty="0">
                <a:latin typeface="SchoolBookC"/>
              </a:rPr>
              <a:t>, </a:t>
            </a:r>
            <a:r>
              <a:rPr lang="ru-RU" b="1" i="1" dirty="0">
                <a:latin typeface="SchoolBookC"/>
              </a:rPr>
              <a:t>на два </a:t>
            </a:r>
            <a:r>
              <a:rPr lang="ru-RU" b="1" i="1" dirty="0" err="1">
                <a:latin typeface="SchoolBookC"/>
              </a:rPr>
              <a:t>основних</a:t>
            </a:r>
            <a:r>
              <a:rPr lang="ru-RU" b="1" i="1" dirty="0">
                <a:latin typeface="SchoolBookC"/>
              </a:rPr>
              <a:t> </a:t>
            </a:r>
            <a:r>
              <a:rPr lang="ru-RU" b="1" i="1" dirty="0" err="1" smtClean="0">
                <a:latin typeface="SchoolBookC"/>
              </a:rPr>
              <a:t>типи</a:t>
            </a:r>
            <a:r>
              <a:rPr lang="ru-RU" b="1" i="1" dirty="0" smtClean="0">
                <a:latin typeface="SchoolBookC"/>
              </a:rPr>
              <a:t> :</a:t>
            </a:r>
          </a:p>
          <a:p>
            <a:endParaRPr lang="ru-RU" b="1" i="1" dirty="0">
              <a:latin typeface="SchoolBookC"/>
            </a:endParaRPr>
          </a:p>
          <a:p>
            <a:pPr algn="just"/>
            <a:r>
              <a:rPr lang="ru-RU" dirty="0" smtClean="0">
                <a:latin typeface="SchoolBookC"/>
              </a:rPr>
              <a:t>1. </a:t>
            </a:r>
            <a:r>
              <a:rPr lang="ru-RU" dirty="0" err="1" smtClean="0">
                <a:latin typeface="SchoolBookC"/>
              </a:rPr>
              <a:t>Способи</a:t>
            </a:r>
            <a:r>
              <a:rPr lang="ru-RU" dirty="0" smtClean="0">
                <a:latin typeface="SchoolBookC"/>
              </a:rPr>
              <a:t> </a:t>
            </a:r>
            <a:r>
              <a:rPr lang="ru-RU" dirty="0" err="1">
                <a:latin typeface="SchoolBookC"/>
              </a:rPr>
              <a:t>забезпечення</a:t>
            </a:r>
            <a:r>
              <a:rPr lang="ru-RU" dirty="0">
                <a:latin typeface="SchoolBookC"/>
              </a:rPr>
              <a:t> </a:t>
            </a:r>
            <a:r>
              <a:rPr lang="ru-RU" dirty="0" err="1">
                <a:latin typeface="SchoolBookC"/>
              </a:rPr>
              <a:t>представництва</a:t>
            </a:r>
            <a:r>
              <a:rPr lang="ru-RU" dirty="0">
                <a:latin typeface="SchoolBookC"/>
              </a:rPr>
              <a:t>, до </a:t>
            </a:r>
            <a:r>
              <a:rPr lang="ru-RU" dirty="0" err="1">
                <a:latin typeface="SchoolBookC"/>
              </a:rPr>
              <a:t>яких</a:t>
            </a:r>
            <a:r>
              <a:rPr lang="ru-RU" dirty="0">
                <a:latin typeface="SchoolBookC"/>
              </a:rPr>
              <a:t> належать,</a:t>
            </a:r>
          </a:p>
          <a:p>
            <a:pPr algn="just"/>
            <a:r>
              <a:rPr lang="ru-RU" dirty="0" err="1">
                <a:latin typeface="SchoolBookC"/>
              </a:rPr>
              <a:t>з</a:t>
            </a:r>
            <a:r>
              <a:rPr lang="ru-RU" dirty="0" err="1" smtClean="0">
                <a:latin typeface="SchoolBookC"/>
              </a:rPr>
              <a:t>окрема</a:t>
            </a:r>
            <a:r>
              <a:rPr lang="ru-RU" dirty="0">
                <a:latin typeface="SchoolBookC"/>
              </a:rPr>
              <a:t>:</a:t>
            </a:r>
            <a:r>
              <a:rPr lang="ru-RU" dirty="0" smtClean="0">
                <a:latin typeface="SchoolBookC"/>
              </a:rPr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i="1" dirty="0" err="1" smtClean="0">
                <a:latin typeface="SchoolBookC"/>
              </a:rPr>
              <a:t>встановлені</a:t>
            </a:r>
            <a:r>
              <a:rPr lang="ru-RU" i="1" dirty="0" smtClean="0">
                <a:latin typeface="SchoolBookC"/>
              </a:rPr>
              <a:t> </a:t>
            </a:r>
            <a:r>
              <a:rPr lang="ru-RU" i="1" dirty="0" err="1">
                <a:latin typeface="SchoolBookC"/>
              </a:rPr>
              <a:t>механізми</a:t>
            </a:r>
            <a:r>
              <a:rPr lang="ru-RU" i="1" dirty="0">
                <a:latin typeface="SchoolBookC"/>
              </a:rPr>
              <a:t> </a:t>
            </a:r>
            <a:r>
              <a:rPr lang="ru-RU" i="1" dirty="0" err="1">
                <a:latin typeface="SchoolBookC"/>
              </a:rPr>
              <a:t>утворення</a:t>
            </a:r>
            <a:r>
              <a:rPr lang="ru-RU" i="1" dirty="0">
                <a:latin typeface="SchoolBookC"/>
              </a:rPr>
              <a:t> </a:t>
            </a:r>
            <a:r>
              <a:rPr lang="ru-RU" i="1" dirty="0" err="1">
                <a:latin typeface="SchoolBookC"/>
              </a:rPr>
              <a:t>виборчих</a:t>
            </a:r>
            <a:r>
              <a:rPr lang="ru-RU" i="1" dirty="0">
                <a:latin typeface="SchoolBookC"/>
              </a:rPr>
              <a:t> </a:t>
            </a:r>
            <a:r>
              <a:rPr lang="ru-RU" i="1" dirty="0" err="1">
                <a:latin typeface="SchoolBookC"/>
              </a:rPr>
              <a:t>округів</a:t>
            </a:r>
            <a:r>
              <a:rPr lang="ru-RU" i="1" dirty="0">
                <a:latin typeface="SchoolBookC"/>
              </a:rPr>
              <a:t>, </a:t>
            </a:r>
            <a:endParaRPr lang="ru-RU" i="1" dirty="0" smtClean="0">
              <a:latin typeface="SchoolBookC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i="1" dirty="0" err="1" smtClean="0">
                <a:latin typeface="SchoolBookC"/>
              </a:rPr>
              <a:t>висування</a:t>
            </a:r>
            <a:r>
              <a:rPr lang="ru-RU" i="1" dirty="0" smtClean="0">
                <a:latin typeface="SchoolBookC"/>
              </a:rPr>
              <a:t> </a:t>
            </a:r>
            <a:r>
              <a:rPr lang="ru-RU" i="1" dirty="0" err="1">
                <a:latin typeface="SchoolBookC"/>
              </a:rPr>
              <a:t>кандидатів</a:t>
            </a:r>
            <a:r>
              <a:rPr lang="ru-RU" i="1" dirty="0">
                <a:latin typeface="SchoolBookC"/>
              </a:rPr>
              <a:t> на </a:t>
            </a:r>
            <a:r>
              <a:rPr lang="ru-RU" i="1" dirty="0" err="1">
                <a:latin typeface="SchoolBookC"/>
              </a:rPr>
              <a:t>виборах</a:t>
            </a:r>
            <a:r>
              <a:rPr lang="ru-RU" i="1" dirty="0">
                <a:latin typeface="SchoolBookC"/>
              </a:rPr>
              <a:t>, </a:t>
            </a:r>
            <a:endParaRPr lang="ru-RU" i="1" dirty="0" smtClean="0">
              <a:latin typeface="SchoolBookC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i="1" dirty="0" err="1" smtClean="0">
                <a:latin typeface="SchoolBookC"/>
              </a:rPr>
              <a:t>особливості</a:t>
            </a:r>
            <a:r>
              <a:rPr lang="ru-RU" i="1" dirty="0" smtClean="0">
                <a:latin typeface="SchoolBookC"/>
              </a:rPr>
              <a:t> </a:t>
            </a:r>
            <a:r>
              <a:rPr lang="ru-RU" i="1" dirty="0" err="1">
                <a:latin typeface="SchoolBookC"/>
              </a:rPr>
              <a:t>виборчої</a:t>
            </a:r>
            <a:r>
              <a:rPr lang="ru-RU" i="1" dirty="0">
                <a:latin typeface="SchoolBookC"/>
              </a:rPr>
              <a:t> </a:t>
            </a:r>
            <a:r>
              <a:rPr lang="ru-RU" i="1" dirty="0" err="1" smtClean="0">
                <a:latin typeface="SchoolBookC"/>
              </a:rPr>
              <a:t>системи</a:t>
            </a:r>
            <a:r>
              <a:rPr lang="ru-RU" i="1" dirty="0">
                <a:latin typeface="SchoolBookC"/>
              </a:rPr>
              <a:t>,</a:t>
            </a:r>
            <a:r>
              <a:rPr lang="ru-RU" i="1" dirty="0" smtClean="0">
                <a:latin typeface="SchoolBookC"/>
              </a:rPr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i="1" dirty="0" err="1" smtClean="0">
                <a:latin typeface="SchoolBookC"/>
              </a:rPr>
              <a:t>визначені</a:t>
            </a:r>
            <a:r>
              <a:rPr lang="ru-RU" i="1" dirty="0" smtClean="0">
                <a:latin typeface="SchoolBookC"/>
              </a:rPr>
              <a:t> </a:t>
            </a:r>
            <a:r>
              <a:rPr lang="ru-RU" i="1" dirty="0" err="1">
                <a:latin typeface="SchoolBookC"/>
              </a:rPr>
              <a:t>квоти</a:t>
            </a:r>
            <a:r>
              <a:rPr lang="ru-RU" i="1" dirty="0">
                <a:latin typeface="SchoolBookC"/>
              </a:rPr>
              <a:t> </a:t>
            </a:r>
            <a:r>
              <a:rPr lang="ru-RU" i="1" dirty="0" err="1">
                <a:latin typeface="SchoolBookC"/>
              </a:rPr>
              <a:t>представництва</a:t>
            </a:r>
            <a:r>
              <a:rPr lang="ru-RU" i="1" dirty="0">
                <a:latin typeface="SchoolBookC"/>
              </a:rPr>
              <a:t> </a:t>
            </a:r>
            <a:r>
              <a:rPr lang="ru-RU" i="1" dirty="0" err="1">
                <a:latin typeface="SchoolBookC"/>
              </a:rPr>
              <a:t>національних</a:t>
            </a:r>
            <a:r>
              <a:rPr lang="ru-RU" i="1" dirty="0">
                <a:latin typeface="SchoolBookC"/>
              </a:rPr>
              <a:t> </a:t>
            </a:r>
            <a:r>
              <a:rPr lang="ru-RU" i="1" dirty="0" err="1">
                <a:latin typeface="SchoolBookC"/>
              </a:rPr>
              <a:t>меншин</a:t>
            </a:r>
            <a:r>
              <a:rPr lang="ru-RU" i="1" dirty="0">
                <a:latin typeface="SchoolBookC"/>
              </a:rPr>
              <a:t> у </a:t>
            </a:r>
            <a:r>
              <a:rPr lang="ru-RU" i="1" dirty="0" smtClean="0">
                <a:latin typeface="SchoolBookC"/>
              </a:rPr>
              <a:t>парламентах </a:t>
            </a:r>
            <a:r>
              <a:rPr lang="ru-RU" i="1" dirty="0">
                <a:latin typeface="SchoolBookC"/>
              </a:rPr>
              <a:t>та органах </a:t>
            </a:r>
            <a:r>
              <a:rPr lang="ru-RU" i="1" dirty="0" err="1">
                <a:latin typeface="SchoolBookC"/>
              </a:rPr>
              <a:t>місцевого</a:t>
            </a:r>
            <a:r>
              <a:rPr lang="ru-RU" i="1" dirty="0">
                <a:latin typeface="SchoolBookC"/>
              </a:rPr>
              <a:t> </a:t>
            </a:r>
            <a:r>
              <a:rPr lang="ru-RU" i="1" dirty="0" err="1" smtClean="0">
                <a:latin typeface="SchoolBookC"/>
              </a:rPr>
              <a:t>самоврядування</a:t>
            </a:r>
            <a:r>
              <a:rPr lang="ru-RU" i="1" dirty="0" smtClean="0">
                <a:latin typeface="SchoolBookC"/>
              </a:rPr>
              <a:t>. </a:t>
            </a:r>
          </a:p>
          <a:p>
            <a:pPr algn="just"/>
            <a:r>
              <a:rPr lang="ru-RU" i="1" dirty="0">
                <a:latin typeface="SchoolBookC"/>
              </a:rPr>
              <a:t>	</a:t>
            </a:r>
            <a:r>
              <a:rPr lang="ru-RU" i="1" dirty="0" smtClean="0">
                <a:latin typeface="SchoolBookC"/>
              </a:rPr>
              <a:t>Вони </a:t>
            </a:r>
            <a:r>
              <a:rPr lang="ru-RU" i="1" dirty="0" err="1">
                <a:latin typeface="SchoolBookC"/>
              </a:rPr>
              <a:t>покликані</a:t>
            </a:r>
            <a:r>
              <a:rPr lang="ru-RU" i="1" dirty="0">
                <a:latin typeface="SchoolBookC"/>
              </a:rPr>
              <a:t> </a:t>
            </a:r>
            <a:r>
              <a:rPr lang="ru-RU" i="1" dirty="0" err="1">
                <a:latin typeface="SchoolBookC"/>
              </a:rPr>
              <a:t>сприяти</a:t>
            </a:r>
            <a:r>
              <a:rPr lang="ru-RU" i="1" dirty="0">
                <a:latin typeface="SchoolBookC"/>
              </a:rPr>
              <a:t> </a:t>
            </a:r>
            <a:r>
              <a:rPr lang="ru-RU" i="1" dirty="0" err="1">
                <a:latin typeface="SchoolBookC"/>
              </a:rPr>
              <a:t>представництву</a:t>
            </a:r>
            <a:r>
              <a:rPr lang="ru-RU" i="1" dirty="0">
                <a:latin typeface="SchoolBookC"/>
              </a:rPr>
              <a:t> </a:t>
            </a:r>
            <a:r>
              <a:rPr lang="ru-RU" i="1" dirty="0" err="1">
                <a:latin typeface="SchoolBookC"/>
              </a:rPr>
              <a:t>національних</a:t>
            </a:r>
            <a:r>
              <a:rPr lang="ru-RU" i="1" dirty="0">
                <a:latin typeface="SchoolBookC"/>
              </a:rPr>
              <a:t> </a:t>
            </a:r>
            <a:r>
              <a:rPr lang="ru-RU" i="1" dirty="0" err="1">
                <a:latin typeface="SchoolBookC"/>
              </a:rPr>
              <a:t>меншин</a:t>
            </a:r>
            <a:endParaRPr lang="ru-RU" i="1" dirty="0">
              <a:latin typeface="SchoolBookC"/>
            </a:endParaRPr>
          </a:p>
          <a:p>
            <a:pPr algn="just"/>
            <a:endParaRPr lang="ru-RU" i="1" dirty="0" smtClean="0">
              <a:latin typeface="SchoolBookC"/>
            </a:endParaRPr>
          </a:p>
          <a:p>
            <a:pPr algn="just"/>
            <a:r>
              <a:rPr lang="ru-RU" i="1" dirty="0" smtClean="0">
                <a:latin typeface="SchoolBookC"/>
              </a:rPr>
              <a:t>2. </a:t>
            </a:r>
            <a:r>
              <a:rPr lang="ru-RU" i="1" dirty="0" err="1" smtClean="0">
                <a:latin typeface="SchoolBookC"/>
              </a:rPr>
              <a:t>У</a:t>
            </a:r>
            <a:r>
              <a:rPr lang="ru-RU" dirty="0" err="1" smtClean="0">
                <a:latin typeface="SchoolBookC"/>
              </a:rPr>
              <a:t>мови</a:t>
            </a:r>
            <a:r>
              <a:rPr lang="ru-RU" dirty="0">
                <a:latin typeface="SchoolBookC"/>
              </a:rPr>
              <a:t>, </a:t>
            </a:r>
            <a:r>
              <a:rPr lang="ru-RU" dirty="0" err="1">
                <a:latin typeface="SchoolBookC"/>
              </a:rPr>
              <a:t>які</a:t>
            </a:r>
            <a:r>
              <a:rPr lang="ru-RU" dirty="0">
                <a:latin typeface="SchoolBookC"/>
              </a:rPr>
              <a:t> </a:t>
            </a:r>
            <a:r>
              <a:rPr lang="ru-RU" dirty="0" err="1">
                <a:latin typeface="SchoolBookC"/>
              </a:rPr>
              <a:t>сприяють</a:t>
            </a:r>
            <a:r>
              <a:rPr lang="ru-RU" dirty="0">
                <a:latin typeface="SchoolBookC"/>
              </a:rPr>
              <a:t> </a:t>
            </a:r>
            <a:r>
              <a:rPr lang="ru-RU" dirty="0" err="1">
                <a:latin typeface="SchoolBookC"/>
              </a:rPr>
              <a:t>участі</a:t>
            </a:r>
            <a:r>
              <a:rPr lang="ru-RU" dirty="0">
                <a:latin typeface="SchoolBookC"/>
              </a:rPr>
              <a:t> </a:t>
            </a:r>
            <a:r>
              <a:rPr lang="ru-RU" dirty="0" err="1">
                <a:latin typeface="SchoolBookC"/>
              </a:rPr>
              <a:t>національних</a:t>
            </a:r>
            <a:r>
              <a:rPr lang="ru-RU" dirty="0">
                <a:latin typeface="SchoolBookC"/>
              </a:rPr>
              <a:t> </a:t>
            </a:r>
            <a:r>
              <a:rPr lang="ru-RU" dirty="0" err="1">
                <a:latin typeface="SchoolBookC"/>
              </a:rPr>
              <a:t>меншин</a:t>
            </a:r>
            <a:r>
              <a:rPr lang="ru-RU" dirty="0">
                <a:latin typeface="SchoolBookC"/>
              </a:rPr>
              <a:t> у </a:t>
            </a:r>
            <a:r>
              <a:rPr lang="ru-RU" dirty="0" err="1" smtClean="0">
                <a:latin typeface="SchoolBookC"/>
              </a:rPr>
              <a:t>загальнодержавних</a:t>
            </a:r>
            <a:r>
              <a:rPr lang="ru-RU" dirty="0" smtClean="0">
                <a:latin typeface="SchoolBookC"/>
              </a:rPr>
              <a:t> </a:t>
            </a:r>
            <a:r>
              <a:rPr lang="ru-RU" dirty="0">
                <a:latin typeface="SchoolBookC"/>
              </a:rPr>
              <a:t>і </a:t>
            </a:r>
            <a:r>
              <a:rPr lang="ru-RU" dirty="0" err="1">
                <a:latin typeface="SchoolBookC"/>
              </a:rPr>
              <a:t>місцевих</a:t>
            </a:r>
            <a:r>
              <a:rPr lang="ru-RU" dirty="0">
                <a:latin typeface="SchoolBookC"/>
              </a:rPr>
              <a:t> </a:t>
            </a:r>
            <a:r>
              <a:rPr lang="ru-RU" dirty="0" err="1">
                <a:latin typeface="SchoolBookC"/>
              </a:rPr>
              <a:t>виборах</a:t>
            </a:r>
            <a:r>
              <a:rPr lang="ru-RU" dirty="0">
                <a:latin typeface="SchoolBookC"/>
              </a:rPr>
              <a:t>, </a:t>
            </a:r>
            <a:r>
              <a:rPr lang="ru-RU" dirty="0" err="1">
                <a:latin typeface="SchoolBookC"/>
              </a:rPr>
              <a:t>наприклад</a:t>
            </a:r>
            <a:r>
              <a:rPr lang="ru-RU" dirty="0">
                <a:latin typeface="SchoolBookC"/>
              </a:rPr>
              <a:t> — </a:t>
            </a:r>
            <a:r>
              <a:rPr lang="ru-RU" dirty="0" err="1">
                <a:latin typeface="SchoolBookC"/>
              </a:rPr>
              <a:t>виготовлення</a:t>
            </a:r>
            <a:r>
              <a:rPr lang="ru-RU" dirty="0">
                <a:latin typeface="SchoolBookC"/>
              </a:rPr>
              <a:t> </a:t>
            </a:r>
            <a:r>
              <a:rPr lang="ru-RU" dirty="0" err="1" smtClean="0">
                <a:latin typeface="SchoolBookC"/>
              </a:rPr>
              <a:t>виборчих</a:t>
            </a:r>
            <a:r>
              <a:rPr lang="ru-RU" dirty="0" smtClean="0">
                <a:latin typeface="SchoolBookC"/>
              </a:rPr>
              <a:t> </a:t>
            </a:r>
            <a:r>
              <a:rPr lang="ru-RU" dirty="0" err="1">
                <a:latin typeface="SchoolBookC"/>
              </a:rPr>
              <a:t>бюлетенів</a:t>
            </a:r>
            <a:r>
              <a:rPr lang="ru-RU" dirty="0">
                <a:latin typeface="SchoolBookC"/>
              </a:rPr>
              <a:t> </a:t>
            </a:r>
            <a:r>
              <a:rPr lang="ru-RU" dirty="0" err="1">
                <a:latin typeface="SchoolBookC"/>
              </a:rPr>
              <a:t>національною</a:t>
            </a:r>
            <a:r>
              <a:rPr lang="ru-RU" dirty="0">
                <a:latin typeface="SchoolBookC"/>
              </a:rPr>
              <a:t> </a:t>
            </a:r>
            <a:r>
              <a:rPr lang="ru-RU" dirty="0" err="1">
                <a:latin typeface="SchoolBookC"/>
              </a:rPr>
              <a:t>мовою</a:t>
            </a:r>
            <a:r>
              <a:rPr lang="ru-RU" dirty="0">
                <a:latin typeface="SchoolBookC"/>
              </a:rPr>
              <a:t> </a:t>
            </a:r>
            <a:r>
              <a:rPr lang="ru-RU" dirty="0" err="1">
                <a:latin typeface="SchoolBookC"/>
              </a:rPr>
              <a:t>тощо</a:t>
            </a:r>
            <a:r>
              <a:rPr lang="ru-RU" dirty="0">
                <a:latin typeface="SchoolBookC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6623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052736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Rubik"/>
              </a:rPr>
              <a:t>C</a:t>
            </a:r>
            <a:r>
              <a:rPr lang="ru-RU" dirty="0" err="1" smtClean="0">
                <a:latin typeface="Rubik"/>
              </a:rPr>
              <a:t>пеціальний</a:t>
            </a:r>
            <a:r>
              <a:rPr lang="ru-RU" dirty="0" smtClean="0">
                <a:latin typeface="Rubik"/>
              </a:rPr>
              <a:t> </a:t>
            </a:r>
            <a:r>
              <a:rPr lang="ru-RU" dirty="0" err="1">
                <a:latin typeface="Rubik"/>
              </a:rPr>
              <a:t>звіт</a:t>
            </a:r>
            <a:r>
              <a:rPr lang="ru-RU" dirty="0">
                <a:latin typeface="Rubik"/>
              </a:rPr>
              <a:t> </a:t>
            </a:r>
            <a:r>
              <a:rPr lang="ru-RU" dirty="0" err="1" smtClean="0">
                <a:latin typeface="Rubik"/>
              </a:rPr>
              <a:t>Євробарометра</a:t>
            </a:r>
            <a:r>
              <a:rPr lang="en-US" dirty="0" smtClean="0">
                <a:latin typeface="Rubik"/>
              </a:rPr>
              <a:t> </a:t>
            </a:r>
            <a:r>
              <a:rPr lang="uk-UA" dirty="0" smtClean="0">
                <a:latin typeface="Rubik"/>
              </a:rPr>
              <a:t>(</a:t>
            </a:r>
            <a:r>
              <a:rPr lang="en-US" dirty="0" smtClean="0">
                <a:latin typeface="Rubik"/>
              </a:rPr>
              <a:t>2019 </a:t>
            </a:r>
            <a:r>
              <a:rPr lang="uk-UA" dirty="0" smtClean="0">
                <a:latin typeface="Rubik"/>
              </a:rPr>
              <a:t>р.)</a:t>
            </a:r>
            <a:r>
              <a:rPr lang="ru-RU" dirty="0" smtClean="0">
                <a:latin typeface="Rubik"/>
              </a:rPr>
              <a:t>, </a:t>
            </a:r>
            <a:r>
              <a:rPr lang="ru-RU" dirty="0" err="1">
                <a:latin typeface="Rubik"/>
              </a:rPr>
              <a:t>який</a:t>
            </a:r>
            <a:r>
              <a:rPr lang="ru-RU" dirty="0">
                <a:latin typeface="Rubik"/>
              </a:rPr>
              <a:t> </a:t>
            </a:r>
            <a:r>
              <a:rPr lang="ru-RU" dirty="0" err="1">
                <a:latin typeface="Rubik"/>
              </a:rPr>
              <a:t>описує</a:t>
            </a:r>
            <a:r>
              <a:rPr lang="ru-RU" dirty="0">
                <a:latin typeface="Rubik"/>
              </a:rPr>
              <a:t> </a:t>
            </a:r>
            <a:r>
              <a:rPr lang="ru-RU" dirty="0" err="1">
                <a:latin typeface="Rubik"/>
              </a:rPr>
              <a:t>ситуацію</a:t>
            </a:r>
            <a:r>
              <a:rPr lang="ru-RU" dirty="0">
                <a:latin typeface="Rubik"/>
              </a:rPr>
              <a:t> з </a:t>
            </a:r>
            <a:r>
              <a:rPr lang="ru-RU" dirty="0" err="1">
                <a:latin typeface="Rubik"/>
              </a:rPr>
              <a:t>дискримінацією</a:t>
            </a:r>
            <a:r>
              <a:rPr lang="ru-RU" dirty="0">
                <a:latin typeface="Rubik"/>
              </a:rPr>
              <a:t> в </a:t>
            </a:r>
            <a:r>
              <a:rPr lang="ru-RU" dirty="0" err="1">
                <a:latin typeface="Rubik"/>
              </a:rPr>
              <a:t>Європейському</a:t>
            </a:r>
            <a:r>
              <a:rPr lang="ru-RU" dirty="0">
                <a:latin typeface="Rubik"/>
              </a:rPr>
              <a:t> </a:t>
            </a:r>
            <a:r>
              <a:rPr lang="ru-RU" dirty="0" err="1">
                <a:latin typeface="Rubik"/>
              </a:rPr>
              <a:t>Союзі</a:t>
            </a:r>
            <a:r>
              <a:rPr lang="ru-RU" dirty="0">
                <a:latin typeface="Rubik"/>
              </a:rPr>
              <a:t>. </a:t>
            </a:r>
            <a:r>
              <a:rPr lang="ru-RU" dirty="0" err="1">
                <a:latin typeface="Rubik"/>
              </a:rPr>
              <a:t>Опитування</a:t>
            </a:r>
            <a:r>
              <a:rPr lang="ru-RU" dirty="0">
                <a:latin typeface="Rubik"/>
              </a:rPr>
              <a:t> </a:t>
            </a:r>
            <a:r>
              <a:rPr lang="ru-RU" dirty="0" err="1">
                <a:latin typeface="Rubik"/>
              </a:rPr>
              <a:t>було</a:t>
            </a:r>
            <a:r>
              <a:rPr lang="ru-RU" dirty="0">
                <a:latin typeface="Rubik"/>
              </a:rPr>
              <a:t> </a:t>
            </a:r>
            <a:r>
              <a:rPr lang="ru-RU" dirty="0" err="1">
                <a:latin typeface="Rubik"/>
              </a:rPr>
              <a:t>замовлено</a:t>
            </a:r>
            <a:r>
              <a:rPr lang="ru-RU" dirty="0">
                <a:latin typeface="Rubik"/>
              </a:rPr>
              <a:t> з метою </a:t>
            </a:r>
            <a:r>
              <a:rPr lang="ru-RU" dirty="0" err="1">
                <a:latin typeface="Rubik"/>
              </a:rPr>
              <a:t>дізнатися</a:t>
            </a:r>
            <a:r>
              <a:rPr lang="ru-RU" dirty="0">
                <a:latin typeface="Rubik"/>
              </a:rPr>
              <a:t> </a:t>
            </a:r>
            <a:r>
              <a:rPr lang="ru-RU" dirty="0" err="1">
                <a:latin typeface="Rubik"/>
              </a:rPr>
              <a:t>більше</a:t>
            </a:r>
            <a:r>
              <a:rPr lang="ru-RU" dirty="0">
                <a:latin typeface="Rubik"/>
              </a:rPr>
              <a:t> про </a:t>
            </a:r>
            <a:r>
              <a:rPr lang="ru-RU" dirty="0" err="1">
                <a:latin typeface="Rubik"/>
              </a:rPr>
              <a:t>ставлення</a:t>
            </a:r>
            <a:r>
              <a:rPr lang="ru-RU" dirty="0">
                <a:latin typeface="Rubik"/>
              </a:rPr>
              <a:t> людей до </a:t>
            </a:r>
            <a:r>
              <a:rPr lang="ru-RU" dirty="0" err="1">
                <a:latin typeface="Rubik"/>
              </a:rPr>
              <a:t>дискримінації</a:t>
            </a:r>
            <a:r>
              <a:rPr lang="ru-RU" dirty="0">
                <a:latin typeface="Rubik"/>
              </a:rPr>
              <a:t>. </a:t>
            </a:r>
            <a:endParaRPr lang="ru-RU" dirty="0" smtClean="0">
              <a:latin typeface="Rubik"/>
            </a:endParaRPr>
          </a:p>
          <a:p>
            <a:pPr algn="just"/>
            <a:endParaRPr lang="ru-RU" dirty="0" smtClean="0">
              <a:latin typeface="Rubik"/>
            </a:endParaRPr>
          </a:p>
          <a:p>
            <a:pPr algn="just"/>
            <a:r>
              <a:rPr lang="ru-RU" dirty="0" err="1">
                <a:latin typeface="Rubik"/>
              </a:rPr>
              <a:t>З</a:t>
            </a:r>
            <a:r>
              <a:rPr lang="ru-RU" dirty="0" err="1" smtClean="0">
                <a:latin typeface="Rubik"/>
              </a:rPr>
              <a:t>апитували</a:t>
            </a:r>
            <a:r>
              <a:rPr lang="ru-RU" dirty="0" smtClean="0">
                <a:latin typeface="Rubik"/>
              </a:rPr>
              <a:t> </a:t>
            </a:r>
            <a:r>
              <a:rPr lang="ru-RU" dirty="0">
                <a:latin typeface="Rubik"/>
              </a:rPr>
              <a:t>про </a:t>
            </a:r>
            <a:r>
              <a:rPr lang="ru-RU" dirty="0" err="1">
                <a:latin typeface="Rubik"/>
              </a:rPr>
              <a:t>дискримінацію</a:t>
            </a:r>
            <a:r>
              <a:rPr lang="ru-RU" dirty="0">
                <a:latin typeface="Rubik"/>
              </a:rPr>
              <a:t>, з </a:t>
            </a:r>
            <a:r>
              <a:rPr lang="ru-RU" dirty="0" err="1">
                <a:latin typeface="Rubik"/>
              </a:rPr>
              <a:t>якою</a:t>
            </a:r>
            <a:r>
              <a:rPr lang="ru-RU" dirty="0">
                <a:latin typeface="Rubik"/>
              </a:rPr>
              <a:t> вони могли </a:t>
            </a:r>
            <a:r>
              <a:rPr lang="ru-RU" dirty="0" err="1">
                <a:latin typeface="Rubik"/>
              </a:rPr>
              <a:t>зазнати</a:t>
            </a:r>
            <a:r>
              <a:rPr lang="ru-RU" dirty="0">
                <a:latin typeface="Rubik"/>
              </a:rPr>
              <a:t> </a:t>
            </a:r>
            <a:r>
              <a:rPr lang="ru-RU" dirty="0" err="1">
                <a:latin typeface="Rubik"/>
              </a:rPr>
              <a:t>або</a:t>
            </a:r>
            <a:r>
              <a:rPr lang="ru-RU" dirty="0">
                <a:latin typeface="Rubik"/>
              </a:rPr>
              <a:t> </a:t>
            </a:r>
            <a:r>
              <a:rPr lang="ru-RU" dirty="0" err="1">
                <a:latin typeface="Rubik"/>
              </a:rPr>
              <a:t>стикатися</a:t>
            </a:r>
            <a:r>
              <a:rPr lang="ru-RU" dirty="0">
                <a:latin typeface="Rubik"/>
              </a:rPr>
              <a:t> на </a:t>
            </a:r>
            <a:r>
              <a:rPr lang="ru-RU" dirty="0" err="1">
                <a:latin typeface="Rubik"/>
              </a:rPr>
              <a:t>роботі</a:t>
            </a:r>
            <a:r>
              <a:rPr lang="ru-RU" dirty="0">
                <a:latin typeface="Rubik"/>
              </a:rPr>
              <a:t>, в </a:t>
            </a:r>
            <a:r>
              <a:rPr lang="ru-RU" dirty="0" err="1">
                <a:latin typeface="Rubik"/>
              </a:rPr>
              <a:t>освіті</a:t>
            </a:r>
            <a:r>
              <a:rPr lang="ru-RU" dirty="0">
                <a:latin typeface="Rubik"/>
              </a:rPr>
              <a:t>, </a:t>
            </a:r>
            <a:r>
              <a:rPr lang="ru-RU" dirty="0" err="1">
                <a:latin typeface="Rubik"/>
              </a:rPr>
              <a:t>під</a:t>
            </a:r>
            <a:r>
              <a:rPr lang="ru-RU" dirty="0">
                <a:latin typeface="Rubik"/>
              </a:rPr>
              <a:t> час </a:t>
            </a:r>
            <a:r>
              <a:rPr lang="ru-RU" dirty="0" err="1">
                <a:latin typeface="Rubik"/>
              </a:rPr>
              <a:t>пошуку</a:t>
            </a:r>
            <a:r>
              <a:rPr lang="ru-RU" dirty="0">
                <a:latin typeface="Rubik"/>
              </a:rPr>
              <a:t> </a:t>
            </a:r>
            <a:r>
              <a:rPr lang="ru-RU" dirty="0" err="1">
                <a:latin typeface="Rubik"/>
              </a:rPr>
              <a:t>житла</a:t>
            </a:r>
            <a:r>
              <a:rPr lang="ru-RU" dirty="0">
                <a:latin typeface="Rubik"/>
              </a:rPr>
              <a:t> </a:t>
            </a:r>
            <a:r>
              <a:rPr lang="ru-RU" dirty="0" err="1">
                <a:latin typeface="Rubik"/>
              </a:rPr>
              <a:t>або</a:t>
            </a:r>
            <a:r>
              <a:rPr lang="ru-RU" dirty="0">
                <a:latin typeface="Rubik"/>
              </a:rPr>
              <a:t> як </a:t>
            </a:r>
            <a:r>
              <a:rPr lang="ru-RU" dirty="0" err="1">
                <a:latin typeface="Rubik"/>
              </a:rPr>
              <a:t>клієнти</a:t>
            </a:r>
            <a:r>
              <a:rPr lang="ru-RU" dirty="0">
                <a:latin typeface="Rubik"/>
              </a:rPr>
              <a:t> </a:t>
            </a:r>
            <a:r>
              <a:rPr lang="ru-RU" dirty="0" err="1">
                <a:latin typeface="Rubik"/>
              </a:rPr>
              <a:t>роздрібної</a:t>
            </a:r>
            <a:r>
              <a:rPr lang="ru-RU" dirty="0">
                <a:latin typeface="Rubik"/>
              </a:rPr>
              <a:t> </a:t>
            </a:r>
            <a:r>
              <a:rPr lang="ru-RU" dirty="0" err="1">
                <a:latin typeface="Rubik"/>
              </a:rPr>
              <a:t>торгівлі</a:t>
            </a:r>
            <a:r>
              <a:rPr lang="ru-RU" dirty="0">
                <a:latin typeface="Rubik"/>
              </a:rPr>
              <a:t> </a:t>
            </a:r>
            <a:r>
              <a:rPr lang="ru-RU" dirty="0" err="1">
                <a:latin typeface="Rubik"/>
              </a:rPr>
              <a:t>чи</a:t>
            </a:r>
            <a:r>
              <a:rPr lang="ru-RU" dirty="0">
                <a:latin typeface="Rubik"/>
              </a:rPr>
              <a:t> </a:t>
            </a:r>
            <a:r>
              <a:rPr lang="ru-RU" dirty="0" err="1">
                <a:latin typeface="Rubik"/>
              </a:rPr>
              <a:t>інших</a:t>
            </a:r>
            <a:r>
              <a:rPr lang="ru-RU" dirty="0">
                <a:latin typeface="Rubik"/>
              </a:rPr>
              <a:t> </a:t>
            </a:r>
            <a:r>
              <a:rPr lang="ru-RU" dirty="0" err="1">
                <a:latin typeface="Rubik"/>
              </a:rPr>
              <a:t>послуг</a:t>
            </a:r>
            <a:r>
              <a:rPr lang="ru-RU" dirty="0">
                <a:latin typeface="Rubik"/>
              </a:rPr>
              <a:t>. </a:t>
            </a:r>
            <a:r>
              <a:rPr lang="ru-RU" dirty="0" err="1">
                <a:latin typeface="Rubik"/>
              </a:rPr>
              <a:t>Їх</a:t>
            </a:r>
            <a:r>
              <a:rPr lang="ru-RU" dirty="0">
                <a:latin typeface="Rubik"/>
              </a:rPr>
              <a:t> </a:t>
            </a:r>
            <a:r>
              <a:rPr lang="ru-RU" dirty="0" err="1">
                <a:latin typeface="Rubik"/>
              </a:rPr>
              <a:t>також</a:t>
            </a:r>
            <a:r>
              <a:rPr lang="ru-RU" dirty="0">
                <a:latin typeface="Rubik"/>
              </a:rPr>
              <a:t> </a:t>
            </a:r>
            <a:r>
              <a:rPr lang="ru-RU" dirty="0" err="1">
                <a:latin typeface="Rubik"/>
              </a:rPr>
              <a:t>запитували</a:t>
            </a:r>
            <a:r>
              <a:rPr lang="ru-RU" dirty="0">
                <a:latin typeface="Rubik"/>
              </a:rPr>
              <a:t> про </a:t>
            </a:r>
            <a:r>
              <a:rPr lang="ru-RU" dirty="0" err="1">
                <a:latin typeface="Rubik"/>
              </a:rPr>
              <a:t>їхнє</a:t>
            </a:r>
            <a:r>
              <a:rPr lang="ru-RU" dirty="0">
                <a:latin typeface="Rubik"/>
              </a:rPr>
              <a:t> </a:t>
            </a:r>
            <a:r>
              <a:rPr lang="ru-RU" dirty="0" err="1">
                <a:latin typeface="Rubik"/>
              </a:rPr>
              <a:t>ставлення</a:t>
            </a:r>
            <a:r>
              <a:rPr lang="ru-RU" dirty="0">
                <a:latin typeface="Rubik"/>
              </a:rPr>
              <a:t> до </a:t>
            </a:r>
            <a:r>
              <a:rPr lang="ru-RU" dirty="0" err="1">
                <a:latin typeface="Rubik"/>
              </a:rPr>
              <a:t>дискримінації</a:t>
            </a:r>
            <a:r>
              <a:rPr lang="ru-RU" dirty="0">
                <a:latin typeface="Rubik"/>
              </a:rPr>
              <a:t>.</a:t>
            </a:r>
            <a:endParaRPr lang="ru-RU" dirty="0" smtClean="0">
              <a:latin typeface="Rubik"/>
            </a:endParaRPr>
          </a:p>
          <a:p>
            <a:pPr algn="just"/>
            <a:endParaRPr lang="ru-RU" dirty="0">
              <a:latin typeface="Rubik"/>
            </a:endParaRPr>
          </a:p>
          <a:p>
            <a:pPr algn="just"/>
            <a:r>
              <a:rPr lang="ru-RU" dirty="0" err="1" smtClean="0">
                <a:latin typeface="Rubik"/>
              </a:rPr>
              <a:t>Респонденти</a:t>
            </a:r>
            <a:r>
              <a:rPr lang="ru-RU" dirty="0" smtClean="0">
                <a:latin typeface="Rubik"/>
              </a:rPr>
              <a:t> ЄС </a:t>
            </a:r>
            <a:r>
              <a:rPr lang="ru-RU" dirty="0" err="1" smtClean="0">
                <a:latin typeface="Rubik"/>
              </a:rPr>
              <a:t>вважають</a:t>
            </a:r>
            <a:r>
              <a:rPr lang="ru-RU" dirty="0" smtClean="0">
                <a:latin typeface="Rubik"/>
              </a:rPr>
              <a:t> </a:t>
            </a:r>
            <a:r>
              <a:rPr lang="ru-RU" dirty="0" err="1">
                <a:latin typeface="Rubik"/>
              </a:rPr>
              <a:t>дискримінацію</a:t>
            </a:r>
            <a:r>
              <a:rPr lang="ru-RU" dirty="0">
                <a:latin typeface="Rubik"/>
              </a:rPr>
              <a:t> за </a:t>
            </a:r>
            <a:r>
              <a:rPr lang="ru-RU" dirty="0" err="1">
                <a:latin typeface="Rubik"/>
              </a:rPr>
              <a:t>ознакою</a:t>
            </a:r>
            <a:r>
              <a:rPr lang="ru-RU" dirty="0">
                <a:latin typeface="Rubik"/>
              </a:rPr>
              <a:t> </a:t>
            </a:r>
            <a:r>
              <a:rPr lang="ru-RU" dirty="0" err="1">
                <a:latin typeface="Rubik"/>
              </a:rPr>
              <a:t>ромської</a:t>
            </a:r>
            <a:r>
              <a:rPr lang="ru-RU" dirty="0">
                <a:latin typeface="Rubik"/>
              </a:rPr>
              <a:t> </a:t>
            </a:r>
            <a:r>
              <a:rPr lang="ru-RU" dirty="0" err="1">
                <a:latin typeface="Rubik"/>
              </a:rPr>
              <a:t>приналежності</a:t>
            </a:r>
            <a:r>
              <a:rPr lang="ru-RU" dirty="0">
                <a:latin typeface="Rubik"/>
              </a:rPr>
              <a:t> </a:t>
            </a:r>
            <a:r>
              <a:rPr lang="ru-RU" dirty="0" err="1">
                <a:latin typeface="Rubik"/>
              </a:rPr>
              <a:t>найпоширенішою</a:t>
            </a:r>
            <a:r>
              <a:rPr lang="ru-RU" dirty="0">
                <a:latin typeface="Rubik"/>
              </a:rPr>
              <a:t> в </a:t>
            </a:r>
            <a:r>
              <a:rPr lang="ru-RU" dirty="0" err="1">
                <a:latin typeface="Rubik"/>
              </a:rPr>
              <a:t>їхній</a:t>
            </a:r>
            <a:r>
              <a:rPr lang="ru-RU" dirty="0">
                <a:latin typeface="Rubik"/>
              </a:rPr>
              <a:t> </a:t>
            </a:r>
            <a:r>
              <a:rPr lang="ru-RU" dirty="0" err="1">
                <a:latin typeface="Rubik"/>
              </a:rPr>
              <a:t>країні</a:t>
            </a:r>
            <a:r>
              <a:rPr lang="ru-RU" dirty="0">
                <a:latin typeface="Rubik"/>
              </a:rPr>
              <a:t> (61%), за нею </a:t>
            </a:r>
            <a:r>
              <a:rPr lang="ru-RU" dirty="0" err="1">
                <a:latin typeface="Rubik"/>
              </a:rPr>
              <a:t>йдуть</a:t>
            </a:r>
            <a:r>
              <a:rPr lang="ru-RU" dirty="0">
                <a:latin typeface="Rubik"/>
              </a:rPr>
              <a:t> </a:t>
            </a:r>
            <a:r>
              <a:rPr lang="ru-RU" b="1" i="1" dirty="0" err="1">
                <a:latin typeface="Rubik"/>
              </a:rPr>
              <a:t>дискримінація</a:t>
            </a:r>
            <a:r>
              <a:rPr lang="ru-RU" b="1" i="1" dirty="0">
                <a:latin typeface="Rubik"/>
              </a:rPr>
              <a:t> за </a:t>
            </a:r>
            <a:r>
              <a:rPr lang="ru-RU" b="1" i="1" dirty="0" err="1">
                <a:latin typeface="Rubik"/>
              </a:rPr>
              <a:t>етнічним</a:t>
            </a:r>
            <a:r>
              <a:rPr lang="ru-RU" b="1" i="1" dirty="0">
                <a:latin typeface="Rubik"/>
              </a:rPr>
              <a:t> </a:t>
            </a:r>
            <a:r>
              <a:rPr lang="ru-RU" b="1" i="1" dirty="0" err="1">
                <a:latin typeface="Rubik"/>
              </a:rPr>
              <a:t>походженням</a:t>
            </a:r>
            <a:r>
              <a:rPr lang="ru-RU" b="1" i="1" dirty="0">
                <a:latin typeface="Rubik"/>
              </a:rPr>
              <a:t> і </a:t>
            </a:r>
            <a:r>
              <a:rPr lang="ru-RU" b="1" i="1" dirty="0" err="1">
                <a:latin typeface="Rubik"/>
              </a:rPr>
              <a:t>кольором</a:t>
            </a:r>
            <a:r>
              <a:rPr lang="ru-RU" b="1" i="1" dirty="0">
                <a:latin typeface="Rubik"/>
              </a:rPr>
              <a:t> </a:t>
            </a:r>
            <a:r>
              <a:rPr lang="ru-RU" b="1" i="1" dirty="0" err="1">
                <a:latin typeface="Rubik"/>
              </a:rPr>
              <a:t>шкіри</a:t>
            </a:r>
            <a:r>
              <a:rPr lang="ru-RU" b="1" i="1" dirty="0">
                <a:latin typeface="Rubik"/>
              </a:rPr>
              <a:t> (59</a:t>
            </a:r>
            <a:r>
              <a:rPr lang="ru-RU" dirty="0" smtClean="0">
                <a:latin typeface="Rubik"/>
              </a:rPr>
              <a:t>%).</a:t>
            </a:r>
            <a:r>
              <a:rPr lang="ru-RU" dirty="0">
                <a:latin typeface="Rubik"/>
              </a:rPr>
              <a:t> </a:t>
            </a:r>
            <a:endParaRPr lang="ru-RU" dirty="0" smtClean="0">
              <a:latin typeface="Rubik"/>
            </a:endParaRPr>
          </a:p>
          <a:p>
            <a:pPr algn="just"/>
            <a:r>
              <a:rPr lang="en-GB" dirty="0">
                <a:latin typeface="Rubik"/>
                <a:hlinkClick r:id="rId2"/>
              </a:rPr>
              <a:t>https://www.age-platform.eu/discrimination-in-the-european-union-eurobarometer-survey</a:t>
            </a:r>
            <a:r>
              <a:rPr lang="en-GB" dirty="0" smtClean="0">
                <a:latin typeface="Rubik"/>
                <a:hlinkClick r:id="rId2"/>
              </a:rPr>
              <a:t>/</a:t>
            </a:r>
            <a:endParaRPr lang="uk-UA" dirty="0" smtClean="0">
              <a:latin typeface="Rubik"/>
            </a:endParaRPr>
          </a:p>
          <a:p>
            <a:pPr algn="just"/>
            <a:endParaRPr lang="ru-RU" b="0" i="0" dirty="0">
              <a:effectLst/>
              <a:latin typeface="Rubik"/>
            </a:endParaRPr>
          </a:p>
        </p:txBody>
      </p:sp>
    </p:spTree>
    <p:extLst>
      <p:ext uri="{BB962C8B-B14F-4D97-AF65-F5344CB8AC3E}">
        <p14:creationId xmlns:p14="http://schemas.microsoft.com/office/powerpoint/2010/main" val="625983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ырезка экрана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7237" y="3424237"/>
            <a:ext cx="9526" cy="9526"/>
          </a:xfrm>
          <a:prstGeom prst="rect">
            <a:avLst/>
          </a:prstGeom>
        </p:spPr>
      </p:pic>
      <p:pic>
        <p:nvPicPr>
          <p:cNvPr id="3" name="Рисунок 2" descr="Вырезка э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51" y="404664"/>
            <a:ext cx="8573697" cy="4291338"/>
          </a:xfrm>
          <a:prstGeom prst="rect">
            <a:avLst/>
          </a:prstGeom>
        </p:spPr>
      </p:pic>
      <p:pic>
        <p:nvPicPr>
          <p:cNvPr id="4" name="Рисунок 3" descr="Вырезка экрана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625" y="5373216"/>
            <a:ext cx="8221223" cy="80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823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8064896" cy="550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Венеціанська</a:t>
            </a: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комісія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«За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демократію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право»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розробила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представництва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меншин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органах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arenR"/>
            </a:pP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репрезентують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меншини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бути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дозволені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законодавчому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порядку. Участь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меншин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партіях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званим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етнічним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принципом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AutoNum type="arabicParenR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правила,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гарантують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меншинам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зарезервовані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представницькому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винятком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схеми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мандатів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суперечить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рівності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виборці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доводити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свою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приналежність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меншин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право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меншин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репрезентованими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представницьких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органах не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обмежуватись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виборчими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бар’єрами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виборчі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округи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їхній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конфігурація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бути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необхідності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заохотити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меншин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взяти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 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виборах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більшості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ЄС з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неоднорідним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етнічним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складом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значною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часткою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меншин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зазвичай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беруться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76964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475</TotalTime>
  <Words>2005</Words>
  <Application>Microsoft Office PowerPoint</Application>
  <PresentationFormat>Экран (4:3)</PresentationFormat>
  <Paragraphs>117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Nina</dc:creator>
  <cp:lastModifiedBy>Nina</cp:lastModifiedBy>
  <cp:revision>27</cp:revision>
  <dcterms:created xsi:type="dcterms:W3CDTF">2023-11-28T15:15:19Z</dcterms:created>
  <dcterms:modified xsi:type="dcterms:W3CDTF">2023-11-30T12:15:55Z</dcterms:modified>
</cp:coreProperties>
</file>