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70" r:id="rId3"/>
    <p:sldId id="273" r:id="rId4"/>
    <p:sldId id="274" r:id="rId5"/>
    <p:sldId id="271" r:id="rId6"/>
    <p:sldId id="272" r:id="rId7"/>
    <p:sldId id="280" r:id="rId8"/>
    <p:sldId id="279" r:id="rId9"/>
    <p:sldId id="275" r:id="rId10"/>
    <p:sldId id="276" r:id="rId11"/>
    <p:sldId id="277" r:id="rId12"/>
    <p:sldId id="278" r:id="rId13"/>
    <p:sldId id="262" r:id="rId14"/>
    <p:sldId id="281" r:id="rId15"/>
    <p:sldId id="261" r:id="rId16"/>
    <p:sldId id="263" r:id="rId17"/>
    <p:sldId id="264" r:id="rId18"/>
    <p:sldId id="265" r:id="rId19"/>
    <p:sldId id="282" r:id="rId20"/>
    <p:sldId id="26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684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422C4-334F-4CCC-AA03-E633201C8E8C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D4BFE-0F70-4FB1-AF2E-E622516F6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77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D4BFE-0F70-4FB1-AF2E-E622516F64C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65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nrcu.gov.ua/news.html?newsID=9389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rm.coe.int/report-decentralisation-and-minorities-ua/1680a2238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e-platform.eu/discrimination-in-the-european-union-eurobarometer-survey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200800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1" dirty="0" err="1" smtClean="0">
                <a:solidFill>
                  <a:prstClr val="black"/>
                </a:solidFill>
                <a:latin typeface="SchoolBookC"/>
              </a:rPr>
              <a:t>П</a:t>
            </a:r>
            <a:r>
              <a:rPr lang="ru-RU" b="1" i="1" dirty="0" err="1" smtClean="0">
                <a:solidFill>
                  <a:prstClr val="black"/>
                </a:solidFill>
                <a:latin typeface="SchoolBookC"/>
              </a:rPr>
              <a:t>редставництво</a:t>
            </a:r>
            <a:r>
              <a:rPr lang="ru-RU" b="1" i="1" dirty="0" smtClean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b="1" i="1" dirty="0" err="1">
                <a:solidFill>
                  <a:prstClr val="black"/>
                </a:solidFill>
                <a:latin typeface="SchoolBookC"/>
              </a:rPr>
              <a:t>національних</a:t>
            </a:r>
            <a:r>
              <a:rPr lang="ru-RU" b="1" i="1" dirty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b="1" i="1" dirty="0" err="1">
                <a:solidFill>
                  <a:prstClr val="black"/>
                </a:solidFill>
                <a:latin typeface="SchoolBookC"/>
              </a:rPr>
              <a:t>меншин</a:t>
            </a:r>
            <a:r>
              <a:rPr lang="ru-RU" b="1" i="1" dirty="0">
                <a:solidFill>
                  <a:prstClr val="black"/>
                </a:solidFill>
                <a:latin typeface="SchoolBookC"/>
              </a:rPr>
              <a:t> у </a:t>
            </a:r>
            <a:r>
              <a:rPr lang="ru-RU" b="1" i="1" dirty="0" smtClean="0">
                <a:solidFill>
                  <a:prstClr val="black"/>
                </a:solidFill>
                <a:latin typeface="SchoolBookC"/>
              </a:rPr>
              <a:t>органах</a:t>
            </a:r>
            <a:r>
              <a:rPr lang="en-US" b="1" i="1" dirty="0" smtClean="0">
                <a:solidFill>
                  <a:prstClr val="black"/>
                </a:solidFill>
                <a:latin typeface="SchoolBookC"/>
              </a:rPr>
              <a:t> </a:t>
            </a:r>
            <a:r>
              <a:rPr lang="uk-UA" b="1" i="1" dirty="0" smtClean="0">
                <a:solidFill>
                  <a:prstClr val="black"/>
                </a:solidFill>
                <a:latin typeface="SchoolBookC"/>
              </a:rPr>
              <a:t>влади</a:t>
            </a:r>
          </a:p>
          <a:p>
            <a:pPr algn="ctr"/>
            <a:endParaRPr lang="uk-UA" b="1" i="1" dirty="0" smtClean="0">
              <a:solidFill>
                <a:prstClr val="black"/>
              </a:solidFill>
              <a:latin typeface="SchoolBookC"/>
            </a:endParaRPr>
          </a:p>
          <a:p>
            <a:pPr marL="342900" indent="-342900">
              <a:buAutoNum type="arabicPeriod"/>
            </a:pPr>
            <a:r>
              <a:rPr lang="ru-RU" i="1" dirty="0" err="1" smtClean="0">
                <a:solidFill>
                  <a:prstClr val="black"/>
                </a:solidFill>
                <a:latin typeface="SchoolBookC"/>
              </a:rPr>
              <a:t>Механізми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,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які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використовуються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для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забезпечення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представництва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національних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меншин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у </a:t>
            </a:r>
            <a:r>
              <a:rPr lang="ru-RU" i="1" dirty="0" err="1">
                <a:solidFill>
                  <a:prstClr val="black"/>
                </a:solidFill>
                <a:latin typeface="SchoolBookC"/>
              </a:rPr>
              <a:t>виборних</a:t>
            </a:r>
            <a:r>
              <a:rPr lang="ru-RU" i="1" dirty="0">
                <a:solidFill>
                  <a:prstClr val="black"/>
                </a:solidFill>
                <a:latin typeface="SchoolBookC"/>
              </a:rPr>
              <a:t> </a:t>
            </a:r>
            <a:r>
              <a:rPr lang="ru-RU" i="1" dirty="0" smtClean="0">
                <a:solidFill>
                  <a:prstClr val="black"/>
                </a:solidFill>
                <a:latin typeface="SchoolBookC"/>
              </a:rPr>
              <a:t>органах</a:t>
            </a:r>
            <a:r>
              <a:rPr lang="en-US" i="1" dirty="0" smtClean="0">
                <a:solidFill>
                  <a:prstClr val="black"/>
                </a:solidFill>
                <a:latin typeface="SchoolBookC"/>
              </a:rPr>
              <a:t> </a:t>
            </a:r>
            <a:r>
              <a:rPr lang="uk-UA" i="1" dirty="0" smtClean="0">
                <a:solidFill>
                  <a:prstClr val="black"/>
                </a:solidFill>
                <a:latin typeface="SchoolBookC"/>
              </a:rPr>
              <a:t>в ЄС</a:t>
            </a:r>
          </a:p>
          <a:p>
            <a:r>
              <a:rPr lang="uk-UA" i="1" dirty="0" smtClean="0">
                <a:solidFill>
                  <a:prstClr val="black"/>
                </a:solidFill>
                <a:latin typeface="SchoolBookC"/>
              </a:rPr>
              <a:t>2. Проблеми представництва національних меншин в Україні.</a:t>
            </a:r>
          </a:p>
        </p:txBody>
      </p:sp>
    </p:spTree>
    <p:extLst>
      <p:ext uri="{BB962C8B-B14F-4D97-AF65-F5344CB8AC3E}">
        <p14:creationId xmlns:p14="http://schemas.microsoft.com/office/powerpoint/2010/main" val="238672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603" y="188640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парламентах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партійних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Бельгія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Фінляндія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ФріуліВенеціяДжулія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Латвія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Литва,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Словаччина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Врахування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округів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компактного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резервування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Бельгія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округів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компактного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Фарерських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островів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Гренландії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Сеути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Мелільї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провінції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д’Аоста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2005 року),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Кіпр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турків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кіпріотів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маронітів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католиків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Словенія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італійської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радах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Фінляндія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Аландських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островів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146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437" y="117693"/>
            <a:ext cx="8712968" cy="5509200"/>
          </a:xfrm>
          <a:prstGeom prst="rect">
            <a:avLst/>
          </a:prstGeom>
          <a:solidFill>
            <a:srgbClr val="FFEED5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Незастосування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округах,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компактно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Литва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4%,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одному мандату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1%),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землях,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Гессені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Польща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персоніфікації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мажоритарна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система, система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голосу,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нарізці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округів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компактного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преференційним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Бельгія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німецьку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Гренландії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Фарерських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островів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Естонія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націоналістичні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компактно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Латвія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(одна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російськомовне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Литва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російськомовне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Словаччина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угорську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циган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русиніву-країнців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Угорщина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Фінляндія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Шведська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Чехія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83563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ваги, 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коаліцій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поширилися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незадоволення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електорату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коаліції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сконцентрованих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периферійних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урядів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держав,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мешкають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коаліцій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соціалістичних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коаліцій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заохотити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передвиборчий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парламентської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8741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284" y="188640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>
                <a:solidFill>
                  <a:prstClr val="black"/>
                </a:solidFill>
                <a:latin typeface="SchoolBookC"/>
              </a:rPr>
              <a:t>Механізми представництва національних меншин в Україні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роки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етноцентричними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україноцентричними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українофільськими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угорців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«КМКС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угорців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Руський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блок»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«За Русь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Русько-Український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Союз»,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мусульман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90-х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тодішній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І.Ф.Курас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етнополітичною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партією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Меджліс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кримськотатарського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формально не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будучи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партією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пункту 2.1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Меджліс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кримсько-татарського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народу» основною метою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Меджлісу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геноциду,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татар,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кримськота-тарського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народу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національнодержавне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6920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4249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парламентарі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1-го 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(77,5 % 1-го та 75 % 2-го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другу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(19,2 % 1-го та 20,7 % 2-го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 ВРУ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репрепрентативним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</a:t>
            </a:r>
          </a:p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тогочасної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переписом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1989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року 72–73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УРСР становили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українці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07 %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росіяни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національностей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найперше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 кожному 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скликань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ВРУ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змінилася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слабким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321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квотування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татар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1990-х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незаборонені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Закарпаття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1468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9475" y="1052736"/>
            <a:ext cx="4572000" cy="28623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dirty="0" err="1"/>
              <a:t>І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етнополітичних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виборчому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і </a:t>
            </a:r>
            <a:r>
              <a:rPr lang="ru-RU" dirty="0" err="1"/>
              <a:t>представленості</a:t>
            </a:r>
            <a:r>
              <a:rPr lang="ru-RU" dirty="0"/>
              <a:t> в органах </a:t>
            </a:r>
            <a:r>
              <a:rPr lang="ru-RU" dirty="0" err="1"/>
              <a:t>влади</a:t>
            </a:r>
            <a:r>
              <a:rPr lang="ru-RU" dirty="0"/>
              <a:t>: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угорські</a:t>
            </a:r>
            <a:r>
              <a:rPr lang="ru-RU" dirty="0"/>
              <a:t> (Демократична </a:t>
            </a:r>
            <a:r>
              <a:rPr lang="ru-RU" dirty="0" err="1"/>
              <a:t>партія</a:t>
            </a:r>
            <a:r>
              <a:rPr lang="ru-RU" dirty="0"/>
              <a:t> </a:t>
            </a:r>
            <a:r>
              <a:rPr lang="ru-RU" dirty="0" err="1"/>
              <a:t>угорців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партія</a:t>
            </a:r>
            <a:r>
              <a:rPr lang="ru-RU" dirty="0"/>
              <a:t> «КМКС» — </a:t>
            </a:r>
            <a:r>
              <a:rPr lang="ru-RU" dirty="0" err="1"/>
              <a:t>Партія</a:t>
            </a:r>
            <a:r>
              <a:rPr lang="ru-RU" dirty="0"/>
              <a:t> </a:t>
            </a:r>
            <a:r>
              <a:rPr lang="ru-RU" dirty="0" err="1"/>
              <a:t>угорців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обидві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засновані</a:t>
            </a:r>
            <a:r>
              <a:rPr lang="ru-RU" dirty="0"/>
              <a:t> у 2005 р.), </a:t>
            </a:r>
            <a:r>
              <a:rPr lang="ru-RU" dirty="0" err="1"/>
              <a:t>партія</a:t>
            </a:r>
            <a:r>
              <a:rPr lang="ru-RU" dirty="0"/>
              <a:t> «</a:t>
            </a:r>
            <a:r>
              <a:rPr lang="ru-RU" dirty="0" err="1"/>
              <a:t>Руський</a:t>
            </a:r>
            <a:r>
              <a:rPr lang="ru-RU" dirty="0"/>
              <a:t> блок», </a:t>
            </a:r>
            <a:r>
              <a:rPr lang="ru-RU" dirty="0" err="1"/>
              <a:t>що</a:t>
            </a:r>
            <a:r>
              <a:rPr lang="ru-RU" dirty="0"/>
              <a:t> практично </a:t>
            </a:r>
            <a:r>
              <a:rPr lang="ru-RU" dirty="0" smtClean="0"/>
              <a:t>представляла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росіян</a:t>
            </a:r>
            <a:r>
              <a:rPr lang="ru-RU" dirty="0"/>
              <a:t> </a:t>
            </a:r>
            <a:r>
              <a:rPr lang="ru-RU" dirty="0" err="1"/>
              <a:t>Криму</a:t>
            </a:r>
            <a:r>
              <a:rPr lang="ru-RU" dirty="0"/>
              <a:t>, та </a:t>
            </a:r>
            <a:r>
              <a:rPr lang="ru-RU" dirty="0" err="1"/>
              <a:t>Меджліс</a:t>
            </a:r>
            <a:r>
              <a:rPr lang="ru-RU" dirty="0"/>
              <a:t> </a:t>
            </a:r>
            <a:r>
              <a:rPr lang="ru-RU" dirty="0" err="1" smtClean="0"/>
              <a:t>кримськота-тарського</a:t>
            </a:r>
            <a:r>
              <a:rPr lang="ru-RU" dirty="0" smtClean="0"/>
              <a:t> </a:t>
            </a:r>
            <a:r>
              <a:rPr lang="ru-RU" dirty="0"/>
              <a:t>народу. </a:t>
            </a:r>
          </a:p>
        </p:txBody>
      </p:sp>
    </p:spTree>
    <p:extLst>
      <p:ext uri="{BB962C8B-B14F-4D97-AF65-F5344CB8AC3E}">
        <p14:creationId xmlns:p14="http://schemas.microsoft.com/office/powerpoint/2010/main" val="3591611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51907"/>
            <a:ext cx="658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Остапець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О.Електоральна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угорської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Закарпаття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Гілея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0390" y="999892"/>
            <a:ext cx="4896544" cy="203132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1400" dirty="0" err="1">
                <a:latin typeface="TimesNewRomanPSMT"/>
              </a:rPr>
              <a:t>Незважаючи</a:t>
            </a:r>
            <a:r>
              <a:rPr lang="ru-RU" sz="1400" dirty="0">
                <a:latin typeface="TimesNewRomanPSMT"/>
              </a:rPr>
              <a:t> на те, </a:t>
            </a:r>
            <a:r>
              <a:rPr lang="ru-RU" sz="1400" dirty="0" err="1">
                <a:latin typeface="TimesNewRomanPSMT"/>
              </a:rPr>
              <a:t>що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українське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законодавство</a:t>
            </a:r>
            <a:endParaRPr lang="ru-RU" sz="1400" dirty="0">
              <a:latin typeface="TimesNewRomanPSMT"/>
            </a:endParaRPr>
          </a:p>
          <a:p>
            <a:r>
              <a:rPr lang="ru-RU" sz="1400" dirty="0" err="1">
                <a:latin typeface="TimesNewRomanPSMT"/>
              </a:rPr>
              <a:t>декларує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рівність</a:t>
            </a:r>
            <a:r>
              <a:rPr lang="ru-RU" sz="1400" dirty="0">
                <a:latin typeface="TimesNewRomanPSMT"/>
              </a:rPr>
              <a:t> прав та </a:t>
            </a:r>
            <a:r>
              <a:rPr lang="ru-RU" sz="1400" dirty="0" err="1">
                <a:latin typeface="TimesNewRomanPSMT"/>
              </a:rPr>
              <a:t>недопущення</a:t>
            </a:r>
            <a:r>
              <a:rPr lang="ru-RU" sz="1400" dirty="0">
                <a:latin typeface="TimesNewRomanPSMT"/>
              </a:rPr>
              <a:t> будь–</a:t>
            </a:r>
            <a:r>
              <a:rPr lang="ru-RU" sz="1400" dirty="0" err="1">
                <a:latin typeface="TimesNewRomanPSMT"/>
              </a:rPr>
              <a:t>якої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дискримінації</a:t>
            </a:r>
            <a:endParaRPr lang="ru-RU" sz="1400" dirty="0">
              <a:latin typeface="TimesNewRomanPSMT"/>
            </a:endParaRPr>
          </a:p>
          <a:p>
            <a:r>
              <a:rPr lang="ru-RU" sz="1400" dirty="0" err="1">
                <a:latin typeface="TimesNewRomanPSMT"/>
              </a:rPr>
              <a:t>громадян</a:t>
            </a:r>
            <a:r>
              <a:rPr lang="ru-RU" sz="1400" dirty="0">
                <a:latin typeface="TimesNewRomanPSMT"/>
              </a:rPr>
              <a:t> (за </a:t>
            </a:r>
            <a:r>
              <a:rPr lang="ru-RU" sz="1400" dirty="0" err="1">
                <a:latin typeface="TimesNewRomanPSMT"/>
              </a:rPr>
              <a:t>національною</a:t>
            </a:r>
            <a:r>
              <a:rPr lang="ru-RU" sz="1400" dirty="0">
                <a:latin typeface="TimesNewRomanPSMT"/>
              </a:rPr>
              <a:t>, расовою, </a:t>
            </a:r>
            <a:r>
              <a:rPr lang="ru-RU" sz="1400" dirty="0" err="1">
                <a:latin typeface="TimesNewRomanPSMT"/>
              </a:rPr>
              <a:t>релігійною</a:t>
            </a:r>
            <a:endParaRPr lang="ru-RU" sz="1400" dirty="0">
              <a:latin typeface="TimesNewRomanPSMT"/>
            </a:endParaRPr>
          </a:p>
          <a:p>
            <a:r>
              <a:rPr lang="ru-RU" sz="1400" dirty="0" err="1">
                <a:latin typeface="TimesNewRomanPSMT"/>
              </a:rPr>
              <a:t>ознаками</a:t>
            </a:r>
            <a:r>
              <a:rPr lang="ru-RU" sz="1400" dirty="0">
                <a:latin typeface="TimesNewRomanPSMT"/>
              </a:rPr>
              <a:t>), </a:t>
            </a:r>
            <a:r>
              <a:rPr lang="ru-RU" sz="1400" dirty="0" err="1">
                <a:latin typeface="TimesNewRomanPSMT"/>
              </a:rPr>
              <a:t>реалії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політичної</a:t>
            </a:r>
            <a:r>
              <a:rPr lang="ru-RU" sz="1400" dirty="0">
                <a:latin typeface="TimesNewRomanPSMT"/>
              </a:rPr>
              <a:t> практики </a:t>
            </a:r>
            <a:r>
              <a:rPr lang="ru-RU" sz="1400" dirty="0" err="1">
                <a:latin typeface="TimesNewRomanPSMT"/>
              </a:rPr>
              <a:t>свідчать</a:t>
            </a:r>
            <a:r>
              <a:rPr lang="ru-RU" sz="1400" dirty="0">
                <a:latin typeface="TimesNewRomanPSMT"/>
              </a:rPr>
              <a:t> про</a:t>
            </a:r>
          </a:p>
          <a:p>
            <a:r>
              <a:rPr lang="ru-RU" sz="1400" dirty="0" err="1">
                <a:latin typeface="TimesNewRomanPSMT"/>
              </a:rPr>
              <a:t>небезпроблемність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забезпечення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декларованих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гарантій</a:t>
            </a:r>
            <a:endParaRPr lang="ru-RU" sz="1400" dirty="0">
              <a:latin typeface="TimesNewRomanPSMT"/>
            </a:endParaRPr>
          </a:p>
          <a:p>
            <a:r>
              <a:rPr lang="ru-RU" sz="1400" dirty="0" err="1">
                <a:latin typeface="TimesNewRomanPSMT"/>
              </a:rPr>
              <a:t>політичної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участі</a:t>
            </a:r>
            <a:r>
              <a:rPr lang="ru-RU" sz="1400" dirty="0">
                <a:latin typeface="TimesNewRomanPSMT"/>
              </a:rPr>
              <a:t> як </a:t>
            </a:r>
            <a:r>
              <a:rPr lang="ru-RU" sz="1400" dirty="0" err="1">
                <a:latin typeface="TimesNewRomanPSMT"/>
              </a:rPr>
              <a:t>громадянського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загалу</a:t>
            </a:r>
            <a:r>
              <a:rPr lang="ru-RU" sz="1400" dirty="0">
                <a:latin typeface="TimesNewRomanPSMT"/>
              </a:rPr>
              <a:t> так і </a:t>
            </a:r>
            <a:r>
              <a:rPr lang="ru-RU" sz="1400" dirty="0" err="1">
                <a:latin typeface="TimesNewRomanPSMT"/>
              </a:rPr>
              <a:t>тієї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його</a:t>
            </a:r>
            <a:endParaRPr lang="ru-RU" sz="1400" dirty="0">
              <a:latin typeface="TimesNewRomanPSMT"/>
            </a:endParaRPr>
          </a:p>
          <a:p>
            <a:r>
              <a:rPr lang="ru-RU" sz="1400" dirty="0" err="1">
                <a:latin typeface="TimesNewRomanPSMT"/>
              </a:rPr>
              <a:t>частини</a:t>
            </a:r>
            <a:r>
              <a:rPr lang="ru-RU" sz="1400" dirty="0">
                <a:latin typeface="TimesNewRomanPSMT"/>
              </a:rPr>
              <a:t>, </a:t>
            </a:r>
            <a:r>
              <a:rPr lang="ru-RU" sz="1400" dirty="0" err="1">
                <a:latin typeface="TimesNewRomanPSMT"/>
              </a:rPr>
              <a:t>що</a:t>
            </a:r>
            <a:r>
              <a:rPr lang="ru-RU" sz="1400" dirty="0">
                <a:latin typeface="TimesNewRomanPSMT"/>
              </a:rPr>
              <a:t> є </a:t>
            </a:r>
            <a:r>
              <a:rPr lang="ru-RU" sz="1400" dirty="0" err="1">
                <a:latin typeface="TimesNewRomanPSMT"/>
              </a:rPr>
              <a:t>виразником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етнонаціональних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інтересів</a:t>
            </a:r>
            <a:r>
              <a:rPr lang="ru-RU" sz="1400" dirty="0" smtClean="0">
                <a:latin typeface="TimesNewRomanPSMT"/>
              </a:rPr>
              <a:t>. (С.393)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390" y="3933056"/>
            <a:ext cx="4896544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dirty="0">
                <a:latin typeface="TimesNewRomanPSMT"/>
              </a:rPr>
              <a:t>В </a:t>
            </a:r>
            <a:r>
              <a:rPr lang="ru-RU" sz="1400" dirty="0" err="1">
                <a:latin typeface="TimesNewRomanPSMT"/>
              </a:rPr>
              <a:t>українському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законодавстві</a:t>
            </a:r>
            <a:r>
              <a:rPr lang="ru-RU" sz="1400" dirty="0">
                <a:latin typeface="TimesNewRomanPSMT"/>
              </a:rPr>
              <a:t> (</a:t>
            </a:r>
            <a:r>
              <a:rPr lang="ru-RU" sz="1400" dirty="0" err="1">
                <a:latin typeface="TimesNewRomanPSMT"/>
              </a:rPr>
              <a:t>йдеться</a:t>
            </a:r>
            <a:r>
              <a:rPr lang="ru-RU" sz="1400" dirty="0">
                <a:latin typeface="TimesNewRomanPSMT"/>
              </a:rPr>
              <a:t> про </a:t>
            </a:r>
            <a:r>
              <a:rPr lang="ru-RU" sz="1400" dirty="0" err="1">
                <a:latin typeface="TimesNewRomanPSMT"/>
              </a:rPr>
              <a:t>закони</a:t>
            </a:r>
            <a:endParaRPr lang="ru-RU" sz="1400" dirty="0">
              <a:latin typeface="TimesNewRomanPSMT"/>
            </a:endParaRPr>
          </a:p>
          <a:p>
            <a:pPr algn="just"/>
            <a:r>
              <a:rPr lang="ru-RU" sz="1400" dirty="0">
                <a:latin typeface="TimesNewRomanPSMT"/>
              </a:rPr>
              <a:t>про </a:t>
            </a:r>
            <a:r>
              <a:rPr lang="ru-RU" sz="1400" dirty="0" err="1">
                <a:latin typeface="TimesNewRomanPSMT"/>
              </a:rPr>
              <a:t>вибори</a:t>
            </a:r>
            <a:r>
              <a:rPr lang="ru-RU" sz="1400" dirty="0">
                <a:latin typeface="TimesNewRomanPSMT"/>
              </a:rPr>
              <a:t> та </a:t>
            </a:r>
            <a:r>
              <a:rPr lang="ru-RU" sz="1400" dirty="0" err="1">
                <a:latin typeface="TimesNewRomanPSMT"/>
              </a:rPr>
              <a:t>політичні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партії</a:t>
            </a:r>
            <a:r>
              <a:rPr lang="ru-RU" sz="1400" dirty="0">
                <a:latin typeface="TimesNewRomanPSMT"/>
              </a:rPr>
              <a:t>) </a:t>
            </a:r>
            <a:r>
              <a:rPr lang="ru-RU" sz="1400" dirty="0" err="1">
                <a:latin typeface="TimesNewRomanPSMT"/>
              </a:rPr>
              <a:t>ніяких</a:t>
            </a:r>
            <a:r>
              <a:rPr lang="ru-RU" sz="1400" dirty="0">
                <a:latin typeface="TimesNewRomanPSMT"/>
              </a:rPr>
              <a:t> прерогатив </a:t>
            </a:r>
            <a:r>
              <a:rPr lang="ru-RU" sz="1400" dirty="0" smtClean="0">
                <a:latin typeface="TimesNewRomanPSMT"/>
              </a:rPr>
              <a:t>для </a:t>
            </a:r>
            <a:r>
              <a:rPr lang="ru-RU" sz="1400" dirty="0" err="1" smtClean="0">
                <a:latin typeface="TimesNewRomanPSMT"/>
              </a:rPr>
              <a:t>представників</a:t>
            </a:r>
            <a:r>
              <a:rPr lang="ru-RU" sz="1400" dirty="0" smtClean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національних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меншин</a:t>
            </a:r>
            <a:r>
              <a:rPr lang="ru-RU" sz="1400" dirty="0">
                <a:latin typeface="TimesNewRomanPSMT"/>
              </a:rPr>
              <a:t> не </a:t>
            </a:r>
            <a:r>
              <a:rPr lang="ru-RU" sz="1400" dirty="0" err="1">
                <a:latin typeface="TimesNewRomanPSMT"/>
              </a:rPr>
              <a:t>робиться</a:t>
            </a:r>
            <a:r>
              <a:rPr lang="ru-RU" sz="1400" dirty="0">
                <a:latin typeface="TimesNewRomanPSMT"/>
              </a:rPr>
              <a:t>. </a:t>
            </a:r>
            <a:r>
              <a:rPr lang="ru-RU" sz="1400" i="1" dirty="0">
                <a:latin typeface="TimesNewRomanPSMT"/>
              </a:rPr>
              <a:t>Лише </a:t>
            </a:r>
            <a:r>
              <a:rPr lang="ru-RU" sz="1400" i="1" dirty="0" smtClean="0">
                <a:latin typeface="TimesNewRomanPSMT"/>
              </a:rPr>
              <a:t>в </a:t>
            </a:r>
            <a:r>
              <a:rPr lang="ru-RU" sz="1400" i="1" dirty="0" err="1" smtClean="0">
                <a:latin typeface="TimesNewRomanPSMT"/>
              </a:rPr>
              <a:t>Законі</a:t>
            </a:r>
            <a:r>
              <a:rPr lang="ru-RU" sz="1400" i="1" dirty="0" smtClean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України</a:t>
            </a:r>
            <a:r>
              <a:rPr lang="ru-RU" sz="1400" i="1" dirty="0">
                <a:latin typeface="TimesNewRomanPSMT"/>
              </a:rPr>
              <a:t> «Про </a:t>
            </a:r>
            <a:r>
              <a:rPr lang="ru-RU" sz="1400" i="1" dirty="0" err="1">
                <a:latin typeface="TimesNewRomanPSMT"/>
              </a:rPr>
              <a:t>вибори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народних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депутатів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України</a:t>
            </a:r>
            <a:r>
              <a:rPr lang="ru-RU" sz="1400" i="1" dirty="0" smtClean="0">
                <a:latin typeface="TimesNewRomanPSMT"/>
              </a:rPr>
              <a:t>» (</a:t>
            </a:r>
            <a:r>
              <a:rPr lang="ru-RU" sz="1400" i="1" dirty="0">
                <a:latin typeface="TimesNewRomanPSMT"/>
              </a:rPr>
              <a:t>24.09.1997) у ст. 7, де </a:t>
            </a:r>
            <a:r>
              <a:rPr lang="ru-RU" sz="1400" i="1" dirty="0" err="1">
                <a:latin typeface="TimesNewRomanPSMT"/>
              </a:rPr>
              <a:t>йдеться</a:t>
            </a:r>
            <a:r>
              <a:rPr lang="ru-RU" sz="1400" i="1" dirty="0">
                <a:latin typeface="TimesNewRomanPSMT"/>
              </a:rPr>
              <a:t> про </a:t>
            </a:r>
            <a:r>
              <a:rPr lang="ru-RU" sz="1400" i="1" dirty="0" err="1">
                <a:latin typeface="TimesNewRomanPSMT"/>
              </a:rPr>
              <a:t>утворення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 smtClean="0">
                <a:latin typeface="TimesNewRomanPSMT"/>
              </a:rPr>
              <a:t>виборчих</a:t>
            </a:r>
            <a:r>
              <a:rPr lang="ru-RU" sz="1400" i="1" dirty="0" smtClean="0">
                <a:latin typeface="TimesNewRomanPSMT"/>
              </a:rPr>
              <a:t> </a:t>
            </a:r>
            <a:r>
              <a:rPr lang="ru-RU" sz="1400" i="1" dirty="0" err="1" smtClean="0">
                <a:latin typeface="TimesNewRomanPSMT"/>
              </a:rPr>
              <a:t>округів</a:t>
            </a:r>
            <a:r>
              <a:rPr lang="ru-RU" sz="1400" i="1" dirty="0">
                <a:latin typeface="TimesNewRomanPSMT"/>
              </a:rPr>
              <a:t>, сказано, </a:t>
            </a:r>
            <a:r>
              <a:rPr lang="ru-RU" sz="1400" i="1" dirty="0" err="1">
                <a:latin typeface="TimesNewRomanPSMT"/>
              </a:rPr>
              <a:t>що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виборчі</a:t>
            </a:r>
            <a:r>
              <a:rPr lang="ru-RU" sz="1400" i="1" dirty="0">
                <a:latin typeface="TimesNewRomanPSMT"/>
              </a:rPr>
              <a:t> округи </a:t>
            </a:r>
            <a:r>
              <a:rPr lang="ru-RU" sz="1400" i="1" dirty="0" err="1">
                <a:latin typeface="TimesNewRomanPSMT"/>
              </a:rPr>
              <a:t>повинні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 smtClean="0">
                <a:latin typeface="TimesNewRomanPSMT"/>
              </a:rPr>
              <a:t>утворюватись</a:t>
            </a:r>
            <a:r>
              <a:rPr lang="ru-RU" sz="1400" i="1" dirty="0" smtClean="0">
                <a:latin typeface="TimesNewRomanPSMT"/>
              </a:rPr>
              <a:t> з </a:t>
            </a:r>
            <a:r>
              <a:rPr lang="ru-RU" sz="1400" i="1" dirty="0" err="1">
                <a:latin typeface="TimesNewRomanPSMT"/>
              </a:rPr>
              <a:t>урахуванням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адміністративно</a:t>
            </a:r>
            <a:r>
              <a:rPr lang="ru-RU" sz="1400" i="1" dirty="0">
                <a:latin typeface="TimesNewRomanPSMT"/>
              </a:rPr>
              <a:t>–</a:t>
            </a:r>
            <a:r>
              <a:rPr lang="ru-RU" sz="1400" i="1" dirty="0" err="1">
                <a:latin typeface="TimesNewRomanPSMT"/>
              </a:rPr>
              <a:t>територіального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smtClean="0">
                <a:latin typeface="TimesNewRomanPSMT"/>
              </a:rPr>
              <a:t>устрою та </a:t>
            </a:r>
            <a:r>
              <a:rPr lang="ru-RU" sz="1400" i="1" dirty="0" err="1">
                <a:latin typeface="TimesNewRomanPSMT"/>
              </a:rPr>
              <a:t>компактністю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проживання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>
                <a:latin typeface="TimesNewRomanPSMT"/>
              </a:rPr>
              <a:t>національних</a:t>
            </a:r>
            <a:r>
              <a:rPr lang="ru-RU" sz="1400" i="1" dirty="0">
                <a:latin typeface="TimesNewRomanPSMT"/>
              </a:rPr>
              <a:t> </a:t>
            </a:r>
            <a:r>
              <a:rPr lang="ru-RU" sz="1400" i="1" dirty="0" err="1" smtClean="0">
                <a:latin typeface="TimesNewRomanPSMT"/>
              </a:rPr>
              <a:t>меншин</a:t>
            </a:r>
            <a:r>
              <a:rPr lang="ru-RU" sz="1400" i="1" dirty="0" smtClean="0">
                <a:latin typeface="TimesNewRomanPSMT"/>
              </a:rPr>
              <a:t>.</a:t>
            </a:r>
            <a:endParaRPr lang="ru-RU" sz="14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037702"/>
            <a:ext cx="3456384" cy="433965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ru-RU" sz="1200" dirty="0">
                <a:latin typeface="TimesNewRomanPSMT"/>
              </a:rPr>
              <a:t>На </a:t>
            </a:r>
            <a:r>
              <a:rPr lang="ru-RU" sz="1200" dirty="0" err="1">
                <a:latin typeface="TimesNewRomanPSMT"/>
              </a:rPr>
              <a:t>парламентських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виборах</a:t>
            </a:r>
            <a:r>
              <a:rPr lang="ru-RU" sz="1200" dirty="0">
                <a:latin typeface="TimesNewRomanPSMT"/>
              </a:rPr>
              <a:t> 1994 року </a:t>
            </a:r>
            <a:r>
              <a:rPr lang="ru-RU" sz="1200" dirty="0" err="1" smtClean="0">
                <a:latin typeface="TimesNewRomanPSMT"/>
              </a:rPr>
              <a:t>народним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smtClean="0">
                <a:latin typeface="TimesNewRomanPSMT"/>
              </a:rPr>
              <a:t>депутатом </a:t>
            </a:r>
            <a:r>
              <a:rPr lang="ru-RU" sz="1200" dirty="0" err="1">
                <a:latin typeface="TimesNewRomanPSMT"/>
              </a:rPr>
              <a:t>України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від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Берегівського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виборчого</a:t>
            </a:r>
            <a:r>
              <a:rPr lang="ru-RU" sz="1200" dirty="0">
                <a:latin typeface="TimesNewRomanPSMT"/>
              </a:rPr>
              <a:t> округу</a:t>
            </a:r>
          </a:p>
          <a:p>
            <a:r>
              <a:rPr lang="ru-RU" sz="1200" dirty="0" err="1">
                <a:latin typeface="TimesNewRomanPSMT"/>
              </a:rPr>
              <a:t>був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обраний</a:t>
            </a:r>
            <a:r>
              <a:rPr lang="ru-RU" sz="1200" dirty="0">
                <a:latin typeface="TimesNewRomanPSMT"/>
              </a:rPr>
              <a:t> голова </a:t>
            </a:r>
            <a:r>
              <a:rPr lang="ru-RU" sz="1200" dirty="0" err="1">
                <a:latin typeface="TimesNewRomanPSMT"/>
              </a:rPr>
              <a:t>Демократичної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спілки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угорців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 smtClean="0">
                <a:latin typeface="TimesNewRomanPSMT"/>
              </a:rPr>
              <a:t>України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smtClean="0">
                <a:latin typeface="TimesNewRomanPSMT"/>
              </a:rPr>
              <a:t>(ДСУУ</a:t>
            </a:r>
            <a:r>
              <a:rPr lang="ru-RU" sz="1200" dirty="0">
                <a:latin typeface="TimesNewRomanPSMT"/>
              </a:rPr>
              <a:t>) Михайло </a:t>
            </a:r>
            <a:r>
              <a:rPr lang="ru-RU" sz="1200" dirty="0" err="1">
                <a:latin typeface="TimesNewRomanPSMT"/>
              </a:rPr>
              <a:t>Товт</a:t>
            </a:r>
            <a:r>
              <a:rPr lang="ru-RU" sz="1200" dirty="0" smtClean="0">
                <a:latin typeface="TimesNewRomanPSMT"/>
              </a:rPr>
              <a:t>. </a:t>
            </a:r>
          </a:p>
          <a:p>
            <a:endParaRPr lang="ru-RU" sz="1200" dirty="0" smtClean="0">
              <a:latin typeface="TimesNewRomanPSMT"/>
            </a:endParaRPr>
          </a:p>
          <a:p>
            <a:endParaRPr lang="ru-RU" sz="1200" dirty="0">
              <a:latin typeface="TimesNewRomanPSMT"/>
            </a:endParaRPr>
          </a:p>
          <a:p>
            <a:r>
              <a:rPr lang="ru-RU" sz="1200" dirty="0" smtClean="0">
                <a:latin typeface="TimesNewRomanPSMT"/>
              </a:rPr>
              <a:t>На </a:t>
            </a:r>
            <a:r>
              <a:rPr lang="ru-RU" sz="1200" dirty="0">
                <a:latin typeface="TimesNewRomanPSMT"/>
              </a:rPr>
              <a:t>середину 1990х </a:t>
            </a:r>
            <a:r>
              <a:rPr lang="ru-RU" sz="1200" dirty="0" err="1">
                <a:latin typeface="TimesNewRomanPSMT"/>
              </a:rPr>
              <a:t>років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представництво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угорців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smtClean="0">
                <a:latin typeface="TimesNewRomanPSMT"/>
              </a:rPr>
              <a:t>у органах </a:t>
            </a:r>
            <a:r>
              <a:rPr lang="ru-RU" sz="1200" dirty="0" err="1">
                <a:latin typeface="TimesNewRomanPSMT"/>
              </a:rPr>
              <a:t>місцевого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самоврядування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фактично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віддзеркалювало</a:t>
            </a:r>
            <a:endParaRPr lang="ru-RU" sz="1200" dirty="0">
              <a:latin typeface="TimesNewRomanPSMT"/>
            </a:endParaRPr>
          </a:p>
          <a:p>
            <a:r>
              <a:rPr lang="ru-RU" sz="1200" dirty="0" err="1">
                <a:latin typeface="TimesNewRomanPSMT"/>
              </a:rPr>
              <a:t>їхнє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пропорційне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співвідношення</a:t>
            </a:r>
            <a:r>
              <a:rPr lang="ru-RU" sz="1200" dirty="0">
                <a:latin typeface="TimesNewRomanPSMT"/>
              </a:rPr>
              <a:t> в </a:t>
            </a:r>
            <a:r>
              <a:rPr lang="ru-RU" sz="1200" dirty="0" err="1">
                <a:latin typeface="TimesNewRomanPSMT"/>
              </a:rPr>
              <a:t>етнонаціональній</a:t>
            </a:r>
            <a:endParaRPr lang="ru-RU" sz="1200" dirty="0">
              <a:latin typeface="TimesNewRomanPSMT"/>
            </a:endParaRPr>
          </a:p>
          <a:p>
            <a:r>
              <a:rPr lang="ru-RU" sz="1200" dirty="0" err="1">
                <a:latin typeface="TimesNewRomanPSMT"/>
              </a:rPr>
              <a:t>структурі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Закарпатської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області</a:t>
            </a:r>
            <a:r>
              <a:rPr lang="ru-RU" sz="1200" dirty="0" smtClean="0">
                <a:latin typeface="TimesNewRomanPSMT"/>
              </a:rPr>
              <a:t>. </a:t>
            </a:r>
          </a:p>
          <a:p>
            <a:endParaRPr lang="ru-RU" sz="1200" dirty="0" smtClean="0">
              <a:latin typeface="TimesNewRomanPSMT"/>
            </a:endParaRPr>
          </a:p>
          <a:p>
            <a:endParaRPr lang="ru-RU" sz="1200" dirty="0">
              <a:latin typeface="TimesNewRomanPSMT"/>
            </a:endParaRPr>
          </a:p>
          <a:p>
            <a:r>
              <a:rPr lang="ru-RU" sz="1200" dirty="0" err="1" smtClean="0">
                <a:latin typeface="TimesNewRomanPSMT"/>
              </a:rPr>
              <a:t>Специфікою</a:t>
            </a:r>
            <a:r>
              <a:rPr lang="ru-RU" sz="1200" dirty="0" smtClean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парламентських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виборів</a:t>
            </a:r>
            <a:r>
              <a:rPr lang="ru-RU" sz="1200" dirty="0">
                <a:latin typeface="TimesNewRomanPSMT"/>
              </a:rPr>
              <a:t> 1998 </a:t>
            </a:r>
            <a:r>
              <a:rPr lang="ru-RU" sz="1200" dirty="0" smtClean="0">
                <a:latin typeface="TimesNewRomanPSMT"/>
              </a:rPr>
              <a:t>року </a:t>
            </a:r>
            <a:r>
              <a:rPr lang="ru-RU" sz="1200" dirty="0" err="1" smtClean="0">
                <a:latin typeface="TimesNewRomanPSMT"/>
              </a:rPr>
              <a:t>було</a:t>
            </a:r>
            <a:r>
              <a:rPr lang="ru-RU" sz="1200" dirty="0" smtClean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створення</a:t>
            </a:r>
            <a:r>
              <a:rPr lang="ru-RU" sz="1200" dirty="0">
                <a:latin typeface="TimesNewRomanPSMT"/>
              </a:rPr>
              <a:t> Центральною </a:t>
            </a:r>
            <a:r>
              <a:rPr lang="ru-RU" sz="1200" dirty="0" err="1">
                <a:latin typeface="TimesNewRomanPSMT"/>
              </a:rPr>
              <a:t>виборчою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комісією</a:t>
            </a:r>
            <a:r>
              <a:rPr lang="ru-RU" sz="1200" dirty="0">
                <a:latin typeface="TimesNewRomanPSMT"/>
              </a:rPr>
              <a:t> (</a:t>
            </a:r>
            <a:r>
              <a:rPr lang="ru-RU" sz="1200" dirty="0" smtClean="0">
                <a:latin typeface="TimesNewRomanPSMT"/>
              </a:rPr>
              <a:t>ЦВК) </a:t>
            </a:r>
            <a:r>
              <a:rPr lang="ru-RU" sz="1200" dirty="0" err="1" smtClean="0">
                <a:latin typeface="TimesNewRomanPSMT"/>
              </a:rPr>
              <a:t>України</a:t>
            </a:r>
            <a:r>
              <a:rPr lang="ru-RU" sz="1200" dirty="0" smtClean="0">
                <a:latin typeface="TimesNewRomanPSMT"/>
              </a:rPr>
              <a:t> </a:t>
            </a:r>
            <a:r>
              <a:rPr lang="ru-RU" sz="1200" dirty="0">
                <a:latin typeface="TimesNewRomanPSMT"/>
              </a:rPr>
              <a:t>72 </a:t>
            </a:r>
            <a:r>
              <a:rPr lang="ru-RU" sz="1200" dirty="0" err="1">
                <a:latin typeface="TimesNewRomanPSMT"/>
              </a:rPr>
              <a:t>виборчого</a:t>
            </a:r>
            <a:r>
              <a:rPr lang="ru-RU" sz="1200" dirty="0">
                <a:latin typeface="TimesNewRomanPSMT"/>
              </a:rPr>
              <a:t> округу з центром у </a:t>
            </a:r>
            <a:r>
              <a:rPr lang="ru-RU" sz="1200" dirty="0" err="1">
                <a:latin typeface="TimesNewRomanPSMT"/>
              </a:rPr>
              <a:t>Берегові</a:t>
            </a:r>
            <a:r>
              <a:rPr lang="ru-RU" sz="1200" dirty="0">
                <a:latin typeface="TimesNewRomanPSMT"/>
              </a:rPr>
              <a:t>.</a:t>
            </a:r>
          </a:p>
          <a:p>
            <a:r>
              <a:rPr lang="ru-RU" sz="1200" dirty="0" err="1">
                <a:latin typeface="TimesNewRomanPSMT"/>
              </a:rPr>
              <a:t>Більшість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виборців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цього</a:t>
            </a:r>
            <a:r>
              <a:rPr lang="ru-RU" sz="1200" dirty="0">
                <a:latin typeface="TimesNewRomanPSMT"/>
              </a:rPr>
              <a:t> округу становили </a:t>
            </a:r>
            <a:r>
              <a:rPr lang="ru-RU" sz="1200" dirty="0" err="1">
                <a:latin typeface="TimesNewRomanPSMT"/>
              </a:rPr>
              <a:t>саме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угорці</a:t>
            </a:r>
            <a:r>
              <a:rPr lang="ru-RU" sz="1200" dirty="0">
                <a:latin typeface="TimesNewRomanPSMT"/>
              </a:rPr>
              <a:t>.</a:t>
            </a:r>
          </a:p>
          <a:p>
            <a:r>
              <a:rPr lang="ru-RU" sz="1200" dirty="0">
                <a:latin typeface="TimesNewRomanPSMT"/>
              </a:rPr>
              <a:t>На </a:t>
            </a:r>
            <a:r>
              <a:rPr lang="ru-RU" sz="1200" dirty="0" err="1">
                <a:latin typeface="TimesNewRomanPSMT"/>
              </a:rPr>
              <a:t>виборах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>
                <a:latin typeface="TimesNewRomanPSMT"/>
              </a:rPr>
              <a:t>змагалися</a:t>
            </a:r>
            <a:r>
              <a:rPr lang="ru-RU" sz="1200" dirty="0">
                <a:latin typeface="TimesNewRomanPSMT"/>
              </a:rPr>
              <a:t> два </a:t>
            </a:r>
            <a:r>
              <a:rPr lang="ru-RU" sz="1200" dirty="0" err="1">
                <a:latin typeface="TimesNewRomanPSMT"/>
              </a:rPr>
              <a:t>реальні</a:t>
            </a:r>
            <a:r>
              <a:rPr lang="ru-RU" sz="1200" dirty="0">
                <a:latin typeface="TimesNewRomanPSMT"/>
              </a:rPr>
              <a:t> </a:t>
            </a:r>
            <a:r>
              <a:rPr lang="ru-RU" sz="1200" dirty="0" err="1" smtClean="0">
                <a:latin typeface="TimesNewRomanPSMT"/>
              </a:rPr>
              <a:t>кандидати</a:t>
            </a:r>
            <a:r>
              <a:rPr lang="ru-RU" sz="1200" dirty="0" smtClean="0">
                <a:latin typeface="TimesNewRomanPSMT"/>
              </a:rPr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26443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404664"/>
            <a:ext cx="48245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NewRomanPSMT"/>
              </a:rPr>
              <a:t>2002 року до </a:t>
            </a:r>
            <a:r>
              <a:rPr lang="ru-RU" sz="1400" dirty="0" err="1">
                <a:latin typeface="TimesNewRomanPSMT"/>
              </a:rPr>
              <a:t>Закарпатської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обласної</a:t>
            </a:r>
            <a:r>
              <a:rPr lang="ru-RU" sz="1400" dirty="0">
                <a:latin typeface="TimesNewRomanPSMT"/>
              </a:rPr>
              <a:t> ради </a:t>
            </a:r>
            <a:r>
              <a:rPr lang="ru-RU" sz="1400" dirty="0" err="1">
                <a:latin typeface="TimesNewRomanPSMT"/>
              </a:rPr>
              <a:t>було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обрано</a:t>
            </a:r>
            <a:endParaRPr lang="ru-RU" sz="1400" dirty="0">
              <a:latin typeface="TimesNewRomanPSMT"/>
            </a:endParaRPr>
          </a:p>
          <a:p>
            <a:pPr algn="just"/>
            <a:r>
              <a:rPr lang="ru-RU" sz="1400" dirty="0" err="1">
                <a:latin typeface="TimesNewRomanPSMT"/>
              </a:rPr>
              <a:t>вже</a:t>
            </a:r>
            <a:r>
              <a:rPr lang="ru-RU" sz="1400" dirty="0">
                <a:latin typeface="TimesNewRomanPSMT"/>
              </a:rPr>
              <a:t> 9 </a:t>
            </a:r>
            <a:r>
              <a:rPr lang="ru-RU" sz="1400" dirty="0" err="1">
                <a:latin typeface="TimesNewRomanPSMT"/>
              </a:rPr>
              <a:t>етнічних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угорців</a:t>
            </a:r>
            <a:r>
              <a:rPr lang="ru-RU" sz="1400" dirty="0">
                <a:latin typeface="TimesNewRomanPSMT"/>
              </a:rPr>
              <a:t>. </a:t>
            </a:r>
            <a:r>
              <a:rPr lang="ru-RU" sz="1400" dirty="0" err="1">
                <a:latin typeface="TimesNewRomanPSMT"/>
              </a:rPr>
              <a:t>Прикметно</a:t>
            </a:r>
            <a:r>
              <a:rPr lang="ru-RU" sz="1400" dirty="0">
                <a:latin typeface="TimesNewRomanPSMT"/>
              </a:rPr>
              <a:t>, </a:t>
            </a:r>
            <a:r>
              <a:rPr lang="ru-RU" sz="1400" dirty="0" err="1">
                <a:latin typeface="TimesNewRomanPSMT"/>
              </a:rPr>
              <a:t>що</a:t>
            </a:r>
            <a:r>
              <a:rPr lang="ru-RU" sz="1400" dirty="0">
                <a:latin typeface="TimesNewRomanPSMT"/>
              </a:rPr>
              <a:t> до </a:t>
            </a:r>
            <a:r>
              <a:rPr lang="ru-RU" sz="1400" dirty="0" err="1">
                <a:latin typeface="TimesNewRomanPSMT"/>
              </a:rPr>
              <a:t>обласної</a:t>
            </a:r>
            <a:r>
              <a:rPr lang="ru-RU" sz="1400" dirty="0">
                <a:latin typeface="TimesNewRomanPSMT"/>
              </a:rPr>
              <a:t>,</a:t>
            </a:r>
          </a:p>
          <a:p>
            <a:pPr algn="just"/>
            <a:r>
              <a:rPr lang="ru-RU" sz="1400" dirty="0" err="1">
                <a:latin typeface="TimesNewRomanPSMT"/>
              </a:rPr>
              <a:t>районних</a:t>
            </a:r>
            <a:r>
              <a:rPr lang="ru-RU" sz="1400" dirty="0">
                <a:latin typeface="TimesNewRomanPSMT"/>
              </a:rPr>
              <a:t> та </a:t>
            </a:r>
            <a:r>
              <a:rPr lang="ru-RU" sz="1400" dirty="0" err="1">
                <a:latin typeface="TimesNewRomanPSMT"/>
              </a:rPr>
              <a:t>місцевих</a:t>
            </a:r>
            <a:r>
              <a:rPr lang="ru-RU" sz="1400" dirty="0">
                <a:latin typeface="TimesNewRomanPSMT"/>
              </a:rPr>
              <a:t> рад </a:t>
            </a:r>
            <a:r>
              <a:rPr lang="ru-RU" sz="1400" dirty="0" err="1">
                <a:latin typeface="TimesNewRomanPSMT"/>
              </a:rPr>
              <a:t>тоді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було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обрано</a:t>
            </a:r>
            <a:r>
              <a:rPr lang="ru-RU" sz="1400" dirty="0">
                <a:latin typeface="TimesNewRomanPSMT"/>
              </a:rPr>
              <a:t> 134 </a:t>
            </a:r>
            <a:r>
              <a:rPr lang="ru-RU" sz="1400" dirty="0" err="1">
                <a:latin typeface="TimesNewRomanPSMT"/>
              </a:rPr>
              <a:t>угорці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або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12,1</a:t>
            </a:r>
            <a:r>
              <a:rPr lang="ru-RU" sz="1400" dirty="0">
                <a:latin typeface="TimesNewRomanPSMT"/>
              </a:rPr>
              <a:t>%, </a:t>
            </a:r>
            <a:r>
              <a:rPr lang="ru-RU" sz="1400" dirty="0" err="1">
                <a:latin typeface="TimesNewRomanPSMT"/>
              </a:rPr>
              <a:t>що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чітко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відповідає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частці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угорського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населення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в </a:t>
            </a:r>
            <a:r>
              <a:rPr lang="ru-RU" sz="1400" dirty="0" err="1">
                <a:latin typeface="TimesNewRomanPSMT"/>
              </a:rPr>
              <a:t>етнонаціональній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структурі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області</a:t>
            </a:r>
            <a:r>
              <a:rPr lang="ru-RU" sz="1400" dirty="0">
                <a:latin typeface="TimesNewRomanPSMT"/>
              </a:rPr>
              <a:t>. </a:t>
            </a:r>
            <a:endParaRPr lang="ru-RU" sz="1400" dirty="0" smtClean="0">
              <a:latin typeface="TimesNewRomanPSMT"/>
            </a:endParaRPr>
          </a:p>
          <a:p>
            <a:pPr algn="just"/>
            <a:r>
              <a:rPr lang="ru-RU" sz="1400" dirty="0" smtClean="0">
                <a:latin typeface="TimesNewRomanPSMT"/>
              </a:rPr>
              <a:t>	У </a:t>
            </a:r>
            <a:r>
              <a:rPr lang="ru-RU" sz="1400" dirty="0" err="1" smtClean="0">
                <a:latin typeface="TimesNewRomanPSMT"/>
              </a:rPr>
              <a:t>Берегівському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районі</a:t>
            </a:r>
            <a:r>
              <a:rPr lang="ru-RU" sz="1400" dirty="0" smtClean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серед</a:t>
            </a:r>
            <a:r>
              <a:rPr lang="ru-RU" sz="1400" dirty="0">
                <a:latin typeface="TimesNewRomanPSMT"/>
              </a:rPr>
              <a:t> 600 </a:t>
            </a:r>
            <a:r>
              <a:rPr lang="ru-RU" sz="1400" dirty="0" err="1">
                <a:latin typeface="TimesNewRomanPSMT"/>
              </a:rPr>
              <a:t>депутатів</a:t>
            </a:r>
            <a:r>
              <a:rPr lang="ru-RU" sz="1400" dirty="0">
                <a:latin typeface="TimesNewRomanPSMT"/>
              </a:rPr>
              <a:t> рад </a:t>
            </a:r>
            <a:r>
              <a:rPr lang="ru-RU" sz="1400" dirty="0" err="1">
                <a:latin typeface="TimesNewRomanPSMT"/>
              </a:rPr>
              <a:t>усіх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рівні</a:t>
            </a:r>
            <a:r>
              <a:rPr lang="ru-RU" sz="1400" dirty="0">
                <a:latin typeface="TimesNewRomanPSMT"/>
              </a:rPr>
              <a:t> 450 (75%) </a:t>
            </a:r>
            <a:r>
              <a:rPr lang="ru-RU" sz="1400" dirty="0" err="1" smtClean="0">
                <a:latin typeface="TimesNewRomanPSMT"/>
              </a:rPr>
              <a:t>були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угорцями</a:t>
            </a:r>
            <a:r>
              <a:rPr lang="ru-RU" sz="1400" dirty="0">
                <a:latin typeface="TimesNewRomanPSMT"/>
              </a:rPr>
              <a:t>. Тому </a:t>
            </a:r>
            <a:r>
              <a:rPr lang="ru-RU" sz="1400" dirty="0" err="1">
                <a:latin typeface="TimesNewRomanPSMT"/>
              </a:rPr>
              <a:t>можна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констатувати</a:t>
            </a:r>
            <a:r>
              <a:rPr lang="ru-RU" sz="1400" dirty="0">
                <a:latin typeface="TimesNewRomanPSMT"/>
              </a:rPr>
              <a:t> факт </a:t>
            </a:r>
            <a:r>
              <a:rPr lang="ru-RU" sz="1400" dirty="0" err="1" smtClean="0">
                <a:latin typeface="TimesNewRomanPSMT"/>
              </a:rPr>
              <a:t>підтримання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квотної</a:t>
            </a:r>
            <a:r>
              <a:rPr lang="ru-RU" sz="1400" dirty="0" smtClean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моделі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представництва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угорської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громади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в органах </a:t>
            </a:r>
            <a:r>
              <a:rPr lang="ru-RU" sz="1400" dirty="0" err="1">
                <a:latin typeface="TimesNewRomanPSMT"/>
              </a:rPr>
              <a:t>місцевого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самоврядування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Закарпаття</a:t>
            </a:r>
            <a:r>
              <a:rPr lang="ru-RU" sz="1400" dirty="0" smtClean="0">
                <a:latin typeface="TimesNewRomanPSMT"/>
              </a:rPr>
              <a:t>.</a:t>
            </a:r>
          </a:p>
          <a:p>
            <a:pPr algn="just"/>
            <a:r>
              <a:rPr lang="ru-RU" sz="1400" dirty="0" smtClean="0">
                <a:latin typeface="TimesNewRomanPSMT"/>
              </a:rPr>
              <a:t>	У </a:t>
            </a:r>
            <a:r>
              <a:rPr lang="ru-RU" sz="1400" dirty="0" err="1">
                <a:latin typeface="TimesNewRomanPSMT"/>
              </a:rPr>
              <a:t>кінці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квітня</a:t>
            </a:r>
            <a:r>
              <a:rPr lang="ru-RU" sz="1400" dirty="0">
                <a:latin typeface="TimesNewRomanPSMT"/>
              </a:rPr>
              <a:t> 2012 року ЦВК </a:t>
            </a:r>
            <a:r>
              <a:rPr lang="ru-RU" sz="1400" dirty="0" err="1">
                <a:latin typeface="TimesNewRomanPSMT"/>
              </a:rPr>
              <a:t>України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оприлюднила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список </a:t>
            </a:r>
            <a:r>
              <a:rPr lang="ru-RU" sz="1400" dirty="0" err="1">
                <a:latin typeface="TimesNewRomanPSMT"/>
              </a:rPr>
              <a:t>виборчих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округів</a:t>
            </a:r>
            <a:r>
              <a:rPr lang="ru-RU" sz="1400" dirty="0">
                <a:latin typeface="TimesNewRomanPSMT"/>
              </a:rPr>
              <a:t>, де </a:t>
            </a:r>
            <a:r>
              <a:rPr lang="ru-RU" sz="1400" b="1" dirty="0" err="1">
                <a:latin typeface="TimesNewRomanPSMT"/>
              </a:rPr>
              <a:t>очікуваного</a:t>
            </a:r>
            <a:r>
              <a:rPr lang="ru-RU" sz="1400" b="1" dirty="0">
                <a:latin typeface="TimesNewRomanPSMT"/>
              </a:rPr>
              <a:t> «</a:t>
            </a:r>
            <a:r>
              <a:rPr lang="ru-RU" sz="1400" b="1" dirty="0" err="1" smtClean="0">
                <a:latin typeface="TimesNewRomanPSMT"/>
              </a:rPr>
              <a:t>угорського</a:t>
            </a:r>
            <a:r>
              <a:rPr lang="ru-RU" sz="1400" b="1" dirty="0" smtClean="0">
                <a:latin typeface="TimesNewRomanPSMT"/>
              </a:rPr>
              <a:t>» </a:t>
            </a:r>
            <a:r>
              <a:rPr lang="ru-RU" sz="1400" b="1" dirty="0" err="1" smtClean="0">
                <a:latin typeface="TimesNewRomanPSMT"/>
              </a:rPr>
              <a:t>виборчого</a:t>
            </a:r>
            <a:r>
              <a:rPr lang="ru-RU" sz="1400" b="1" dirty="0" smtClean="0">
                <a:latin typeface="TimesNewRomanPSMT"/>
              </a:rPr>
              <a:t> </a:t>
            </a:r>
            <a:r>
              <a:rPr lang="ru-RU" sz="1400" b="1" dirty="0">
                <a:latin typeface="TimesNewRomanPSMT"/>
              </a:rPr>
              <a:t>округу не </a:t>
            </a:r>
            <a:r>
              <a:rPr lang="ru-RU" sz="1400" b="1" dirty="0" err="1">
                <a:latin typeface="TimesNewRomanPSMT"/>
              </a:rPr>
              <a:t>було</a:t>
            </a:r>
            <a:r>
              <a:rPr lang="ru-RU" sz="1400" dirty="0">
                <a:latin typeface="TimesNewRomanPSMT"/>
              </a:rPr>
              <a:t>. </a:t>
            </a:r>
            <a:r>
              <a:rPr lang="ru-RU" sz="1400" dirty="0" err="1">
                <a:latin typeface="TimesNewRomanPSMT"/>
              </a:rPr>
              <a:t>Ужгородський</a:t>
            </a:r>
            <a:r>
              <a:rPr lang="ru-RU" sz="1400" dirty="0">
                <a:latin typeface="TimesNewRomanPSMT"/>
              </a:rPr>
              <a:t> район з </a:t>
            </a:r>
            <a:r>
              <a:rPr lang="ru-RU" sz="1400" dirty="0" smtClean="0">
                <a:latin typeface="TimesNewRomanPSMT"/>
              </a:rPr>
              <a:t>м. Ужгород </a:t>
            </a:r>
            <a:r>
              <a:rPr lang="ru-RU" sz="1400" dirty="0">
                <a:latin typeface="TimesNewRomanPSMT"/>
              </a:rPr>
              <a:t>та з м. Чоп </a:t>
            </a:r>
            <a:r>
              <a:rPr lang="ru-RU" sz="1400" dirty="0" err="1">
                <a:latin typeface="TimesNewRomanPSMT"/>
              </a:rPr>
              <a:t>складав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виборчий</a:t>
            </a:r>
            <a:r>
              <a:rPr lang="ru-RU" sz="1400" dirty="0">
                <a:latin typeface="TimesNewRomanPSMT"/>
              </a:rPr>
              <a:t> округ №</a:t>
            </a:r>
            <a:r>
              <a:rPr lang="ru-RU" sz="1400" dirty="0" smtClean="0">
                <a:latin typeface="TimesNewRomanPSMT"/>
              </a:rPr>
              <a:t>68 (16,1</a:t>
            </a:r>
            <a:r>
              <a:rPr lang="ru-RU" sz="1400" dirty="0">
                <a:latin typeface="TimesNewRomanPSMT"/>
              </a:rPr>
              <a:t>% </a:t>
            </a:r>
            <a:r>
              <a:rPr lang="ru-RU" sz="1400" dirty="0" err="1">
                <a:latin typeface="TimesNewRomanPSMT"/>
              </a:rPr>
              <a:t>угорців</a:t>
            </a:r>
            <a:r>
              <a:rPr lang="ru-RU" sz="1400" dirty="0">
                <a:latin typeface="TimesNewRomanPSMT"/>
              </a:rPr>
              <a:t>), </a:t>
            </a:r>
            <a:r>
              <a:rPr lang="ru-RU" sz="1400" dirty="0" err="1">
                <a:latin typeface="TimesNewRomanPSMT"/>
              </a:rPr>
              <a:t>угорські</a:t>
            </a:r>
            <a:r>
              <a:rPr lang="ru-RU" sz="1400" dirty="0">
                <a:latin typeface="TimesNewRomanPSMT"/>
              </a:rPr>
              <a:t> села </a:t>
            </a:r>
            <a:r>
              <a:rPr lang="ru-RU" sz="1400" dirty="0" err="1">
                <a:latin typeface="TimesNewRomanPSMT"/>
              </a:rPr>
              <a:t>Мукачівського</a:t>
            </a:r>
            <a:r>
              <a:rPr lang="ru-RU" sz="1400" dirty="0">
                <a:latin typeface="TimesNewRomanPSMT"/>
              </a:rPr>
              <a:t> району, </a:t>
            </a:r>
            <a:r>
              <a:rPr lang="ru-RU" sz="1400" dirty="0" smtClean="0">
                <a:latin typeface="TimesNewRomanPSMT"/>
              </a:rPr>
              <a:t>та </a:t>
            </a:r>
            <a:r>
              <a:rPr lang="ru-RU" sz="1400" dirty="0" err="1" smtClean="0">
                <a:latin typeface="TimesNewRomanPSMT"/>
              </a:rPr>
              <a:t>північно</a:t>
            </a:r>
            <a:r>
              <a:rPr lang="ru-RU" sz="1400" dirty="0" smtClean="0">
                <a:latin typeface="TimesNewRomanPSMT"/>
              </a:rPr>
              <a:t>–</a:t>
            </a:r>
            <a:r>
              <a:rPr lang="ru-RU" sz="1400" dirty="0" err="1" smtClean="0">
                <a:latin typeface="TimesNewRomanPSMT"/>
              </a:rPr>
              <a:t>східна</a:t>
            </a:r>
            <a:r>
              <a:rPr lang="ru-RU" sz="1400" dirty="0" smtClean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частина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Берегівського</a:t>
            </a:r>
            <a:r>
              <a:rPr lang="ru-RU" sz="1400" dirty="0">
                <a:latin typeface="TimesNewRomanPSMT"/>
              </a:rPr>
              <a:t> району </a:t>
            </a:r>
            <a:r>
              <a:rPr lang="ru-RU" sz="1400" dirty="0" err="1" smtClean="0">
                <a:latin typeface="TimesNewRomanPSMT"/>
              </a:rPr>
              <a:t>увійшла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в </a:t>
            </a:r>
            <a:r>
              <a:rPr lang="ru-RU" sz="1400" dirty="0">
                <a:latin typeface="TimesNewRomanPSMT"/>
              </a:rPr>
              <a:t>69–</a:t>
            </a:r>
            <a:r>
              <a:rPr lang="ru-RU" sz="1400" dirty="0" err="1">
                <a:latin typeface="TimesNewRomanPSMT"/>
              </a:rPr>
              <a:t>ий</a:t>
            </a:r>
            <a:r>
              <a:rPr lang="ru-RU" sz="1400" dirty="0">
                <a:latin typeface="TimesNewRomanPSMT"/>
              </a:rPr>
              <a:t> округ (17,8% </a:t>
            </a:r>
            <a:r>
              <a:rPr lang="ru-RU" sz="1400" dirty="0" err="1">
                <a:latin typeface="TimesNewRomanPSMT"/>
              </a:rPr>
              <a:t>угорців</a:t>
            </a:r>
            <a:r>
              <a:rPr lang="ru-RU" sz="1400" dirty="0">
                <a:latin typeface="TimesNewRomanPSMT"/>
              </a:rPr>
              <a:t>), до 73–</a:t>
            </a:r>
            <a:r>
              <a:rPr lang="ru-RU" sz="1400" dirty="0" err="1">
                <a:latin typeface="TimesNewRomanPSMT"/>
              </a:rPr>
              <a:t>го</a:t>
            </a:r>
            <a:r>
              <a:rPr lang="ru-RU" sz="1400" dirty="0">
                <a:latin typeface="TimesNewRomanPSMT"/>
              </a:rPr>
              <a:t> округу </a:t>
            </a:r>
            <a:r>
              <a:rPr lang="ru-RU" sz="1400" dirty="0" err="1" smtClean="0">
                <a:latin typeface="TimesNewRomanPSMT"/>
              </a:rPr>
              <a:t>увійшов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Виноградівський</a:t>
            </a:r>
            <a:r>
              <a:rPr lang="ru-RU" sz="1400" dirty="0" smtClean="0">
                <a:latin typeface="TimesNewRomanPSMT"/>
              </a:rPr>
              <a:t> </a:t>
            </a:r>
            <a:r>
              <a:rPr lang="ru-RU" sz="1400" dirty="0">
                <a:latin typeface="TimesNewRomanPSMT"/>
              </a:rPr>
              <a:t>район, м. Берегово та </a:t>
            </a:r>
            <a:r>
              <a:rPr lang="ru-RU" sz="1400" dirty="0" err="1" smtClean="0">
                <a:latin typeface="TimesNewRomanPSMT"/>
              </a:rPr>
              <a:t>Берегівський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район </a:t>
            </a:r>
            <a:r>
              <a:rPr lang="ru-RU" sz="1400" dirty="0">
                <a:latin typeface="TimesNewRomanPSMT"/>
              </a:rPr>
              <a:t>(33,6% </a:t>
            </a:r>
            <a:r>
              <a:rPr lang="ru-RU" sz="1400" dirty="0" err="1">
                <a:latin typeface="TimesNewRomanPSMT"/>
              </a:rPr>
              <a:t>угорців</a:t>
            </a:r>
            <a:r>
              <a:rPr lang="ru-RU" sz="1400" dirty="0">
                <a:latin typeface="TimesNewRomanPSMT"/>
              </a:rPr>
              <a:t>). </a:t>
            </a:r>
            <a:endParaRPr lang="ru-RU" sz="1400" dirty="0" smtClean="0">
              <a:latin typeface="TimesNewRomanPSMT"/>
            </a:endParaRPr>
          </a:p>
          <a:p>
            <a:pPr algn="just"/>
            <a:r>
              <a:rPr lang="ru-RU" sz="1400" dirty="0" err="1" smtClean="0">
                <a:latin typeface="TimesNewRomanPSMT"/>
              </a:rPr>
              <a:t>Прикметно</a:t>
            </a:r>
            <a:r>
              <a:rPr lang="ru-RU" sz="1400" dirty="0">
                <a:latin typeface="TimesNewRomanPSMT"/>
              </a:rPr>
              <a:t>, </a:t>
            </a:r>
            <a:r>
              <a:rPr lang="ru-RU" sz="1400" dirty="0" err="1">
                <a:latin typeface="TimesNewRomanPSMT"/>
              </a:rPr>
              <a:t>що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навіть</a:t>
            </a:r>
            <a:r>
              <a:rPr lang="ru-RU" sz="1400" dirty="0">
                <a:latin typeface="TimesNewRomanPSMT"/>
              </a:rPr>
              <a:t> у 2002 </a:t>
            </a:r>
            <a:r>
              <a:rPr lang="ru-RU" sz="1400" dirty="0" err="1" smtClean="0">
                <a:latin typeface="TimesNewRomanPSMT"/>
              </a:rPr>
              <a:t>році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при </a:t>
            </a:r>
            <a:r>
              <a:rPr lang="ru-RU" sz="1400" dirty="0" err="1">
                <a:latin typeface="TimesNewRomanPSMT"/>
              </a:rPr>
              <a:t>змішаній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виборчій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системі</a:t>
            </a:r>
            <a:r>
              <a:rPr lang="ru-RU" sz="1400" dirty="0">
                <a:latin typeface="TimesNewRomanPSMT"/>
              </a:rPr>
              <a:t> в одномандатному </a:t>
            </a:r>
            <a:r>
              <a:rPr lang="ru-RU" sz="1400" dirty="0" err="1" smtClean="0">
                <a:latin typeface="TimesNewRomanPSMT"/>
              </a:rPr>
              <a:t>окрузі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№</a:t>
            </a:r>
            <a:r>
              <a:rPr lang="ru-RU" sz="1400" dirty="0">
                <a:latin typeface="TimesNewRomanPSMT"/>
              </a:rPr>
              <a:t>72 з центром у </a:t>
            </a:r>
            <a:r>
              <a:rPr lang="ru-RU" sz="1400" dirty="0" err="1">
                <a:latin typeface="TimesNewRomanPSMT"/>
              </a:rPr>
              <a:t>Берегові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частка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угорців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>
                <a:latin typeface="TimesNewRomanPSMT"/>
              </a:rPr>
              <a:t>була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err="1" smtClean="0">
                <a:latin typeface="TimesNewRomanPSMT"/>
              </a:rPr>
              <a:t>більше</a:t>
            </a:r>
            <a:r>
              <a:rPr lang="ru-RU" sz="1400" dirty="0">
                <a:latin typeface="TimesNewRomanPSMT"/>
              </a:rPr>
              <a:t> </a:t>
            </a:r>
            <a:r>
              <a:rPr lang="ru-RU" sz="1400" dirty="0" smtClean="0">
                <a:latin typeface="TimesNewRomanPSMT"/>
              </a:rPr>
              <a:t>50</a:t>
            </a:r>
            <a:r>
              <a:rPr lang="ru-RU" sz="1400" dirty="0">
                <a:latin typeface="TimesNewRomanPSMT"/>
              </a:rPr>
              <a:t>%. </a:t>
            </a:r>
            <a:r>
              <a:rPr lang="ru-RU" sz="1400" b="1" i="1" dirty="0">
                <a:latin typeface="TimesNewRomanPSMT"/>
              </a:rPr>
              <a:t>Таким чином, для </a:t>
            </a:r>
            <a:r>
              <a:rPr lang="ru-RU" sz="1400" b="1" i="1" dirty="0" err="1">
                <a:latin typeface="TimesNewRomanPSMT"/>
              </a:rPr>
              <a:t>угорців</a:t>
            </a:r>
            <a:r>
              <a:rPr lang="ru-RU" sz="1400" b="1" i="1" dirty="0">
                <a:latin typeface="TimesNewRomanPSMT"/>
              </a:rPr>
              <a:t> </a:t>
            </a:r>
            <a:r>
              <a:rPr lang="ru-RU" sz="1400" b="1" i="1" dirty="0" err="1">
                <a:latin typeface="TimesNewRomanPSMT"/>
              </a:rPr>
              <a:t>значно</a:t>
            </a:r>
            <a:r>
              <a:rPr lang="ru-RU" sz="1400" b="1" i="1" dirty="0">
                <a:latin typeface="TimesNewRomanPSMT"/>
              </a:rPr>
              <a:t> </a:t>
            </a:r>
            <a:r>
              <a:rPr lang="ru-RU" sz="1400" b="1" i="1" dirty="0" err="1">
                <a:latin typeface="TimesNewRomanPSMT"/>
              </a:rPr>
              <a:t>зменшились</a:t>
            </a:r>
            <a:r>
              <a:rPr lang="ru-RU" sz="1400" b="1" i="1" dirty="0">
                <a:latin typeface="TimesNewRomanPSMT"/>
              </a:rPr>
              <a:t> </a:t>
            </a:r>
            <a:r>
              <a:rPr lang="ru-RU" sz="1400" b="1" i="1" dirty="0" err="1" smtClean="0">
                <a:latin typeface="TimesNewRomanPSMT"/>
              </a:rPr>
              <a:t>шанси</a:t>
            </a:r>
            <a:r>
              <a:rPr lang="ru-RU" sz="1400" b="1" i="1" dirty="0">
                <a:latin typeface="TimesNewRomanPSMT"/>
              </a:rPr>
              <a:t> </a:t>
            </a:r>
            <a:r>
              <a:rPr lang="ru-RU" sz="1400" b="1" i="1" dirty="0" err="1" smtClean="0">
                <a:latin typeface="TimesNewRomanPSMT"/>
              </a:rPr>
              <a:t>просування</a:t>
            </a:r>
            <a:r>
              <a:rPr lang="ru-RU" sz="1400" b="1" i="1" dirty="0" smtClean="0">
                <a:latin typeface="TimesNewRomanPSMT"/>
              </a:rPr>
              <a:t> </a:t>
            </a:r>
            <a:r>
              <a:rPr lang="ru-RU" sz="1400" b="1" i="1" dirty="0" err="1">
                <a:latin typeface="TimesNewRomanPSMT"/>
              </a:rPr>
              <a:t>свого</a:t>
            </a:r>
            <a:r>
              <a:rPr lang="ru-RU" sz="1400" b="1" i="1" dirty="0">
                <a:latin typeface="TimesNewRomanPSMT"/>
              </a:rPr>
              <a:t> кандидата у парламент.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368152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332656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000000"/>
                </a:solidFill>
                <a:latin typeface="Inerta"/>
              </a:rPr>
              <a:t>Децентралізація</a:t>
            </a:r>
            <a:r>
              <a:rPr lang="ru-RU" b="1" dirty="0">
                <a:solidFill>
                  <a:srgbClr val="000000"/>
                </a:solidFill>
                <a:latin typeface="Inerta"/>
              </a:rPr>
              <a:t>: </a:t>
            </a:r>
            <a:r>
              <a:rPr lang="ru-RU" b="1" dirty="0" err="1">
                <a:solidFill>
                  <a:srgbClr val="000000"/>
                </a:solidFill>
                <a:latin typeface="Inerta"/>
              </a:rPr>
              <a:t>якою</a:t>
            </a:r>
            <a:r>
              <a:rPr lang="ru-RU" b="1" dirty="0">
                <a:solidFill>
                  <a:srgbClr val="000000"/>
                </a:solidFill>
                <a:latin typeface="Inerta"/>
              </a:rPr>
              <a:t> є участь </a:t>
            </a:r>
            <a:r>
              <a:rPr lang="ru-RU" b="1" dirty="0" err="1">
                <a:solidFill>
                  <a:srgbClr val="000000"/>
                </a:solidFill>
                <a:latin typeface="Inerta"/>
              </a:rPr>
              <a:t>представників</a:t>
            </a:r>
            <a:r>
              <a:rPr lang="ru-RU" b="1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Inerta"/>
              </a:rPr>
              <a:t>національних</a:t>
            </a:r>
            <a:r>
              <a:rPr lang="ru-RU" b="1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Inerta"/>
              </a:rPr>
              <a:t>меншин</a:t>
            </a:r>
            <a:r>
              <a:rPr lang="ru-RU" b="1" dirty="0">
                <a:solidFill>
                  <a:srgbClr val="000000"/>
                </a:solidFill>
                <a:latin typeface="Inerta"/>
              </a:rPr>
              <a:t> у </a:t>
            </a:r>
            <a:r>
              <a:rPr lang="ru-RU" b="1" dirty="0" err="1">
                <a:solidFill>
                  <a:srgbClr val="000000"/>
                </a:solidFill>
                <a:latin typeface="Inerta"/>
              </a:rPr>
              <a:t>керівних</a:t>
            </a:r>
            <a:r>
              <a:rPr lang="ru-RU" b="1" dirty="0">
                <a:solidFill>
                  <a:srgbClr val="000000"/>
                </a:solidFill>
                <a:latin typeface="Inerta"/>
              </a:rPr>
              <a:t> органах громад</a:t>
            </a:r>
          </a:p>
          <a:p>
            <a:r>
              <a:rPr lang="ru-RU" dirty="0">
                <a:solidFill>
                  <a:srgbClr val="000000"/>
                </a:solidFill>
                <a:latin typeface="Inerta"/>
              </a:rPr>
              <a:t>30.07.2020 р</a:t>
            </a:r>
            <a:r>
              <a:rPr lang="ru-RU" dirty="0" smtClean="0">
                <a:solidFill>
                  <a:srgbClr val="000000"/>
                </a:solidFill>
                <a:latin typeface="Inerta"/>
              </a:rPr>
              <a:t>.</a:t>
            </a:r>
            <a:r>
              <a:rPr lang="en-GB" dirty="0">
                <a:solidFill>
                  <a:srgbClr val="000000"/>
                </a:solidFill>
                <a:latin typeface="Inerta"/>
              </a:rPr>
              <a:t> </a:t>
            </a:r>
            <a:r>
              <a:rPr lang="en-GB" dirty="0">
                <a:solidFill>
                  <a:srgbClr val="000000"/>
                </a:solidFill>
                <a:latin typeface="Inerta"/>
                <a:hlinkClick r:id="rId2"/>
              </a:rPr>
              <a:t>http://</a:t>
            </a:r>
            <a:r>
              <a:rPr lang="en-GB" dirty="0" smtClean="0">
                <a:solidFill>
                  <a:srgbClr val="000000"/>
                </a:solidFill>
                <a:latin typeface="Inerta"/>
                <a:hlinkClick r:id="rId2"/>
              </a:rPr>
              <a:t>nrcu.gov.ua/news.html?newsID=93897</a:t>
            </a:r>
            <a:endParaRPr lang="uk-UA" dirty="0" smtClean="0">
              <a:solidFill>
                <a:srgbClr val="000000"/>
              </a:solidFill>
              <a:latin typeface="Inerta"/>
            </a:endParaRPr>
          </a:p>
          <a:p>
            <a:endParaRPr lang="ru-RU" b="0" i="0" dirty="0">
              <a:solidFill>
                <a:srgbClr val="000000"/>
              </a:solidFill>
              <a:effectLst/>
              <a:latin typeface="Inert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30425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та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громадянського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Анатолій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Ткачук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Ужгородської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Юрій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Мандич</a:t>
            </a:r>
            <a:r>
              <a:rPr lang="ru-RU" sz="1400" dirty="0" smtClean="0">
                <a:solidFill>
                  <a:srgbClr val="000000"/>
                </a:solidFill>
                <a:latin typeface="Inerta"/>
              </a:rPr>
              <a:t>.</a:t>
            </a:r>
          </a:p>
          <a:p>
            <a:pPr marL="285750" indent="-285750">
              <a:buFontTx/>
              <a:buChar char="-"/>
            </a:pPr>
            <a:endParaRPr lang="uk-UA" sz="1400" dirty="0">
              <a:solidFill>
                <a:srgbClr val="000000"/>
              </a:solidFill>
              <a:latin typeface="Inerta"/>
            </a:endParaRPr>
          </a:p>
          <a:p>
            <a:r>
              <a:rPr lang="ru-RU" sz="1400" b="1" dirty="0">
                <a:solidFill>
                  <a:srgbClr val="000000"/>
                </a:solidFill>
                <a:latin typeface="Inerta"/>
              </a:rPr>
              <a:t>ТКАЧУК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: Мене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завжди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дещо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дивують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теми  про те,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який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етнос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і де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має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бути представлений,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чи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потрібні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квоти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? Тому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що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я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згадую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наприклад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українську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новітню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історію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, коли в нас Президентом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України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був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росіянин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чи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єврей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. Так само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прем'єр-міністром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не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обов'язково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був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українець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. Тому,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мені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здається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Україна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─ одна з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найтолерантніших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країн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світу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. І у нас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всі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українці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, не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залежно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від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їх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етнічного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походження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, 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мають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Inerta"/>
              </a:rPr>
              <a:t>однакові</a:t>
            </a:r>
            <a:r>
              <a:rPr lang="ru-RU" sz="1400" dirty="0">
                <a:solidFill>
                  <a:srgbClr val="000000"/>
                </a:solidFill>
                <a:latin typeface="Inerta"/>
              </a:rPr>
              <a:t> права</a:t>
            </a:r>
            <a:r>
              <a:rPr lang="ru-RU" sz="1400" dirty="0" smtClean="0">
                <a:solidFill>
                  <a:srgbClr val="000000"/>
                </a:solidFill>
                <a:latin typeface="Inerta"/>
              </a:rPr>
              <a:t>.</a:t>
            </a:r>
          </a:p>
          <a:p>
            <a:endParaRPr lang="uk-UA" sz="1400" dirty="0">
              <a:solidFill>
                <a:srgbClr val="000000"/>
              </a:solidFill>
              <a:latin typeface="Inerta"/>
            </a:endParaRPr>
          </a:p>
          <a:p>
            <a:pPr algn="just"/>
            <a:r>
              <a:rPr lang="ru-RU" sz="1400" b="1" dirty="0">
                <a:solidFill>
                  <a:srgbClr val="000000"/>
                </a:solidFill>
                <a:latin typeface="Tahoma"/>
              </a:rPr>
              <a:t>МАНДИЧ: 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 </a:t>
            </a:r>
            <a:r>
              <a:rPr lang="ru-RU" sz="1400" dirty="0" smtClean="0">
                <a:solidFill>
                  <a:srgbClr val="000000"/>
                </a:solidFill>
                <a:latin typeface="Tahoma"/>
              </a:rPr>
              <a:t>Добре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коли є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представник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тої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чи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іншої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нацменшини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у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владі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Він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може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представляти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інтереси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 smtClean="0">
                <a:solidFill>
                  <a:srgbClr val="000000"/>
                </a:solidFill>
                <a:latin typeface="Tahoma"/>
              </a:rPr>
              <a:t>звертати</a:t>
            </a:r>
            <a:r>
              <a:rPr lang="ru-RU" sz="1400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 smtClean="0">
                <a:solidFill>
                  <a:srgbClr val="000000"/>
                </a:solidFill>
                <a:latin typeface="Tahoma"/>
              </a:rPr>
              <a:t>увагу</a:t>
            </a:r>
            <a:r>
              <a:rPr lang="ru-RU" sz="1400" dirty="0" smtClean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на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ті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проблемні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питання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яких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найбільше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Приміром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угорська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нацменшина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яка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домінує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сьогодні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у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Закарпатській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області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на другому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місці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румунська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також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ромська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народність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.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Якщо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взяти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ромську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народність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то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сьогодні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вкрай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необхідно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щоб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у кожному державному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органі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був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представник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ради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міського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голови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з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питань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нацменшин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ця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посада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дуже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доречна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. Яка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надає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можливість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керівництву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міста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розуміти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ті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проблеми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,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які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сьогодні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турбують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ahoma"/>
              </a:rPr>
              <a:t>нацменшини</a:t>
            </a:r>
            <a:r>
              <a:rPr lang="ru-RU" sz="1400" dirty="0">
                <a:solidFill>
                  <a:srgbClr val="000000"/>
                </a:solidFill>
                <a:latin typeface="Tahoma"/>
              </a:rPr>
              <a:t>.</a:t>
            </a:r>
            <a:endParaRPr lang="ru-RU" sz="1400" dirty="0">
              <a:solidFill>
                <a:srgbClr val="000000"/>
              </a:solidFill>
              <a:latin typeface="Inerta"/>
            </a:endParaRPr>
          </a:p>
          <a:p>
            <a:endParaRPr lang="ru-RU" sz="1400" dirty="0" smtClean="0">
              <a:solidFill>
                <a:srgbClr val="000000"/>
              </a:solidFill>
              <a:latin typeface="Inerta"/>
            </a:endParaRPr>
          </a:p>
          <a:p>
            <a:pPr marL="285750" indent="-285750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3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91168"/>
            <a:ext cx="7992888" cy="526297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ОБСЄ,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Союзу, Ради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стверджувати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законом, у тому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фактичної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автохтонного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етнічних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мовнолінгвістичних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політичній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бути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обраним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належать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себе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автохтонними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мешканцями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2%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Бельгія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Естонія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Кіпр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Латвія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еміграційною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Австрії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незалежності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виявився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впливовим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Прибалтики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Балканського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Скандинавського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півостровів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Польщі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компактно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Бельгії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Естонії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Кіпрі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Словенії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Фінляндії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3897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730469" cy="6617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ЗВІТ </a:t>
            </a:r>
            <a:r>
              <a:rPr lang="ru-RU" sz="1600" dirty="0" err="1"/>
              <a:t>Вплив</a:t>
            </a:r>
            <a:r>
              <a:rPr lang="ru-RU" sz="1600" dirty="0"/>
              <a:t> </a:t>
            </a:r>
            <a:r>
              <a:rPr lang="ru-RU" sz="1600" dirty="0" err="1"/>
              <a:t>децентралізації</a:t>
            </a:r>
            <a:r>
              <a:rPr lang="ru-RU" sz="1600" dirty="0"/>
              <a:t> </a:t>
            </a:r>
            <a:r>
              <a:rPr lang="ru-RU" sz="1600" dirty="0" err="1"/>
              <a:t>влади</a:t>
            </a:r>
            <a:r>
              <a:rPr lang="ru-RU" sz="1600" dirty="0"/>
              <a:t> на </a:t>
            </a:r>
            <a:r>
              <a:rPr lang="ru-RU" sz="1600" dirty="0" err="1"/>
              <a:t>національні</a:t>
            </a:r>
            <a:r>
              <a:rPr lang="ru-RU" sz="1600" dirty="0"/>
              <a:t> </a:t>
            </a:r>
            <a:r>
              <a:rPr lang="ru-RU" sz="1600" dirty="0" err="1"/>
              <a:t>меншини</a:t>
            </a:r>
            <a:r>
              <a:rPr lang="ru-RU" sz="1600" dirty="0"/>
              <a:t> в </a:t>
            </a:r>
            <a:r>
              <a:rPr lang="ru-RU" sz="1600" dirty="0" err="1"/>
              <a:t>Україні</a:t>
            </a:r>
            <a:r>
              <a:rPr lang="ru-RU" sz="1600" dirty="0"/>
              <a:t> в </a:t>
            </a:r>
            <a:r>
              <a:rPr lang="ru-RU" sz="1600" dirty="0" err="1"/>
              <a:t>окремих</a:t>
            </a:r>
            <a:r>
              <a:rPr lang="ru-RU" sz="1600" dirty="0"/>
              <a:t> </a:t>
            </a:r>
            <a:r>
              <a:rPr lang="ru-RU" sz="1600" dirty="0" err="1"/>
              <a:t>регіонах</a:t>
            </a:r>
            <a:r>
              <a:rPr lang="ru-RU" sz="1600" dirty="0"/>
              <a:t>: </a:t>
            </a:r>
            <a:r>
              <a:rPr lang="ru-RU" sz="1600" dirty="0" err="1"/>
              <a:t>Чернівецькій</a:t>
            </a:r>
            <a:r>
              <a:rPr lang="ru-RU" sz="1600" dirty="0"/>
              <a:t>, </a:t>
            </a:r>
            <a:r>
              <a:rPr lang="ru-RU" sz="1600" dirty="0" err="1"/>
              <a:t>Одеській</a:t>
            </a:r>
            <a:r>
              <a:rPr lang="ru-RU" sz="1600" dirty="0"/>
              <a:t> і </a:t>
            </a:r>
            <a:r>
              <a:rPr lang="ru-RU" sz="1600" dirty="0" err="1"/>
              <a:t>Закарпатській</a:t>
            </a:r>
            <a:r>
              <a:rPr lang="ru-RU" sz="1600" dirty="0"/>
              <a:t> </a:t>
            </a:r>
            <a:r>
              <a:rPr lang="ru-RU" sz="1600" dirty="0" smtClean="0"/>
              <a:t>областях </a:t>
            </a: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rm.coe.int/report-decentralisation-and-minorities-ua/1680a22388</a:t>
            </a:r>
            <a:r>
              <a:rPr lang="uk-UA" sz="1600" dirty="0" smtClean="0"/>
              <a:t> </a:t>
            </a:r>
            <a:r>
              <a:rPr lang="ru-RU" sz="1200" dirty="0" err="1"/>
              <a:t>Цей</a:t>
            </a:r>
            <a:r>
              <a:rPr lang="ru-RU" sz="1200" dirty="0"/>
              <a:t> </a:t>
            </a:r>
            <a:r>
              <a:rPr lang="ru-RU" sz="1200" dirty="0" err="1"/>
              <a:t>звіт</a:t>
            </a:r>
            <a:r>
              <a:rPr lang="ru-RU" sz="1200" dirty="0"/>
              <a:t> </a:t>
            </a:r>
            <a:r>
              <a:rPr lang="ru-RU" sz="1200" dirty="0" err="1"/>
              <a:t>підготовлено</a:t>
            </a:r>
            <a:r>
              <a:rPr lang="ru-RU" sz="1200" dirty="0"/>
              <a:t> Департаментом </a:t>
            </a:r>
            <a:r>
              <a:rPr lang="ru-RU" sz="1200" dirty="0" err="1"/>
              <a:t>демократії</a:t>
            </a:r>
            <a:r>
              <a:rPr lang="ru-RU" sz="1200" dirty="0"/>
              <a:t> і </a:t>
            </a:r>
            <a:r>
              <a:rPr lang="ru-RU" sz="1200" dirty="0" err="1"/>
              <a:t>врядування</a:t>
            </a:r>
            <a:r>
              <a:rPr lang="ru-RU" sz="1200" dirty="0"/>
              <a:t> та Департаментом з </a:t>
            </a:r>
            <a:r>
              <a:rPr lang="ru-RU" sz="1200" dirty="0" err="1"/>
              <a:t>боротьби</a:t>
            </a:r>
            <a:r>
              <a:rPr lang="ru-RU" sz="1200" dirty="0"/>
              <a:t> з </a:t>
            </a:r>
            <a:r>
              <a:rPr lang="ru-RU" sz="1200" dirty="0" err="1"/>
              <a:t>дискримінацією</a:t>
            </a:r>
            <a:r>
              <a:rPr lang="ru-RU" sz="1200" dirty="0"/>
              <a:t> Генерального директорату II з </a:t>
            </a:r>
            <a:r>
              <a:rPr lang="ru-RU" sz="1200" dirty="0" err="1"/>
              <a:t>питань</a:t>
            </a:r>
            <a:r>
              <a:rPr lang="ru-RU" sz="1200" dirty="0"/>
              <a:t> </a:t>
            </a:r>
            <a:r>
              <a:rPr lang="ru-RU" sz="1200" dirty="0" err="1"/>
              <a:t>демократії</a:t>
            </a:r>
            <a:r>
              <a:rPr lang="ru-RU" sz="1200" dirty="0"/>
              <a:t> Ради </a:t>
            </a:r>
            <a:r>
              <a:rPr lang="ru-RU" sz="1200" dirty="0" err="1"/>
              <a:t>Європи</a:t>
            </a:r>
            <a:r>
              <a:rPr lang="ru-RU" sz="1200" dirty="0"/>
              <a:t> на </a:t>
            </a:r>
            <a:r>
              <a:rPr lang="ru-RU" sz="1200" dirty="0" err="1"/>
              <a:t>основі</a:t>
            </a:r>
            <a:r>
              <a:rPr lang="ru-RU" sz="1200" dirty="0"/>
              <a:t> </a:t>
            </a:r>
            <a:r>
              <a:rPr lang="ru-RU" sz="1200" dirty="0" err="1"/>
              <a:t>внесків</a:t>
            </a:r>
            <a:r>
              <a:rPr lang="ru-RU" sz="1200" dirty="0"/>
              <a:t> </a:t>
            </a:r>
            <a:r>
              <a:rPr lang="ru-RU" sz="1200" dirty="0" err="1"/>
              <a:t>міжнародних</a:t>
            </a:r>
            <a:r>
              <a:rPr lang="ru-RU" sz="1200" dirty="0"/>
              <a:t> та </a:t>
            </a:r>
            <a:r>
              <a:rPr lang="ru-RU" sz="1200" dirty="0" err="1"/>
              <a:t>місцевих</a:t>
            </a:r>
            <a:r>
              <a:rPr lang="ru-RU" sz="1200" dirty="0"/>
              <a:t> </a:t>
            </a:r>
            <a:r>
              <a:rPr lang="ru-RU" sz="1200" dirty="0" err="1"/>
              <a:t>експертів</a:t>
            </a:r>
            <a:r>
              <a:rPr lang="ru-RU" sz="1200" dirty="0"/>
              <a:t> Центру </a:t>
            </a:r>
            <a:r>
              <a:rPr lang="ru-RU" sz="1200" dirty="0" err="1"/>
              <a:t>експертизи</a:t>
            </a:r>
            <a:r>
              <a:rPr lang="ru-RU" sz="1200" dirty="0"/>
              <a:t> доброго </a:t>
            </a:r>
            <a:r>
              <a:rPr lang="ru-RU" sz="1200" dirty="0" err="1"/>
              <a:t>врядування</a:t>
            </a:r>
            <a:r>
              <a:rPr lang="ru-RU" sz="1200" dirty="0"/>
              <a:t> Департаменту </a:t>
            </a:r>
            <a:r>
              <a:rPr lang="ru-RU" sz="1200" dirty="0" err="1"/>
              <a:t>демократії</a:t>
            </a:r>
            <a:r>
              <a:rPr lang="ru-RU" sz="1200" dirty="0"/>
              <a:t> і </a:t>
            </a:r>
            <a:r>
              <a:rPr lang="ru-RU" sz="1200" dirty="0" err="1" smtClean="0"/>
              <a:t>врядування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навряд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органах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ОТГ.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Розмаїття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думок,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респондентами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Чернівецькій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Закарпатській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Одеській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ілюструє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реформа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вплинула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вказали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зменшилося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прикладу,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посадовець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ОТГ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Чернівецької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ОТГ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ромська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польська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міській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двоє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румунської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румунського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ОТГ (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румуни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приблизно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14%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пропорційне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забезпечене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належали до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румунської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ромською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меншиною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занепокоєння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представництву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ромів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завдано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Великоберезнянській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ОТГ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Закарпатської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мешкає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ромів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наочний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ромська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громада мала у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сільській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обраного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старою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виборчою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системою.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Найімовірніше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місцевих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виборів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жовтні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року у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Великоберезнянської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ОТГ не буде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жодного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</a:t>
            </a: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ромів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нова система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негативно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впливатиме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меншинами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занепокоєння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переходу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підзвітності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9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67"/>
            <a:ext cx="9144000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6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1428950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28950"/>
            <a:ext cx="9143999" cy="55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24585" y="188640"/>
            <a:ext cx="4572000" cy="2031325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just"/>
            <a:r>
              <a:rPr lang="ru-RU" dirty="0" err="1" smtClean="0">
                <a:latin typeface="SchoolBookC"/>
              </a:rPr>
              <a:t>Нехтування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інтересами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цих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груп</a:t>
            </a:r>
            <a:r>
              <a:rPr lang="ru-RU" dirty="0">
                <a:latin typeface="SchoolBookC"/>
              </a:rPr>
              <a:t> </a:t>
            </a:r>
            <a:r>
              <a:rPr lang="ru-RU" dirty="0" err="1" smtClean="0">
                <a:latin typeface="SchoolBookC"/>
              </a:rPr>
              <a:t>населення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>
                <a:latin typeface="SchoolBookC"/>
              </a:rPr>
              <a:t>за </a:t>
            </a:r>
            <a:r>
              <a:rPr lang="ru-RU" dirty="0" err="1">
                <a:latin typeface="SchoolBookC"/>
              </a:rPr>
              <a:t>певних</a:t>
            </a:r>
            <a:r>
              <a:rPr lang="ru-RU" dirty="0">
                <a:latin typeface="SchoolBookC"/>
              </a:rPr>
              <a:t> умов </a:t>
            </a:r>
            <a:r>
              <a:rPr lang="ru-RU" dirty="0" err="1">
                <a:latin typeface="SchoolBookC"/>
              </a:rPr>
              <a:t>може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призвести</a:t>
            </a:r>
            <a:r>
              <a:rPr lang="ru-RU" dirty="0">
                <a:latin typeface="SchoolBookC"/>
              </a:rPr>
              <a:t> до </a:t>
            </a:r>
            <a:r>
              <a:rPr lang="ru-RU" dirty="0" err="1" smtClean="0">
                <a:latin typeface="SchoolBookC"/>
              </a:rPr>
              <a:t>внутрішньодержавних</a:t>
            </a:r>
            <a:r>
              <a:rPr lang="en-US" dirty="0">
                <a:latin typeface="SchoolBookC"/>
              </a:rPr>
              <a:t> </a:t>
            </a:r>
            <a:r>
              <a:rPr lang="ru-RU" dirty="0" err="1" smtClean="0">
                <a:latin typeface="SchoolBookC"/>
              </a:rPr>
              <a:t>конфліктів</a:t>
            </a:r>
            <a:r>
              <a:rPr lang="ru-RU" dirty="0">
                <a:latin typeface="SchoolBookC"/>
              </a:rPr>
              <a:t>, </a:t>
            </a:r>
            <a:r>
              <a:rPr lang="ru-RU" dirty="0" err="1">
                <a:latin typeface="SchoolBookC"/>
              </a:rPr>
              <a:t>які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можуть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становити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суттєву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загрозу</a:t>
            </a:r>
            <a:r>
              <a:rPr lang="ru-RU" dirty="0">
                <a:latin typeface="SchoolBookC"/>
              </a:rPr>
              <a:t> для </a:t>
            </a:r>
            <a:r>
              <a:rPr lang="ru-RU" dirty="0" err="1">
                <a:latin typeface="SchoolBookC"/>
              </a:rPr>
              <a:t>всієї</a:t>
            </a:r>
            <a:r>
              <a:rPr lang="ru-RU" dirty="0">
                <a:latin typeface="SchoolBookC"/>
              </a:rPr>
              <a:t> </a:t>
            </a:r>
            <a:r>
              <a:rPr lang="ru-RU" dirty="0" err="1" smtClean="0">
                <a:latin typeface="SchoolBookC"/>
              </a:rPr>
              <a:t>системи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колективної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безпеки</a:t>
            </a:r>
            <a:r>
              <a:rPr lang="ru-RU" dirty="0">
                <a:latin typeface="SchoolBookC"/>
              </a:rPr>
              <a:t> на </a:t>
            </a:r>
            <a:r>
              <a:rPr lang="ru-RU" dirty="0" err="1">
                <a:latin typeface="SchoolBookC"/>
              </a:rPr>
              <a:t>теренах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європейського</a:t>
            </a:r>
            <a:r>
              <a:rPr lang="ru-RU" dirty="0">
                <a:latin typeface="SchoolBookC"/>
              </a:rPr>
              <a:t> континенту.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219965"/>
            <a:ext cx="8640960" cy="25853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SchoolBookC"/>
              </a:rPr>
              <a:t>	</a:t>
            </a:r>
            <a:r>
              <a:rPr lang="ru-RU" dirty="0" err="1" smtClean="0">
                <a:latin typeface="SchoolBookC"/>
              </a:rPr>
              <a:t>Саме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>
                <a:latin typeface="SchoolBookC"/>
              </a:rPr>
              <a:t>тому </a:t>
            </a:r>
            <a:r>
              <a:rPr lang="ru-RU" dirty="0" err="1">
                <a:latin typeface="SchoolBookC"/>
              </a:rPr>
              <a:t>питанням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захисту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соціальних</a:t>
            </a:r>
            <a:r>
              <a:rPr lang="ru-RU" dirty="0">
                <a:latin typeface="SchoolBookC"/>
              </a:rPr>
              <a:t>, </a:t>
            </a:r>
            <a:r>
              <a:rPr lang="ru-RU" dirty="0" err="1">
                <a:latin typeface="SchoolBookC"/>
              </a:rPr>
              <a:t>культурних</a:t>
            </a:r>
            <a:r>
              <a:rPr lang="ru-RU" dirty="0">
                <a:latin typeface="SchoolBookC"/>
              </a:rPr>
              <a:t> та </a:t>
            </a:r>
            <a:r>
              <a:rPr lang="ru-RU" dirty="0" err="1" smtClean="0">
                <a:latin typeface="SchoolBookC"/>
              </a:rPr>
              <a:t>політичних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>
                <a:latin typeface="SchoolBookC"/>
              </a:rPr>
              <a:t>прав </a:t>
            </a:r>
            <a:r>
              <a:rPr lang="ru-RU" dirty="0" err="1">
                <a:latin typeface="SchoolBookC"/>
              </a:rPr>
              <a:t>національних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меншин</a:t>
            </a:r>
            <a:r>
              <a:rPr lang="ru-RU" dirty="0">
                <a:latin typeface="SchoolBookC"/>
              </a:rPr>
              <a:t> в ЄС </a:t>
            </a:r>
            <a:r>
              <a:rPr lang="ru-RU" dirty="0" err="1">
                <a:latin typeface="SchoolBookC"/>
              </a:rPr>
              <a:t>приділяється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значна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увага</a:t>
            </a:r>
            <a:r>
              <a:rPr lang="ru-RU" dirty="0">
                <a:latin typeface="SchoolBookC"/>
              </a:rPr>
              <a:t>.</a:t>
            </a:r>
          </a:p>
          <a:p>
            <a:pPr algn="just"/>
            <a:endParaRPr lang="ru-RU" i="1" dirty="0" smtClean="0">
              <a:latin typeface="SchoolBookC"/>
            </a:endParaRPr>
          </a:p>
          <a:p>
            <a:pPr algn="just"/>
            <a:r>
              <a:rPr lang="en-US" i="1" dirty="0" smtClean="0">
                <a:latin typeface="SchoolBookC"/>
              </a:rPr>
              <a:t>	</a:t>
            </a:r>
            <a:r>
              <a:rPr lang="ru-RU" i="1" dirty="0" err="1" smtClean="0">
                <a:latin typeface="SchoolBookC"/>
              </a:rPr>
              <a:t>Це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знайшло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своє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відтворення</a:t>
            </a:r>
            <a:r>
              <a:rPr lang="ru-RU" i="1" dirty="0">
                <a:latin typeface="SchoolBookC"/>
              </a:rPr>
              <a:t> у </a:t>
            </a:r>
            <a:r>
              <a:rPr lang="ru-RU" i="1" dirty="0" err="1" smtClean="0">
                <a:latin typeface="SchoolBookC"/>
              </a:rPr>
              <a:t>щорічному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 smtClean="0">
                <a:latin typeface="SchoolBookC"/>
              </a:rPr>
              <a:t>фінансуванні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загальноєвропейських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цільових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програм</a:t>
            </a:r>
            <a:r>
              <a:rPr lang="ru-RU" i="1" dirty="0">
                <a:latin typeface="SchoolBookC"/>
              </a:rPr>
              <a:t>, </a:t>
            </a:r>
            <a:r>
              <a:rPr lang="ru-RU" i="1" dirty="0" err="1" smtClean="0">
                <a:latin typeface="SchoolBookC"/>
              </a:rPr>
              <a:t>спрямованих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>
                <a:latin typeface="SchoolBookC"/>
              </a:rPr>
              <a:t>на </a:t>
            </a:r>
            <a:r>
              <a:rPr lang="ru-RU" i="1" dirty="0" err="1">
                <a:latin typeface="SchoolBookC"/>
              </a:rPr>
              <a:t>захист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регіональних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мов</a:t>
            </a:r>
            <a:r>
              <a:rPr lang="ru-RU" i="1" dirty="0">
                <a:latin typeface="SchoolBookC"/>
              </a:rPr>
              <a:t> та </a:t>
            </a:r>
            <a:r>
              <a:rPr lang="ru-RU" i="1" dirty="0" err="1">
                <a:latin typeface="SchoolBookC"/>
              </a:rPr>
              <a:t>мов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національних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 smtClean="0">
                <a:latin typeface="SchoolBookC"/>
              </a:rPr>
              <a:t>меншин</a:t>
            </a:r>
            <a:r>
              <a:rPr lang="ru-RU" i="1" dirty="0" smtClean="0">
                <a:latin typeface="SchoolBookC"/>
              </a:rPr>
              <a:t>; у </a:t>
            </a:r>
            <a:r>
              <a:rPr lang="ru-RU" i="1" dirty="0" err="1">
                <a:latin typeface="SchoolBookC"/>
              </a:rPr>
              <a:t>розробці</a:t>
            </a:r>
            <a:r>
              <a:rPr lang="ru-RU" i="1" dirty="0">
                <a:latin typeface="SchoolBookC"/>
              </a:rPr>
              <a:t>, </a:t>
            </a:r>
            <a:r>
              <a:rPr lang="ru-RU" i="1" dirty="0" err="1">
                <a:latin typeface="SchoolBookC"/>
              </a:rPr>
              <a:t>підписанні</a:t>
            </a:r>
            <a:r>
              <a:rPr lang="ru-RU" i="1" dirty="0">
                <a:latin typeface="SchoolBookC"/>
              </a:rPr>
              <a:t> та </a:t>
            </a:r>
            <a:r>
              <a:rPr lang="ru-RU" i="1" dirty="0" err="1">
                <a:latin typeface="SchoolBookC"/>
              </a:rPr>
              <a:t>набутті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чинності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Рамковою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 smtClean="0">
                <a:latin typeface="SchoolBookC"/>
              </a:rPr>
              <a:t>Конвенцією</a:t>
            </a:r>
            <a:r>
              <a:rPr lang="ru-RU" i="1" dirty="0" smtClean="0">
                <a:latin typeface="SchoolBookC"/>
              </a:rPr>
              <a:t> про </a:t>
            </a:r>
            <a:r>
              <a:rPr lang="ru-RU" i="1" dirty="0" err="1">
                <a:latin typeface="SchoolBookC"/>
              </a:rPr>
              <a:t>захист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національних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меншин</a:t>
            </a:r>
            <a:r>
              <a:rPr lang="ru-RU" i="1" dirty="0">
                <a:latin typeface="SchoolBookC"/>
              </a:rPr>
              <a:t> (1998 р.), </a:t>
            </a:r>
            <a:r>
              <a:rPr lang="ru-RU" i="1" dirty="0" err="1">
                <a:latin typeface="SchoolBookC"/>
              </a:rPr>
              <a:t>Європейською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 smtClean="0">
                <a:latin typeface="SchoolBookC"/>
              </a:rPr>
              <a:t>Хартією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регіональних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мов</a:t>
            </a:r>
            <a:r>
              <a:rPr lang="ru-RU" i="1" dirty="0">
                <a:latin typeface="SchoolBookC"/>
              </a:rPr>
              <a:t> та </a:t>
            </a:r>
            <a:r>
              <a:rPr lang="ru-RU" i="1" dirty="0" err="1">
                <a:latin typeface="SchoolBookC"/>
              </a:rPr>
              <a:t>мов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національних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меншин</a:t>
            </a:r>
            <a:r>
              <a:rPr lang="ru-RU" i="1" dirty="0">
                <a:latin typeface="SchoolBookC"/>
              </a:rPr>
              <a:t> (1998 р</a:t>
            </a:r>
            <a:r>
              <a:rPr lang="ru-RU" i="1" dirty="0" smtClean="0">
                <a:latin typeface="SchoolBookC"/>
              </a:rPr>
              <a:t>.).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6978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9859" y="379745"/>
            <a:ext cx="70567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SchoolBookC"/>
              </a:rPr>
              <a:t>Аналіз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виборчого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законодавства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країн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Європейського</a:t>
            </a:r>
            <a:r>
              <a:rPr lang="ru-RU" dirty="0">
                <a:latin typeface="SchoolBookC"/>
              </a:rPr>
              <a:t> Союзу </a:t>
            </a:r>
            <a:r>
              <a:rPr lang="ru-RU" i="1" dirty="0" err="1" smtClean="0">
                <a:latin typeface="SchoolBookC"/>
              </a:rPr>
              <a:t>дозволяє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поділити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всі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механізми</a:t>
            </a:r>
            <a:r>
              <a:rPr lang="ru-RU" i="1" dirty="0">
                <a:latin typeface="SchoolBookC"/>
              </a:rPr>
              <a:t>, </a:t>
            </a:r>
            <a:r>
              <a:rPr lang="ru-RU" i="1" dirty="0" err="1">
                <a:latin typeface="SchoolBookC"/>
              </a:rPr>
              <a:t>які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використовуються</a:t>
            </a:r>
            <a:r>
              <a:rPr lang="ru-RU" i="1" dirty="0">
                <a:latin typeface="SchoolBookC"/>
              </a:rPr>
              <a:t> для </a:t>
            </a:r>
            <a:r>
              <a:rPr lang="ru-RU" i="1" dirty="0" err="1" smtClean="0">
                <a:latin typeface="SchoolBookC"/>
              </a:rPr>
              <a:t>забезпечення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представництва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національних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меншин</a:t>
            </a:r>
            <a:r>
              <a:rPr lang="ru-RU" i="1" dirty="0">
                <a:latin typeface="SchoolBookC"/>
              </a:rPr>
              <a:t> у </a:t>
            </a:r>
            <a:r>
              <a:rPr lang="ru-RU" i="1" dirty="0" err="1">
                <a:latin typeface="SchoolBookC"/>
              </a:rPr>
              <a:t>виборних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smtClean="0">
                <a:latin typeface="SchoolBookC"/>
              </a:rPr>
              <a:t>органах</a:t>
            </a:r>
            <a:r>
              <a:rPr lang="ru-RU" dirty="0">
                <a:latin typeface="SchoolBookC"/>
              </a:rPr>
              <a:t>, </a:t>
            </a:r>
            <a:r>
              <a:rPr lang="ru-RU" b="1" i="1" dirty="0">
                <a:latin typeface="SchoolBookC"/>
              </a:rPr>
              <a:t>на два </a:t>
            </a:r>
            <a:r>
              <a:rPr lang="ru-RU" b="1" i="1" dirty="0" err="1">
                <a:latin typeface="SchoolBookC"/>
              </a:rPr>
              <a:t>основних</a:t>
            </a:r>
            <a:r>
              <a:rPr lang="ru-RU" b="1" i="1" dirty="0">
                <a:latin typeface="SchoolBookC"/>
              </a:rPr>
              <a:t> </a:t>
            </a:r>
            <a:r>
              <a:rPr lang="ru-RU" b="1" i="1" dirty="0" err="1" smtClean="0">
                <a:latin typeface="SchoolBookC"/>
              </a:rPr>
              <a:t>типи</a:t>
            </a:r>
            <a:r>
              <a:rPr lang="ru-RU" b="1" i="1" dirty="0" smtClean="0">
                <a:latin typeface="SchoolBookC"/>
              </a:rPr>
              <a:t> :</a:t>
            </a:r>
          </a:p>
          <a:p>
            <a:endParaRPr lang="ru-RU" b="1" i="1" dirty="0">
              <a:latin typeface="SchoolBookC"/>
            </a:endParaRPr>
          </a:p>
          <a:p>
            <a:pPr algn="just"/>
            <a:r>
              <a:rPr lang="ru-RU" dirty="0" smtClean="0">
                <a:latin typeface="SchoolBookC"/>
              </a:rPr>
              <a:t>1. </a:t>
            </a:r>
            <a:r>
              <a:rPr lang="ru-RU" dirty="0" err="1" smtClean="0">
                <a:latin typeface="SchoolBookC"/>
              </a:rPr>
              <a:t>Способи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забезпечення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представництва</a:t>
            </a:r>
            <a:r>
              <a:rPr lang="ru-RU" dirty="0">
                <a:latin typeface="SchoolBookC"/>
              </a:rPr>
              <a:t>, до </a:t>
            </a:r>
            <a:r>
              <a:rPr lang="ru-RU" dirty="0" err="1">
                <a:latin typeface="SchoolBookC"/>
              </a:rPr>
              <a:t>яких</a:t>
            </a:r>
            <a:r>
              <a:rPr lang="ru-RU" dirty="0">
                <a:latin typeface="SchoolBookC"/>
              </a:rPr>
              <a:t> належать,</a:t>
            </a:r>
          </a:p>
          <a:p>
            <a:pPr algn="just"/>
            <a:r>
              <a:rPr lang="ru-RU" dirty="0" err="1">
                <a:latin typeface="SchoolBookC"/>
              </a:rPr>
              <a:t>з</a:t>
            </a:r>
            <a:r>
              <a:rPr lang="ru-RU" dirty="0" err="1" smtClean="0">
                <a:latin typeface="SchoolBookC"/>
              </a:rPr>
              <a:t>окрема</a:t>
            </a:r>
            <a:r>
              <a:rPr lang="ru-RU" dirty="0">
                <a:latin typeface="SchoolBookC"/>
              </a:rPr>
              <a:t>:</a:t>
            </a:r>
            <a:r>
              <a:rPr lang="ru-RU" dirty="0" smtClean="0">
                <a:latin typeface="SchoolBookC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 smtClean="0">
                <a:latin typeface="SchoolBookC"/>
              </a:rPr>
              <a:t>встановлені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механізми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утворення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виборчих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округів</a:t>
            </a:r>
            <a:r>
              <a:rPr lang="ru-RU" i="1" dirty="0">
                <a:latin typeface="SchoolBookC"/>
              </a:rPr>
              <a:t>, </a:t>
            </a:r>
            <a:endParaRPr lang="ru-RU" i="1" dirty="0" smtClean="0">
              <a:latin typeface="SchoolBookC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 smtClean="0">
                <a:latin typeface="SchoolBookC"/>
              </a:rPr>
              <a:t>висування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кандидатів</a:t>
            </a:r>
            <a:r>
              <a:rPr lang="ru-RU" i="1" dirty="0">
                <a:latin typeface="SchoolBookC"/>
              </a:rPr>
              <a:t> на </a:t>
            </a:r>
            <a:r>
              <a:rPr lang="ru-RU" i="1" dirty="0" err="1">
                <a:latin typeface="SchoolBookC"/>
              </a:rPr>
              <a:t>виборах</a:t>
            </a:r>
            <a:r>
              <a:rPr lang="ru-RU" i="1" dirty="0">
                <a:latin typeface="SchoolBookC"/>
              </a:rPr>
              <a:t>, </a:t>
            </a:r>
            <a:endParaRPr lang="ru-RU" i="1" dirty="0" smtClean="0">
              <a:latin typeface="SchoolBookC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 smtClean="0">
                <a:latin typeface="SchoolBookC"/>
              </a:rPr>
              <a:t>особливості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виборчої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 smtClean="0">
                <a:latin typeface="SchoolBookC"/>
              </a:rPr>
              <a:t>системи</a:t>
            </a:r>
            <a:r>
              <a:rPr lang="ru-RU" i="1" dirty="0">
                <a:latin typeface="SchoolBookC"/>
              </a:rPr>
              <a:t>,</a:t>
            </a:r>
            <a:r>
              <a:rPr lang="ru-RU" i="1" dirty="0" smtClean="0">
                <a:latin typeface="SchoolBookC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i="1" dirty="0" err="1" smtClean="0">
                <a:latin typeface="SchoolBookC"/>
              </a:rPr>
              <a:t>визначені</a:t>
            </a:r>
            <a:r>
              <a:rPr lang="ru-RU" i="1" dirty="0" smtClean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квоти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представництва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національних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меншин</a:t>
            </a:r>
            <a:r>
              <a:rPr lang="ru-RU" i="1" dirty="0">
                <a:latin typeface="SchoolBookC"/>
              </a:rPr>
              <a:t> у </a:t>
            </a:r>
            <a:r>
              <a:rPr lang="ru-RU" i="1" dirty="0" smtClean="0">
                <a:latin typeface="SchoolBookC"/>
              </a:rPr>
              <a:t>парламентах </a:t>
            </a:r>
            <a:r>
              <a:rPr lang="ru-RU" i="1" dirty="0">
                <a:latin typeface="SchoolBookC"/>
              </a:rPr>
              <a:t>та органах </a:t>
            </a:r>
            <a:r>
              <a:rPr lang="ru-RU" i="1" dirty="0" err="1">
                <a:latin typeface="SchoolBookC"/>
              </a:rPr>
              <a:t>місцевого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 smtClean="0">
                <a:latin typeface="SchoolBookC"/>
              </a:rPr>
              <a:t>самоврядування</a:t>
            </a:r>
            <a:r>
              <a:rPr lang="ru-RU" i="1" dirty="0" smtClean="0">
                <a:latin typeface="SchoolBookC"/>
              </a:rPr>
              <a:t>. </a:t>
            </a:r>
          </a:p>
          <a:p>
            <a:pPr algn="just"/>
            <a:r>
              <a:rPr lang="ru-RU" i="1" dirty="0">
                <a:latin typeface="SchoolBookC"/>
              </a:rPr>
              <a:t>	</a:t>
            </a:r>
            <a:r>
              <a:rPr lang="ru-RU" i="1" dirty="0" smtClean="0">
                <a:latin typeface="SchoolBookC"/>
              </a:rPr>
              <a:t>Вони </a:t>
            </a:r>
            <a:r>
              <a:rPr lang="ru-RU" i="1" dirty="0" err="1">
                <a:latin typeface="SchoolBookC"/>
              </a:rPr>
              <a:t>покликані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сприяти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представництву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національних</a:t>
            </a:r>
            <a:r>
              <a:rPr lang="ru-RU" i="1" dirty="0">
                <a:latin typeface="SchoolBookC"/>
              </a:rPr>
              <a:t> </a:t>
            </a:r>
            <a:r>
              <a:rPr lang="ru-RU" i="1" dirty="0" err="1">
                <a:latin typeface="SchoolBookC"/>
              </a:rPr>
              <a:t>меншин</a:t>
            </a:r>
            <a:endParaRPr lang="ru-RU" i="1" dirty="0">
              <a:latin typeface="SchoolBookC"/>
            </a:endParaRPr>
          </a:p>
          <a:p>
            <a:pPr algn="just"/>
            <a:endParaRPr lang="ru-RU" i="1" dirty="0" smtClean="0">
              <a:latin typeface="SchoolBookC"/>
            </a:endParaRPr>
          </a:p>
          <a:p>
            <a:pPr algn="just"/>
            <a:r>
              <a:rPr lang="ru-RU" i="1" dirty="0" smtClean="0">
                <a:latin typeface="SchoolBookC"/>
              </a:rPr>
              <a:t>2. </a:t>
            </a:r>
            <a:r>
              <a:rPr lang="ru-RU" i="1" dirty="0" err="1" smtClean="0">
                <a:latin typeface="SchoolBookC"/>
              </a:rPr>
              <a:t>У</a:t>
            </a:r>
            <a:r>
              <a:rPr lang="ru-RU" dirty="0" err="1" smtClean="0">
                <a:latin typeface="SchoolBookC"/>
              </a:rPr>
              <a:t>мови</a:t>
            </a:r>
            <a:r>
              <a:rPr lang="ru-RU" dirty="0">
                <a:latin typeface="SchoolBookC"/>
              </a:rPr>
              <a:t>, </a:t>
            </a:r>
            <a:r>
              <a:rPr lang="ru-RU" dirty="0" err="1">
                <a:latin typeface="SchoolBookC"/>
              </a:rPr>
              <a:t>які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сприяють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участі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національних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меншин</a:t>
            </a:r>
            <a:r>
              <a:rPr lang="ru-RU" dirty="0">
                <a:latin typeface="SchoolBookC"/>
              </a:rPr>
              <a:t> у </a:t>
            </a:r>
            <a:r>
              <a:rPr lang="ru-RU" dirty="0" err="1" smtClean="0">
                <a:latin typeface="SchoolBookC"/>
              </a:rPr>
              <a:t>загальнодержавних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>
                <a:latin typeface="SchoolBookC"/>
              </a:rPr>
              <a:t>і </a:t>
            </a:r>
            <a:r>
              <a:rPr lang="ru-RU" dirty="0" err="1">
                <a:latin typeface="SchoolBookC"/>
              </a:rPr>
              <a:t>місцевих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виборах</a:t>
            </a:r>
            <a:r>
              <a:rPr lang="ru-RU" dirty="0">
                <a:latin typeface="SchoolBookC"/>
              </a:rPr>
              <a:t>, </a:t>
            </a:r>
            <a:r>
              <a:rPr lang="ru-RU" dirty="0" err="1">
                <a:latin typeface="SchoolBookC"/>
              </a:rPr>
              <a:t>наприклад</a:t>
            </a:r>
            <a:r>
              <a:rPr lang="ru-RU" dirty="0">
                <a:latin typeface="SchoolBookC"/>
              </a:rPr>
              <a:t> — </a:t>
            </a:r>
            <a:r>
              <a:rPr lang="ru-RU" dirty="0" err="1">
                <a:latin typeface="SchoolBookC"/>
              </a:rPr>
              <a:t>виготовлення</a:t>
            </a:r>
            <a:r>
              <a:rPr lang="ru-RU" dirty="0">
                <a:latin typeface="SchoolBookC"/>
              </a:rPr>
              <a:t> </a:t>
            </a:r>
            <a:r>
              <a:rPr lang="ru-RU" dirty="0" err="1" smtClean="0">
                <a:latin typeface="SchoolBookC"/>
              </a:rPr>
              <a:t>виборчих</a:t>
            </a:r>
            <a:r>
              <a:rPr lang="ru-RU" dirty="0" smtClean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бюлетенів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національною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мовою</a:t>
            </a:r>
            <a:r>
              <a:rPr lang="ru-RU" dirty="0">
                <a:latin typeface="SchoolBookC"/>
              </a:rPr>
              <a:t> </a:t>
            </a:r>
            <a:r>
              <a:rPr lang="ru-RU" dirty="0" err="1">
                <a:latin typeface="SchoolBookC"/>
              </a:rPr>
              <a:t>тощо</a:t>
            </a:r>
            <a:r>
              <a:rPr lang="ru-RU" dirty="0">
                <a:latin typeface="SchoolBookC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62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5273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Rubik"/>
              </a:rPr>
              <a:t>C</a:t>
            </a:r>
            <a:r>
              <a:rPr lang="ru-RU" dirty="0" err="1" smtClean="0">
                <a:latin typeface="Rubik"/>
              </a:rPr>
              <a:t>пеціальний</a:t>
            </a:r>
            <a:r>
              <a:rPr lang="ru-RU" dirty="0" smtClean="0">
                <a:latin typeface="Rubik"/>
              </a:rPr>
              <a:t> </a:t>
            </a:r>
            <a:r>
              <a:rPr lang="ru-RU" dirty="0" err="1">
                <a:latin typeface="Rubik"/>
              </a:rPr>
              <a:t>звіт</a:t>
            </a:r>
            <a:r>
              <a:rPr lang="ru-RU" dirty="0">
                <a:latin typeface="Rubik"/>
              </a:rPr>
              <a:t> </a:t>
            </a:r>
            <a:r>
              <a:rPr lang="ru-RU" dirty="0" err="1" smtClean="0">
                <a:latin typeface="Rubik"/>
              </a:rPr>
              <a:t>Євробарометра</a:t>
            </a:r>
            <a:r>
              <a:rPr lang="en-US" dirty="0" smtClean="0">
                <a:latin typeface="Rubik"/>
              </a:rPr>
              <a:t> </a:t>
            </a:r>
            <a:r>
              <a:rPr lang="uk-UA" dirty="0" smtClean="0">
                <a:latin typeface="Rubik"/>
              </a:rPr>
              <a:t>(</a:t>
            </a:r>
            <a:r>
              <a:rPr lang="en-US" dirty="0" smtClean="0">
                <a:latin typeface="Rubik"/>
              </a:rPr>
              <a:t>2019 </a:t>
            </a:r>
            <a:r>
              <a:rPr lang="uk-UA" dirty="0" smtClean="0">
                <a:latin typeface="Rubik"/>
              </a:rPr>
              <a:t>р.)</a:t>
            </a:r>
            <a:r>
              <a:rPr lang="ru-RU" dirty="0" smtClean="0">
                <a:latin typeface="Rubik"/>
              </a:rPr>
              <a:t>, </a:t>
            </a:r>
            <a:r>
              <a:rPr lang="ru-RU" dirty="0" err="1">
                <a:latin typeface="Rubik"/>
              </a:rPr>
              <a:t>який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описує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ситуацію</a:t>
            </a:r>
            <a:r>
              <a:rPr lang="ru-RU" dirty="0">
                <a:latin typeface="Rubik"/>
              </a:rPr>
              <a:t> з </a:t>
            </a:r>
            <a:r>
              <a:rPr lang="ru-RU" dirty="0" err="1">
                <a:latin typeface="Rubik"/>
              </a:rPr>
              <a:t>дискримінацією</a:t>
            </a:r>
            <a:r>
              <a:rPr lang="ru-RU" dirty="0">
                <a:latin typeface="Rubik"/>
              </a:rPr>
              <a:t> в </a:t>
            </a:r>
            <a:r>
              <a:rPr lang="ru-RU" dirty="0" err="1">
                <a:latin typeface="Rubik"/>
              </a:rPr>
              <a:t>Європейському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Союзі</a:t>
            </a:r>
            <a:r>
              <a:rPr lang="ru-RU" dirty="0">
                <a:latin typeface="Rubik"/>
              </a:rPr>
              <a:t>. </a:t>
            </a:r>
            <a:r>
              <a:rPr lang="ru-RU" dirty="0" err="1">
                <a:latin typeface="Rubik"/>
              </a:rPr>
              <a:t>Опитування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було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замовлено</a:t>
            </a:r>
            <a:r>
              <a:rPr lang="ru-RU" dirty="0">
                <a:latin typeface="Rubik"/>
              </a:rPr>
              <a:t> з метою </a:t>
            </a:r>
            <a:r>
              <a:rPr lang="ru-RU" dirty="0" err="1">
                <a:latin typeface="Rubik"/>
              </a:rPr>
              <a:t>дізнатися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більше</a:t>
            </a:r>
            <a:r>
              <a:rPr lang="ru-RU" dirty="0">
                <a:latin typeface="Rubik"/>
              </a:rPr>
              <a:t> про </a:t>
            </a:r>
            <a:r>
              <a:rPr lang="ru-RU" dirty="0" err="1">
                <a:latin typeface="Rubik"/>
              </a:rPr>
              <a:t>ставлення</a:t>
            </a:r>
            <a:r>
              <a:rPr lang="ru-RU" dirty="0">
                <a:latin typeface="Rubik"/>
              </a:rPr>
              <a:t> людей до </a:t>
            </a:r>
            <a:r>
              <a:rPr lang="ru-RU" dirty="0" err="1">
                <a:latin typeface="Rubik"/>
              </a:rPr>
              <a:t>дискримінації</a:t>
            </a:r>
            <a:r>
              <a:rPr lang="ru-RU" dirty="0">
                <a:latin typeface="Rubik"/>
              </a:rPr>
              <a:t>. </a:t>
            </a:r>
            <a:endParaRPr lang="ru-RU" dirty="0" smtClean="0">
              <a:latin typeface="Rubik"/>
            </a:endParaRPr>
          </a:p>
          <a:p>
            <a:pPr algn="just"/>
            <a:endParaRPr lang="ru-RU" dirty="0" smtClean="0">
              <a:latin typeface="Rubik"/>
            </a:endParaRPr>
          </a:p>
          <a:p>
            <a:pPr algn="just"/>
            <a:r>
              <a:rPr lang="ru-RU" dirty="0" err="1">
                <a:latin typeface="Rubik"/>
              </a:rPr>
              <a:t>З</a:t>
            </a:r>
            <a:r>
              <a:rPr lang="ru-RU" dirty="0" err="1" smtClean="0">
                <a:latin typeface="Rubik"/>
              </a:rPr>
              <a:t>апитували</a:t>
            </a:r>
            <a:r>
              <a:rPr lang="ru-RU" dirty="0" smtClean="0">
                <a:latin typeface="Rubik"/>
              </a:rPr>
              <a:t> </a:t>
            </a:r>
            <a:r>
              <a:rPr lang="ru-RU" dirty="0">
                <a:latin typeface="Rubik"/>
              </a:rPr>
              <a:t>про </a:t>
            </a:r>
            <a:r>
              <a:rPr lang="ru-RU" dirty="0" err="1">
                <a:latin typeface="Rubik"/>
              </a:rPr>
              <a:t>дискримінацію</a:t>
            </a:r>
            <a:r>
              <a:rPr lang="ru-RU" dirty="0">
                <a:latin typeface="Rubik"/>
              </a:rPr>
              <a:t>, з </a:t>
            </a:r>
            <a:r>
              <a:rPr lang="ru-RU" dirty="0" err="1">
                <a:latin typeface="Rubik"/>
              </a:rPr>
              <a:t>якою</a:t>
            </a:r>
            <a:r>
              <a:rPr lang="ru-RU" dirty="0">
                <a:latin typeface="Rubik"/>
              </a:rPr>
              <a:t> вони могли </a:t>
            </a:r>
            <a:r>
              <a:rPr lang="ru-RU" dirty="0" err="1">
                <a:latin typeface="Rubik"/>
              </a:rPr>
              <a:t>зазнати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або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стикатися</a:t>
            </a:r>
            <a:r>
              <a:rPr lang="ru-RU" dirty="0">
                <a:latin typeface="Rubik"/>
              </a:rPr>
              <a:t> на </a:t>
            </a:r>
            <a:r>
              <a:rPr lang="ru-RU" dirty="0" err="1">
                <a:latin typeface="Rubik"/>
              </a:rPr>
              <a:t>роботі</a:t>
            </a:r>
            <a:r>
              <a:rPr lang="ru-RU" dirty="0">
                <a:latin typeface="Rubik"/>
              </a:rPr>
              <a:t>, в </a:t>
            </a:r>
            <a:r>
              <a:rPr lang="ru-RU" dirty="0" err="1">
                <a:latin typeface="Rubik"/>
              </a:rPr>
              <a:t>освіті</a:t>
            </a:r>
            <a:r>
              <a:rPr lang="ru-RU" dirty="0">
                <a:latin typeface="Rubik"/>
              </a:rPr>
              <a:t>, </a:t>
            </a:r>
            <a:r>
              <a:rPr lang="ru-RU" dirty="0" err="1">
                <a:latin typeface="Rubik"/>
              </a:rPr>
              <a:t>під</a:t>
            </a:r>
            <a:r>
              <a:rPr lang="ru-RU" dirty="0">
                <a:latin typeface="Rubik"/>
              </a:rPr>
              <a:t> час </a:t>
            </a:r>
            <a:r>
              <a:rPr lang="ru-RU" dirty="0" err="1">
                <a:latin typeface="Rubik"/>
              </a:rPr>
              <a:t>пошуку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житла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або</a:t>
            </a:r>
            <a:r>
              <a:rPr lang="ru-RU" dirty="0">
                <a:latin typeface="Rubik"/>
              </a:rPr>
              <a:t> як </a:t>
            </a:r>
            <a:r>
              <a:rPr lang="ru-RU" dirty="0" err="1">
                <a:latin typeface="Rubik"/>
              </a:rPr>
              <a:t>клієнти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роздрібної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торгівлі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чи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інших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послуг</a:t>
            </a:r>
            <a:r>
              <a:rPr lang="ru-RU" dirty="0">
                <a:latin typeface="Rubik"/>
              </a:rPr>
              <a:t>. </a:t>
            </a:r>
            <a:r>
              <a:rPr lang="ru-RU" dirty="0" err="1">
                <a:latin typeface="Rubik"/>
              </a:rPr>
              <a:t>Їх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також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запитували</a:t>
            </a:r>
            <a:r>
              <a:rPr lang="ru-RU" dirty="0">
                <a:latin typeface="Rubik"/>
              </a:rPr>
              <a:t> про </a:t>
            </a:r>
            <a:r>
              <a:rPr lang="ru-RU" dirty="0" err="1">
                <a:latin typeface="Rubik"/>
              </a:rPr>
              <a:t>їхнє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ставлення</a:t>
            </a:r>
            <a:r>
              <a:rPr lang="ru-RU" dirty="0">
                <a:latin typeface="Rubik"/>
              </a:rPr>
              <a:t> до </a:t>
            </a:r>
            <a:r>
              <a:rPr lang="ru-RU" dirty="0" err="1">
                <a:latin typeface="Rubik"/>
              </a:rPr>
              <a:t>дискримінації</a:t>
            </a:r>
            <a:r>
              <a:rPr lang="ru-RU" dirty="0">
                <a:latin typeface="Rubik"/>
              </a:rPr>
              <a:t>.</a:t>
            </a:r>
            <a:endParaRPr lang="ru-RU" dirty="0" smtClean="0">
              <a:latin typeface="Rubik"/>
            </a:endParaRPr>
          </a:p>
          <a:p>
            <a:pPr algn="just"/>
            <a:endParaRPr lang="ru-RU" dirty="0">
              <a:latin typeface="Rubik"/>
            </a:endParaRPr>
          </a:p>
          <a:p>
            <a:pPr algn="just"/>
            <a:r>
              <a:rPr lang="ru-RU" dirty="0" err="1" smtClean="0">
                <a:latin typeface="Rubik"/>
              </a:rPr>
              <a:t>Респонденти</a:t>
            </a:r>
            <a:r>
              <a:rPr lang="ru-RU" dirty="0" smtClean="0">
                <a:latin typeface="Rubik"/>
              </a:rPr>
              <a:t> ЄС </a:t>
            </a:r>
            <a:r>
              <a:rPr lang="ru-RU" dirty="0" err="1" smtClean="0">
                <a:latin typeface="Rubik"/>
              </a:rPr>
              <a:t>вважають</a:t>
            </a:r>
            <a:r>
              <a:rPr lang="ru-RU" dirty="0" smtClean="0">
                <a:latin typeface="Rubik"/>
              </a:rPr>
              <a:t> </a:t>
            </a:r>
            <a:r>
              <a:rPr lang="ru-RU" dirty="0" err="1">
                <a:latin typeface="Rubik"/>
              </a:rPr>
              <a:t>дискримінацію</a:t>
            </a:r>
            <a:r>
              <a:rPr lang="ru-RU" dirty="0">
                <a:latin typeface="Rubik"/>
              </a:rPr>
              <a:t> за </a:t>
            </a:r>
            <a:r>
              <a:rPr lang="ru-RU" dirty="0" err="1">
                <a:latin typeface="Rubik"/>
              </a:rPr>
              <a:t>ознакою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ромської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приналежності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найпоширенішою</a:t>
            </a:r>
            <a:r>
              <a:rPr lang="ru-RU" dirty="0">
                <a:latin typeface="Rubik"/>
              </a:rPr>
              <a:t> в </a:t>
            </a:r>
            <a:r>
              <a:rPr lang="ru-RU" dirty="0" err="1">
                <a:latin typeface="Rubik"/>
              </a:rPr>
              <a:t>їхній</a:t>
            </a:r>
            <a:r>
              <a:rPr lang="ru-RU" dirty="0">
                <a:latin typeface="Rubik"/>
              </a:rPr>
              <a:t> </a:t>
            </a:r>
            <a:r>
              <a:rPr lang="ru-RU" dirty="0" err="1">
                <a:latin typeface="Rubik"/>
              </a:rPr>
              <a:t>країні</a:t>
            </a:r>
            <a:r>
              <a:rPr lang="ru-RU" dirty="0">
                <a:latin typeface="Rubik"/>
              </a:rPr>
              <a:t> (61%), за нею </a:t>
            </a:r>
            <a:r>
              <a:rPr lang="ru-RU" dirty="0" err="1">
                <a:latin typeface="Rubik"/>
              </a:rPr>
              <a:t>йдуть</a:t>
            </a:r>
            <a:r>
              <a:rPr lang="ru-RU" dirty="0">
                <a:latin typeface="Rubik"/>
              </a:rPr>
              <a:t> </a:t>
            </a:r>
            <a:r>
              <a:rPr lang="ru-RU" b="1" i="1" dirty="0" err="1">
                <a:latin typeface="Rubik"/>
              </a:rPr>
              <a:t>дискримінація</a:t>
            </a:r>
            <a:r>
              <a:rPr lang="ru-RU" b="1" i="1" dirty="0">
                <a:latin typeface="Rubik"/>
              </a:rPr>
              <a:t> за </a:t>
            </a:r>
            <a:r>
              <a:rPr lang="ru-RU" b="1" i="1" dirty="0" err="1">
                <a:latin typeface="Rubik"/>
              </a:rPr>
              <a:t>етнічним</a:t>
            </a:r>
            <a:r>
              <a:rPr lang="ru-RU" b="1" i="1" dirty="0">
                <a:latin typeface="Rubik"/>
              </a:rPr>
              <a:t> </a:t>
            </a:r>
            <a:r>
              <a:rPr lang="ru-RU" b="1" i="1" dirty="0" err="1">
                <a:latin typeface="Rubik"/>
              </a:rPr>
              <a:t>походженням</a:t>
            </a:r>
            <a:r>
              <a:rPr lang="ru-RU" b="1" i="1" dirty="0">
                <a:latin typeface="Rubik"/>
              </a:rPr>
              <a:t> і </a:t>
            </a:r>
            <a:r>
              <a:rPr lang="ru-RU" b="1" i="1" dirty="0" err="1">
                <a:latin typeface="Rubik"/>
              </a:rPr>
              <a:t>кольором</a:t>
            </a:r>
            <a:r>
              <a:rPr lang="ru-RU" b="1" i="1" dirty="0">
                <a:latin typeface="Rubik"/>
              </a:rPr>
              <a:t> </a:t>
            </a:r>
            <a:r>
              <a:rPr lang="ru-RU" b="1" i="1" dirty="0" err="1">
                <a:latin typeface="Rubik"/>
              </a:rPr>
              <a:t>шкіри</a:t>
            </a:r>
            <a:r>
              <a:rPr lang="ru-RU" b="1" i="1" dirty="0">
                <a:latin typeface="Rubik"/>
              </a:rPr>
              <a:t> (59</a:t>
            </a:r>
            <a:r>
              <a:rPr lang="ru-RU" dirty="0" smtClean="0">
                <a:latin typeface="Rubik"/>
              </a:rPr>
              <a:t>%).</a:t>
            </a:r>
            <a:r>
              <a:rPr lang="ru-RU" dirty="0">
                <a:latin typeface="Rubik"/>
              </a:rPr>
              <a:t> </a:t>
            </a:r>
            <a:endParaRPr lang="ru-RU" dirty="0" smtClean="0">
              <a:latin typeface="Rubik"/>
            </a:endParaRPr>
          </a:p>
          <a:p>
            <a:pPr algn="just"/>
            <a:r>
              <a:rPr lang="en-GB" dirty="0">
                <a:latin typeface="Rubik"/>
                <a:hlinkClick r:id="rId2"/>
              </a:rPr>
              <a:t>https://www.age-platform.eu/discrimination-in-the-european-union-eurobarometer-survey</a:t>
            </a:r>
            <a:r>
              <a:rPr lang="en-GB" dirty="0" smtClean="0">
                <a:latin typeface="Rubik"/>
                <a:hlinkClick r:id="rId2"/>
              </a:rPr>
              <a:t>/</a:t>
            </a:r>
            <a:endParaRPr lang="uk-UA" dirty="0" smtClean="0">
              <a:latin typeface="Rubik"/>
            </a:endParaRPr>
          </a:p>
          <a:p>
            <a:pPr algn="just"/>
            <a:endParaRPr lang="ru-RU" b="0" i="0" dirty="0">
              <a:effectLst/>
              <a:latin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62598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6" cy="9526"/>
          </a:xfrm>
          <a:prstGeom prst="rect">
            <a:avLst/>
          </a:prstGeom>
        </p:spPr>
      </p:pic>
      <p:pic>
        <p:nvPicPr>
          <p:cNvPr id="3" name="Рисунок 2" descr="Вырезка э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1" y="404664"/>
            <a:ext cx="8573697" cy="4291338"/>
          </a:xfrm>
          <a:prstGeom prst="rect">
            <a:avLst/>
          </a:prstGeom>
        </p:spPr>
      </p:pic>
      <p:pic>
        <p:nvPicPr>
          <p:cNvPr id="4" name="Рисунок 3" descr="Вырезка экрана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25" y="5373216"/>
            <a:ext cx="8221223" cy="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82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064896" cy="550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Венеціанська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«За </a:t>
            </a:r>
            <a:r>
              <a:rPr lang="ru-RU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демократію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право»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представництва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порядку. Участь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званим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arenR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меншинам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зарезервовані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мандатів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суперечить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приналежність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право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репрезентованими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обмежуватись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бар’єрами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виборчі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округи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конфігурація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бути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заохотити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виборах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ЄС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неоднорідним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складом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часткою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7696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475</TotalTime>
  <Words>2005</Words>
  <Application>Microsoft Office PowerPoint</Application>
  <PresentationFormat>Экран (4:3)</PresentationFormat>
  <Paragraphs>117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Nina</dc:creator>
  <cp:lastModifiedBy>Nina</cp:lastModifiedBy>
  <cp:revision>27</cp:revision>
  <dcterms:created xsi:type="dcterms:W3CDTF">2023-11-28T15:15:19Z</dcterms:created>
  <dcterms:modified xsi:type="dcterms:W3CDTF">2023-11-30T12:15:55Z</dcterms:modified>
</cp:coreProperties>
</file>