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4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34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5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3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33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4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1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7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4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57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2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9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07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B50F5D-7FB9-4B1E-A94D-FEC2BD966BA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82F389-12B8-4365-A259-1F42CB593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59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817418"/>
            <a:ext cx="1088967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libri" panose="020F0502020204030204" pitchFamily="34" charset="0"/>
              </a:rPr>
              <a:t>Новий історичний етап у розвитку української дипломатії розпочався 16 липня 1990 року, коли Верховна Рада УРСР прийняла Декларацію про державний суверенітет України.</a:t>
            </a:r>
          </a:p>
          <a:p>
            <a:endParaRPr lang="uk-UA" sz="2000" dirty="0" smtClean="0">
              <a:latin typeface="Calibri" panose="020F0502020204030204" pitchFamily="34" charset="0"/>
            </a:endParaRPr>
          </a:p>
          <a:p>
            <a:r>
              <a:rPr lang="uk-UA" sz="2000" dirty="0" smtClean="0">
                <a:latin typeface="Calibri" panose="020F0502020204030204" pitchFamily="34" charset="0"/>
              </a:rPr>
              <a:t>У Декларації зазначається, що Україна «як суб'єкт міжнародного права здійснює безпосередні зносини з іншими державами, укладає з ними договори, обмінюється дипломатичними, консульськими, торговельними представництвами, бере участь у діяльності міжнародних організацій». Україна «виступає рівноправним учасником міжнародного спілкування, активно сприяє зміцненню загального миру і міжнародної безпеки, безпосередньо бере участь у загальноєвропейському процесі та європейських структурах».</a:t>
            </a:r>
          </a:p>
          <a:p>
            <a:endParaRPr lang="uk-UA" sz="2000" dirty="0" smtClean="0">
              <a:latin typeface="Calibri" panose="020F0502020204030204" pitchFamily="34" charset="0"/>
            </a:endParaRPr>
          </a:p>
          <a:p>
            <a:r>
              <a:rPr lang="uk-UA" sz="2000" dirty="0" smtClean="0">
                <a:latin typeface="Calibri" panose="020F0502020204030204" pitchFamily="34" charset="0"/>
              </a:rPr>
              <a:t>Після прийняття історичного Акт</a:t>
            </a:r>
            <a:r>
              <a:rPr lang="en-US" sz="2000" dirty="0" smtClean="0">
                <a:latin typeface="Calibri" panose="020F0502020204030204" pitchFamily="34" charset="0"/>
              </a:rPr>
              <a:t>a </a:t>
            </a:r>
            <a:r>
              <a:rPr lang="uk-UA" sz="2000" dirty="0" smtClean="0">
                <a:latin typeface="Calibri" panose="020F0502020204030204" pitchFamily="34" charset="0"/>
              </a:rPr>
              <a:t>про незалежність України 24 серпня 1991 року перед Міністерством закордонних справ постали цілком нові завдання, пов'язані з визнанням України міжнародним співтовариством, встановленням дипломатичних відносин, створення ефективної мережі власних дипломатичних і консульських представництв, розбудовою повноцінних двосторонніх відносин з зарубіжними країнами, набуттям членства і утвердженням в провідних міжнародних організаціях.</a:t>
            </a:r>
            <a:endParaRPr lang="uk-U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2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914401"/>
            <a:ext cx="10695709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libri" panose="020F0502020204030204" pitchFamily="34" charset="0"/>
              </a:rPr>
              <a:t>Місія Міністерства закордонних справ України - представництво та захист інтересів України на міжнародній арені, забезпечення сприятливого зовнішнього середовища для розвитку і реалізації потенціалу української держави, суспільства та громадянина.</a:t>
            </a:r>
          </a:p>
          <a:p>
            <a:endParaRPr lang="uk-UA" sz="2000" dirty="0" smtClean="0">
              <a:latin typeface="Calibri" panose="020F0502020204030204" pitchFamily="34" charset="0"/>
            </a:endParaRPr>
          </a:p>
          <a:p>
            <a:r>
              <a:rPr lang="uk-UA" sz="2000" dirty="0" smtClean="0">
                <a:latin typeface="Calibri" panose="020F0502020204030204" pitchFamily="34" charset="0"/>
              </a:rPr>
              <a:t>Основні завдання та функції МЗС визначені у Положенні про Міністерство закордонних справ України:</a:t>
            </a:r>
          </a:p>
          <a:p>
            <a:endParaRPr lang="uk-UA" sz="2000" dirty="0" smtClean="0">
              <a:latin typeface="Calibri" panose="020F0502020204030204" pitchFamily="34" charset="0"/>
            </a:endParaRPr>
          </a:p>
          <a:p>
            <a:r>
              <a:rPr lang="uk-UA" sz="2000" dirty="0" smtClean="0">
                <a:latin typeface="Calibri" panose="020F0502020204030204" pitchFamily="34" charset="0"/>
              </a:rPr>
              <a:t>формування та реалізація державної політики у сфері зовнішніх зносин,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забезпечення дипломатичними засобами і методами захисту суверенітету, міжнародної безпеки, територіальної цілісності та непорушності кордонів України,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участь у формуванні та реалізації державної політики, спрямованої на європейську та євроатлантичну інтеграцію України,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розвиток співробітництва з іноземними державами та міжнародними організаціями,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координація діяльності державних органів щодо забезпечення реалізації єдиного зовнішньополітичного курсу України.</a:t>
            </a:r>
            <a:endParaRPr lang="uk-U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5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8" y="651164"/>
            <a:ext cx="10875818" cy="4708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libri" panose="020F0502020204030204" pitchFamily="34" charset="0"/>
              </a:rPr>
              <a:t>У своїй діяльності МЗС керується зовнішньополітичними пріоритетами, визначеними Президентом України, основоположними  законодавчими актами у сфері зовнішньої політики, програмами діяльності Кабінету Міністрів України.</a:t>
            </a:r>
          </a:p>
          <a:p>
            <a:endParaRPr lang="uk-UA" sz="2000" dirty="0" smtClean="0">
              <a:latin typeface="Calibri" panose="020F0502020204030204" pitchFamily="34" charset="0"/>
            </a:endParaRPr>
          </a:p>
          <a:p>
            <a:r>
              <a:rPr lang="uk-UA" sz="2000" dirty="0" smtClean="0">
                <a:latin typeface="Calibri" panose="020F0502020204030204" pitchFamily="34" charset="0"/>
              </a:rPr>
              <a:t>Стратегічними пріоритетами діяльності МЗС є:</a:t>
            </a:r>
          </a:p>
          <a:p>
            <a:endParaRPr lang="uk-UA" sz="2000" dirty="0" smtClean="0">
              <a:latin typeface="Calibri" panose="020F0502020204030204" pitchFamily="34" charset="0"/>
            </a:endParaRPr>
          </a:p>
          <a:p>
            <a:r>
              <a:rPr lang="uk-UA" sz="2000" dirty="0" smtClean="0">
                <a:latin typeface="Calibri" panose="020F0502020204030204" pitchFamily="34" charset="0"/>
              </a:rPr>
              <a:t>консолідація міжнародних зусиль з протидії російській агресії і забезпечення сталої міжнародної підтримки у питаннях відновлення територіальної цілісності України;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розвиток співпраці з ключовими міжнародними партнерами;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розвиток партнерських добросусідських відносин із сусідніми державами;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захист прав та інтересів громадян і юридичних осіб України за кордоном;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підтримка українського бізнесу закордоном і залучення інвестицій;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розвиток співпраці із закордонними українцями та розширення їх прав в Україні;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утвердження міжнародного авторитету України, піднесення її іміджу та подолання викривлених стереотипів засобами публічної і культурної дипломатії.</a:t>
            </a:r>
            <a:endParaRPr lang="uk-U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6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1" y="1399309"/>
            <a:ext cx="1072341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Calibri" panose="020F0502020204030204" pitchFamily="34" charset="0"/>
              </a:rPr>
              <a:t>За </a:t>
            </a:r>
            <a:r>
              <a:rPr lang="ru-RU" sz="2000" i="1" dirty="0" err="1" smtClean="0">
                <a:latin typeface="Calibri" panose="020F0502020204030204" pitchFamily="34" charset="0"/>
              </a:rPr>
              <a:t>перші</a:t>
            </a:r>
            <a:r>
              <a:rPr lang="ru-RU" sz="2000" i="1" dirty="0" smtClean="0">
                <a:latin typeface="Calibri" panose="020F0502020204030204" pitchFamily="34" charset="0"/>
              </a:rPr>
              <a:t> роки </a:t>
            </a:r>
            <a:r>
              <a:rPr lang="ru-RU" sz="2000" i="1" dirty="0" err="1" smtClean="0">
                <a:latin typeface="Calibri" panose="020F0502020204030204" pitchFamily="34" charset="0"/>
              </a:rPr>
              <a:t>незалежності</a:t>
            </a:r>
            <a:r>
              <a:rPr lang="ru-RU" sz="2000" i="1" dirty="0" smtClean="0">
                <a:latin typeface="Calibri" panose="020F0502020204030204" pitchFamily="34" charset="0"/>
              </a:rPr>
              <a:t> </a:t>
            </a:r>
            <a:r>
              <a:rPr lang="ru-RU" sz="2000" i="1" dirty="0" err="1" smtClean="0">
                <a:latin typeface="Calibri" panose="020F0502020204030204" pitchFamily="34" charset="0"/>
              </a:rPr>
              <a:t>Україну</a:t>
            </a:r>
            <a:r>
              <a:rPr lang="ru-RU" sz="2000" i="1" dirty="0" smtClean="0">
                <a:latin typeface="Calibri" panose="020F0502020204030204" pitchFamily="34" charset="0"/>
              </a:rPr>
              <a:t> </a:t>
            </a:r>
            <a:r>
              <a:rPr lang="ru-RU" sz="2000" i="1" dirty="0" err="1" smtClean="0">
                <a:latin typeface="Calibri" panose="020F0502020204030204" pitchFamily="34" charset="0"/>
              </a:rPr>
              <a:t>визнало</a:t>
            </a:r>
            <a:r>
              <a:rPr lang="ru-RU" sz="2000" i="1" dirty="0" smtClean="0">
                <a:latin typeface="Calibri" panose="020F0502020204030204" pitchFamily="34" charset="0"/>
              </a:rPr>
              <a:t> </a:t>
            </a:r>
            <a:r>
              <a:rPr lang="ru-RU" sz="2000" i="1" dirty="0" err="1" smtClean="0">
                <a:latin typeface="Calibri" panose="020F0502020204030204" pitchFamily="34" charset="0"/>
              </a:rPr>
              <a:t>понад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latin typeface="Calibri" panose="020F0502020204030204" pitchFamily="34" charset="0"/>
              </a:rPr>
              <a:t>170 </a:t>
            </a:r>
            <a:r>
              <a:rPr lang="ru-RU" sz="2000" b="1" dirty="0" err="1" smtClean="0">
                <a:latin typeface="Calibri" panose="020F0502020204030204" pitchFamily="34" charset="0"/>
              </a:rPr>
              <a:t>зарубіжних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 err="1" smtClean="0">
                <a:latin typeface="Calibri" panose="020F0502020204030204" pitchFamily="34" charset="0"/>
              </a:rPr>
              <a:t>країн</a:t>
            </a:r>
            <a:r>
              <a:rPr lang="ru-RU" sz="2000" dirty="0" smtClean="0">
                <a:latin typeface="Calibri" panose="020F0502020204030204" pitchFamily="34" charset="0"/>
              </a:rPr>
              <a:t>. Практично з </a:t>
            </a:r>
            <a:r>
              <a:rPr lang="ru-RU" sz="2000" dirty="0" err="1" smtClean="0">
                <a:latin typeface="Calibri" panose="020F0502020204030204" pitchFamily="34" charset="0"/>
              </a:rPr>
              <a:t>усіма</a:t>
            </a:r>
            <a:r>
              <a:rPr lang="ru-RU" sz="2000" dirty="0" smtClean="0">
                <a:latin typeface="Calibri" panose="020F0502020204030204" pitchFamily="34" charset="0"/>
              </a:rPr>
              <a:t> ними </a:t>
            </a:r>
            <a:r>
              <a:rPr lang="ru-RU" sz="2000" dirty="0" err="1" smtClean="0">
                <a:latin typeface="Calibri" panose="020F0502020204030204" pitchFamily="34" charset="0"/>
              </a:rPr>
              <a:t>встановлені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дипломатичні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відносини</a:t>
            </a:r>
            <a:r>
              <a:rPr lang="ru-RU" sz="2000" dirty="0" smtClean="0">
                <a:latin typeface="Calibri" panose="020F0502020204030204" pitchFamily="34" charset="0"/>
              </a:rPr>
              <a:t> та активно </a:t>
            </a:r>
            <a:r>
              <a:rPr lang="ru-RU" sz="2000" dirty="0" err="1" smtClean="0">
                <a:latin typeface="Calibri" panose="020F0502020204030204" pitchFamily="34" charset="0"/>
              </a:rPr>
              <a:t>розвивається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двостороннє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співробітництво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i="1" dirty="0" err="1" smtClean="0">
                <a:latin typeface="Calibri" panose="020F0502020204030204" pitchFamily="34" charset="0"/>
              </a:rPr>
              <a:t>Україна</a:t>
            </a:r>
            <a:r>
              <a:rPr lang="ru-RU" sz="2000" i="1" dirty="0" smtClean="0">
                <a:latin typeface="Calibri" panose="020F0502020204030204" pitchFamily="34" charset="0"/>
              </a:rPr>
              <a:t> створила </a:t>
            </a:r>
            <a:r>
              <a:rPr lang="ru-RU" sz="2000" i="1" dirty="0" err="1" smtClean="0">
                <a:latin typeface="Calibri" panose="020F0502020204030204" pitchFamily="34" charset="0"/>
              </a:rPr>
              <a:t>ефективну</a:t>
            </a:r>
            <a:r>
              <a:rPr lang="ru-RU" sz="2000" i="1" dirty="0" smtClean="0">
                <a:latin typeface="Calibri" panose="020F0502020204030204" pitchFamily="34" charset="0"/>
              </a:rPr>
              <a:t> мережу </a:t>
            </a:r>
            <a:r>
              <a:rPr lang="ru-RU" sz="2000" i="1" dirty="0" err="1" smtClean="0">
                <a:latin typeface="Calibri" panose="020F0502020204030204" pitchFamily="34" charset="0"/>
              </a:rPr>
              <a:t>власних</a:t>
            </a:r>
            <a:r>
              <a:rPr lang="ru-RU" sz="2000" i="1" dirty="0" smtClean="0">
                <a:latin typeface="Calibri" panose="020F0502020204030204" pitchFamily="34" charset="0"/>
              </a:rPr>
              <a:t> </a:t>
            </a:r>
            <a:r>
              <a:rPr lang="ru-RU" sz="2000" i="1" dirty="0" err="1" smtClean="0">
                <a:latin typeface="Calibri" panose="020F0502020204030204" pitchFamily="34" charset="0"/>
              </a:rPr>
              <a:t>дипломатичних</a:t>
            </a:r>
            <a:r>
              <a:rPr lang="ru-RU" sz="2000" i="1" dirty="0" smtClean="0">
                <a:latin typeface="Calibri" panose="020F0502020204030204" pitchFamily="34" charset="0"/>
              </a:rPr>
              <a:t> і </a:t>
            </a:r>
            <a:r>
              <a:rPr lang="ru-RU" sz="2000" i="1" dirty="0" err="1" smtClean="0">
                <a:latin typeface="Calibri" panose="020F0502020204030204" pitchFamily="34" charset="0"/>
              </a:rPr>
              <a:t>консульських</a:t>
            </a:r>
            <a:r>
              <a:rPr lang="ru-RU" sz="2000" i="1" dirty="0" smtClean="0">
                <a:latin typeface="Calibri" panose="020F0502020204030204" pitchFamily="34" charset="0"/>
              </a:rPr>
              <a:t> </a:t>
            </a:r>
            <a:r>
              <a:rPr lang="ru-RU" sz="2000" i="1" dirty="0" err="1" smtClean="0">
                <a:latin typeface="Calibri" panose="020F0502020204030204" pitchFamily="34" charset="0"/>
              </a:rPr>
              <a:t>представництв</a:t>
            </a:r>
            <a:r>
              <a:rPr lang="ru-RU" sz="2000" i="1" dirty="0" smtClean="0">
                <a:latin typeface="Calibri" panose="020F0502020204030204" pitchFamily="34" charset="0"/>
              </a:rPr>
              <a:t>.</a:t>
            </a: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b="1" dirty="0" err="1" smtClean="0">
                <a:latin typeface="Calibri" panose="020F0502020204030204" pitchFamily="34" charset="0"/>
              </a:rPr>
              <a:t>Україна</a:t>
            </a:r>
            <a:r>
              <a:rPr lang="ru-RU" sz="2000" b="1" dirty="0" smtClean="0">
                <a:latin typeface="Calibri" panose="020F0502020204030204" pitchFamily="34" charset="0"/>
              </a:rPr>
              <a:t> є членом </a:t>
            </a:r>
            <a:r>
              <a:rPr lang="ru-RU" sz="2000" b="1" dirty="0" err="1" smtClean="0">
                <a:latin typeface="Calibri" panose="020F0502020204030204" pitchFamily="34" charset="0"/>
              </a:rPr>
              <a:t>понад</a:t>
            </a:r>
            <a:r>
              <a:rPr lang="ru-RU" sz="2000" b="1" dirty="0" smtClean="0">
                <a:latin typeface="Calibri" panose="020F0502020204030204" pitchFamily="34" charset="0"/>
              </a:rPr>
              <a:t> 90 </a:t>
            </a:r>
            <a:r>
              <a:rPr lang="ru-RU" sz="2000" b="1" dirty="0" err="1" smtClean="0">
                <a:latin typeface="Calibri" panose="020F0502020204030204" pitchFamily="34" charset="0"/>
              </a:rPr>
              <a:t>міжнародних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 err="1" smtClean="0">
                <a:latin typeface="Calibri" panose="020F0502020204030204" pitchFamily="34" charset="0"/>
              </a:rPr>
              <a:t>організацій</a:t>
            </a:r>
            <a:r>
              <a:rPr lang="ru-RU" sz="2000" dirty="0" smtClean="0">
                <a:latin typeface="Calibri" panose="020F0502020204030204" pitchFamily="34" charset="0"/>
              </a:rPr>
              <a:t>. У 2000-2001 роках </a:t>
            </a:r>
            <a:r>
              <a:rPr lang="ru-RU" sz="2000" dirty="0" err="1" smtClean="0">
                <a:latin typeface="Calibri" panose="020F0502020204030204" pitchFamily="34" charset="0"/>
              </a:rPr>
              <a:t>Україну</a:t>
            </a:r>
            <a:r>
              <a:rPr lang="ru-RU" sz="2000" dirty="0" smtClean="0">
                <a:latin typeface="Calibri" panose="020F0502020204030204" pitchFamily="34" charset="0"/>
              </a:rPr>
              <a:t> входила до складу </a:t>
            </a:r>
            <a:r>
              <a:rPr lang="ru-RU" sz="2000" dirty="0" err="1" smtClean="0">
                <a:latin typeface="Calibri" panose="020F0502020204030204" pitchFamily="34" charset="0"/>
              </a:rPr>
              <a:t>непостійних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членів</a:t>
            </a:r>
            <a:r>
              <a:rPr lang="ru-RU" sz="2000" dirty="0" smtClean="0">
                <a:latin typeface="Calibri" panose="020F0502020204030204" pitchFamily="34" charset="0"/>
              </a:rPr>
              <a:t> Ради </a:t>
            </a:r>
            <a:r>
              <a:rPr lang="ru-RU" sz="2000" dirty="0" err="1" smtClean="0">
                <a:latin typeface="Calibri" panose="020F0502020204030204" pitchFamily="34" charset="0"/>
              </a:rPr>
              <a:t>Безпеки</a:t>
            </a:r>
            <a:r>
              <a:rPr lang="ru-RU" sz="2000" dirty="0" smtClean="0">
                <a:latin typeface="Calibri" panose="020F0502020204030204" pitchFamily="34" charset="0"/>
              </a:rPr>
              <a:t> ООН. Наша держава </a:t>
            </a:r>
            <a:r>
              <a:rPr lang="ru-RU" sz="2000" dirty="0" err="1" smtClean="0">
                <a:latin typeface="Calibri" panose="020F0502020204030204" pitchFamily="34" charset="0"/>
              </a:rPr>
              <a:t>уклала</a:t>
            </a:r>
            <a:r>
              <a:rPr lang="ru-RU" sz="2000" dirty="0" smtClean="0">
                <a:latin typeface="Calibri" panose="020F0502020204030204" pitchFamily="34" charset="0"/>
              </a:rPr>
              <a:t> і </a:t>
            </a:r>
            <a:r>
              <a:rPr lang="ru-RU" sz="2000" dirty="0" err="1" smtClean="0">
                <a:latin typeface="Calibri" panose="020F0502020204030204" pitchFamily="34" charset="0"/>
              </a:rPr>
              <a:t>виконує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понад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дві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тисячі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міжнародно-правових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документів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За роки </a:t>
            </a:r>
            <a:r>
              <a:rPr lang="ru-RU" sz="2000" dirty="0" err="1" smtClean="0">
                <a:latin typeface="Calibri" panose="020F0502020204030204" pitchFamily="34" charset="0"/>
              </a:rPr>
              <a:t>незалежності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представники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України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неодноразово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очолювали</a:t>
            </a:r>
            <a:r>
              <a:rPr lang="ru-RU" sz="2000" dirty="0" smtClean="0">
                <a:latin typeface="Calibri" panose="020F0502020204030204" pitchFamily="34" charset="0"/>
              </a:rPr>
              <a:t> і </a:t>
            </a:r>
            <a:r>
              <a:rPr lang="ru-RU" sz="2000" dirty="0" err="1" smtClean="0">
                <a:latin typeface="Calibri" panose="020F0502020204030204" pitchFamily="34" charset="0"/>
              </a:rPr>
              <a:t>обиралися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керівниками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багатьох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авторитетних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міжнародних</a:t>
            </a:r>
            <a:r>
              <a:rPr lang="ru-RU" sz="2000" dirty="0" smtClean="0">
                <a:latin typeface="Calibri" panose="020F0502020204030204" pitchFamily="34" charset="0"/>
              </a:rPr>
              <a:t> структур, </a:t>
            </a:r>
            <a:r>
              <a:rPr lang="ru-RU" sz="2000" dirty="0" err="1" smtClean="0">
                <a:latin typeface="Calibri" panose="020F0502020204030204" pitchFamily="34" charset="0"/>
              </a:rPr>
              <a:t>насамперед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органів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Організації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Об’єднаних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Націй</a:t>
            </a:r>
            <a:r>
              <a:rPr lang="ru-RU" sz="2000" dirty="0" smtClean="0">
                <a:latin typeface="Calibri" panose="020F0502020204030204" pitchFamily="34" charset="0"/>
              </a:rPr>
              <a:t>. Як </a:t>
            </a:r>
            <a:r>
              <a:rPr lang="ru-RU" sz="2000" dirty="0" err="1" smtClean="0">
                <a:latin typeface="Calibri" panose="020F0502020204030204" pitchFamily="34" charset="0"/>
              </a:rPr>
              <a:t>винятковий</a:t>
            </a:r>
            <a:r>
              <a:rPr lang="ru-RU" sz="2000" dirty="0" smtClean="0">
                <a:latin typeface="Calibri" panose="020F0502020204030204" pitchFamily="34" charset="0"/>
              </a:rPr>
              <a:t> приклад, </a:t>
            </a:r>
            <a:r>
              <a:rPr lang="ru-RU" sz="2000" dirty="0" err="1" smtClean="0">
                <a:latin typeface="Calibri" panose="020F0502020204030204" pitchFamily="34" charset="0"/>
              </a:rPr>
              <a:t>згадуємо</a:t>
            </a:r>
            <a:r>
              <a:rPr lang="ru-RU" sz="2000" dirty="0" smtClean="0">
                <a:latin typeface="Calibri" panose="020F0502020204030204" pitchFamily="34" charset="0"/>
              </a:rPr>
              <a:t> про те, </a:t>
            </a:r>
            <a:r>
              <a:rPr lang="ru-RU" sz="2000" dirty="0" err="1" smtClean="0">
                <a:latin typeface="Calibri" panose="020F0502020204030204" pitchFamily="34" charset="0"/>
              </a:rPr>
              <a:t>що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саме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представник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України</a:t>
            </a:r>
            <a:r>
              <a:rPr lang="ru-RU" sz="2000" dirty="0" smtClean="0">
                <a:latin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</a:rPr>
              <a:t>Геннадій</a:t>
            </a:r>
            <a:r>
              <a:rPr lang="ru-RU" sz="2000" dirty="0" smtClean="0">
                <a:latin typeface="Calibri" panose="020F0502020204030204" pitchFamily="34" charset="0"/>
              </a:rPr>
              <a:t> Удовенко </a:t>
            </a:r>
            <a:r>
              <a:rPr lang="ru-RU" sz="2000" dirty="0" err="1" smtClean="0">
                <a:latin typeface="Calibri" panose="020F0502020204030204" pitchFamily="34" charset="0"/>
              </a:rPr>
              <a:t>був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обраний</a:t>
            </a:r>
            <a:r>
              <a:rPr lang="ru-RU" sz="2000" dirty="0" smtClean="0">
                <a:latin typeface="Calibri" panose="020F0502020204030204" pitchFamily="34" charset="0"/>
              </a:rPr>
              <a:t> Президентом 52-ї </a:t>
            </a:r>
            <a:r>
              <a:rPr lang="ru-RU" sz="2000" dirty="0" err="1" smtClean="0">
                <a:latin typeface="Calibri" panose="020F0502020204030204" pitchFamily="34" charset="0"/>
              </a:rPr>
              <a:t>сесії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Генеральної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Асамблеї</a:t>
            </a:r>
            <a:r>
              <a:rPr lang="ru-RU" sz="2000" dirty="0" smtClean="0">
                <a:latin typeface="Calibri" panose="020F0502020204030204" pitchFamily="34" charset="0"/>
              </a:rPr>
              <a:t> ООН.</a:t>
            </a:r>
            <a:endParaRPr lang="uk-U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4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803564"/>
            <a:ext cx="3718455" cy="13023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</a:rPr>
              <a:t>2 </a:t>
            </a:r>
            <a:r>
              <a:rPr lang="ru-RU" sz="2000" dirty="0" err="1">
                <a:latin typeface="Calibri" panose="020F0502020204030204" pitchFamily="34" charset="0"/>
              </a:rPr>
              <a:t>липня</a:t>
            </a:r>
            <a:r>
              <a:rPr lang="ru-RU" sz="2000" dirty="0">
                <a:latin typeface="Calibri" panose="020F0502020204030204" pitchFamily="34" charset="0"/>
              </a:rPr>
              <a:t> 1993 року </a:t>
            </a:r>
            <a:r>
              <a:rPr lang="ru-RU" sz="2000" dirty="0" err="1">
                <a:latin typeface="Calibri" panose="020F0502020204030204" pitchFamily="34" charset="0"/>
              </a:rPr>
              <a:t>Верховна</a:t>
            </a:r>
            <a:r>
              <a:rPr lang="ru-RU" sz="2000" dirty="0">
                <a:latin typeface="Calibri" panose="020F0502020204030204" pitchFamily="34" charset="0"/>
              </a:rPr>
              <a:t> Рада </a:t>
            </a:r>
            <a:r>
              <a:rPr lang="ru-RU" sz="2000" dirty="0" err="1">
                <a:latin typeface="Calibri" panose="020F0502020204030204" pitchFamily="34" charset="0"/>
              </a:rPr>
              <a:t>України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схвалила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Основні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напрями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зовнішньої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політики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України</a:t>
            </a:r>
            <a:r>
              <a:rPr lang="ru-RU" sz="2000" dirty="0">
                <a:latin typeface="Calibri" panose="020F0502020204030204" pitchFamily="34" charset="0"/>
              </a:rPr>
              <a:t>.</a:t>
            </a:r>
            <a:endParaRPr lang="uk-UA" sz="20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Calibri" panose="020F0502020204030204" pitchFamily="34" charset="0"/>
              </a:rPr>
              <a:t>Відповідно до Указу Президента України «Про Положення про Міністерство закордонних справ України« від 3 квітня 1999 року, «Міністерство закордонних справ України (МЗС України) як центральний орган виконавчої влади є головним (провідним) органом у системі центральних органів виконавчої влади із забезпечення реалізації державної політики у сфері зовнішніх зносин України та координації заходів у цій сфері, в тому числі спрямованих на реалізацію стратегічних цілей зовнішньої політики України щодо забезпечення входження України в європейський простір та створення передумов для набуття Україною членства в Європейському Союзі (ЄС), Організації Північноатлантичного договору (НАТО)».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299856"/>
            <a:ext cx="4655126" cy="38377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1800" dirty="0">
                <a:solidFill>
                  <a:srgbClr val="1D1D1B"/>
                </a:solidFill>
                <a:latin typeface="Calibri" panose="020F0502020204030204" pitchFamily="34" charset="0"/>
              </a:rPr>
              <a:t>Згідно зі статтею 106 Конституції України, керівництво зовнішньополітичною діяльністю держави здійснює Президент України, який представляє країну в міжнародних відносинах, веде переговори та укладає міжнародні договори України, приймає рішення про визнання іноземних держав, призначає та звільнює глав дипломатичних представництв України в інших державах і при міжнародних організаціях, приймає вірчі грамоти дипломатичних представників іноземних держав.</a:t>
            </a:r>
            <a:endParaRPr lang="uk-UA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47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658</Words>
  <Application>Microsoft Office PowerPoint</Application>
  <PresentationFormat>Широкоэкранный</PresentationFormat>
  <Paragraphs>35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2 липня 1993 року Верховна Рада України схвалила Основні напрями зовнішньої політики України.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2020-09-09T12:26:06Z</dcterms:created>
  <dcterms:modified xsi:type="dcterms:W3CDTF">2020-09-09T12:40:59Z</dcterms:modified>
</cp:coreProperties>
</file>