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1" r:id="rId13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9E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814062" y="7602442"/>
            <a:ext cx="12658725" cy="9525"/>
          </a:xfrm>
          <a:custGeom>
            <a:avLst/>
            <a:gdLst/>
            <a:ahLst/>
            <a:cxnLst/>
            <a:rect l="l" t="t" r="r" b="b"/>
            <a:pathLst>
              <a:path w="12658725" h="9525">
                <a:moveTo>
                  <a:pt x="12658725" y="9525"/>
                </a:moveTo>
                <a:lnTo>
                  <a:pt x="0" y="9525"/>
                </a:lnTo>
                <a:lnTo>
                  <a:pt x="0" y="0"/>
                </a:lnTo>
                <a:lnTo>
                  <a:pt x="12658725" y="0"/>
                </a:lnTo>
                <a:lnTo>
                  <a:pt x="12658725" y="9525"/>
                </a:lnTo>
                <a:close/>
              </a:path>
            </a:pathLst>
          </a:custGeom>
          <a:solidFill>
            <a:srgbClr val="3D6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15606" y="2547368"/>
            <a:ext cx="13056786" cy="2921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00" b="1" i="0">
                <a:solidFill>
                  <a:srgbClr val="3D602E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A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A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6347" y="0"/>
            <a:ext cx="5319704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56695" y="307207"/>
            <a:ext cx="4606768" cy="9979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763682" y="3571122"/>
            <a:ext cx="5460365" cy="5511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3877" y="733745"/>
            <a:ext cx="16240244" cy="2128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1151" y="3292066"/>
            <a:ext cx="16865696" cy="5383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615828" y="1181100"/>
            <a:ext cx="13056786" cy="5570756"/>
          </a:xfrm>
          <a:prstGeom prst="rect">
            <a:avLst/>
          </a:prstGeom>
        </p:spPr>
        <p:txBody>
          <a:bodyPr vert="horz" wrap="square" lIns="0" tIns="284480" rIns="0" bIns="0" rtlCol="0">
            <a:spAutoFit/>
          </a:bodyPr>
          <a:lstStyle/>
          <a:p>
            <a:pPr marL="12700" marR="5080" indent="2818130" algn="ctr">
              <a:lnSpc>
                <a:spcPts val="10320"/>
              </a:lnSpc>
              <a:spcBef>
                <a:spcPts val="2240"/>
              </a:spcBef>
            </a:pPr>
            <a:r>
              <a:rPr lang="uk-UA" spc="-60" dirty="0" smtClean="0"/>
              <a:t>ЕСТЕТИКА ЄВРОПЕЙСЬКОГО МИСТЕЦТВА </a:t>
            </a:r>
            <a:r>
              <a:rPr spc="-60" dirty="0" smtClean="0"/>
              <a:t> </a:t>
            </a:r>
            <a:r>
              <a:rPr spc="365" dirty="0"/>
              <a:t>НОВІТНЬОГО</a:t>
            </a:r>
            <a:r>
              <a:rPr spc="-775" dirty="0"/>
              <a:t> </a:t>
            </a:r>
            <a:r>
              <a:rPr spc="65" dirty="0" smtClean="0"/>
              <a:t>ЧАСУ</a:t>
            </a:r>
            <a:endParaRPr spc="6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4668" y="11454"/>
            <a:ext cx="12326620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25000"/>
              </a:lnSpc>
              <a:spcBef>
                <a:spcPts val="100"/>
              </a:spcBef>
            </a:pPr>
            <a:r>
              <a:rPr sz="4800" spc="240" dirty="0">
                <a:latin typeface="Trebuchet MS"/>
                <a:cs typeface="Trebuchet MS"/>
              </a:rPr>
              <a:t>ПОСТМОДЕРНІСТСЬКА </a:t>
            </a:r>
            <a:r>
              <a:rPr sz="4800" spc="140" dirty="0">
                <a:latin typeface="Trebuchet MS"/>
                <a:cs typeface="Trebuchet MS"/>
              </a:rPr>
              <a:t>МОДЕЛЬ </a:t>
            </a:r>
            <a:r>
              <a:rPr sz="4800" spc="170" dirty="0">
                <a:latin typeface="Trebuchet MS"/>
                <a:cs typeface="Trebuchet MS"/>
              </a:rPr>
              <a:t>СВІТУ</a:t>
            </a:r>
            <a:r>
              <a:rPr sz="4800" spc="-975" dirty="0">
                <a:latin typeface="Trebuchet MS"/>
                <a:cs typeface="Trebuchet MS"/>
              </a:rPr>
              <a:t> </a:t>
            </a:r>
            <a:r>
              <a:rPr sz="4800" spc="-15" dirty="0">
                <a:latin typeface="Trebuchet MS"/>
                <a:cs typeface="Trebuchet MS"/>
              </a:rPr>
              <a:t>В  </a:t>
            </a:r>
            <a:r>
              <a:rPr sz="4800" spc="235" dirty="0">
                <a:latin typeface="Trebuchet MS"/>
                <a:cs typeface="Trebuchet MS"/>
              </a:rPr>
              <a:t>УКРАЇНСЬКІЙ </a:t>
            </a:r>
            <a:r>
              <a:rPr sz="4800" spc="305" dirty="0">
                <a:latin typeface="Trebuchet MS"/>
                <a:cs typeface="Trebuchet MS"/>
              </a:rPr>
              <a:t>І </a:t>
            </a:r>
            <a:r>
              <a:rPr sz="4800" spc="235" dirty="0">
                <a:latin typeface="Trebuchet MS"/>
                <a:cs typeface="Trebuchet MS"/>
              </a:rPr>
              <a:t>СВІТОВІЙ  </a:t>
            </a:r>
            <a:r>
              <a:rPr sz="4800" spc="114" dirty="0">
                <a:latin typeface="Trebuchet MS"/>
                <a:cs typeface="Trebuchet MS"/>
              </a:rPr>
              <a:t>ІНТЕРПРЕТАЦІЯХ.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41773" y="3571122"/>
            <a:ext cx="5366385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z="2400" spc="-180" dirty="0">
                <a:solidFill>
                  <a:srgbClr val="FF1616"/>
                </a:solidFill>
                <a:latin typeface="Arial Black"/>
                <a:cs typeface="Arial Black"/>
              </a:rPr>
              <a:t>ПРОВІДНИМ </a:t>
            </a:r>
            <a:r>
              <a:rPr sz="2400" spc="-114" dirty="0">
                <a:latin typeface="Arial Black"/>
                <a:cs typeface="Arial Black"/>
              </a:rPr>
              <a:t>У </a:t>
            </a:r>
            <a:r>
              <a:rPr sz="2400" spc="-135" dirty="0">
                <a:latin typeface="Arial Black"/>
                <a:cs typeface="Arial Black"/>
              </a:rPr>
              <a:t>НОВОМУ  </a:t>
            </a:r>
            <a:r>
              <a:rPr sz="2400" spc="-204" dirty="0">
                <a:latin typeface="Arial Black"/>
                <a:cs typeface="Arial Black"/>
              </a:rPr>
              <a:t>ПОСТІНДУСТРІАЛЬНОМУ  </a:t>
            </a:r>
            <a:r>
              <a:rPr sz="2400" spc="-235" dirty="0">
                <a:latin typeface="Arial Black"/>
                <a:cs typeface="Arial Black"/>
              </a:rPr>
              <a:t>СУСПІЛЬСТВІ </a:t>
            </a:r>
            <a:r>
              <a:rPr sz="2400" spc="-340" dirty="0">
                <a:solidFill>
                  <a:srgbClr val="FF1616"/>
                </a:solidFill>
                <a:latin typeface="Arial Black"/>
                <a:cs typeface="Arial Black"/>
              </a:rPr>
              <a:t>СТАЄ  </a:t>
            </a:r>
            <a:r>
              <a:rPr sz="2400" spc="-204" dirty="0">
                <a:solidFill>
                  <a:srgbClr val="FF1616"/>
                </a:solidFill>
                <a:latin typeface="Arial Black"/>
                <a:cs typeface="Arial Black"/>
              </a:rPr>
              <a:t>ПОСТМОДЕРНІЗМ </a:t>
            </a:r>
            <a:r>
              <a:rPr sz="2400" spc="-250" dirty="0">
                <a:latin typeface="Verdana"/>
                <a:cs typeface="Verdana"/>
              </a:rPr>
              <a:t>(</a:t>
            </a:r>
            <a:r>
              <a:rPr sz="2400" spc="-250" dirty="0">
                <a:latin typeface="Arial Black"/>
                <a:cs typeface="Arial Black"/>
              </a:rPr>
              <a:t>З </a:t>
            </a:r>
            <a:r>
              <a:rPr sz="2400" spc="-140" dirty="0">
                <a:latin typeface="Verdana"/>
                <a:cs typeface="Verdana"/>
              </a:rPr>
              <a:t>1970-</a:t>
            </a:r>
            <a:r>
              <a:rPr sz="2400" spc="-140" dirty="0">
                <a:latin typeface="Arial Black"/>
                <a:cs typeface="Arial Black"/>
              </a:rPr>
              <a:t>Х  </a:t>
            </a:r>
            <a:r>
              <a:rPr sz="2400" spc="-204" dirty="0">
                <a:latin typeface="Arial Black"/>
                <a:cs typeface="Arial Black"/>
              </a:rPr>
              <a:t>РОКІВ</a:t>
            </a:r>
            <a:r>
              <a:rPr sz="2400" spc="-204" dirty="0">
                <a:latin typeface="Verdana"/>
                <a:cs typeface="Verdana"/>
              </a:rPr>
              <a:t>). </a:t>
            </a:r>
            <a:r>
              <a:rPr sz="2400" spc="-200" dirty="0">
                <a:latin typeface="Arial Black"/>
                <a:cs typeface="Arial Black"/>
              </a:rPr>
              <a:t>ПОВОРОТ </a:t>
            </a:r>
            <a:r>
              <a:rPr sz="2400" spc="-240" dirty="0">
                <a:latin typeface="Arial Black"/>
                <a:cs typeface="Arial Black"/>
              </a:rPr>
              <a:t>ВІД  </a:t>
            </a:r>
            <a:r>
              <a:rPr sz="2400" spc="-175" dirty="0">
                <a:latin typeface="Arial Black"/>
                <a:cs typeface="Arial Black"/>
              </a:rPr>
              <a:t>МОДЕРНІЗМУ </a:t>
            </a:r>
            <a:r>
              <a:rPr sz="2400" spc="-225" dirty="0">
                <a:latin typeface="Arial Black"/>
                <a:cs typeface="Arial Black"/>
              </a:rPr>
              <a:t>ДО  </a:t>
            </a:r>
            <a:r>
              <a:rPr sz="2400" spc="-195" dirty="0">
                <a:latin typeface="Arial Black"/>
                <a:cs typeface="Arial Black"/>
              </a:rPr>
              <a:t>ПОСТМОДЕРНІЗМУ </a:t>
            </a:r>
            <a:r>
              <a:rPr sz="2400" spc="-235" dirty="0">
                <a:latin typeface="Arial Black"/>
                <a:cs typeface="Arial Black"/>
              </a:rPr>
              <a:t>ПОВ</a:t>
            </a:r>
            <a:r>
              <a:rPr sz="2400" spc="-235" dirty="0">
                <a:latin typeface="Verdana"/>
                <a:cs typeface="Verdana"/>
              </a:rPr>
              <a:t>’</a:t>
            </a:r>
            <a:r>
              <a:rPr sz="2400" spc="-235" dirty="0">
                <a:latin typeface="Arial Black"/>
                <a:cs typeface="Arial Black"/>
              </a:rPr>
              <a:t>ЯЗУЄТЬСЯ  </a:t>
            </a:r>
            <a:r>
              <a:rPr sz="2400" spc="-240" dirty="0">
                <a:latin typeface="Arial Black"/>
                <a:cs typeface="Arial Black"/>
              </a:rPr>
              <a:t>З ЕПОХАЛЬНОЮ </a:t>
            </a:r>
            <a:r>
              <a:rPr sz="2400" spc="-170" dirty="0">
                <a:latin typeface="Arial Black"/>
                <a:cs typeface="Arial Black"/>
              </a:rPr>
              <a:t>ЗАМІНОЮ  </a:t>
            </a:r>
            <a:r>
              <a:rPr sz="2400" spc="-229" dirty="0">
                <a:latin typeface="Arial Black"/>
                <a:cs typeface="Arial Black"/>
              </a:rPr>
              <a:t>ЄВРОПОЦЕНТРИЧНОСТІ  ГЛОБАЛЬНОЮ  </a:t>
            </a:r>
            <a:r>
              <a:rPr sz="2400" spc="-220" dirty="0">
                <a:latin typeface="Arial Black"/>
                <a:cs typeface="Arial Black"/>
              </a:rPr>
              <a:t>ПОЛІЦЕНТРИЧНІСТЮ</a:t>
            </a:r>
            <a:r>
              <a:rPr sz="2400" spc="-220" dirty="0">
                <a:latin typeface="Verdana"/>
                <a:cs typeface="Verdana"/>
              </a:rPr>
              <a:t>, </a:t>
            </a:r>
            <a:r>
              <a:rPr sz="2400" spc="-204" dirty="0">
                <a:latin typeface="Arial Black"/>
                <a:cs typeface="Arial Black"/>
              </a:rPr>
              <a:t>ПОЯВОЮ  </a:t>
            </a:r>
            <a:r>
              <a:rPr sz="2400" spc="-200" dirty="0">
                <a:latin typeface="Arial Black"/>
                <a:cs typeface="Arial Black"/>
              </a:rPr>
              <a:t>ПОСТКОЛОНІАЛЬНОГО</a:t>
            </a:r>
            <a:r>
              <a:rPr sz="2400" spc="-40" dirty="0">
                <a:latin typeface="Arial Black"/>
                <a:cs typeface="Arial Black"/>
              </a:rPr>
              <a:t> </a:t>
            </a:r>
            <a:r>
              <a:rPr sz="2400" spc="-229" dirty="0">
                <a:latin typeface="Arial Black"/>
                <a:cs typeface="Arial Black"/>
              </a:rPr>
              <a:t>СВІТУ</a:t>
            </a:r>
            <a:r>
              <a:rPr sz="2400" spc="-229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8044" marR="666750" indent="-285750">
              <a:lnSpc>
                <a:spcPct val="125000"/>
              </a:lnSpc>
              <a:spcBef>
                <a:spcPts val="100"/>
              </a:spcBef>
            </a:pPr>
            <a:r>
              <a:rPr spc="-114" dirty="0"/>
              <a:t>У </a:t>
            </a:r>
            <a:r>
              <a:rPr spc="-204" dirty="0"/>
              <a:t>ПОСТІНДУСТРІАЛЬНОМУ</a:t>
            </a:r>
            <a:r>
              <a:rPr spc="-204" dirty="0">
                <a:latin typeface="Verdana"/>
                <a:cs typeface="Verdana"/>
              </a:rPr>
              <a:t>,  </a:t>
            </a:r>
            <a:r>
              <a:rPr spc="-235" dirty="0"/>
              <a:t>СУСПІЛЬСТВІ</a:t>
            </a:r>
            <a:r>
              <a:rPr spc="-55" dirty="0"/>
              <a:t> </a:t>
            </a:r>
            <a:r>
              <a:rPr spc="-265" dirty="0"/>
              <a:t>ЗАЗНАЮТЬ</a:t>
            </a:r>
          </a:p>
          <a:p>
            <a:pPr marL="12700" marR="5080" algn="ctr">
              <a:lnSpc>
                <a:spcPct val="125000"/>
              </a:lnSpc>
            </a:pPr>
            <a:r>
              <a:rPr spc="-225" dirty="0"/>
              <a:t>ДЕКОНСТРУКЦІЇ </a:t>
            </a:r>
            <a:r>
              <a:rPr spc="-215" dirty="0"/>
              <a:t>ТРАДИЦІЙНІ  </a:t>
            </a:r>
            <a:r>
              <a:rPr spc="-200" dirty="0"/>
              <a:t>ЦІННОСТІ </a:t>
            </a:r>
            <a:r>
              <a:rPr spc="265" dirty="0">
                <a:latin typeface="Verdana"/>
                <a:cs typeface="Verdana"/>
              </a:rPr>
              <a:t>— </a:t>
            </a:r>
            <a:r>
              <a:rPr spc="-270" dirty="0"/>
              <a:t>ВЛАДА</a:t>
            </a:r>
            <a:r>
              <a:rPr spc="-270" dirty="0">
                <a:latin typeface="Verdana"/>
                <a:cs typeface="Verdana"/>
              </a:rPr>
              <a:t>, </a:t>
            </a:r>
            <a:r>
              <a:rPr spc="-185" dirty="0"/>
              <a:t>ГРОШІ</a:t>
            </a:r>
            <a:r>
              <a:rPr spc="-185" dirty="0">
                <a:latin typeface="Verdana"/>
                <a:cs typeface="Verdana"/>
              </a:rPr>
              <a:t>,  </a:t>
            </a:r>
            <a:r>
              <a:rPr spc="-220" dirty="0"/>
              <a:t>ВИРОБНИЦТВО</a:t>
            </a:r>
            <a:r>
              <a:rPr spc="-220" dirty="0">
                <a:latin typeface="Verdana"/>
                <a:cs typeface="Verdana"/>
              </a:rPr>
              <a:t>, </a:t>
            </a:r>
            <a:r>
              <a:rPr spc="-335" dirty="0"/>
              <a:t>А  </a:t>
            </a:r>
            <a:r>
              <a:rPr spc="-210" dirty="0">
                <a:solidFill>
                  <a:srgbClr val="FF1616"/>
                </a:solidFill>
              </a:rPr>
              <a:t>НАЙВАЖЛИВІШИМ ТОВАРОМ </a:t>
            </a:r>
            <a:r>
              <a:rPr spc="-340" dirty="0">
                <a:solidFill>
                  <a:srgbClr val="FF1616"/>
                </a:solidFill>
              </a:rPr>
              <a:t>СТАЄ  </a:t>
            </a:r>
            <a:r>
              <a:rPr spc="-190" dirty="0">
                <a:solidFill>
                  <a:srgbClr val="FF1616"/>
                </a:solidFill>
              </a:rPr>
              <a:t>ІНФОРМАЦІЯ</a:t>
            </a:r>
            <a:r>
              <a:rPr spc="-190" dirty="0">
                <a:latin typeface="Verdana"/>
                <a:cs typeface="Verdana"/>
              </a:rPr>
              <a:t>. </a:t>
            </a:r>
            <a:r>
              <a:rPr spc="-204" dirty="0"/>
              <a:t>ПОСТМОДЕРНІЗМ  </a:t>
            </a:r>
            <a:r>
              <a:rPr spc="-235" dirty="0"/>
              <a:t>ПОЗНАЧАЄ </a:t>
            </a:r>
            <a:r>
              <a:rPr spc="-295" dirty="0">
                <a:solidFill>
                  <a:srgbClr val="FF1616"/>
                </a:solidFill>
              </a:rPr>
              <a:t>ПЕРЕХІД </a:t>
            </a:r>
            <a:r>
              <a:rPr spc="-240" dirty="0">
                <a:solidFill>
                  <a:srgbClr val="FF1616"/>
                </a:solidFill>
              </a:rPr>
              <a:t>ВІД  </a:t>
            </a:r>
            <a:r>
              <a:rPr spc="-215" dirty="0">
                <a:solidFill>
                  <a:srgbClr val="FF1616"/>
                </a:solidFill>
              </a:rPr>
              <a:t>АНТРОПОЦЕНТРИЗМУ </a:t>
            </a:r>
            <a:r>
              <a:rPr spc="-225" dirty="0">
                <a:solidFill>
                  <a:srgbClr val="FF1616"/>
                </a:solidFill>
              </a:rPr>
              <a:t>ДО  </a:t>
            </a:r>
            <a:r>
              <a:rPr spc="-195" dirty="0">
                <a:solidFill>
                  <a:srgbClr val="FF1616"/>
                </a:solidFill>
              </a:rPr>
              <a:t>УНІВЕРСАЛІЗМУ </a:t>
            </a:r>
            <a:r>
              <a:rPr spc="-240" dirty="0"/>
              <a:t>З </a:t>
            </a:r>
            <a:r>
              <a:rPr spc="-185" dirty="0"/>
              <a:t>РЕЛІГІЙНИМ</a:t>
            </a:r>
            <a:r>
              <a:rPr spc="-185" dirty="0">
                <a:latin typeface="Verdana"/>
                <a:cs typeface="Verdana"/>
              </a:rPr>
              <a:t>,  </a:t>
            </a:r>
            <a:r>
              <a:rPr spc="-190" dirty="0"/>
              <a:t>КУЛЬТУРНИМ</a:t>
            </a:r>
            <a:r>
              <a:rPr spc="-190" dirty="0">
                <a:latin typeface="Verdana"/>
                <a:cs typeface="Verdana"/>
              </a:rPr>
              <a:t>, </a:t>
            </a:r>
            <a:r>
              <a:rPr spc="-185" dirty="0"/>
              <a:t>ЕКОЛОГІЧНИМ  </a:t>
            </a:r>
            <a:r>
              <a:rPr spc="-170" dirty="0"/>
              <a:t>ЕКУМЕНІЗМОМ</a:t>
            </a:r>
            <a:r>
              <a:rPr spc="-170" dirty="0">
                <a:latin typeface="Verdana"/>
                <a:cs typeface="Verdana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5872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78124" y="1194084"/>
            <a:ext cx="8115299" cy="7896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76477" y="3010535"/>
            <a:ext cx="7895590" cy="414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260" marR="5080" indent="-36195" algn="r">
              <a:lnSpc>
                <a:spcPct val="125000"/>
              </a:lnSpc>
              <a:spcBef>
                <a:spcPts val="100"/>
              </a:spcBef>
            </a:pPr>
            <a:r>
              <a:rPr sz="2400" spc="-260" dirty="0">
                <a:solidFill>
                  <a:srgbClr val="FF5757"/>
                </a:solidFill>
                <a:latin typeface="Arial Black"/>
                <a:cs typeface="Arial Black"/>
              </a:rPr>
              <a:t>РЕАКЦІЄЮ </a:t>
            </a:r>
            <a:r>
              <a:rPr sz="2400" spc="-195" dirty="0">
                <a:solidFill>
                  <a:srgbClr val="FFFFFF"/>
                </a:solidFill>
                <a:latin typeface="Arial Black"/>
                <a:cs typeface="Arial Black"/>
              </a:rPr>
              <a:t>ПОСТМОДЕРНІЗМУ</a:t>
            </a:r>
            <a:r>
              <a:rPr sz="2400" spc="-3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60" dirty="0">
                <a:solidFill>
                  <a:srgbClr val="FFFFFF"/>
                </a:solidFill>
                <a:latin typeface="Arial Black"/>
                <a:cs typeface="Arial Black"/>
              </a:rPr>
              <a:t>НА</a:t>
            </a:r>
            <a:r>
              <a:rPr sz="2400" spc="-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29" dirty="0">
                <a:solidFill>
                  <a:srgbClr val="FFFFFF"/>
                </a:solidFill>
                <a:latin typeface="Arial Black"/>
                <a:cs typeface="Arial Black"/>
              </a:rPr>
              <a:t>МОДЕРНІСТСЬКУ </a:t>
            </a:r>
            <a:r>
              <a:rPr sz="24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15" dirty="0">
                <a:solidFill>
                  <a:srgbClr val="FFFFFF"/>
                </a:solidFill>
                <a:latin typeface="Arial Black"/>
                <a:cs typeface="Arial Black"/>
              </a:rPr>
              <a:t>КОНЦЕПЦІЮ </a:t>
            </a:r>
            <a:r>
              <a:rPr sz="2400" spc="-235" dirty="0">
                <a:solidFill>
                  <a:srgbClr val="FFFFFF"/>
                </a:solidFill>
                <a:latin typeface="Arial Black"/>
                <a:cs typeface="Arial Black"/>
              </a:rPr>
              <a:t>СВІТУ </a:t>
            </a:r>
            <a:r>
              <a:rPr sz="2400" spc="-290" dirty="0">
                <a:solidFill>
                  <a:srgbClr val="FFFFFF"/>
                </a:solidFill>
                <a:latin typeface="Arial Black"/>
                <a:cs typeface="Arial Black"/>
              </a:rPr>
              <a:t>ЯК </a:t>
            </a:r>
            <a:r>
              <a:rPr sz="2400" spc="-250" dirty="0">
                <a:solidFill>
                  <a:srgbClr val="FFFFFF"/>
                </a:solidFill>
                <a:latin typeface="Arial Black"/>
                <a:cs typeface="Arial Black"/>
              </a:rPr>
              <a:t>ХАОСУ</a:t>
            </a:r>
            <a:r>
              <a:rPr sz="2400" spc="-4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340" dirty="0">
                <a:solidFill>
                  <a:srgbClr val="FF5757"/>
                </a:solidFill>
                <a:latin typeface="Arial Black"/>
                <a:cs typeface="Arial Black"/>
              </a:rPr>
              <a:t>СТАЄ</a:t>
            </a:r>
            <a:r>
              <a:rPr sz="2400" spc="-35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2400" spc="-229" dirty="0">
                <a:solidFill>
                  <a:srgbClr val="FF5757"/>
                </a:solidFill>
                <a:latin typeface="Arial Black"/>
                <a:cs typeface="Arial Black"/>
              </a:rPr>
              <a:t>ОСВОЄННЯ </a:t>
            </a:r>
            <a:r>
              <a:rPr sz="2400" spc="-145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2400" spc="-215" dirty="0">
                <a:solidFill>
                  <a:srgbClr val="FF5757"/>
                </a:solidFill>
                <a:latin typeface="Arial Black"/>
                <a:cs typeface="Arial Black"/>
              </a:rPr>
              <a:t>ЦЬОГО </a:t>
            </a:r>
            <a:r>
              <a:rPr sz="2400" spc="-240" dirty="0">
                <a:solidFill>
                  <a:srgbClr val="FF5757"/>
                </a:solidFill>
                <a:latin typeface="Arial Black"/>
                <a:cs typeface="Arial Black"/>
              </a:rPr>
              <a:t>ХАОСУ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ПЕРЕТВОРЕННЯ</a:t>
            </a:r>
            <a:r>
              <a:rPr sz="2400" spc="-25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65" dirty="0">
                <a:solidFill>
                  <a:srgbClr val="FFFFFF"/>
                </a:solidFill>
                <a:latin typeface="Arial Black"/>
                <a:cs typeface="Arial Black"/>
              </a:rPr>
              <a:t>ЙОГО</a:t>
            </a:r>
            <a:r>
              <a:rPr sz="2400" spc="-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60" dirty="0">
                <a:solidFill>
                  <a:srgbClr val="FFFFFF"/>
                </a:solidFill>
                <a:latin typeface="Arial Black"/>
                <a:cs typeface="Arial Black"/>
              </a:rPr>
              <a:t>НА </a:t>
            </a:r>
            <a:r>
              <a:rPr sz="24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70" dirty="0">
                <a:solidFill>
                  <a:srgbClr val="FFFFFF"/>
                </a:solidFill>
                <a:latin typeface="Arial Black"/>
                <a:cs typeface="Arial Black"/>
              </a:rPr>
              <a:t>СЕРЕДОВИЩЕ </a:t>
            </a:r>
            <a:r>
              <a:rPr sz="2400" spc="-220" dirty="0">
                <a:solidFill>
                  <a:srgbClr val="FFFFFF"/>
                </a:solidFill>
                <a:latin typeface="Arial Black"/>
                <a:cs typeface="Arial Black"/>
              </a:rPr>
              <a:t>ІСНУВАННЯ</a:t>
            </a:r>
            <a:r>
              <a:rPr sz="2400" spc="-3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00" dirty="0">
                <a:solidFill>
                  <a:srgbClr val="FFFFFF"/>
                </a:solidFill>
                <a:latin typeface="Arial Black"/>
                <a:cs typeface="Arial Black"/>
              </a:rPr>
              <a:t>ЛЮДИНИ</a:t>
            </a:r>
            <a:r>
              <a:rPr sz="2400" spc="-20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15" dirty="0">
                <a:solidFill>
                  <a:srgbClr val="FFFFFF"/>
                </a:solidFill>
                <a:latin typeface="Arial Black"/>
                <a:cs typeface="Arial Black"/>
              </a:rPr>
              <a:t>ЯКЩО </a:t>
            </a:r>
            <a:r>
              <a:rPr sz="2400" spc="-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Arial Black"/>
                <a:cs typeface="Arial Black"/>
              </a:rPr>
              <a:t>ФУНДАМЕНТ </a:t>
            </a:r>
            <a:r>
              <a:rPr sz="2400" spc="-200" dirty="0">
                <a:solidFill>
                  <a:srgbClr val="FFFFFF"/>
                </a:solidFill>
                <a:latin typeface="Arial Black"/>
                <a:cs typeface="Arial Black"/>
              </a:rPr>
              <a:t>КЛАСИЧНОЇ</a:t>
            </a:r>
            <a:r>
              <a:rPr sz="2400" spc="-38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29" dirty="0">
                <a:solidFill>
                  <a:srgbClr val="FFFFFF"/>
                </a:solidFill>
                <a:latin typeface="Arial Black"/>
                <a:cs typeface="Arial Black"/>
              </a:rPr>
              <a:t>ТРАДИЦІЇ</a:t>
            </a:r>
            <a:r>
              <a:rPr sz="24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25" dirty="0">
                <a:solidFill>
                  <a:srgbClr val="FFFFFF"/>
                </a:solidFill>
                <a:latin typeface="Arial Black"/>
                <a:cs typeface="Arial Black"/>
              </a:rPr>
              <a:t>СТАНОВИЛИ </a:t>
            </a:r>
            <a:r>
              <a:rPr sz="24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45" dirty="0">
                <a:solidFill>
                  <a:srgbClr val="FFFFFF"/>
                </a:solidFill>
                <a:latin typeface="Arial Black"/>
                <a:cs typeface="Arial Black"/>
              </a:rPr>
              <a:t>ОБРАЗНІСТЬ</a:t>
            </a:r>
            <a:r>
              <a:rPr sz="2400" spc="-245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2400" spc="-260" dirty="0">
                <a:solidFill>
                  <a:srgbClr val="FFFFFF"/>
                </a:solidFill>
                <a:latin typeface="Arial Black"/>
                <a:cs typeface="Arial Black"/>
              </a:rPr>
              <a:t>ІЄРАРХІЯ</a:t>
            </a:r>
            <a:r>
              <a:rPr sz="2400" spc="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20" dirty="0">
                <a:solidFill>
                  <a:srgbClr val="FFFFFF"/>
                </a:solidFill>
                <a:latin typeface="Arial Black"/>
                <a:cs typeface="Arial Black"/>
              </a:rPr>
              <a:t>ЦІННОСТЕЙ</a:t>
            </a:r>
            <a:r>
              <a:rPr sz="2400" spc="-22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45" dirty="0">
                <a:solidFill>
                  <a:srgbClr val="FFFFFF"/>
                </a:solidFill>
                <a:latin typeface="Arial Black"/>
                <a:cs typeface="Arial Black"/>
              </a:rPr>
              <a:t>СУБ</a:t>
            </a:r>
            <a:r>
              <a:rPr sz="2400" spc="-245" dirty="0">
                <a:solidFill>
                  <a:srgbClr val="FFFFFF"/>
                </a:solidFill>
                <a:latin typeface="Verdana"/>
                <a:cs typeface="Verdana"/>
              </a:rPr>
              <a:t>’</a:t>
            </a:r>
            <a:r>
              <a:rPr sz="2400" spc="-245" dirty="0">
                <a:solidFill>
                  <a:srgbClr val="FFFFFF"/>
                </a:solidFill>
                <a:latin typeface="Arial Black"/>
                <a:cs typeface="Arial Black"/>
              </a:rPr>
              <a:t>ЄКТНІСТЬ</a:t>
            </a:r>
            <a:r>
              <a:rPr sz="2400" spc="-245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45" dirty="0">
                <a:solidFill>
                  <a:srgbClr val="FFFFFF"/>
                </a:solidFill>
                <a:latin typeface="Arial Black"/>
                <a:cs typeface="Arial Black"/>
              </a:rPr>
              <a:t>ТО  </a:t>
            </a:r>
            <a:r>
              <a:rPr sz="2400" spc="-204" dirty="0">
                <a:solidFill>
                  <a:srgbClr val="FF5757"/>
                </a:solidFill>
                <a:latin typeface="Arial Black"/>
                <a:cs typeface="Arial Black"/>
              </a:rPr>
              <a:t>ПОСТМОДЕРНІЗМ </a:t>
            </a:r>
            <a:r>
              <a:rPr sz="2400" spc="-285" dirty="0">
                <a:solidFill>
                  <a:srgbClr val="FF5757"/>
                </a:solidFill>
                <a:latin typeface="Arial Black"/>
                <a:cs typeface="Arial Black"/>
              </a:rPr>
              <a:t>СПИРАЄТЬСЯ  </a:t>
            </a:r>
            <a:r>
              <a:rPr sz="2400" spc="-260" dirty="0">
                <a:solidFill>
                  <a:srgbClr val="FF5757"/>
                </a:solidFill>
                <a:latin typeface="Arial Black"/>
                <a:cs typeface="Arial Black"/>
              </a:rPr>
              <a:t>НА</a:t>
            </a:r>
            <a:r>
              <a:rPr sz="2400" spc="-480" dirty="0">
                <a:solidFill>
                  <a:srgbClr val="FF5757"/>
                </a:solidFill>
                <a:latin typeface="Arial Black"/>
                <a:cs typeface="Arial Black"/>
              </a:rPr>
              <a:t> </a:t>
            </a:r>
            <a:r>
              <a:rPr sz="2400" spc="-180" dirty="0">
                <a:solidFill>
                  <a:srgbClr val="FF5757"/>
                </a:solidFill>
                <a:latin typeface="Arial Black"/>
                <a:cs typeface="Arial Black"/>
              </a:rPr>
              <a:t>ЗОВНІШНЮ</a:t>
            </a:r>
            <a:endParaRPr sz="2400">
              <a:latin typeface="Arial Black"/>
              <a:cs typeface="Arial Black"/>
            </a:endParaRPr>
          </a:p>
          <a:p>
            <a:pPr marL="2472055" marR="5080" indent="-63500" algn="r">
              <a:lnSpc>
                <a:spcPct val="125000"/>
              </a:lnSpc>
            </a:pPr>
            <a:r>
              <a:rPr sz="2400" spc="-210" dirty="0">
                <a:solidFill>
                  <a:srgbClr val="FF5757"/>
                </a:solidFill>
                <a:latin typeface="Verdana"/>
                <a:cs typeface="Verdana"/>
              </a:rPr>
              <a:t>“</a:t>
            </a:r>
            <a:r>
              <a:rPr sz="2400" spc="-210" dirty="0">
                <a:solidFill>
                  <a:srgbClr val="FF5757"/>
                </a:solidFill>
                <a:latin typeface="Arial Black"/>
                <a:cs typeface="Arial Black"/>
              </a:rPr>
              <a:t>ЗРОБЛЕНІСТЬ</a:t>
            </a:r>
            <a:r>
              <a:rPr sz="2400" spc="-210" dirty="0">
                <a:solidFill>
                  <a:srgbClr val="FF5757"/>
                </a:solidFill>
                <a:latin typeface="Verdana"/>
                <a:cs typeface="Verdana"/>
              </a:rPr>
              <a:t>”</a:t>
            </a:r>
            <a:r>
              <a:rPr sz="2400" spc="-210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-1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29" dirty="0">
                <a:solidFill>
                  <a:srgbClr val="FFFFFF"/>
                </a:solidFill>
                <a:latin typeface="Arial Black"/>
                <a:cs typeface="Arial Black"/>
              </a:rPr>
              <a:t>КОНСТРУЮВАННЯ</a:t>
            </a:r>
            <a:r>
              <a:rPr sz="2400" spc="-229" dirty="0">
                <a:solidFill>
                  <a:srgbClr val="FFFFFF"/>
                </a:solidFill>
                <a:latin typeface="Verdana"/>
                <a:cs typeface="Verdana"/>
              </a:rPr>
              <a:t>, </a:t>
            </a:r>
            <a:r>
              <a:rPr sz="2400" spc="-21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45" dirty="0">
                <a:solidFill>
                  <a:srgbClr val="FFFFFF"/>
                </a:solidFill>
                <a:latin typeface="Arial Black"/>
                <a:cs typeface="Arial Black"/>
              </a:rPr>
              <a:t>АНТИІЄРАРХІЧНІСТЬ</a:t>
            </a:r>
            <a:r>
              <a:rPr sz="2400" spc="-245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2400" spc="-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400" spc="-240" dirty="0">
                <a:solidFill>
                  <a:srgbClr val="FFFFFF"/>
                </a:solidFill>
                <a:latin typeface="Arial Black"/>
                <a:cs typeface="Arial Black"/>
              </a:rPr>
              <a:t>ОБ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’</a:t>
            </a:r>
            <a:r>
              <a:rPr sz="2400" spc="-240" dirty="0">
                <a:solidFill>
                  <a:srgbClr val="FFFFFF"/>
                </a:solidFill>
                <a:latin typeface="Arial Black"/>
                <a:cs typeface="Arial Black"/>
              </a:rPr>
              <a:t>ЄКТНІСТЬ</a:t>
            </a:r>
            <a:r>
              <a:rPr sz="2400" spc="-24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9E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61960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82009" y="0"/>
            <a:ext cx="4619609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08779" y="1858638"/>
            <a:ext cx="7070725" cy="6311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22800"/>
              </a:lnSpc>
              <a:spcBef>
                <a:spcPts val="95"/>
              </a:spcBef>
            </a:pPr>
            <a:r>
              <a:rPr sz="2800" b="1" spc="35" dirty="0">
                <a:latin typeface="Noto Sans"/>
                <a:cs typeface="Noto Sans"/>
              </a:rPr>
              <a:t>ДОСЛІДНИКИ </a:t>
            </a:r>
            <a:r>
              <a:rPr sz="2800" b="1" spc="10" dirty="0">
                <a:latin typeface="Noto Sans"/>
                <a:cs typeface="Noto Sans"/>
              </a:rPr>
              <a:t>ЗАЗНАЧАЮТЬ</a:t>
            </a:r>
            <a:r>
              <a:rPr sz="2800" b="1" spc="10" dirty="0">
                <a:latin typeface="Verdana"/>
                <a:cs typeface="Verdana"/>
              </a:rPr>
              <a:t>, </a:t>
            </a:r>
            <a:r>
              <a:rPr sz="2800" b="1" spc="20" dirty="0">
                <a:latin typeface="Noto Sans"/>
                <a:cs typeface="Noto Sans"/>
              </a:rPr>
              <a:t>ЩО  </a:t>
            </a:r>
            <a:r>
              <a:rPr sz="2800" b="1" spc="35" dirty="0">
                <a:solidFill>
                  <a:srgbClr val="FF1616"/>
                </a:solidFill>
                <a:latin typeface="Noto Sans"/>
                <a:cs typeface="Noto Sans"/>
              </a:rPr>
              <a:t>УКРАЇНСЬКИЙ ПОСТМОДЕРНІЗМ </a:t>
            </a:r>
            <a:r>
              <a:rPr sz="2800" b="1" dirty="0">
                <a:solidFill>
                  <a:srgbClr val="FF1616"/>
                </a:solidFill>
                <a:latin typeface="Noto Sans"/>
                <a:cs typeface="Noto Sans"/>
              </a:rPr>
              <a:t>Є  </a:t>
            </a:r>
            <a:r>
              <a:rPr sz="2800" b="1" spc="35" dirty="0">
                <a:solidFill>
                  <a:srgbClr val="FF1616"/>
                </a:solidFill>
                <a:latin typeface="Noto Sans"/>
                <a:cs typeface="Noto Sans"/>
              </a:rPr>
              <a:t>ВТОРИННИМ </a:t>
            </a:r>
            <a:r>
              <a:rPr sz="2800" b="1" spc="30" dirty="0">
                <a:solidFill>
                  <a:srgbClr val="FF1616"/>
                </a:solidFill>
                <a:latin typeface="Noto Sans"/>
                <a:cs typeface="Noto Sans"/>
              </a:rPr>
              <a:t>ЯВИЩЕМ ЩОДО  </a:t>
            </a:r>
            <a:r>
              <a:rPr sz="2800" b="1" spc="5" dirty="0">
                <a:solidFill>
                  <a:srgbClr val="FF1616"/>
                </a:solidFill>
                <a:latin typeface="Noto Sans"/>
                <a:cs typeface="Noto Sans"/>
              </a:rPr>
              <a:t>ЗАХІДНОГО</a:t>
            </a:r>
            <a:r>
              <a:rPr sz="2800" b="1" spc="5" dirty="0">
                <a:latin typeface="Verdana"/>
                <a:cs typeface="Verdana"/>
              </a:rPr>
              <a:t>, </a:t>
            </a:r>
            <a:r>
              <a:rPr sz="2800" b="1" spc="30" dirty="0">
                <a:latin typeface="Noto Sans"/>
                <a:cs typeface="Noto Sans"/>
              </a:rPr>
              <a:t>ОСКІЛЬКИ </a:t>
            </a:r>
            <a:r>
              <a:rPr sz="2800" b="1" spc="15" dirty="0">
                <a:latin typeface="Noto Sans"/>
                <a:cs typeface="Noto Sans"/>
              </a:rPr>
              <a:t>НЕ </a:t>
            </a:r>
            <a:r>
              <a:rPr sz="2800" b="1" spc="35" dirty="0">
                <a:latin typeface="Noto Sans"/>
                <a:cs typeface="Noto Sans"/>
              </a:rPr>
              <a:t>ВИРОСТАЄ  </a:t>
            </a:r>
            <a:r>
              <a:rPr sz="2800" b="1" spc="15" dirty="0">
                <a:latin typeface="Noto Sans"/>
                <a:cs typeface="Noto Sans"/>
              </a:rPr>
              <a:t>НА </a:t>
            </a:r>
            <a:r>
              <a:rPr sz="2800" b="1" spc="30" dirty="0">
                <a:latin typeface="Noto Sans"/>
                <a:cs typeface="Noto Sans"/>
              </a:rPr>
              <a:t>ҐРУНТІ </a:t>
            </a:r>
            <a:r>
              <a:rPr sz="2800" b="1" spc="35" dirty="0">
                <a:latin typeface="Noto Sans"/>
                <a:cs typeface="Noto Sans"/>
              </a:rPr>
              <a:t>ГЛОБАЛЬНОЇ  ІНФОРМАТИЗАЦІЇ </a:t>
            </a:r>
            <a:r>
              <a:rPr sz="2800" b="1" spc="10" dirty="0">
                <a:latin typeface="Noto Sans"/>
                <a:cs typeface="Noto Sans"/>
              </a:rPr>
              <a:t>СУСПІЛЬСТВА</a:t>
            </a:r>
            <a:r>
              <a:rPr sz="2800" b="1" spc="10" dirty="0">
                <a:latin typeface="Verdana"/>
                <a:cs typeface="Verdana"/>
              </a:rPr>
              <a:t>.  </a:t>
            </a:r>
            <a:r>
              <a:rPr sz="2800" b="1" spc="30" dirty="0">
                <a:latin typeface="Noto Sans"/>
                <a:cs typeface="Noto Sans"/>
              </a:rPr>
              <a:t>ЙОГО </a:t>
            </a:r>
            <a:r>
              <a:rPr sz="2800" b="1" spc="35" dirty="0">
                <a:latin typeface="Noto Sans"/>
                <a:cs typeface="Noto Sans"/>
              </a:rPr>
              <a:t>ПРОСТОРОМ ПЕРЕТВОРЕНЬ  </a:t>
            </a:r>
            <a:r>
              <a:rPr sz="2800" b="1" spc="30" dirty="0">
                <a:latin typeface="Noto Sans"/>
                <a:cs typeface="Noto Sans"/>
              </a:rPr>
              <a:t>СТАЮТЬ </a:t>
            </a:r>
            <a:r>
              <a:rPr sz="2800" b="1" spc="35" dirty="0">
                <a:latin typeface="Noto Sans"/>
                <a:cs typeface="Noto Sans"/>
              </a:rPr>
              <a:t>ПЕРЕДУСІМ ВІДРОДЖЕНІ  </a:t>
            </a:r>
            <a:r>
              <a:rPr sz="2800" b="1" spc="30" dirty="0">
                <a:latin typeface="Noto Sans"/>
                <a:cs typeface="Noto Sans"/>
              </a:rPr>
              <a:t>ЗМІСТИ </a:t>
            </a:r>
            <a:r>
              <a:rPr sz="2800" b="1" spc="35" dirty="0">
                <a:latin typeface="Noto Sans"/>
                <a:cs typeface="Noto Sans"/>
              </a:rPr>
              <a:t>НАЦІОНАЛЬНОЇ </a:t>
            </a:r>
            <a:r>
              <a:rPr sz="2800" b="1" dirty="0">
                <a:latin typeface="Noto Sans"/>
                <a:cs typeface="Noto Sans"/>
              </a:rPr>
              <a:t>ТРАДИЦІЇ</a:t>
            </a:r>
            <a:r>
              <a:rPr sz="2800" b="1" dirty="0">
                <a:latin typeface="Verdana"/>
                <a:cs typeface="Verdana"/>
              </a:rPr>
              <a:t>,  </a:t>
            </a:r>
            <a:r>
              <a:rPr sz="2800" b="1" spc="30" dirty="0">
                <a:latin typeface="Noto Sans"/>
                <a:cs typeface="Noto Sans"/>
              </a:rPr>
              <a:t>ЗОКРЕМА </a:t>
            </a:r>
            <a:r>
              <a:rPr sz="2800" b="1" spc="5" dirty="0">
                <a:latin typeface="Noto Sans"/>
                <a:cs typeface="Noto Sans"/>
              </a:rPr>
              <a:t>БАРОКОВОЇ</a:t>
            </a:r>
            <a:r>
              <a:rPr sz="2800" b="1" spc="5" dirty="0">
                <a:latin typeface="Verdana"/>
                <a:cs typeface="Verdana"/>
              </a:rPr>
              <a:t>,  </a:t>
            </a:r>
            <a:r>
              <a:rPr sz="2800" b="1" spc="15" dirty="0">
                <a:latin typeface="Noto Sans"/>
                <a:cs typeface="Noto Sans"/>
              </a:rPr>
              <a:t>КЛАСИЦИСТИЧНОЇ</a:t>
            </a:r>
            <a:r>
              <a:rPr sz="2800" b="1" spc="15" dirty="0">
                <a:latin typeface="Verdana"/>
                <a:cs typeface="Verdana"/>
              </a:rPr>
              <a:t>, </a:t>
            </a:r>
            <a:r>
              <a:rPr sz="2800" b="1" spc="10" dirty="0">
                <a:latin typeface="Noto Sans"/>
                <a:cs typeface="Noto Sans"/>
              </a:rPr>
              <a:t>РОМАНТИЧНОЇ</a:t>
            </a:r>
            <a:r>
              <a:rPr sz="2800" b="1" spc="10" dirty="0">
                <a:latin typeface="Verdana"/>
                <a:cs typeface="Verdana"/>
              </a:rPr>
              <a:t>,  </a:t>
            </a:r>
            <a:r>
              <a:rPr sz="2800" b="1" spc="10" dirty="0">
                <a:latin typeface="Noto Sans"/>
                <a:cs typeface="Noto Sans"/>
              </a:rPr>
              <a:t>АВАНГАРДНОЇ</a:t>
            </a:r>
            <a:r>
              <a:rPr sz="2800" b="1" spc="10" dirty="0"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14365" y="3190907"/>
            <a:ext cx="7678420" cy="60909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 algn="ctr">
              <a:lnSpc>
                <a:spcPts val="2780"/>
              </a:lnSpc>
              <a:spcBef>
                <a:spcPts val="675"/>
              </a:spcBef>
            </a:pPr>
            <a:r>
              <a:rPr sz="2800" b="1" spc="-5" dirty="0">
                <a:solidFill>
                  <a:srgbClr val="FF1616"/>
                </a:solidFill>
                <a:latin typeface="Noto Sans"/>
                <a:cs typeface="Noto Sans"/>
              </a:rPr>
              <a:t>ФОРМУЄТЬСЯ ПЛЮРАЛІСТИЧНА  НЕЛІНІЙНА КАРТИНА </a:t>
            </a:r>
            <a:r>
              <a:rPr sz="2800" b="1" spc="-40" dirty="0">
                <a:solidFill>
                  <a:srgbClr val="FF1616"/>
                </a:solidFill>
                <a:latin typeface="Noto Sans"/>
                <a:cs typeface="Noto Sans"/>
              </a:rPr>
              <a:t>СВІТУ</a:t>
            </a:r>
            <a:r>
              <a:rPr sz="2800" b="1" spc="-40" dirty="0">
                <a:latin typeface="Georgia"/>
                <a:cs typeface="Georgia"/>
              </a:rPr>
              <a:t>,  </a:t>
            </a:r>
            <a:r>
              <a:rPr sz="2800" b="1" spc="-5" dirty="0">
                <a:latin typeface="Noto Sans"/>
                <a:cs typeface="Noto Sans"/>
              </a:rPr>
              <a:t>ДІАМЕТРАЛЬНО ПРОТИЛЕЖНА  ПОЗИТИВІСТСЬКІЙ ІДЕЇ ЕМПІРИЧНОГО  ПІЗНАННЯ ТА ЛІНІЙНОМУ ІСТОРИЧНОМУ  </a:t>
            </a:r>
            <a:r>
              <a:rPr sz="2800" b="1" spc="-30" dirty="0">
                <a:latin typeface="Noto Sans"/>
                <a:cs typeface="Noto Sans"/>
              </a:rPr>
              <a:t>РОЗВИТКУ</a:t>
            </a:r>
            <a:r>
              <a:rPr sz="2800" b="1" spc="-30" dirty="0">
                <a:latin typeface="Georgia"/>
                <a:cs typeface="Georgia"/>
              </a:rPr>
              <a:t>. </a:t>
            </a:r>
            <a:r>
              <a:rPr sz="2800" b="1" spc="-5" dirty="0">
                <a:latin typeface="Noto Sans"/>
                <a:cs typeface="Noto Sans"/>
              </a:rPr>
              <a:t>МОДЕРНІСТСЬКА МОДЕЛЬ  СВІТУ ПОСТУЛЮЄ ІДЕЇ </a:t>
            </a:r>
            <a:r>
              <a:rPr sz="2800" b="1" spc="-35" dirty="0">
                <a:latin typeface="Noto Sans"/>
                <a:cs typeface="Noto Sans"/>
              </a:rPr>
              <a:t>ХАОСУ</a:t>
            </a:r>
            <a:r>
              <a:rPr sz="2800" b="1" spc="-35" dirty="0">
                <a:latin typeface="Georgia"/>
                <a:cs typeface="Georgia"/>
              </a:rPr>
              <a:t>,  </a:t>
            </a:r>
            <a:r>
              <a:rPr sz="2800" b="1" spc="-20" dirty="0">
                <a:latin typeface="Noto Sans"/>
                <a:cs typeface="Noto Sans"/>
              </a:rPr>
              <a:t>ВИПАДКОВОСТІ</a:t>
            </a:r>
            <a:r>
              <a:rPr sz="2800" b="1" spc="-20" dirty="0">
                <a:latin typeface="Georgia"/>
                <a:cs typeface="Georgia"/>
              </a:rPr>
              <a:t>, </a:t>
            </a:r>
            <a:r>
              <a:rPr sz="2800" b="1" spc="-5" dirty="0">
                <a:latin typeface="Noto Sans"/>
                <a:cs typeface="Noto Sans"/>
              </a:rPr>
              <a:t>ЗМІСТОВОЇ  </a:t>
            </a:r>
            <a:r>
              <a:rPr sz="2800" b="1" spc="-20" dirty="0">
                <a:latin typeface="Noto Sans"/>
                <a:cs typeface="Noto Sans"/>
              </a:rPr>
              <a:t>ПОЛІФОНІЧНОСТІ</a:t>
            </a:r>
            <a:r>
              <a:rPr sz="2800" b="1" spc="-20" dirty="0">
                <a:latin typeface="Georgia"/>
                <a:cs typeface="Georgia"/>
              </a:rPr>
              <a:t>, </a:t>
            </a:r>
            <a:r>
              <a:rPr sz="2800" b="1" spc="-5" dirty="0">
                <a:latin typeface="Noto Sans"/>
                <a:cs typeface="Noto Sans"/>
              </a:rPr>
              <a:t>ПЛИННОСТІ  РЕАЛЬНОГО </a:t>
            </a:r>
            <a:r>
              <a:rPr sz="2800" b="1" spc="-40" dirty="0">
                <a:latin typeface="Noto Sans"/>
                <a:cs typeface="Noto Sans"/>
              </a:rPr>
              <a:t>СВІТУ</a:t>
            </a:r>
            <a:r>
              <a:rPr sz="2800" b="1" spc="-40" dirty="0">
                <a:latin typeface="Georgia"/>
                <a:cs typeface="Georgia"/>
              </a:rPr>
              <a:t>, </a:t>
            </a:r>
            <a:r>
              <a:rPr sz="2800" b="1" spc="-5" dirty="0">
                <a:latin typeface="Noto Sans"/>
                <a:cs typeface="Noto Sans"/>
              </a:rPr>
              <a:t>НЕПІДВЛАДНОГО  </a:t>
            </a:r>
            <a:r>
              <a:rPr sz="2800" b="1" spc="-20" dirty="0">
                <a:latin typeface="Noto Sans"/>
                <a:cs typeface="Noto Sans"/>
              </a:rPr>
              <a:t>ВПОРЯДКОВАНОСТІ</a:t>
            </a:r>
            <a:r>
              <a:rPr sz="2800" b="1" spc="-20" dirty="0"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  <a:p>
            <a:pPr marL="59690" marR="51435" algn="ctr">
              <a:lnSpc>
                <a:spcPts val="2780"/>
              </a:lnSpc>
              <a:spcBef>
                <a:spcPts val="2720"/>
              </a:spcBef>
            </a:pPr>
            <a:r>
              <a:rPr sz="2800" b="1" spc="-25" dirty="0">
                <a:latin typeface="Noto Sans"/>
                <a:cs typeface="Noto Sans"/>
              </a:rPr>
              <a:t>ДІЙСНІСТЬ</a:t>
            </a:r>
            <a:r>
              <a:rPr sz="2800" b="1" spc="-25" dirty="0">
                <a:latin typeface="Georgia"/>
                <a:cs typeface="Georgia"/>
              </a:rPr>
              <a:t>, </a:t>
            </a:r>
            <a:r>
              <a:rPr sz="2800" b="1" spc="-5" dirty="0">
                <a:latin typeface="Noto Sans"/>
                <a:cs typeface="Noto Sans"/>
              </a:rPr>
              <a:t>ЯКА СПОНУКАЄ НЕ ДОВІРЯТИ  ЗОВНІШНІЙ </a:t>
            </a:r>
            <a:r>
              <a:rPr sz="2800" b="1" spc="-25" dirty="0">
                <a:latin typeface="Noto Sans"/>
                <a:cs typeface="Noto Sans"/>
              </a:rPr>
              <a:t>РЕАЛЬНОСТІ</a:t>
            </a:r>
            <a:r>
              <a:rPr sz="2800" b="1" spc="-25" dirty="0">
                <a:latin typeface="Georgia"/>
                <a:cs typeface="Georgia"/>
              </a:rPr>
              <a:t>, </a:t>
            </a:r>
            <a:r>
              <a:rPr sz="2800" b="1" spc="-5" dirty="0">
                <a:latin typeface="Noto Sans"/>
                <a:cs typeface="Noto Sans"/>
              </a:rPr>
              <a:t>ПОРОДЖУЄ  НЕКЛАСИЧНЕ БАЧЕННЯ</a:t>
            </a:r>
            <a:r>
              <a:rPr sz="2800" b="1" spc="20" dirty="0">
                <a:latin typeface="Noto Sans"/>
                <a:cs typeface="Noto Sans"/>
              </a:rPr>
              <a:t> </a:t>
            </a:r>
            <a:r>
              <a:rPr sz="2800" b="1" spc="-40" dirty="0">
                <a:latin typeface="Noto Sans"/>
                <a:cs typeface="Noto Sans"/>
              </a:rPr>
              <a:t>СВІТУ</a:t>
            </a:r>
            <a:r>
              <a:rPr sz="2800" b="1" spc="-40" dirty="0"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  <a:p>
            <a:pPr algn="ctr">
              <a:lnSpc>
                <a:spcPts val="2475"/>
              </a:lnSpc>
            </a:pPr>
            <a:r>
              <a:rPr sz="2800" b="1" spc="-45" dirty="0">
                <a:latin typeface="Noto Sans"/>
                <a:cs typeface="Noto Sans"/>
              </a:rPr>
              <a:t>ОТЖЕ</a:t>
            </a:r>
            <a:r>
              <a:rPr sz="2800" b="1" spc="-45" dirty="0">
                <a:latin typeface="Georgia"/>
                <a:cs typeface="Georgia"/>
              </a:rPr>
              <a:t>, </a:t>
            </a:r>
            <a:r>
              <a:rPr sz="2800" b="1" spc="-5" dirty="0">
                <a:solidFill>
                  <a:srgbClr val="FF1616"/>
                </a:solidFill>
                <a:latin typeface="Noto Sans"/>
                <a:cs typeface="Noto Sans"/>
              </a:rPr>
              <a:t>МОДЕРНІЗМ</a:t>
            </a:r>
            <a:r>
              <a:rPr sz="2800" b="1" spc="75" dirty="0">
                <a:solidFill>
                  <a:srgbClr val="FF1616"/>
                </a:solidFill>
                <a:latin typeface="Noto Sans"/>
                <a:cs typeface="Noto Sans"/>
              </a:rPr>
              <a:t> </a:t>
            </a:r>
            <a:r>
              <a:rPr sz="2800" b="1" spc="-5" dirty="0">
                <a:solidFill>
                  <a:srgbClr val="FF1616"/>
                </a:solidFill>
                <a:latin typeface="Noto Sans"/>
                <a:cs typeface="Noto Sans"/>
              </a:rPr>
              <a:t>МОДЕЛЮЄ</a:t>
            </a:r>
            <a:endParaRPr sz="2800">
              <a:latin typeface="Noto Sans"/>
              <a:cs typeface="Noto Sans"/>
            </a:endParaRPr>
          </a:p>
          <a:p>
            <a:pPr algn="ctr">
              <a:lnSpc>
                <a:spcPts val="3070"/>
              </a:lnSpc>
            </a:pPr>
            <a:r>
              <a:rPr sz="2800" b="1" spc="-5" dirty="0">
                <a:solidFill>
                  <a:srgbClr val="FF1616"/>
                </a:solidFill>
                <a:latin typeface="Noto Sans"/>
                <a:cs typeface="Noto Sans"/>
              </a:rPr>
              <a:t>ІРРАЦІОНАЛЬНУ КАРТИНУ</a:t>
            </a:r>
            <a:r>
              <a:rPr sz="2800" b="1" spc="20" dirty="0">
                <a:solidFill>
                  <a:srgbClr val="FF1616"/>
                </a:solidFill>
                <a:latin typeface="Noto Sans"/>
                <a:cs typeface="Noto Sans"/>
              </a:rPr>
              <a:t> </a:t>
            </a:r>
            <a:r>
              <a:rPr sz="2800" b="1" spc="-40" dirty="0">
                <a:solidFill>
                  <a:srgbClr val="FF1616"/>
                </a:solidFill>
                <a:latin typeface="Noto Sans"/>
                <a:cs typeface="Noto Sans"/>
              </a:rPr>
              <a:t>СВІТУ</a:t>
            </a:r>
            <a:r>
              <a:rPr sz="2800" b="1" spc="-40" dirty="0">
                <a:solidFill>
                  <a:srgbClr val="FF1616"/>
                </a:solidFill>
                <a:latin typeface="Georgia"/>
                <a:cs typeface="Georgia"/>
              </a:rPr>
              <a:t>.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7222997" cy="10285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64325" y="598990"/>
            <a:ext cx="9794240" cy="19761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 algn="ctr">
              <a:lnSpc>
                <a:spcPts val="4800"/>
              </a:lnSpc>
              <a:spcBef>
                <a:spcPts val="1060"/>
              </a:spcBef>
            </a:pPr>
            <a:r>
              <a:rPr sz="4800" spc="145" dirty="0">
                <a:latin typeface="Trebuchet MS"/>
                <a:cs typeface="Trebuchet MS"/>
              </a:rPr>
              <a:t>МОДЕРНІСТСЬКА</a:t>
            </a:r>
            <a:r>
              <a:rPr sz="4800" spc="-345" dirty="0">
                <a:latin typeface="Trebuchet MS"/>
                <a:cs typeface="Trebuchet MS"/>
              </a:rPr>
              <a:t> </a:t>
            </a:r>
            <a:r>
              <a:rPr sz="4800" spc="75" dirty="0">
                <a:latin typeface="Trebuchet MS"/>
                <a:cs typeface="Trebuchet MS"/>
              </a:rPr>
              <a:t>МОДЕЛЬ</a:t>
            </a:r>
            <a:r>
              <a:rPr sz="4800" spc="-340" dirty="0">
                <a:latin typeface="Trebuchet MS"/>
                <a:cs typeface="Trebuchet MS"/>
              </a:rPr>
              <a:t> </a:t>
            </a:r>
            <a:r>
              <a:rPr sz="4800" spc="110" dirty="0">
                <a:latin typeface="Trebuchet MS"/>
                <a:cs typeface="Trebuchet MS"/>
              </a:rPr>
              <a:t>СВІТУ </a:t>
            </a:r>
            <a:r>
              <a:rPr sz="4800" spc="5" dirty="0">
                <a:latin typeface="Trebuchet MS"/>
                <a:cs typeface="Trebuchet MS"/>
              </a:rPr>
              <a:t> </a:t>
            </a:r>
            <a:r>
              <a:rPr sz="4800" spc="-15" dirty="0">
                <a:latin typeface="Trebuchet MS"/>
                <a:cs typeface="Trebuchet MS"/>
              </a:rPr>
              <a:t>В </a:t>
            </a:r>
            <a:r>
              <a:rPr sz="4800" spc="204" dirty="0">
                <a:latin typeface="Trebuchet MS"/>
                <a:cs typeface="Trebuchet MS"/>
              </a:rPr>
              <a:t>ЗАХІДНІЙ </a:t>
            </a:r>
            <a:r>
              <a:rPr sz="4800" spc="170" dirty="0">
                <a:latin typeface="Trebuchet MS"/>
                <a:cs typeface="Trebuchet MS"/>
              </a:rPr>
              <a:t>ТА </a:t>
            </a:r>
            <a:r>
              <a:rPr sz="4800" spc="165" dirty="0">
                <a:latin typeface="Trebuchet MS"/>
                <a:cs typeface="Trebuchet MS"/>
              </a:rPr>
              <a:t>УКРАЇНСЬКІЙ  </a:t>
            </a:r>
            <a:r>
              <a:rPr sz="4800" spc="105" dirty="0">
                <a:latin typeface="Trebuchet MS"/>
                <a:cs typeface="Trebuchet MS"/>
              </a:rPr>
              <a:t>ІНТЕРПРЕТАЦІЯХ</a:t>
            </a:r>
            <a:endParaRPr sz="4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A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61653" y="804552"/>
            <a:ext cx="7165340" cy="7654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985"/>
              </a:lnSpc>
              <a:spcBef>
                <a:spcPts val="100"/>
              </a:spcBef>
            </a:pPr>
            <a:r>
              <a:rPr sz="2600" b="1" spc="-40" dirty="0">
                <a:solidFill>
                  <a:srgbClr val="3D602E"/>
                </a:solidFill>
                <a:latin typeface="Noto Sans"/>
                <a:cs typeface="Noto Sans"/>
              </a:rPr>
              <a:t>ТОМУ</a:t>
            </a:r>
            <a:r>
              <a:rPr sz="2600" b="1" spc="-40" dirty="0">
                <a:solidFill>
                  <a:srgbClr val="3D602E"/>
                </a:solidFill>
                <a:latin typeface="Georgia"/>
                <a:cs typeface="Georgia"/>
              </a:rPr>
              <a:t>, </a:t>
            </a:r>
            <a:r>
              <a:rPr sz="2600" b="1" spc="-5" dirty="0">
                <a:solidFill>
                  <a:srgbClr val="3D602E"/>
                </a:solidFill>
                <a:latin typeface="Noto Sans"/>
                <a:cs typeface="Noto Sans"/>
              </a:rPr>
              <a:t>ДО ПЕВНОЇ</a:t>
            </a:r>
            <a:r>
              <a:rPr sz="2600" b="1" spc="90" dirty="0">
                <a:solidFill>
                  <a:srgbClr val="3D602E"/>
                </a:solidFill>
                <a:latin typeface="Noto Sans"/>
                <a:cs typeface="Noto Sans"/>
              </a:rPr>
              <a:t> </a:t>
            </a:r>
            <a:r>
              <a:rPr sz="2600" b="1" spc="-40" dirty="0">
                <a:solidFill>
                  <a:srgbClr val="3D602E"/>
                </a:solidFill>
                <a:latin typeface="Noto Sans"/>
                <a:cs typeface="Noto Sans"/>
              </a:rPr>
              <a:t>МІРИ</a:t>
            </a:r>
            <a:r>
              <a:rPr sz="2600" b="1" spc="-40" dirty="0">
                <a:solidFill>
                  <a:srgbClr val="3D602E"/>
                </a:solidFill>
                <a:latin typeface="Georgia"/>
                <a:cs typeface="Georgia"/>
              </a:rPr>
              <a:t>,</a:t>
            </a:r>
            <a:endParaRPr sz="2600">
              <a:latin typeface="Georgia"/>
              <a:cs typeface="Georgia"/>
            </a:endParaRPr>
          </a:p>
          <a:p>
            <a:pPr marL="218440" marR="210820" algn="ctr">
              <a:lnSpc>
                <a:spcPts val="2850"/>
              </a:lnSpc>
              <a:spcBef>
                <a:spcPts val="180"/>
              </a:spcBef>
            </a:pPr>
            <a:r>
              <a:rPr sz="2600" b="1" spc="-5" dirty="0">
                <a:solidFill>
                  <a:srgbClr val="FF1616"/>
                </a:solidFill>
                <a:latin typeface="Noto Sans"/>
                <a:cs typeface="Noto Sans"/>
              </a:rPr>
              <a:t>ОБРАЗ </a:t>
            </a:r>
            <a:r>
              <a:rPr sz="2600" b="1" spc="95" dirty="0">
                <a:solidFill>
                  <a:srgbClr val="FF1616"/>
                </a:solidFill>
                <a:latin typeface="Georgia"/>
                <a:cs typeface="Georgia"/>
              </a:rPr>
              <a:t>XX </a:t>
            </a:r>
            <a:r>
              <a:rPr sz="2600" b="1" spc="-65" dirty="0">
                <a:solidFill>
                  <a:srgbClr val="FF1616"/>
                </a:solidFill>
                <a:latin typeface="Noto Sans"/>
                <a:cs typeface="Noto Sans"/>
              </a:rPr>
              <a:t>СТ</a:t>
            </a:r>
            <a:r>
              <a:rPr sz="2600" b="1" spc="-65" dirty="0">
                <a:solidFill>
                  <a:srgbClr val="FF1616"/>
                </a:solidFill>
                <a:latin typeface="Georgia"/>
                <a:cs typeface="Georgia"/>
              </a:rPr>
              <a:t>. </a:t>
            </a:r>
            <a:r>
              <a:rPr sz="2600" b="1" spc="-5" dirty="0">
                <a:solidFill>
                  <a:srgbClr val="FF1616"/>
                </a:solidFill>
                <a:latin typeface="Noto Sans"/>
                <a:cs typeface="Noto Sans"/>
              </a:rPr>
              <a:t>СТВОРЕНО МИСТЕЦТВОМ  </a:t>
            </a:r>
            <a:r>
              <a:rPr sz="2600" b="1" spc="-20" dirty="0">
                <a:solidFill>
                  <a:srgbClr val="FF1616"/>
                </a:solidFill>
                <a:latin typeface="Noto Sans"/>
                <a:cs typeface="Noto Sans"/>
              </a:rPr>
              <a:t>КІНЕМАТОГРАФА</a:t>
            </a:r>
            <a:r>
              <a:rPr sz="2600" b="1" spc="-20" dirty="0">
                <a:solidFill>
                  <a:srgbClr val="3D602E"/>
                </a:solidFill>
                <a:latin typeface="Georgia"/>
                <a:cs typeface="Georgia"/>
              </a:rPr>
              <a:t>. </a:t>
            </a:r>
            <a:r>
              <a:rPr sz="2600" b="1" spc="-5" dirty="0">
                <a:solidFill>
                  <a:srgbClr val="3D602E"/>
                </a:solidFill>
                <a:latin typeface="Noto Sans"/>
                <a:cs typeface="Noto Sans"/>
              </a:rPr>
              <a:t>КІНЕМАТОГРАФ НЕ  ВІДОБРАЖАЄ</a:t>
            </a:r>
            <a:endParaRPr sz="2600">
              <a:latin typeface="Noto Sans"/>
              <a:cs typeface="Noto Sans"/>
            </a:endParaRPr>
          </a:p>
          <a:p>
            <a:pPr algn="ctr">
              <a:lnSpc>
                <a:spcPts val="2655"/>
              </a:lnSpc>
            </a:pPr>
            <a:r>
              <a:rPr sz="2600" b="1" spc="-25" dirty="0">
                <a:solidFill>
                  <a:srgbClr val="3D602E"/>
                </a:solidFill>
                <a:latin typeface="Noto Sans"/>
                <a:cs typeface="Noto Sans"/>
              </a:rPr>
              <a:t>ДІЙСНІСТЬ</a:t>
            </a:r>
            <a:r>
              <a:rPr sz="2600" b="1" spc="-25" dirty="0">
                <a:solidFill>
                  <a:srgbClr val="3D602E"/>
                </a:solidFill>
                <a:latin typeface="Georgia"/>
                <a:cs typeface="Georgia"/>
              </a:rPr>
              <a:t>, </a:t>
            </a:r>
            <a:r>
              <a:rPr sz="2600" b="1" spc="-5" dirty="0">
                <a:solidFill>
                  <a:srgbClr val="FF1616"/>
                </a:solidFill>
                <a:latin typeface="Noto Sans"/>
                <a:cs typeface="Noto Sans"/>
              </a:rPr>
              <a:t>ВІН СТВОРЮЄ</a:t>
            </a:r>
            <a:r>
              <a:rPr sz="2600" b="1" spc="75" dirty="0">
                <a:solidFill>
                  <a:srgbClr val="FF1616"/>
                </a:solidFill>
                <a:latin typeface="Noto Sans"/>
                <a:cs typeface="Noto Sans"/>
              </a:rPr>
              <a:t> </a:t>
            </a:r>
            <a:r>
              <a:rPr sz="2600" b="1" spc="-5" dirty="0">
                <a:solidFill>
                  <a:srgbClr val="FF1616"/>
                </a:solidFill>
                <a:latin typeface="Noto Sans"/>
                <a:cs typeface="Noto Sans"/>
              </a:rPr>
              <a:t>СВОЮ</a:t>
            </a:r>
            <a:endParaRPr sz="2600">
              <a:latin typeface="Noto Sans"/>
              <a:cs typeface="Noto Sans"/>
            </a:endParaRPr>
          </a:p>
          <a:p>
            <a:pPr algn="ctr">
              <a:lnSpc>
                <a:spcPts val="2850"/>
              </a:lnSpc>
            </a:pPr>
            <a:r>
              <a:rPr sz="2600" b="1" spc="-5" dirty="0">
                <a:solidFill>
                  <a:srgbClr val="FF1616"/>
                </a:solidFill>
                <a:latin typeface="Noto Sans"/>
                <a:cs typeface="Noto Sans"/>
              </a:rPr>
              <a:t>ДІЙСНІСТЬ</a:t>
            </a:r>
            <a:endParaRPr sz="2600">
              <a:latin typeface="Noto Sans"/>
              <a:cs typeface="Noto Sans"/>
            </a:endParaRPr>
          </a:p>
          <a:p>
            <a:pPr marL="1075690" marR="1068070" algn="ctr">
              <a:lnSpc>
                <a:spcPts val="2850"/>
              </a:lnSpc>
              <a:spcBef>
                <a:spcPts val="185"/>
              </a:spcBef>
            </a:pPr>
            <a:r>
              <a:rPr sz="2600" b="1" spc="-90" dirty="0">
                <a:solidFill>
                  <a:srgbClr val="3D602E"/>
                </a:solidFill>
                <a:latin typeface="Noto Sans"/>
                <a:cs typeface="Noto Sans"/>
              </a:rPr>
              <a:t>І</a:t>
            </a:r>
            <a:r>
              <a:rPr sz="2600" b="1" spc="-90" dirty="0">
                <a:solidFill>
                  <a:srgbClr val="3D602E"/>
                </a:solidFill>
                <a:latin typeface="Georgia"/>
                <a:cs typeface="Georgia"/>
              </a:rPr>
              <a:t>, </a:t>
            </a:r>
            <a:r>
              <a:rPr sz="2600" b="1" spc="-5" dirty="0">
                <a:solidFill>
                  <a:srgbClr val="3D602E"/>
                </a:solidFill>
                <a:latin typeface="Noto Sans"/>
                <a:cs typeface="Noto Sans"/>
              </a:rPr>
              <a:t>ЯК ВІЗУАЛЬНЕ </a:t>
            </a:r>
            <a:r>
              <a:rPr sz="2600" b="1" spc="-25" dirty="0">
                <a:solidFill>
                  <a:srgbClr val="3D602E"/>
                </a:solidFill>
                <a:latin typeface="Noto Sans"/>
                <a:cs typeface="Noto Sans"/>
              </a:rPr>
              <a:t>МИСТЕЦТВО</a:t>
            </a:r>
            <a:r>
              <a:rPr sz="2600" b="1" spc="-25" dirty="0">
                <a:solidFill>
                  <a:srgbClr val="3D602E"/>
                </a:solidFill>
                <a:latin typeface="Georgia"/>
                <a:cs typeface="Georgia"/>
              </a:rPr>
              <a:t>,  </a:t>
            </a:r>
            <a:r>
              <a:rPr sz="2600" b="1" spc="-5" dirty="0">
                <a:solidFill>
                  <a:srgbClr val="3D602E"/>
                </a:solidFill>
                <a:latin typeface="Noto Sans"/>
                <a:cs typeface="Noto Sans"/>
              </a:rPr>
              <a:t>ДОВЕРШЕНО</a:t>
            </a:r>
            <a:endParaRPr sz="2600">
              <a:latin typeface="Noto Sans"/>
              <a:cs typeface="Noto Sans"/>
            </a:endParaRPr>
          </a:p>
          <a:p>
            <a:pPr algn="ctr">
              <a:lnSpc>
                <a:spcPts val="2660"/>
              </a:lnSpc>
            </a:pPr>
            <a:r>
              <a:rPr sz="2600" b="1" spc="-5" dirty="0">
                <a:solidFill>
                  <a:srgbClr val="FF1616"/>
                </a:solidFill>
                <a:latin typeface="Noto Sans"/>
                <a:cs typeface="Noto Sans"/>
              </a:rPr>
              <a:t>ПЕРЕДАЄ ІЛЮЗІЮ ЯК</a:t>
            </a:r>
            <a:r>
              <a:rPr sz="2600" b="1" spc="30" dirty="0">
                <a:solidFill>
                  <a:srgbClr val="FF1616"/>
                </a:solidFill>
                <a:latin typeface="Noto Sans"/>
                <a:cs typeface="Noto Sans"/>
              </a:rPr>
              <a:t> </a:t>
            </a:r>
            <a:r>
              <a:rPr sz="2600" b="1" spc="-5" dirty="0">
                <a:solidFill>
                  <a:srgbClr val="FF1616"/>
                </a:solidFill>
                <a:latin typeface="Noto Sans"/>
                <a:cs typeface="Noto Sans"/>
              </a:rPr>
              <a:t>СПРАВЖНЮ</a:t>
            </a:r>
            <a:endParaRPr sz="2600">
              <a:latin typeface="Noto Sans"/>
              <a:cs typeface="Noto Sans"/>
            </a:endParaRPr>
          </a:p>
          <a:p>
            <a:pPr marL="1454150" marR="1447165" indent="1092835">
              <a:lnSpc>
                <a:spcPts val="2850"/>
              </a:lnSpc>
              <a:spcBef>
                <a:spcPts val="185"/>
              </a:spcBef>
            </a:pPr>
            <a:r>
              <a:rPr sz="2600" b="1" spc="-5" dirty="0">
                <a:solidFill>
                  <a:srgbClr val="FF1616"/>
                </a:solidFill>
                <a:latin typeface="Noto Sans"/>
                <a:cs typeface="Noto Sans"/>
              </a:rPr>
              <a:t>РЕАЛЬНІСТЬ  </a:t>
            </a:r>
            <a:r>
              <a:rPr sz="2600" b="1" spc="-5" dirty="0">
                <a:solidFill>
                  <a:srgbClr val="3D602E"/>
                </a:solidFill>
                <a:latin typeface="Noto Sans"/>
                <a:cs typeface="Noto Sans"/>
              </a:rPr>
              <a:t>ВТЕЧА ОСОБИСТОСТІ</a:t>
            </a:r>
            <a:r>
              <a:rPr sz="2600" b="1" spc="-50" dirty="0">
                <a:solidFill>
                  <a:srgbClr val="3D602E"/>
                </a:solidFill>
                <a:latin typeface="Noto Sans"/>
                <a:cs typeface="Noto Sans"/>
              </a:rPr>
              <a:t> </a:t>
            </a:r>
            <a:r>
              <a:rPr sz="2600" b="1" spc="-5" dirty="0">
                <a:solidFill>
                  <a:srgbClr val="3D602E"/>
                </a:solidFill>
                <a:latin typeface="Noto Sans"/>
                <a:cs typeface="Noto Sans"/>
              </a:rPr>
              <a:t>ВІД</a:t>
            </a:r>
            <a:endParaRPr sz="2600">
              <a:latin typeface="Noto Sans"/>
              <a:cs typeface="Noto Sans"/>
            </a:endParaRPr>
          </a:p>
          <a:p>
            <a:pPr algn="ctr">
              <a:lnSpc>
                <a:spcPts val="2660"/>
              </a:lnSpc>
            </a:pPr>
            <a:r>
              <a:rPr sz="2600" b="1" spc="-5" dirty="0">
                <a:solidFill>
                  <a:srgbClr val="3D602E"/>
                </a:solidFill>
                <a:latin typeface="Noto Sans"/>
                <a:cs typeface="Noto Sans"/>
              </a:rPr>
              <a:t>БАНАЛЬНОЇ ІЛЮЗОРНОЇ</a:t>
            </a:r>
            <a:r>
              <a:rPr sz="2600" b="1" spc="10" dirty="0">
                <a:solidFill>
                  <a:srgbClr val="3D602E"/>
                </a:solidFill>
                <a:latin typeface="Noto Sans"/>
                <a:cs typeface="Noto Sans"/>
              </a:rPr>
              <a:t> </a:t>
            </a:r>
            <a:r>
              <a:rPr sz="2600" b="1" spc="-5" dirty="0">
                <a:solidFill>
                  <a:srgbClr val="3D602E"/>
                </a:solidFill>
                <a:latin typeface="Noto Sans"/>
                <a:cs typeface="Noto Sans"/>
              </a:rPr>
              <a:t>ДІЙСНОСТІ</a:t>
            </a:r>
            <a:endParaRPr sz="2600">
              <a:latin typeface="Noto Sans"/>
              <a:cs typeface="Noto Sans"/>
            </a:endParaRPr>
          </a:p>
          <a:p>
            <a:pPr marL="12700" marR="5080" algn="ctr">
              <a:lnSpc>
                <a:spcPts val="2850"/>
              </a:lnSpc>
              <a:spcBef>
                <a:spcPts val="185"/>
              </a:spcBef>
            </a:pPr>
            <a:r>
              <a:rPr sz="2600" b="1" spc="-5" dirty="0">
                <a:solidFill>
                  <a:srgbClr val="3D602E"/>
                </a:solidFill>
                <a:latin typeface="Noto Sans"/>
                <a:cs typeface="Noto Sans"/>
              </a:rPr>
              <a:t>ПРОКЛАМУЄТЬСЯ АБСТРАКЦІОНІЗМОМ ІЗ  ЗАМІНОЮ ПРЕДМЕТА </a:t>
            </a:r>
            <a:r>
              <a:rPr sz="2600" b="1" spc="-65" dirty="0">
                <a:solidFill>
                  <a:srgbClr val="3D602E"/>
                </a:solidFill>
                <a:latin typeface="Georgia"/>
                <a:cs typeface="Georgia"/>
              </a:rPr>
              <a:t>(</a:t>
            </a:r>
            <a:r>
              <a:rPr sz="2600" b="1" spc="-65" dirty="0">
                <a:solidFill>
                  <a:srgbClr val="3D602E"/>
                </a:solidFill>
                <a:latin typeface="Noto Sans"/>
                <a:cs typeface="Noto Sans"/>
              </a:rPr>
              <a:t>РЕАЛЬНЕ</a:t>
            </a:r>
            <a:r>
              <a:rPr sz="2600" b="1" spc="-65" dirty="0">
                <a:solidFill>
                  <a:srgbClr val="3D602E"/>
                </a:solidFill>
                <a:latin typeface="Georgia"/>
                <a:cs typeface="Georgia"/>
              </a:rPr>
              <a:t>)  </a:t>
            </a:r>
            <a:r>
              <a:rPr sz="2600" b="1" spc="-5" dirty="0">
                <a:solidFill>
                  <a:srgbClr val="3D602E"/>
                </a:solidFill>
                <a:latin typeface="Noto Sans"/>
                <a:cs typeface="Noto Sans"/>
              </a:rPr>
              <a:t>ПОНЯТТЯМ</a:t>
            </a:r>
            <a:endParaRPr sz="2600">
              <a:latin typeface="Noto Sans"/>
              <a:cs typeface="Noto Sans"/>
            </a:endParaRPr>
          </a:p>
          <a:p>
            <a:pPr algn="ctr">
              <a:lnSpc>
                <a:spcPts val="2655"/>
              </a:lnSpc>
            </a:pPr>
            <a:r>
              <a:rPr sz="2600" b="1" spc="-70" dirty="0">
                <a:solidFill>
                  <a:srgbClr val="3D602E"/>
                </a:solidFill>
                <a:latin typeface="Georgia"/>
                <a:cs typeface="Georgia"/>
              </a:rPr>
              <a:t>(</a:t>
            </a:r>
            <a:r>
              <a:rPr sz="2600" b="1" spc="-70" dirty="0">
                <a:solidFill>
                  <a:srgbClr val="3D602E"/>
                </a:solidFill>
                <a:latin typeface="Noto Sans"/>
                <a:cs typeface="Noto Sans"/>
              </a:rPr>
              <a:t>ІДЕАЛЬНЕ</a:t>
            </a:r>
            <a:r>
              <a:rPr sz="2600" b="1" spc="-70" dirty="0">
                <a:solidFill>
                  <a:srgbClr val="3D602E"/>
                </a:solidFill>
                <a:latin typeface="Georgia"/>
                <a:cs typeface="Georgia"/>
              </a:rPr>
              <a:t>). </a:t>
            </a:r>
            <a:r>
              <a:rPr sz="2600" b="1" spc="-5" dirty="0">
                <a:solidFill>
                  <a:srgbClr val="FF1616"/>
                </a:solidFill>
                <a:latin typeface="Noto Sans"/>
                <a:cs typeface="Noto Sans"/>
              </a:rPr>
              <a:t>АБСТРАКЦІОНІЗМ</a:t>
            </a:r>
            <a:r>
              <a:rPr sz="2600" b="1" spc="40" dirty="0">
                <a:solidFill>
                  <a:srgbClr val="FF1616"/>
                </a:solidFill>
                <a:latin typeface="Noto Sans"/>
                <a:cs typeface="Noto Sans"/>
              </a:rPr>
              <a:t> </a:t>
            </a:r>
            <a:r>
              <a:rPr sz="2600" b="1" spc="-5" dirty="0">
                <a:solidFill>
                  <a:srgbClr val="FF1616"/>
                </a:solidFill>
                <a:latin typeface="Noto Sans"/>
                <a:cs typeface="Noto Sans"/>
              </a:rPr>
              <a:t>МОДЕЛЮЄ</a:t>
            </a:r>
            <a:endParaRPr sz="2600">
              <a:latin typeface="Noto Sans"/>
              <a:cs typeface="Noto Sans"/>
            </a:endParaRPr>
          </a:p>
          <a:p>
            <a:pPr marL="478155" marR="470534" algn="ctr">
              <a:lnSpc>
                <a:spcPts val="2850"/>
              </a:lnSpc>
              <a:spcBef>
                <a:spcPts val="180"/>
              </a:spcBef>
            </a:pPr>
            <a:r>
              <a:rPr sz="2600" b="1" spc="-15" dirty="0">
                <a:solidFill>
                  <a:srgbClr val="FF1616"/>
                </a:solidFill>
                <a:latin typeface="Noto Sans"/>
                <a:cs typeface="Noto Sans"/>
              </a:rPr>
              <a:t>ДЕІДЕОЛОГІЗОВАНУ</a:t>
            </a:r>
            <a:r>
              <a:rPr sz="2600" b="1" spc="-15" dirty="0">
                <a:solidFill>
                  <a:srgbClr val="3D602E"/>
                </a:solidFill>
                <a:latin typeface="Georgia"/>
                <a:cs typeface="Georgia"/>
              </a:rPr>
              <a:t>, </a:t>
            </a:r>
            <a:r>
              <a:rPr sz="2600" b="1" spc="-5" dirty="0">
                <a:solidFill>
                  <a:srgbClr val="3D602E"/>
                </a:solidFill>
                <a:latin typeface="Noto Sans"/>
                <a:cs typeface="Noto Sans"/>
              </a:rPr>
              <a:t>ВІДІРВАНУ ВІД  СВІТУ</a:t>
            </a:r>
            <a:endParaRPr sz="2600">
              <a:latin typeface="Noto Sans"/>
              <a:cs typeface="Noto Sans"/>
            </a:endParaRPr>
          </a:p>
          <a:p>
            <a:pPr algn="ctr">
              <a:lnSpc>
                <a:spcPts val="2660"/>
              </a:lnSpc>
            </a:pPr>
            <a:r>
              <a:rPr sz="2600" b="1" spc="-5" dirty="0">
                <a:solidFill>
                  <a:srgbClr val="FF1616"/>
                </a:solidFill>
                <a:latin typeface="Noto Sans"/>
                <a:cs typeface="Noto Sans"/>
              </a:rPr>
              <a:t>ОСОБИСТІСТ</a:t>
            </a:r>
            <a:r>
              <a:rPr sz="2600" b="1" spc="-5" dirty="0">
                <a:solidFill>
                  <a:srgbClr val="3D602E"/>
                </a:solidFill>
                <a:latin typeface="Noto Sans"/>
                <a:cs typeface="Noto Sans"/>
              </a:rPr>
              <a:t>Ь У СВАВОЛІ</a:t>
            </a:r>
            <a:r>
              <a:rPr sz="2600" b="1" spc="25" dirty="0">
                <a:solidFill>
                  <a:srgbClr val="3D602E"/>
                </a:solidFill>
                <a:latin typeface="Noto Sans"/>
                <a:cs typeface="Noto Sans"/>
              </a:rPr>
              <a:t> </a:t>
            </a:r>
            <a:r>
              <a:rPr sz="2600" b="1" spc="-25" dirty="0">
                <a:solidFill>
                  <a:srgbClr val="3D602E"/>
                </a:solidFill>
                <a:latin typeface="Noto Sans"/>
                <a:cs typeface="Noto Sans"/>
              </a:rPr>
              <a:t>ВІДЧУТТЯ</a:t>
            </a:r>
            <a:r>
              <a:rPr sz="2600" b="1" spc="-25" dirty="0">
                <a:solidFill>
                  <a:srgbClr val="3D602E"/>
                </a:solidFill>
                <a:latin typeface="Georgia"/>
                <a:cs typeface="Georgia"/>
              </a:rPr>
              <a:t>,</a:t>
            </a:r>
            <a:endParaRPr sz="2600">
              <a:latin typeface="Georgia"/>
              <a:cs typeface="Georgia"/>
            </a:endParaRPr>
          </a:p>
          <a:p>
            <a:pPr algn="ctr">
              <a:lnSpc>
                <a:spcPts val="2850"/>
              </a:lnSpc>
            </a:pPr>
            <a:r>
              <a:rPr sz="2600" b="1" spc="-5" dirty="0">
                <a:solidFill>
                  <a:srgbClr val="3D602E"/>
                </a:solidFill>
                <a:latin typeface="Noto Sans"/>
                <a:cs typeface="Noto Sans"/>
              </a:rPr>
              <a:t>СПРИЙНЯТТЯ</a:t>
            </a:r>
            <a:endParaRPr sz="2600">
              <a:latin typeface="Noto Sans"/>
              <a:cs typeface="Noto Sans"/>
            </a:endParaRPr>
          </a:p>
          <a:p>
            <a:pPr algn="ctr">
              <a:lnSpc>
                <a:spcPts val="2985"/>
              </a:lnSpc>
            </a:pPr>
            <a:r>
              <a:rPr sz="2600" b="1" spc="-5" dirty="0">
                <a:solidFill>
                  <a:srgbClr val="3D602E"/>
                </a:solidFill>
                <a:latin typeface="Noto Sans"/>
                <a:cs typeface="Noto Sans"/>
              </a:rPr>
              <a:t>І</a:t>
            </a:r>
            <a:r>
              <a:rPr sz="2600" b="1" spc="10" dirty="0">
                <a:solidFill>
                  <a:srgbClr val="3D602E"/>
                </a:solidFill>
                <a:latin typeface="Noto Sans"/>
                <a:cs typeface="Noto Sans"/>
              </a:rPr>
              <a:t> </a:t>
            </a:r>
            <a:r>
              <a:rPr sz="2600" b="1" spc="-20" dirty="0">
                <a:solidFill>
                  <a:srgbClr val="3D602E"/>
                </a:solidFill>
                <a:latin typeface="Noto Sans"/>
                <a:cs typeface="Noto Sans"/>
              </a:rPr>
              <a:t>САМОВИРАЖЕННЯ</a:t>
            </a:r>
            <a:r>
              <a:rPr sz="2600" b="1" spc="-20" dirty="0">
                <a:solidFill>
                  <a:srgbClr val="3D602E"/>
                </a:solidFill>
                <a:latin typeface="Georgia"/>
                <a:cs typeface="Georgia"/>
              </a:rPr>
              <a:t>.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9731" y="2150101"/>
            <a:ext cx="4476749" cy="4486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37371" y="2150101"/>
            <a:ext cx="4448190" cy="44862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90321" y="7406475"/>
            <a:ext cx="3098800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4805">
              <a:lnSpc>
                <a:spcPct val="114599"/>
              </a:lnSpc>
              <a:spcBef>
                <a:spcPts val="100"/>
              </a:spcBef>
            </a:pPr>
            <a:r>
              <a:rPr sz="2200" b="1" spc="-20" dirty="0">
                <a:solidFill>
                  <a:srgbClr val="3B3B3B"/>
                </a:solidFill>
                <a:latin typeface="Noto Sans"/>
                <a:cs typeface="Noto Sans"/>
              </a:rPr>
              <a:t>ПСИХОЛОГІЧНА</a:t>
            </a:r>
            <a:r>
              <a:rPr sz="2200" spc="-20" dirty="0">
                <a:solidFill>
                  <a:srgbClr val="3B3B3B"/>
                </a:solidFill>
                <a:latin typeface="Arial"/>
                <a:cs typeface="Arial"/>
              </a:rPr>
              <a:t>,  </a:t>
            </a:r>
            <a:r>
              <a:rPr sz="2200" b="1" spc="-10" dirty="0">
                <a:solidFill>
                  <a:srgbClr val="3B3B3B"/>
                </a:solidFill>
                <a:latin typeface="Noto Sans"/>
                <a:cs typeface="Noto Sans"/>
              </a:rPr>
              <a:t>Е</a:t>
            </a:r>
            <a:r>
              <a:rPr sz="2200" b="1" spc="-5" dirty="0">
                <a:solidFill>
                  <a:srgbClr val="3B3B3B"/>
                </a:solidFill>
                <a:latin typeface="Noto Sans"/>
                <a:cs typeface="Noto Sans"/>
              </a:rPr>
              <a:t>К</a:t>
            </a:r>
            <a:r>
              <a:rPr sz="2200" b="1" spc="-10" dirty="0">
                <a:solidFill>
                  <a:srgbClr val="3B3B3B"/>
                </a:solidFill>
                <a:latin typeface="Noto Sans"/>
                <a:cs typeface="Noto Sans"/>
              </a:rPr>
              <a:t>СП</a:t>
            </a:r>
            <a:r>
              <a:rPr sz="2200" b="1" spc="-5" dirty="0">
                <a:solidFill>
                  <a:srgbClr val="3B3B3B"/>
                </a:solidFill>
                <a:latin typeface="Noto Sans"/>
                <a:cs typeface="Noto Sans"/>
              </a:rPr>
              <a:t>Р</a:t>
            </a:r>
            <a:r>
              <a:rPr sz="2200" b="1" spc="-10" dirty="0">
                <a:solidFill>
                  <a:srgbClr val="3B3B3B"/>
                </a:solidFill>
                <a:latin typeface="Noto Sans"/>
                <a:cs typeface="Noto Sans"/>
              </a:rPr>
              <a:t>ЕС</a:t>
            </a:r>
            <a:r>
              <a:rPr sz="2200" b="1" spc="-5" dirty="0">
                <a:solidFill>
                  <a:srgbClr val="3B3B3B"/>
                </a:solidFill>
                <a:latin typeface="Noto Sans"/>
                <a:cs typeface="Noto Sans"/>
              </a:rPr>
              <a:t>ІО</a:t>
            </a:r>
            <a:r>
              <a:rPr sz="2200" b="1" spc="-10" dirty="0">
                <a:solidFill>
                  <a:srgbClr val="3B3B3B"/>
                </a:solidFill>
                <a:latin typeface="Noto Sans"/>
                <a:cs typeface="Noto Sans"/>
              </a:rPr>
              <a:t>Н</a:t>
            </a:r>
            <a:r>
              <a:rPr sz="2200" b="1" spc="-5" dirty="0">
                <a:solidFill>
                  <a:srgbClr val="3B3B3B"/>
                </a:solidFill>
                <a:latin typeface="Noto Sans"/>
                <a:cs typeface="Noto Sans"/>
              </a:rPr>
              <a:t>І</a:t>
            </a:r>
            <a:r>
              <a:rPr sz="2200" b="1" spc="-10" dirty="0">
                <a:solidFill>
                  <a:srgbClr val="3B3B3B"/>
                </a:solidFill>
                <a:latin typeface="Noto Sans"/>
                <a:cs typeface="Noto Sans"/>
              </a:rPr>
              <a:t>СТИЧН</a:t>
            </a:r>
            <a:r>
              <a:rPr sz="2200" b="1" dirty="0">
                <a:solidFill>
                  <a:srgbClr val="3B3B3B"/>
                </a:solidFill>
                <a:latin typeface="Noto Sans"/>
                <a:cs typeface="Noto Sans"/>
              </a:rPr>
              <a:t>А</a:t>
            </a:r>
            <a:endParaRPr sz="2200">
              <a:latin typeface="Noto Sans"/>
              <a:cs typeface="Noto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246216" y="7417776"/>
            <a:ext cx="4004310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1980" marR="5080" indent="-589280">
              <a:lnSpc>
                <a:spcPct val="114599"/>
              </a:lnSpc>
              <a:spcBef>
                <a:spcPts val="100"/>
              </a:spcBef>
            </a:pPr>
            <a:r>
              <a:rPr sz="2200" b="1" spc="-15" dirty="0">
                <a:solidFill>
                  <a:srgbClr val="3B3B3B"/>
                </a:solidFill>
                <a:latin typeface="Noto Sans"/>
                <a:cs typeface="Noto Sans"/>
              </a:rPr>
              <a:t>ІНТЕЛЕКТУАЛЬНА</a:t>
            </a:r>
            <a:r>
              <a:rPr sz="2200" b="1" spc="-15" dirty="0">
                <a:solidFill>
                  <a:srgbClr val="3B3B3B"/>
                </a:solidFill>
                <a:latin typeface="Georgia"/>
                <a:cs typeface="Georgia"/>
              </a:rPr>
              <a:t>, </a:t>
            </a:r>
            <a:r>
              <a:rPr sz="2200" b="1" spc="-5" dirty="0">
                <a:solidFill>
                  <a:srgbClr val="3B3B3B"/>
                </a:solidFill>
                <a:latin typeface="Noto Sans"/>
                <a:cs typeface="Noto Sans"/>
              </a:rPr>
              <a:t>ЛОГІЧНА  АБО</a:t>
            </a:r>
            <a:r>
              <a:rPr sz="2200" b="1" dirty="0">
                <a:solidFill>
                  <a:srgbClr val="3B3B3B"/>
                </a:solidFill>
                <a:latin typeface="Noto Sans"/>
                <a:cs typeface="Noto Sans"/>
              </a:rPr>
              <a:t> </a:t>
            </a:r>
            <a:r>
              <a:rPr sz="2200" b="1" spc="-5" dirty="0">
                <a:solidFill>
                  <a:srgbClr val="3B3B3B"/>
                </a:solidFill>
                <a:latin typeface="Noto Sans"/>
                <a:cs typeface="Noto Sans"/>
              </a:rPr>
              <a:t>ГЕОМЕТРИЧНА</a:t>
            </a:r>
            <a:endParaRPr sz="2200">
              <a:latin typeface="Noto Sans"/>
              <a:cs typeface="Noto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09293" y="8782726"/>
            <a:ext cx="100698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Noto Sans"/>
                <a:cs typeface="Noto Sans"/>
              </a:rPr>
              <a:t>В </a:t>
            </a:r>
            <a:r>
              <a:rPr sz="2800" b="1" spc="-5" dirty="0">
                <a:latin typeface="Noto Sans"/>
                <a:cs typeface="Noto Sans"/>
              </a:rPr>
              <a:t>АБСТРАКЦІОНІЗМІ ПРОСТЕЖУЮТЬСЯ ДВІ</a:t>
            </a:r>
            <a:r>
              <a:rPr sz="2800" b="1" spc="380" dirty="0">
                <a:latin typeface="Noto Sans"/>
                <a:cs typeface="Noto Sans"/>
              </a:rPr>
              <a:t> </a:t>
            </a:r>
            <a:r>
              <a:rPr sz="2800" b="1" spc="-20" dirty="0">
                <a:latin typeface="Noto Sans"/>
                <a:cs typeface="Noto Sans"/>
              </a:rPr>
              <a:t>ТЕНДЕНЦІЇ</a:t>
            </a:r>
            <a:r>
              <a:rPr sz="2800" spc="-2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9E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621920" y="2"/>
            <a:ext cx="5666079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"/>
            <a:ext cx="5667359" cy="10286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29534" y="929638"/>
            <a:ext cx="6429375" cy="7789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marR="264795" algn="ctr">
              <a:lnSpc>
                <a:spcPct val="116500"/>
              </a:lnSpc>
              <a:spcBef>
                <a:spcPts val="100"/>
              </a:spcBef>
            </a:pPr>
            <a:r>
              <a:rPr sz="2200" b="1" spc="-5" dirty="0">
                <a:latin typeface="Noto Sans"/>
                <a:cs typeface="Noto Sans"/>
              </a:rPr>
              <a:t>БЕЗПОСЕРЕДНЄ ВІДОБРАЖЕННЯ  МЕНТАЛЬНОГО ЖИТТЯ СВІДОМОСТІ  ШЛЯХОМ ЗЧЕПЛЕННЯ </a:t>
            </a:r>
            <a:r>
              <a:rPr sz="2200" b="1" spc="-25" dirty="0">
                <a:latin typeface="Noto Sans"/>
                <a:cs typeface="Noto Sans"/>
              </a:rPr>
              <a:t>АСОЦІАЦІЙ</a:t>
            </a:r>
            <a:r>
              <a:rPr sz="2200" spc="-25" dirty="0">
                <a:latin typeface="Arial"/>
                <a:cs typeface="Arial"/>
              </a:rPr>
              <a:t>,  </a:t>
            </a:r>
            <a:r>
              <a:rPr sz="2200" b="1" spc="-25" dirty="0">
                <a:latin typeface="Noto Sans"/>
                <a:cs typeface="Noto Sans"/>
              </a:rPr>
              <a:t>НЕЛІНІЙНІСТЬ</a:t>
            </a:r>
            <a:r>
              <a:rPr sz="2200" spc="-25" dirty="0">
                <a:latin typeface="Arial"/>
                <a:cs typeface="Arial"/>
              </a:rPr>
              <a:t>, </a:t>
            </a:r>
            <a:r>
              <a:rPr sz="2200" b="1" spc="-5" dirty="0">
                <a:latin typeface="Noto Sans"/>
                <a:cs typeface="Noto Sans"/>
              </a:rPr>
              <a:t>ОБІРВАНІСТЬ СИНТАКСИСУ  СТАЄ СУТНІСТЮ ПРИЙОМУ </a:t>
            </a:r>
            <a:r>
              <a:rPr sz="2200" spc="-30" dirty="0">
                <a:latin typeface="Arial"/>
                <a:cs typeface="Arial"/>
              </a:rPr>
              <a:t>"</a:t>
            </a:r>
            <a:r>
              <a:rPr sz="2200" b="1" spc="-30" dirty="0">
                <a:solidFill>
                  <a:srgbClr val="FF1616"/>
                </a:solidFill>
                <a:latin typeface="Noto Sans"/>
                <a:cs typeface="Noto Sans"/>
              </a:rPr>
              <a:t>ПОТІК  </a:t>
            </a:r>
            <a:r>
              <a:rPr sz="2200" b="1" spc="-15" dirty="0">
                <a:solidFill>
                  <a:srgbClr val="FF1616"/>
                </a:solidFill>
                <a:latin typeface="Noto Sans"/>
                <a:cs typeface="Noto Sans"/>
              </a:rPr>
              <a:t>СВІДОМОСТІ</a:t>
            </a:r>
            <a:r>
              <a:rPr sz="2200" spc="-15" dirty="0">
                <a:latin typeface="Arial"/>
                <a:cs typeface="Arial"/>
              </a:rPr>
              <a:t>” </a:t>
            </a:r>
            <a:r>
              <a:rPr sz="2200" spc="-114" dirty="0">
                <a:latin typeface="Arial"/>
                <a:cs typeface="Arial"/>
              </a:rPr>
              <a:t>. </a:t>
            </a:r>
            <a:r>
              <a:rPr sz="2200" b="1" spc="-5" dirty="0">
                <a:latin typeface="Noto Sans"/>
                <a:cs typeface="Noto Sans"/>
              </a:rPr>
              <a:t>СВІТ ПОТАЄМНИХ СФЕР  ЛЮДСЬКОЇ </a:t>
            </a:r>
            <a:r>
              <a:rPr sz="2200" b="1" spc="-30" dirty="0">
                <a:latin typeface="Noto Sans"/>
                <a:cs typeface="Noto Sans"/>
              </a:rPr>
              <a:t>ПСИХІКИ</a:t>
            </a:r>
            <a:r>
              <a:rPr sz="2200" spc="-30" dirty="0">
                <a:latin typeface="Arial"/>
                <a:cs typeface="Arial"/>
              </a:rPr>
              <a:t>, </a:t>
            </a:r>
            <a:r>
              <a:rPr sz="2200" b="1" spc="-5" dirty="0">
                <a:latin typeface="Noto Sans"/>
                <a:cs typeface="Noto Sans"/>
              </a:rPr>
              <a:t>ЯКИЙ РУЙНУЄ  ДИКТАТ РОЗУМУ І КАЙДАНИ </a:t>
            </a:r>
            <a:r>
              <a:rPr sz="2200" b="1" spc="-35" dirty="0">
                <a:latin typeface="Noto Sans"/>
                <a:cs typeface="Noto Sans"/>
              </a:rPr>
              <a:t>ЛОГІКИ</a:t>
            </a:r>
            <a:r>
              <a:rPr sz="2200" spc="-35" dirty="0">
                <a:latin typeface="Arial"/>
                <a:cs typeface="Arial"/>
              </a:rPr>
              <a:t>,  </a:t>
            </a:r>
            <a:r>
              <a:rPr sz="2200" b="1" spc="-5" dirty="0">
                <a:latin typeface="Noto Sans"/>
                <a:cs typeface="Noto Sans"/>
              </a:rPr>
              <a:t>ПРЕДСТАВЛЯЄ </a:t>
            </a:r>
            <a:r>
              <a:rPr sz="2200" b="1" spc="-5" dirty="0">
                <a:solidFill>
                  <a:srgbClr val="FF1616"/>
                </a:solidFill>
                <a:latin typeface="Noto Sans"/>
                <a:cs typeface="Noto Sans"/>
              </a:rPr>
              <a:t>ЕСТЕТИКА</a:t>
            </a:r>
            <a:r>
              <a:rPr sz="2200" b="1" spc="130" dirty="0">
                <a:solidFill>
                  <a:srgbClr val="FF1616"/>
                </a:solidFill>
                <a:latin typeface="Noto Sans"/>
                <a:cs typeface="Noto Sans"/>
              </a:rPr>
              <a:t> </a:t>
            </a:r>
            <a:r>
              <a:rPr sz="2200" b="1" spc="-15" dirty="0">
                <a:solidFill>
                  <a:srgbClr val="FF1616"/>
                </a:solidFill>
                <a:latin typeface="Noto Sans"/>
                <a:cs typeface="Noto Sans"/>
              </a:rPr>
              <a:t>СЮРРЕАЛІЗМУ</a:t>
            </a:r>
            <a:r>
              <a:rPr sz="2200" spc="-15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412750" marR="405130" algn="ctr">
              <a:lnSpc>
                <a:spcPct val="116500"/>
              </a:lnSpc>
              <a:spcBef>
                <a:spcPts val="2705"/>
              </a:spcBef>
            </a:pPr>
            <a:r>
              <a:rPr sz="2200" b="1" spc="-5" dirty="0">
                <a:latin typeface="Noto Sans"/>
                <a:cs typeface="Noto Sans"/>
              </a:rPr>
              <a:t>СИТУАЦІЯ РОЗГУБЛЕНОЇ ЛЮДИНИ </a:t>
            </a:r>
            <a:r>
              <a:rPr sz="2200" b="1" dirty="0">
                <a:latin typeface="Noto Sans"/>
                <a:cs typeface="Noto Sans"/>
              </a:rPr>
              <a:t>В  </a:t>
            </a:r>
            <a:r>
              <a:rPr sz="2200" b="1" spc="-5" dirty="0">
                <a:latin typeface="Noto Sans"/>
                <a:cs typeface="Noto Sans"/>
              </a:rPr>
              <a:t>ТАЄМНИЧОМУ І НЕПІЗНАННОМУ СВІТІ  МОДЕЛЮЄТЬСЯ ЗА ДОПОМОГОЮ НАД  </a:t>
            </a:r>
            <a:r>
              <a:rPr sz="2200" b="1" spc="-15" dirty="0">
                <a:latin typeface="Noto Sans"/>
                <a:cs typeface="Noto Sans"/>
              </a:rPr>
              <a:t>МЕТАФОРИЧНОСТІ</a:t>
            </a:r>
            <a:r>
              <a:rPr sz="2200" spc="-15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12700" marR="5080" algn="ctr">
              <a:lnSpc>
                <a:spcPct val="116500"/>
              </a:lnSpc>
            </a:pPr>
            <a:r>
              <a:rPr sz="2200" b="1" spc="-5" dirty="0">
                <a:solidFill>
                  <a:srgbClr val="FF1616"/>
                </a:solidFill>
                <a:latin typeface="Noto Sans"/>
                <a:cs typeface="Noto Sans"/>
              </a:rPr>
              <a:t>ІНТУЇТИВІЗМ </a:t>
            </a:r>
            <a:r>
              <a:rPr sz="2200" b="1" spc="-5" dirty="0">
                <a:latin typeface="Noto Sans"/>
                <a:cs typeface="Noto Sans"/>
              </a:rPr>
              <a:t>СТАВ ОСНОВОЮ ТВОРЧОГО  МЕТОДУ </a:t>
            </a:r>
            <a:r>
              <a:rPr sz="2200" b="1" spc="-25" dirty="0">
                <a:latin typeface="Noto Sans"/>
                <a:cs typeface="Noto Sans"/>
              </a:rPr>
              <a:t>СЮРРЕАЛІСТІВ</a:t>
            </a:r>
            <a:r>
              <a:rPr sz="2200" spc="-25" dirty="0">
                <a:latin typeface="Arial"/>
                <a:cs typeface="Arial"/>
              </a:rPr>
              <a:t>, </a:t>
            </a:r>
            <a:r>
              <a:rPr sz="2200" b="1" spc="-5" dirty="0">
                <a:latin typeface="Noto Sans"/>
                <a:cs typeface="Noto Sans"/>
              </a:rPr>
              <a:t>ЯКИЙ БАЗУЄТЬСЯ  НА </a:t>
            </a:r>
            <a:r>
              <a:rPr sz="2200" spc="-15" dirty="0">
                <a:latin typeface="Arial"/>
                <a:cs typeface="Arial"/>
              </a:rPr>
              <a:t>“</a:t>
            </a:r>
            <a:r>
              <a:rPr sz="2200" b="1" spc="-15" dirty="0">
                <a:latin typeface="Noto Sans"/>
                <a:cs typeface="Noto Sans"/>
              </a:rPr>
              <a:t>ПСИХІЧНОМУ АВТОМАТИЗМІ</a:t>
            </a:r>
            <a:r>
              <a:rPr sz="2200" spc="-15" dirty="0">
                <a:latin typeface="Arial"/>
                <a:cs typeface="Arial"/>
              </a:rPr>
              <a:t>” </a:t>
            </a:r>
            <a:r>
              <a:rPr sz="2200" spc="-204" dirty="0">
                <a:latin typeface="Arial"/>
                <a:cs typeface="Arial"/>
              </a:rPr>
              <a:t>,  </a:t>
            </a:r>
            <a:r>
              <a:rPr sz="2200" b="1" spc="-5" dirty="0">
                <a:latin typeface="Noto Sans"/>
                <a:cs typeface="Noto Sans"/>
              </a:rPr>
              <a:t>СПОНТАННОМУ ТВОРЧОМУ </a:t>
            </a:r>
            <a:r>
              <a:rPr sz="2200" b="1" spc="-30" dirty="0">
                <a:latin typeface="Noto Sans"/>
                <a:cs typeface="Noto Sans"/>
              </a:rPr>
              <a:t>ПРОЦЕСІ</a:t>
            </a:r>
            <a:r>
              <a:rPr sz="2200" spc="-30" dirty="0">
                <a:latin typeface="Arial"/>
                <a:cs typeface="Arial"/>
              </a:rPr>
              <a:t>,  </a:t>
            </a:r>
            <a:r>
              <a:rPr sz="2200" b="1" spc="-5" dirty="0">
                <a:latin typeface="Noto Sans"/>
                <a:cs typeface="Noto Sans"/>
              </a:rPr>
              <a:t>ФІКСАЦІЇ ВІЛЬНИХ ВІД КОНТРОЛЮ РОЗУМУ  СТАНІВ </a:t>
            </a:r>
            <a:r>
              <a:rPr sz="2200" spc="-175" dirty="0">
                <a:latin typeface="Arial"/>
                <a:cs typeface="Arial"/>
              </a:rPr>
              <a:t>— </a:t>
            </a:r>
            <a:r>
              <a:rPr sz="2200" b="1" spc="-25" dirty="0">
                <a:latin typeface="Noto Sans"/>
                <a:cs typeface="Noto Sans"/>
              </a:rPr>
              <a:t>СНОВИДІНЬ</a:t>
            </a:r>
            <a:r>
              <a:rPr sz="2200" spc="-25" dirty="0">
                <a:latin typeface="Arial"/>
                <a:cs typeface="Arial"/>
              </a:rPr>
              <a:t>,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b="1" spc="-15" dirty="0">
                <a:latin typeface="Noto Sans"/>
                <a:cs typeface="Noto Sans"/>
              </a:rPr>
              <a:t>ГАЛЮЦИНАЦІЙ</a:t>
            </a:r>
            <a:r>
              <a:rPr sz="2200" spc="-15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FAFD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86672" y="0"/>
            <a:ext cx="14668500" cy="10287000"/>
            <a:chOff x="1586672" y="0"/>
            <a:chExt cx="14668500" cy="10287000"/>
          </a:xfrm>
        </p:grpSpPr>
        <p:sp>
          <p:nvSpPr>
            <p:cNvPr id="4" name="object 4"/>
            <p:cNvSpPr/>
            <p:nvPr/>
          </p:nvSpPr>
          <p:spPr>
            <a:xfrm>
              <a:off x="1586672" y="0"/>
              <a:ext cx="14668499" cy="92552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16537" y="4629149"/>
              <a:ext cx="12689205" cy="5657850"/>
            </a:xfrm>
            <a:custGeom>
              <a:avLst/>
              <a:gdLst/>
              <a:ahLst/>
              <a:cxnLst/>
              <a:rect l="l" t="t" r="r" b="b"/>
              <a:pathLst>
                <a:path w="12689205" h="5657850">
                  <a:moveTo>
                    <a:pt x="0" y="0"/>
                  </a:moveTo>
                  <a:lnTo>
                    <a:pt x="12688968" y="0"/>
                  </a:lnTo>
                  <a:lnTo>
                    <a:pt x="12688968" y="5657850"/>
                  </a:lnTo>
                  <a:lnTo>
                    <a:pt x="0" y="56578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DF">
                <a:alpha val="9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71840" y="5917280"/>
            <a:ext cx="11965940" cy="2952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4300"/>
              </a:lnSpc>
              <a:spcBef>
                <a:spcPts val="100"/>
              </a:spcBef>
            </a:pPr>
            <a:r>
              <a:rPr sz="2400" b="1" spc="-5" dirty="0">
                <a:latin typeface="Noto Sans"/>
                <a:cs typeface="Noto Sans"/>
              </a:rPr>
              <a:t>ОДНІЄЮ </a:t>
            </a:r>
            <a:r>
              <a:rPr sz="2400" b="1" dirty="0">
                <a:latin typeface="Noto Sans"/>
                <a:cs typeface="Noto Sans"/>
              </a:rPr>
              <a:t>З </a:t>
            </a:r>
            <a:r>
              <a:rPr sz="2400" b="1" spc="-5" dirty="0">
                <a:latin typeface="Noto Sans"/>
                <a:cs typeface="Noto Sans"/>
              </a:rPr>
              <a:t>ВАЖЛИВИХ РИС </a:t>
            </a:r>
            <a:r>
              <a:rPr sz="2400" b="1" spc="-5" dirty="0">
                <a:solidFill>
                  <a:srgbClr val="3B3B3B"/>
                </a:solidFill>
                <a:latin typeface="Noto Sans"/>
                <a:cs typeface="Noto Sans"/>
              </a:rPr>
              <a:t>КУЛЬТУРИ </a:t>
            </a:r>
            <a:r>
              <a:rPr sz="2400" b="1" spc="90" dirty="0">
                <a:solidFill>
                  <a:srgbClr val="3B3B3B"/>
                </a:solidFill>
                <a:latin typeface="Georgia"/>
                <a:cs typeface="Georgia"/>
              </a:rPr>
              <a:t>XX </a:t>
            </a:r>
            <a:r>
              <a:rPr sz="2400" b="1" spc="-60" dirty="0">
                <a:solidFill>
                  <a:srgbClr val="3B3B3B"/>
                </a:solidFill>
                <a:latin typeface="Noto Sans"/>
                <a:cs typeface="Noto Sans"/>
              </a:rPr>
              <a:t>СТ</a:t>
            </a:r>
            <a:r>
              <a:rPr sz="2400" b="1" spc="-60" dirty="0">
                <a:solidFill>
                  <a:srgbClr val="3B3B3B"/>
                </a:solidFill>
                <a:latin typeface="Georgia"/>
                <a:cs typeface="Georgia"/>
              </a:rPr>
              <a:t>. </a:t>
            </a:r>
            <a:r>
              <a:rPr sz="2400" b="1" dirty="0">
                <a:solidFill>
                  <a:srgbClr val="FF1616"/>
                </a:solidFill>
                <a:latin typeface="Noto Sans"/>
                <a:cs typeface="Noto Sans"/>
              </a:rPr>
              <a:t>Є </a:t>
            </a:r>
            <a:r>
              <a:rPr sz="2400" b="1" spc="-5" dirty="0">
                <a:solidFill>
                  <a:srgbClr val="FF1616"/>
                </a:solidFill>
                <a:latin typeface="Noto Sans"/>
                <a:cs typeface="Noto Sans"/>
              </a:rPr>
              <a:t>НЕОМІФОЛОГІЗМ  </a:t>
            </a:r>
            <a:r>
              <a:rPr sz="2400" b="1" spc="-20" dirty="0">
                <a:solidFill>
                  <a:srgbClr val="FF1616"/>
                </a:solidFill>
                <a:latin typeface="Noto Sans"/>
                <a:cs typeface="Noto Sans"/>
              </a:rPr>
              <a:t>СВІДОМОСТІ</a:t>
            </a:r>
            <a:r>
              <a:rPr sz="2400" b="1" spc="-20" dirty="0">
                <a:solidFill>
                  <a:srgbClr val="3B3B3B"/>
                </a:solidFill>
                <a:latin typeface="Georgia"/>
                <a:cs typeface="Georgia"/>
              </a:rPr>
              <a:t>, </a:t>
            </a:r>
            <a:r>
              <a:rPr sz="2400" b="1" spc="-5" dirty="0">
                <a:solidFill>
                  <a:srgbClr val="3B3B3B"/>
                </a:solidFill>
                <a:latin typeface="Noto Sans"/>
                <a:cs typeface="Noto Sans"/>
              </a:rPr>
              <a:t>ЯКИЙ СТАВ </a:t>
            </a:r>
            <a:r>
              <a:rPr sz="2400" b="1" spc="-5" dirty="0">
                <a:solidFill>
                  <a:srgbClr val="FF1616"/>
                </a:solidFill>
                <a:latin typeface="Noto Sans"/>
                <a:cs typeface="Noto Sans"/>
              </a:rPr>
              <a:t>РЕАКЦІЄЮ НА ПОЗИТИВІЗМ </a:t>
            </a:r>
            <a:r>
              <a:rPr sz="2400" b="1" spc="45" dirty="0">
                <a:solidFill>
                  <a:srgbClr val="3B3B3B"/>
                </a:solidFill>
                <a:latin typeface="Georgia"/>
                <a:cs typeface="Georgia"/>
              </a:rPr>
              <a:t>XIX </a:t>
            </a:r>
            <a:r>
              <a:rPr sz="2400" b="1" spc="-60" dirty="0">
                <a:solidFill>
                  <a:srgbClr val="3B3B3B"/>
                </a:solidFill>
                <a:latin typeface="Noto Sans"/>
                <a:cs typeface="Noto Sans"/>
              </a:rPr>
              <a:t>СТ</a:t>
            </a:r>
            <a:r>
              <a:rPr sz="2400" b="1" spc="-60" dirty="0">
                <a:solidFill>
                  <a:srgbClr val="3B3B3B"/>
                </a:solidFill>
                <a:latin typeface="Georgia"/>
                <a:cs typeface="Georgia"/>
              </a:rPr>
              <a:t>. </a:t>
            </a:r>
            <a:r>
              <a:rPr sz="2400" b="1" spc="-5" dirty="0">
                <a:solidFill>
                  <a:srgbClr val="3B3B3B"/>
                </a:solidFill>
                <a:latin typeface="Noto Sans"/>
                <a:cs typeface="Noto Sans"/>
              </a:rPr>
              <a:t>І НАСЛІДКОМ  ЩЕДРО ДАРОВАНИХ ДОБОЮ </a:t>
            </a:r>
            <a:r>
              <a:rPr sz="2400" b="1" dirty="0">
                <a:solidFill>
                  <a:srgbClr val="3B3B3B"/>
                </a:solidFill>
                <a:latin typeface="Noto Sans"/>
                <a:cs typeface="Noto Sans"/>
              </a:rPr>
              <a:t>СОЦІАЛЬНО</a:t>
            </a:r>
            <a:r>
              <a:rPr sz="2400" b="1" dirty="0">
                <a:solidFill>
                  <a:srgbClr val="3B3B3B"/>
                </a:solidFill>
                <a:latin typeface="Georgia"/>
                <a:cs typeface="Georgia"/>
              </a:rPr>
              <a:t>-</a:t>
            </a:r>
            <a:r>
              <a:rPr sz="2400" b="1" dirty="0">
                <a:solidFill>
                  <a:srgbClr val="3B3B3B"/>
                </a:solidFill>
                <a:latin typeface="Noto Sans"/>
                <a:cs typeface="Noto Sans"/>
              </a:rPr>
              <a:t>ПСИХОЛОГІЧНИХ </a:t>
            </a:r>
            <a:r>
              <a:rPr sz="2400" b="1" spc="-35" dirty="0">
                <a:solidFill>
                  <a:srgbClr val="3B3B3B"/>
                </a:solidFill>
                <a:latin typeface="Noto Sans"/>
                <a:cs typeface="Noto Sans"/>
              </a:rPr>
              <a:t>ТРАВМ</a:t>
            </a:r>
            <a:r>
              <a:rPr sz="2400" b="1" spc="-35" dirty="0">
                <a:solidFill>
                  <a:srgbClr val="3B3B3B"/>
                </a:solidFill>
                <a:latin typeface="Georgia"/>
                <a:cs typeface="Georgia"/>
              </a:rPr>
              <a:t>.  </a:t>
            </a:r>
            <a:r>
              <a:rPr sz="2400" b="1" spc="-5" dirty="0">
                <a:solidFill>
                  <a:srgbClr val="3B3B3B"/>
                </a:solidFill>
                <a:latin typeface="Noto Sans"/>
                <a:cs typeface="Noto Sans"/>
              </a:rPr>
              <a:t>НЕОМІФОЛОГІЗМ </a:t>
            </a:r>
            <a:r>
              <a:rPr sz="2400" b="1" dirty="0">
                <a:solidFill>
                  <a:srgbClr val="3B3B3B"/>
                </a:solidFill>
                <a:latin typeface="Noto Sans"/>
                <a:cs typeface="Noto Sans"/>
              </a:rPr>
              <a:t>Є </a:t>
            </a:r>
            <a:r>
              <a:rPr sz="2400" b="1" spc="-5" dirty="0">
                <a:solidFill>
                  <a:srgbClr val="3B3B3B"/>
                </a:solidFill>
                <a:latin typeface="Noto Sans"/>
                <a:cs typeface="Noto Sans"/>
              </a:rPr>
              <a:t>ХАРАКТЕРНИМ ПЕРЕДОВСІМ ДЛЯ ТОТАЛІТАРНИХ  </a:t>
            </a:r>
            <a:r>
              <a:rPr sz="2400" b="1" spc="-25" dirty="0">
                <a:solidFill>
                  <a:srgbClr val="3B3B3B"/>
                </a:solidFill>
                <a:latin typeface="Noto Sans"/>
                <a:cs typeface="Noto Sans"/>
              </a:rPr>
              <a:t>КУЛЬТУР</a:t>
            </a:r>
            <a:r>
              <a:rPr sz="2400" b="1" spc="-25" dirty="0">
                <a:solidFill>
                  <a:srgbClr val="3B3B3B"/>
                </a:solidFill>
                <a:latin typeface="Georgia"/>
                <a:cs typeface="Georgia"/>
              </a:rPr>
              <a:t>, </a:t>
            </a:r>
            <a:r>
              <a:rPr sz="2400" b="1" spc="-5" dirty="0">
                <a:solidFill>
                  <a:srgbClr val="3B3B3B"/>
                </a:solidFill>
                <a:latin typeface="Noto Sans"/>
                <a:cs typeface="Noto Sans"/>
              </a:rPr>
              <a:t>ЯКІ СПЕЦИФІЧНІ ЖОРСТКОЮ КЕРОВАНІСТЮ ЗВЕРХУ Й ОПОРОЮ  НА МАСОВИЙ ЕНТУЗІАЗМ </a:t>
            </a:r>
            <a:r>
              <a:rPr sz="2400" b="1" spc="-35" dirty="0">
                <a:solidFill>
                  <a:srgbClr val="3B3B3B"/>
                </a:solidFill>
                <a:latin typeface="Noto Sans"/>
                <a:cs typeface="Noto Sans"/>
              </a:rPr>
              <a:t>ЗНИЗУ</a:t>
            </a:r>
            <a:r>
              <a:rPr sz="2400" b="1" spc="-35" dirty="0">
                <a:solidFill>
                  <a:srgbClr val="3B3B3B"/>
                </a:solidFill>
                <a:latin typeface="Georgia"/>
                <a:cs typeface="Georgia"/>
              </a:rPr>
              <a:t>, </a:t>
            </a:r>
            <a:r>
              <a:rPr sz="2400" b="1" spc="-5" dirty="0">
                <a:solidFill>
                  <a:srgbClr val="3B3B3B"/>
                </a:solidFill>
                <a:latin typeface="Noto Sans"/>
                <a:cs typeface="Noto Sans"/>
              </a:rPr>
              <a:t>ІДЕОЛОГІЧНОЮ СПРЯМОВАНІСТЮ  КАНОНІЧНИХ </a:t>
            </a:r>
            <a:r>
              <a:rPr sz="2400" b="1" spc="-35" dirty="0">
                <a:solidFill>
                  <a:srgbClr val="3B3B3B"/>
                </a:solidFill>
                <a:latin typeface="Noto Sans"/>
                <a:cs typeface="Noto Sans"/>
              </a:rPr>
              <a:t>КЛІШЕ</a:t>
            </a:r>
            <a:r>
              <a:rPr sz="2400" b="1" spc="-35" dirty="0">
                <a:solidFill>
                  <a:srgbClr val="3B3B3B"/>
                </a:solidFill>
                <a:latin typeface="Georgia"/>
                <a:cs typeface="Georgia"/>
              </a:rPr>
              <a:t>, </a:t>
            </a:r>
            <a:r>
              <a:rPr sz="2400" b="1" spc="-5" dirty="0">
                <a:solidFill>
                  <a:srgbClr val="3B3B3B"/>
                </a:solidFill>
                <a:latin typeface="Noto Sans"/>
                <a:cs typeface="Noto Sans"/>
              </a:rPr>
              <a:t>ПСЕВДО</a:t>
            </a:r>
            <a:r>
              <a:rPr sz="2400" b="1" spc="80" dirty="0">
                <a:solidFill>
                  <a:srgbClr val="3B3B3B"/>
                </a:solidFill>
                <a:latin typeface="Noto Sans"/>
                <a:cs typeface="Noto Sans"/>
              </a:rPr>
              <a:t> </a:t>
            </a:r>
            <a:r>
              <a:rPr sz="2400" b="1" spc="-20" dirty="0">
                <a:solidFill>
                  <a:srgbClr val="3B3B3B"/>
                </a:solidFill>
                <a:latin typeface="Noto Sans"/>
                <a:cs typeface="Noto Sans"/>
              </a:rPr>
              <a:t>ДЕМОКРАТИЗМОМ</a:t>
            </a:r>
            <a:r>
              <a:rPr sz="2400" b="1" spc="-20" dirty="0">
                <a:solidFill>
                  <a:srgbClr val="3B3B3B"/>
                </a:solidFill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D9E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774076" y="0"/>
            <a:ext cx="5513923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5287152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90658" y="1070818"/>
            <a:ext cx="5138420" cy="822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6500"/>
              </a:lnSpc>
              <a:spcBef>
                <a:spcPts val="100"/>
              </a:spcBef>
            </a:pPr>
            <a:r>
              <a:rPr sz="2200" spc="-229" dirty="0">
                <a:solidFill>
                  <a:srgbClr val="FF1616"/>
                </a:solidFill>
                <a:latin typeface="Arial Black"/>
                <a:cs typeface="Arial Black"/>
              </a:rPr>
              <a:t>МІФОТВОРЧІСТЬ </a:t>
            </a:r>
            <a:r>
              <a:rPr sz="2200" spc="-110" dirty="0">
                <a:solidFill>
                  <a:srgbClr val="FF1616"/>
                </a:solidFill>
                <a:latin typeface="Arial Black"/>
                <a:cs typeface="Arial Black"/>
              </a:rPr>
              <a:t>У </a:t>
            </a:r>
            <a:r>
              <a:rPr sz="2200" spc="-270" dirty="0">
                <a:solidFill>
                  <a:srgbClr val="FF1616"/>
                </a:solidFill>
                <a:latin typeface="Arial Black"/>
                <a:cs typeface="Arial Black"/>
              </a:rPr>
              <a:t>ТОТАЛІТАРНИХ  </a:t>
            </a:r>
            <a:r>
              <a:rPr sz="2200" spc="-265" dirty="0">
                <a:solidFill>
                  <a:srgbClr val="FF1616"/>
                </a:solidFill>
                <a:latin typeface="Arial Black"/>
                <a:cs typeface="Arial Black"/>
              </a:rPr>
              <a:t>КУЛЬТУРАХ ВИСТУПАЄ  </a:t>
            </a:r>
            <a:r>
              <a:rPr sz="2200" spc="-200" dirty="0">
                <a:solidFill>
                  <a:srgbClr val="FF1616"/>
                </a:solidFill>
                <a:latin typeface="Arial Black"/>
                <a:cs typeface="Arial Black"/>
              </a:rPr>
              <a:t>ІДЕОЛОГІЧНИМ  </a:t>
            </a:r>
            <a:r>
              <a:rPr sz="2200" spc="-225" dirty="0">
                <a:solidFill>
                  <a:srgbClr val="FF1616"/>
                </a:solidFill>
                <a:latin typeface="Arial Black"/>
                <a:cs typeface="Arial Black"/>
              </a:rPr>
              <a:t>САМООБСЛУГОВУВАННЯМ  </a:t>
            </a:r>
            <a:r>
              <a:rPr sz="2200" spc="-254" dirty="0">
                <a:solidFill>
                  <a:srgbClr val="FF1616"/>
                </a:solidFill>
                <a:latin typeface="Arial Black"/>
                <a:cs typeface="Arial Black"/>
              </a:rPr>
              <a:t>СУСПІЛЬСТВА</a:t>
            </a:r>
            <a:r>
              <a:rPr sz="2200" spc="-254" dirty="0">
                <a:latin typeface="Arial"/>
                <a:cs typeface="Arial"/>
              </a:rPr>
              <a:t>. </a:t>
            </a:r>
            <a:r>
              <a:rPr sz="2200" spc="-270" dirty="0">
                <a:latin typeface="Arial Black"/>
                <a:cs typeface="Arial Black"/>
              </a:rPr>
              <a:t>ТЕПЕРІШНЄ  </a:t>
            </a:r>
            <a:r>
              <a:rPr sz="2200" spc="-260" dirty="0">
                <a:latin typeface="Arial Black"/>
                <a:cs typeface="Arial Black"/>
              </a:rPr>
              <a:t>СПРЯМОВУЄТЬСЯ </a:t>
            </a:r>
            <a:r>
              <a:rPr sz="2200" spc="-285" dirty="0">
                <a:latin typeface="Arial Black"/>
                <a:cs typeface="Arial Black"/>
              </a:rPr>
              <a:t>В </a:t>
            </a:r>
            <a:r>
              <a:rPr sz="2200" spc="-250" dirty="0">
                <a:latin typeface="Arial Black"/>
                <a:cs typeface="Arial Black"/>
              </a:rPr>
              <a:t>ОСЯЙНЕ  </a:t>
            </a:r>
            <a:r>
              <a:rPr sz="2200" spc="-260" dirty="0">
                <a:latin typeface="Arial Black"/>
                <a:cs typeface="Arial Black"/>
              </a:rPr>
              <a:t>МАЙБУТТЯ</a:t>
            </a:r>
            <a:r>
              <a:rPr sz="2200" spc="-260" dirty="0">
                <a:latin typeface="Arial"/>
                <a:cs typeface="Arial"/>
              </a:rPr>
              <a:t>, </a:t>
            </a:r>
            <a:r>
              <a:rPr sz="2200" spc="-229" dirty="0">
                <a:latin typeface="Arial Black"/>
                <a:cs typeface="Arial Black"/>
              </a:rPr>
              <a:t>ПІДКРІПЛЮЮЧИСЬ  </a:t>
            </a:r>
            <a:r>
              <a:rPr sz="2200" spc="-204" dirty="0">
                <a:latin typeface="Arial Black"/>
                <a:cs typeface="Arial Black"/>
              </a:rPr>
              <a:t>ВЕЛИЧНИМИ </a:t>
            </a:r>
            <a:r>
              <a:rPr sz="2200" spc="-215" dirty="0">
                <a:latin typeface="Arial Black"/>
                <a:cs typeface="Arial Black"/>
              </a:rPr>
              <a:t>АНАЛОГІЯМИ </a:t>
            </a:r>
            <a:r>
              <a:rPr sz="2200" spc="-220" dirty="0">
                <a:latin typeface="Arial Black"/>
                <a:cs typeface="Arial Black"/>
              </a:rPr>
              <a:t>З  ГЕРОЇЧНОГО </a:t>
            </a:r>
            <a:r>
              <a:rPr sz="2200" spc="-175" dirty="0">
                <a:latin typeface="Arial Black"/>
                <a:cs typeface="Arial Black"/>
              </a:rPr>
              <a:t>МИНУЛОГО</a:t>
            </a:r>
            <a:r>
              <a:rPr sz="2200" spc="-175" dirty="0">
                <a:latin typeface="Arial"/>
                <a:cs typeface="Arial"/>
              </a:rPr>
              <a:t>, </a:t>
            </a:r>
            <a:r>
              <a:rPr sz="2200" spc="-114" dirty="0">
                <a:latin typeface="Arial Black"/>
                <a:cs typeface="Arial Black"/>
              </a:rPr>
              <a:t>І </a:t>
            </a:r>
            <a:r>
              <a:rPr sz="2200" spc="-200" dirty="0">
                <a:latin typeface="Arial Black"/>
                <a:cs typeface="Arial Black"/>
              </a:rPr>
              <a:t>ТИМ  </a:t>
            </a:r>
            <a:r>
              <a:rPr sz="2200" spc="-195" dirty="0">
                <a:latin typeface="Arial Black"/>
                <a:cs typeface="Arial Black"/>
              </a:rPr>
              <a:t>САМИМ </a:t>
            </a:r>
            <a:r>
              <a:rPr sz="2200" spc="-225" dirty="0">
                <a:latin typeface="Arial Black"/>
                <a:cs typeface="Arial Black"/>
              </a:rPr>
              <a:t>МІФОЛОГІЗУЄТЬСЯ </a:t>
            </a:r>
            <a:r>
              <a:rPr sz="2200" spc="-285" dirty="0">
                <a:latin typeface="Arial Black"/>
                <a:cs typeface="Arial Black"/>
              </a:rPr>
              <a:t>В  </a:t>
            </a:r>
            <a:r>
              <a:rPr sz="2200" spc="-235" dirty="0">
                <a:latin typeface="Arial Black"/>
                <a:cs typeface="Arial Black"/>
              </a:rPr>
              <a:t>ОБРАЗІ </a:t>
            </a:r>
            <a:r>
              <a:rPr sz="2200" spc="-170" dirty="0">
                <a:latin typeface="Arial Black"/>
                <a:cs typeface="Arial Black"/>
              </a:rPr>
              <a:t>НОВОЇ </a:t>
            </a:r>
            <a:r>
              <a:rPr sz="2200" spc="-180" dirty="0">
                <a:latin typeface="Arial Black"/>
                <a:cs typeface="Arial Black"/>
              </a:rPr>
              <a:t>ВІЧНОЇ </a:t>
            </a:r>
            <a:r>
              <a:rPr sz="2200" spc="-185" dirty="0">
                <a:latin typeface="Arial Black"/>
                <a:cs typeface="Arial Black"/>
              </a:rPr>
              <a:t>ІМПЕРІЇ </a:t>
            </a:r>
            <a:r>
              <a:rPr sz="2200" spc="-270" dirty="0">
                <a:latin typeface="Arial Black"/>
                <a:cs typeface="Arial Black"/>
              </a:rPr>
              <a:t>ЗА  </a:t>
            </a:r>
            <a:r>
              <a:rPr sz="2200" spc="-254" dirty="0">
                <a:latin typeface="Arial Black"/>
                <a:cs typeface="Arial Black"/>
              </a:rPr>
              <a:t>МЕЖАМИ </a:t>
            </a:r>
            <a:r>
              <a:rPr sz="2200" spc="-180" dirty="0">
                <a:latin typeface="Arial Black"/>
                <a:cs typeface="Arial Black"/>
              </a:rPr>
              <a:t>ПЛИННОЇ </a:t>
            </a:r>
            <a:r>
              <a:rPr sz="2200" spc="-195" dirty="0">
                <a:latin typeface="Arial Black"/>
                <a:cs typeface="Arial Black"/>
              </a:rPr>
              <a:t>ІСТОРІЇ</a:t>
            </a:r>
            <a:r>
              <a:rPr sz="2200" spc="-195" dirty="0">
                <a:latin typeface="Arial"/>
                <a:cs typeface="Arial"/>
              </a:rPr>
              <a:t>. </a:t>
            </a:r>
            <a:r>
              <a:rPr sz="2200" spc="-110" dirty="0">
                <a:latin typeface="Arial Black"/>
                <a:cs typeface="Arial Black"/>
              </a:rPr>
              <a:t>У </a:t>
            </a:r>
            <a:r>
              <a:rPr sz="2200" spc="-295" dirty="0">
                <a:latin typeface="Arial Black"/>
                <a:cs typeface="Arial Black"/>
              </a:rPr>
              <a:t>РИСАХ  </a:t>
            </a:r>
            <a:r>
              <a:rPr sz="2200" spc="-254" dirty="0">
                <a:latin typeface="Arial Black"/>
                <a:cs typeface="Arial Black"/>
              </a:rPr>
              <a:t>БУДЕННОСТІ ПРОЧИТУЮТЬСЯ  </a:t>
            </a:r>
            <a:r>
              <a:rPr sz="2200" spc="-229" dirty="0">
                <a:latin typeface="Arial Black"/>
                <a:cs typeface="Arial Black"/>
              </a:rPr>
              <a:t>ЗНАКИ </a:t>
            </a:r>
            <a:r>
              <a:rPr sz="2200" spc="-215" dirty="0">
                <a:latin typeface="Arial Black"/>
                <a:cs typeface="Arial Black"/>
              </a:rPr>
              <a:t>ОБІЦЯНОГО </a:t>
            </a:r>
            <a:r>
              <a:rPr sz="2200" spc="-240" dirty="0">
                <a:latin typeface="Arial Black"/>
                <a:cs typeface="Arial Black"/>
              </a:rPr>
              <a:t>РАЮ</a:t>
            </a:r>
            <a:r>
              <a:rPr sz="2200" spc="-240" dirty="0">
                <a:latin typeface="Arial"/>
                <a:cs typeface="Arial"/>
              </a:rPr>
              <a:t>. </a:t>
            </a:r>
            <a:r>
              <a:rPr sz="2200" spc="-270" dirty="0">
                <a:latin typeface="Arial Black"/>
                <a:cs typeface="Arial Black"/>
              </a:rPr>
              <a:t>ТОБТО  </a:t>
            </a:r>
            <a:r>
              <a:rPr sz="2200" spc="-265" dirty="0">
                <a:solidFill>
                  <a:srgbClr val="FF1616"/>
                </a:solidFill>
                <a:latin typeface="Arial Black"/>
                <a:cs typeface="Arial Black"/>
              </a:rPr>
              <a:t>ХУДОЖНЬО </a:t>
            </a:r>
            <a:r>
              <a:rPr sz="2200" spc="-204" dirty="0">
                <a:solidFill>
                  <a:srgbClr val="FF1616"/>
                </a:solidFill>
                <a:latin typeface="Arial Black"/>
                <a:cs typeface="Arial Black"/>
              </a:rPr>
              <a:t>ІДЕОЛОГІЧНИЙ </a:t>
            </a:r>
            <a:r>
              <a:rPr sz="2200" spc="-270" dirty="0">
                <a:solidFill>
                  <a:srgbClr val="FF1616"/>
                </a:solidFill>
                <a:latin typeface="Arial Black"/>
                <a:cs typeface="Arial Black"/>
              </a:rPr>
              <a:t>ПРОЕКТ  </a:t>
            </a:r>
            <a:r>
              <a:rPr sz="2200" spc="-229" dirty="0">
                <a:solidFill>
                  <a:srgbClr val="FF1616"/>
                </a:solidFill>
                <a:latin typeface="Arial Black"/>
                <a:cs typeface="Arial Black"/>
              </a:rPr>
              <a:t>ЗАМІЩАЄ </a:t>
            </a:r>
            <a:r>
              <a:rPr sz="2200" spc="-275" dirty="0">
                <a:solidFill>
                  <a:srgbClr val="FF1616"/>
                </a:solidFill>
                <a:latin typeface="Arial Black"/>
                <a:cs typeface="Arial Black"/>
              </a:rPr>
              <a:t>РЕАЛЬНІСТЬ</a:t>
            </a:r>
            <a:r>
              <a:rPr sz="2200" spc="-275" dirty="0">
                <a:latin typeface="Arial"/>
                <a:cs typeface="Arial"/>
              </a:rPr>
              <a:t>, </a:t>
            </a:r>
            <a:r>
              <a:rPr sz="2200" spc="-114" dirty="0">
                <a:latin typeface="Arial Black"/>
                <a:cs typeface="Arial Black"/>
              </a:rPr>
              <a:t>І </a:t>
            </a:r>
            <a:r>
              <a:rPr sz="2200" spc="-250" dirty="0">
                <a:latin typeface="Arial Black"/>
                <a:cs typeface="Arial Black"/>
              </a:rPr>
              <a:t>ДІЙСНІСТЬ  </a:t>
            </a:r>
            <a:r>
              <a:rPr sz="2200" spc="-300" dirty="0">
                <a:latin typeface="Arial Black"/>
                <a:cs typeface="Arial Black"/>
              </a:rPr>
              <a:t>ПЕРЕТВОРЮЄТЬСЯ </a:t>
            </a:r>
            <a:r>
              <a:rPr sz="2200" spc="-260" dirty="0">
                <a:latin typeface="Arial Black"/>
                <a:cs typeface="Arial Black"/>
              </a:rPr>
              <a:t>НА </a:t>
            </a:r>
            <a:r>
              <a:rPr sz="2200" spc="-254" dirty="0">
                <a:latin typeface="Arial Black"/>
                <a:cs typeface="Arial Black"/>
              </a:rPr>
              <a:t>ГІГАНТСЬКИЙ  </a:t>
            </a:r>
            <a:r>
              <a:rPr sz="2200" spc="-220" dirty="0">
                <a:latin typeface="Arial Black"/>
                <a:cs typeface="Arial Black"/>
              </a:rPr>
              <a:t>СИМУЛЯКР</a:t>
            </a:r>
            <a:r>
              <a:rPr sz="2200" spc="-220" dirty="0">
                <a:latin typeface="Arial"/>
                <a:cs typeface="Arial"/>
              </a:rPr>
              <a:t>, </a:t>
            </a:r>
            <a:r>
              <a:rPr sz="2200" spc="-170" dirty="0">
                <a:latin typeface="Arial Black"/>
                <a:cs typeface="Arial Black"/>
              </a:rPr>
              <a:t>ЩО </a:t>
            </a:r>
            <a:r>
              <a:rPr sz="2200" spc="-325" dirty="0">
                <a:latin typeface="Arial Black"/>
                <a:cs typeface="Arial Black"/>
              </a:rPr>
              <a:t>СЯГАЄ </a:t>
            </a:r>
            <a:r>
              <a:rPr sz="2200" spc="-185" dirty="0">
                <a:latin typeface="Arial Black"/>
                <a:cs typeface="Arial Black"/>
              </a:rPr>
              <a:t>СВОЇМ  </a:t>
            </a:r>
            <a:r>
              <a:rPr sz="2200" spc="-195" dirty="0">
                <a:latin typeface="Arial Black"/>
                <a:cs typeface="Arial Black"/>
              </a:rPr>
              <a:t>КОРІННЯМ </a:t>
            </a:r>
            <a:r>
              <a:rPr sz="2200" spc="-200" dirty="0">
                <a:latin typeface="Arial Black"/>
                <a:cs typeface="Arial Black"/>
              </a:rPr>
              <a:t>МІФІЧНИХ </a:t>
            </a:r>
            <a:r>
              <a:rPr sz="2200" spc="-235" dirty="0">
                <a:latin typeface="Arial Black"/>
                <a:cs typeface="Arial Black"/>
              </a:rPr>
              <a:t>ГЛИБИН  </a:t>
            </a:r>
            <a:r>
              <a:rPr sz="2200" spc="-210" dirty="0">
                <a:latin typeface="Arial Black"/>
                <a:cs typeface="Arial Black"/>
              </a:rPr>
              <a:t>ІСТОРІЇ</a:t>
            </a:r>
            <a:r>
              <a:rPr sz="2200" spc="-210" dirty="0">
                <a:latin typeface="Arial"/>
                <a:cs typeface="Arial"/>
              </a:rPr>
              <a:t>, </a:t>
            </a:r>
            <a:r>
              <a:rPr sz="2200" spc="-310" dirty="0">
                <a:latin typeface="Arial Black"/>
                <a:cs typeface="Arial Black"/>
              </a:rPr>
              <a:t>А </a:t>
            </a:r>
            <a:r>
              <a:rPr sz="2200" spc="-225" dirty="0">
                <a:latin typeface="Arial Black"/>
                <a:cs typeface="Arial Black"/>
              </a:rPr>
              <a:t>ВЕРШИНОЮ </a:t>
            </a:r>
            <a:r>
              <a:rPr sz="2200" spc="-180" dirty="0">
                <a:latin typeface="Arial"/>
                <a:cs typeface="Arial"/>
              </a:rPr>
              <a:t>— </a:t>
            </a:r>
            <a:r>
              <a:rPr sz="2200" spc="-195" dirty="0">
                <a:latin typeface="Arial Black"/>
                <a:cs typeface="Arial Black"/>
              </a:rPr>
              <a:t>НЕОЗОРОЇ  </a:t>
            </a:r>
            <a:r>
              <a:rPr sz="2200" spc="-170" dirty="0">
                <a:latin typeface="Arial Black"/>
                <a:cs typeface="Arial Black"/>
              </a:rPr>
              <a:t>УТОПІЇ</a:t>
            </a:r>
            <a:r>
              <a:rPr sz="2200" spc="-17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27174" y="924948"/>
            <a:ext cx="5819759" cy="84391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75717" y="519971"/>
            <a:ext cx="7981315" cy="20904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 algn="ctr">
              <a:lnSpc>
                <a:spcPts val="5250"/>
              </a:lnSpc>
              <a:spcBef>
                <a:spcPts val="700"/>
              </a:spcBef>
            </a:pPr>
            <a:r>
              <a:rPr sz="4800" spc="260" dirty="0">
                <a:latin typeface="Trebuchet MS"/>
                <a:cs typeface="Trebuchet MS"/>
              </a:rPr>
              <a:t>ЛЮДИНА</a:t>
            </a:r>
            <a:r>
              <a:rPr sz="4800" spc="-340" dirty="0">
                <a:latin typeface="Trebuchet MS"/>
                <a:cs typeface="Trebuchet MS"/>
              </a:rPr>
              <a:t> </a:t>
            </a:r>
            <a:r>
              <a:rPr sz="4800" spc="-15" dirty="0">
                <a:latin typeface="Trebuchet MS"/>
                <a:cs typeface="Trebuchet MS"/>
              </a:rPr>
              <a:t>В</a:t>
            </a:r>
            <a:r>
              <a:rPr sz="4800" spc="-340" dirty="0">
                <a:latin typeface="Trebuchet MS"/>
                <a:cs typeface="Trebuchet MS"/>
              </a:rPr>
              <a:t> </a:t>
            </a:r>
            <a:r>
              <a:rPr sz="4800" spc="160" dirty="0">
                <a:latin typeface="Trebuchet MS"/>
                <a:cs typeface="Trebuchet MS"/>
              </a:rPr>
              <a:t>УКРАЇНСЬКІЙ</a:t>
            </a:r>
            <a:r>
              <a:rPr sz="4800" spc="-335" dirty="0">
                <a:latin typeface="Trebuchet MS"/>
                <a:cs typeface="Trebuchet MS"/>
              </a:rPr>
              <a:t> </a:t>
            </a:r>
            <a:r>
              <a:rPr sz="4800" spc="305" dirty="0">
                <a:latin typeface="Trebuchet MS"/>
                <a:cs typeface="Trebuchet MS"/>
              </a:rPr>
              <a:t>І  </a:t>
            </a:r>
            <a:r>
              <a:rPr sz="4800" spc="165" dirty="0">
                <a:latin typeface="Trebuchet MS"/>
                <a:cs typeface="Trebuchet MS"/>
              </a:rPr>
              <a:t>СВІТОВІЙ </a:t>
            </a:r>
            <a:r>
              <a:rPr sz="4800" spc="45" dirty="0">
                <a:latin typeface="Trebuchet MS"/>
                <a:cs typeface="Trebuchet MS"/>
              </a:rPr>
              <a:t>КУЛЬТУРАХ  </a:t>
            </a:r>
            <a:r>
              <a:rPr sz="4800" spc="160" dirty="0">
                <a:latin typeface="Trebuchet MS"/>
                <a:cs typeface="Trebuchet MS"/>
              </a:rPr>
              <a:t>НОВІТНЬОГО</a:t>
            </a:r>
            <a:r>
              <a:rPr sz="4800" spc="-330" dirty="0">
                <a:latin typeface="Trebuchet MS"/>
                <a:cs typeface="Trebuchet MS"/>
              </a:rPr>
              <a:t> </a:t>
            </a:r>
            <a:r>
              <a:rPr sz="4800" spc="165" dirty="0">
                <a:latin typeface="Trebuchet MS"/>
                <a:cs typeface="Trebuchet MS"/>
              </a:rPr>
              <a:t>ЧАСУ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1151" y="3292066"/>
            <a:ext cx="10494645" cy="5383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6500"/>
              </a:lnSpc>
              <a:spcBef>
                <a:spcPts val="100"/>
              </a:spcBef>
            </a:pPr>
            <a:r>
              <a:rPr sz="2200" spc="-265" dirty="0">
                <a:solidFill>
                  <a:srgbClr val="FF1616"/>
                </a:solidFill>
                <a:latin typeface="Arial Black"/>
                <a:cs typeface="Arial Black"/>
              </a:rPr>
              <a:t>ГЛОБАЛЬНІСТЬ </a:t>
            </a:r>
            <a:r>
              <a:rPr sz="2200" spc="-204" dirty="0">
                <a:latin typeface="Arial Black"/>
                <a:cs typeface="Arial Black"/>
              </a:rPr>
              <a:t>НОВІТНЬОЇ </a:t>
            </a:r>
            <a:r>
              <a:rPr sz="2200" spc="-225" dirty="0">
                <a:latin typeface="Arial Black"/>
                <a:cs typeface="Arial Black"/>
              </a:rPr>
              <a:t>СВІТОМОДЕЛІ </a:t>
            </a:r>
            <a:r>
              <a:rPr sz="2200" spc="-229" dirty="0">
                <a:solidFill>
                  <a:srgbClr val="FF1616"/>
                </a:solidFill>
                <a:latin typeface="Arial Black"/>
                <a:cs typeface="Arial Black"/>
              </a:rPr>
              <a:t>ЗНЕЦІНИЛА </a:t>
            </a:r>
            <a:r>
              <a:rPr sz="2200" spc="-210" dirty="0">
                <a:solidFill>
                  <a:srgbClr val="FF1616"/>
                </a:solidFill>
                <a:latin typeface="Arial Black"/>
                <a:cs typeface="Arial Black"/>
              </a:rPr>
              <a:t>ЛЮДИНУ </a:t>
            </a:r>
            <a:r>
              <a:rPr sz="2200" spc="-285" dirty="0">
                <a:latin typeface="Arial Black"/>
                <a:cs typeface="Arial Black"/>
              </a:rPr>
              <a:t>ЯК  </a:t>
            </a:r>
            <a:r>
              <a:rPr sz="2200" spc="-204" dirty="0">
                <a:latin typeface="Arial Black"/>
                <a:cs typeface="Arial Black"/>
              </a:rPr>
              <a:t>АВТОНОМНИЙ</a:t>
            </a:r>
            <a:r>
              <a:rPr sz="2200" spc="-204" dirty="0">
                <a:latin typeface="Arial"/>
                <a:cs typeface="Arial"/>
              </a:rPr>
              <a:t>, </a:t>
            </a:r>
            <a:r>
              <a:rPr sz="2200" spc="-250" dirty="0">
                <a:latin typeface="Arial Black"/>
                <a:cs typeface="Arial Black"/>
              </a:rPr>
              <a:t>ЗАВЕРШЕНИЙ </a:t>
            </a:r>
            <a:r>
              <a:rPr sz="2200" spc="-110" dirty="0">
                <a:latin typeface="Arial Black"/>
                <a:cs typeface="Arial Black"/>
              </a:rPr>
              <a:t>У </a:t>
            </a:r>
            <a:r>
              <a:rPr sz="2200" spc="-229" dirty="0">
                <a:latin typeface="Arial Black"/>
                <a:cs typeface="Arial Black"/>
              </a:rPr>
              <a:t>СОБІ </a:t>
            </a:r>
            <a:r>
              <a:rPr sz="2200" spc="-245" dirty="0">
                <a:latin typeface="Arial Black"/>
                <a:cs typeface="Arial Black"/>
              </a:rPr>
              <a:t>СВІТ</a:t>
            </a:r>
            <a:r>
              <a:rPr sz="2200" spc="-245" dirty="0">
                <a:latin typeface="Arial"/>
                <a:cs typeface="Arial"/>
              </a:rPr>
              <a:t>. </a:t>
            </a:r>
            <a:r>
              <a:rPr sz="2200" spc="-200" dirty="0">
                <a:latin typeface="Arial Black"/>
                <a:cs typeface="Arial Black"/>
              </a:rPr>
              <a:t>ЗНАЧИМОЮ </a:t>
            </a:r>
            <a:r>
              <a:rPr sz="2200" spc="-340" dirty="0">
                <a:latin typeface="Arial Black"/>
                <a:cs typeface="Arial Black"/>
              </a:rPr>
              <a:t>СТАЄ </a:t>
            </a:r>
            <a:r>
              <a:rPr sz="2200" spc="-265" dirty="0">
                <a:latin typeface="Arial Black"/>
                <a:cs typeface="Arial Black"/>
              </a:rPr>
              <a:t>ОСОБИСТІСТЬ  </a:t>
            </a:r>
            <a:r>
              <a:rPr sz="2200" spc="-285" dirty="0">
                <a:latin typeface="Arial Black"/>
                <a:cs typeface="Arial Black"/>
              </a:rPr>
              <a:t>ЯК ПРЕДСТАВНИК </a:t>
            </a:r>
            <a:r>
              <a:rPr sz="2200" spc="-250" dirty="0">
                <a:latin typeface="Arial Black"/>
                <a:cs typeface="Arial Black"/>
              </a:rPr>
              <a:t>ЛЮДСЬКОГО </a:t>
            </a:r>
            <a:r>
              <a:rPr sz="2200" spc="-195" dirty="0">
                <a:latin typeface="Arial Black"/>
                <a:cs typeface="Arial Black"/>
              </a:rPr>
              <a:t>РОДУ</a:t>
            </a:r>
            <a:r>
              <a:rPr sz="2200" spc="-195" dirty="0">
                <a:latin typeface="Arial"/>
                <a:cs typeface="Arial"/>
              </a:rPr>
              <a:t>. </a:t>
            </a:r>
            <a:r>
              <a:rPr sz="2200" spc="-245" dirty="0">
                <a:solidFill>
                  <a:srgbClr val="FF1616"/>
                </a:solidFill>
                <a:latin typeface="Arial Black"/>
                <a:cs typeface="Arial Black"/>
              </a:rPr>
              <a:t>ЛЮДИНА</a:t>
            </a:r>
            <a:r>
              <a:rPr sz="2200" spc="-245" dirty="0">
                <a:latin typeface="Arial"/>
                <a:cs typeface="Arial"/>
              </a:rPr>
              <a:t>, </a:t>
            </a:r>
            <a:r>
              <a:rPr sz="2200" spc="-265" dirty="0">
                <a:latin typeface="Arial Black"/>
                <a:cs typeface="Arial Black"/>
              </a:rPr>
              <a:t>ПОЗБАВЛЕНА </a:t>
            </a:r>
            <a:r>
              <a:rPr sz="2200" spc="-235" dirty="0">
                <a:latin typeface="Arial Black"/>
                <a:cs typeface="Arial Black"/>
              </a:rPr>
              <a:t>ОБЛИЧЧЯ</a:t>
            </a:r>
            <a:r>
              <a:rPr sz="2200" spc="-235" dirty="0">
                <a:latin typeface="Arial"/>
                <a:cs typeface="Arial"/>
              </a:rPr>
              <a:t>,  </a:t>
            </a:r>
            <a:r>
              <a:rPr sz="2200" spc="-300" dirty="0">
                <a:solidFill>
                  <a:srgbClr val="FF1616"/>
                </a:solidFill>
                <a:latin typeface="Arial Black"/>
                <a:cs typeface="Arial Black"/>
              </a:rPr>
              <a:t>ПЕРЕТВОРЮЄТЬСЯ </a:t>
            </a:r>
            <a:r>
              <a:rPr sz="2200" spc="-260" dirty="0">
                <a:solidFill>
                  <a:srgbClr val="FF1616"/>
                </a:solidFill>
                <a:latin typeface="Arial Black"/>
                <a:cs typeface="Arial Black"/>
              </a:rPr>
              <a:t>НА </a:t>
            </a:r>
            <a:r>
              <a:rPr sz="2200" spc="-220" dirty="0">
                <a:solidFill>
                  <a:srgbClr val="FF1616"/>
                </a:solidFill>
                <a:latin typeface="Arial Black"/>
                <a:cs typeface="Arial Black"/>
              </a:rPr>
              <a:t>ІГРАШКУ </a:t>
            </a:r>
            <a:r>
              <a:rPr sz="2200" spc="-270" dirty="0">
                <a:latin typeface="Arial Black"/>
                <a:cs typeface="Arial Black"/>
              </a:rPr>
              <a:t>БЕЗЛИКИХ </a:t>
            </a:r>
            <a:r>
              <a:rPr sz="2200" spc="-240" dirty="0">
                <a:latin typeface="Arial Black"/>
                <a:cs typeface="Arial Black"/>
              </a:rPr>
              <a:t>СУСПІЛЬНИХ </a:t>
            </a:r>
            <a:r>
              <a:rPr sz="2200" spc="-210" dirty="0">
                <a:latin typeface="Arial Black"/>
                <a:cs typeface="Arial Black"/>
              </a:rPr>
              <a:t>СИЛ</a:t>
            </a:r>
            <a:r>
              <a:rPr sz="2200" spc="-210" dirty="0">
                <a:latin typeface="Arial"/>
                <a:cs typeface="Arial"/>
              </a:rPr>
              <a:t>. </a:t>
            </a:r>
            <a:r>
              <a:rPr sz="2200" spc="-229" dirty="0">
                <a:latin typeface="Arial Black"/>
                <a:cs typeface="Arial Black"/>
              </a:rPr>
              <a:t>ВОНА  </a:t>
            </a:r>
            <a:r>
              <a:rPr sz="2200" spc="-325" dirty="0">
                <a:latin typeface="Arial Black"/>
                <a:cs typeface="Arial Black"/>
              </a:rPr>
              <a:t>ПЕРЕСТАЄ </a:t>
            </a:r>
            <a:r>
              <a:rPr sz="2200" spc="-250" dirty="0">
                <a:latin typeface="Arial Black"/>
                <a:cs typeface="Arial Black"/>
              </a:rPr>
              <a:t>БУТИ </a:t>
            </a:r>
            <a:r>
              <a:rPr sz="2200" spc="-260" dirty="0">
                <a:latin typeface="Arial Black"/>
                <a:cs typeface="Arial Black"/>
              </a:rPr>
              <a:t>ТОТОЖНОЮ САМА </a:t>
            </a:r>
            <a:r>
              <a:rPr sz="2200" spc="-235" dirty="0">
                <a:latin typeface="Arial Black"/>
                <a:cs typeface="Arial Black"/>
              </a:rPr>
              <a:t>СОБІ</a:t>
            </a:r>
            <a:r>
              <a:rPr sz="2200" spc="-235" dirty="0">
                <a:latin typeface="Arial"/>
                <a:cs typeface="Arial"/>
              </a:rPr>
              <a:t>, </a:t>
            </a:r>
            <a:r>
              <a:rPr sz="2200" spc="-215" dirty="0">
                <a:latin typeface="Arial Black"/>
                <a:cs typeface="Arial Black"/>
              </a:rPr>
              <a:t>ОСКІЛЬКИ </a:t>
            </a:r>
            <a:r>
              <a:rPr sz="2200" spc="-340" dirty="0">
                <a:solidFill>
                  <a:srgbClr val="FF1616"/>
                </a:solidFill>
                <a:latin typeface="Arial Black"/>
                <a:cs typeface="Arial Black"/>
              </a:rPr>
              <a:t>СТАЄ </a:t>
            </a:r>
            <a:r>
              <a:rPr sz="2200" spc="-275" dirty="0">
                <a:solidFill>
                  <a:srgbClr val="FF1616"/>
                </a:solidFill>
                <a:latin typeface="Arial Black"/>
                <a:cs typeface="Arial Black"/>
              </a:rPr>
              <a:t>ЗАЛЕЖНОЮ </a:t>
            </a:r>
            <a:r>
              <a:rPr sz="2200" spc="-240" dirty="0">
                <a:solidFill>
                  <a:srgbClr val="FF1616"/>
                </a:solidFill>
                <a:latin typeface="Arial Black"/>
                <a:cs typeface="Arial Black"/>
              </a:rPr>
              <a:t>ВІД  </a:t>
            </a:r>
            <a:r>
              <a:rPr sz="2200" spc="-254" dirty="0">
                <a:solidFill>
                  <a:srgbClr val="FF1616"/>
                </a:solidFill>
                <a:latin typeface="Arial Black"/>
                <a:cs typeface="Arial Black"/>
              </a:rPr>
              <a:t>КАТАСТРОФІЧНО </a:t>
            </a:r>
            <a:r>
              <a:rPr sz="2200" spc="-204" dirty="0">
                <a:solidFill>
                  <a:srgbClr val="FF1616"/>
                </a:solidFill>
                <a:latin typeface="Arial Black"/>
                <a:cs typeface="Arial Black"/>
              </a:rPr>
              <a:t>МІНЛИВИХ </a:t>
            </a:r>
            <a:r>
              <a:rPr sz="2200" spc="-270" dirty="0">
                <a:solidFill>
                  <a:srgbClr val="FF1616"/>
                </a:solidFill>
                <a:latin typeface="Arial Black"/>
                <a:cs typeface="Arial Black"/>
              </a:rPr>
              <a:t>ОБСТАВИН </a:t>
            </a:r>
            <a:r>
              <a:rPr sz="2200" spc="-280" dirty="0">
                <a:solidFill>
                  <a:srgbClr val="FF1616"/>
                </a:solidFill>
                <a:latin typeface="Arial Black"/>
                <a:cs typeface="Arial Black"/>
              </a:rPr>
              <a:t>БУТТЯ</a:t>
            </a:r>
            <a:r>
              <a:rPr sz="2200" spc="-280" dirty="0">
                <a:latin typeface="Arial"/>
                <a:cs typeface="Arial"/>
              </a:rPr>
              <a:t>. </a:t>
            </a:r>
            <a:r>
              <a:rPr sz="2200" spc="-235" dirty="0">
                <a:latin typeface="Arial Black"/>
                <a:cs typeface="Arial Black"/>
              </a:rPr>
              <a:t>ЛЮДИНА</a:t>
            </a:r>
            <a:r>
              <a:rPr sz="2200" spc="-235" dirty="0">
                <a:latin typeface="Arial"/>
                <a:cs typeface="Arial"/>
              </a:rPr>
              <a:t>-</a:t>
            </a:r>
            <a:r>
              <a:rPr sz="2200" spc="-235" dirty="0">
                <a:latin typeface="Arial Black"/>
                <a:cs typeface="Arial Black"/>
              </a:rPr>
              <a:t>ХАРАКТЕР  </a:t>
            </a:r>
            <a:r>
              <a:rPr sz="2200" spc="-254" dirty="0">
                <a:latin typeface="Arial Black"/>
                <a:cs typeface="Arial Black"/>
              </a:rPr>
              <a:t>ЗМІНЮЄТЬСЯ </a:t>
            </a:r>
            <a:r>
              <a:rPr sz="2200" spc="-260" dirty="0">
                <a:latin typeface="Arial Black"/>
                <a:cs typeface="Arial Black"/>
              </a:rPr>
              <a:t>НА</a:t>
            </a:r>
            <a:r>
              <a:rPr sz="2200" spc="-380" dirty="0">
                <a:latin typeface="Arial Black"/>
                <a:cs typeface="Arial Black"/>
              </a:rPr>
              <a:t> </a:t>
            </a:r>
            <a:r>
              <a:rPr sz="2200" spc="-170" dirty="0">
                <a:latin typeface="Arial Black"/>
                <a:cs typeface="Arial Black"/>
              </a:rPr>
              <a:t>ЛЮДИНУ</a:t>
            </a:r>
            <a:r>
              <a:rPr sz="2200" spc="-170" dirty="0">
                <a:latin typeface="Arial"/>
                <a:cs typeface="Arial"/>
              </a:rPr>
              <a:t>-</a:t>
            </a:r>
            <a:r>
              <a:rPr sz="2200" spc="-170" dirty="0">
                <a:latin typeface="Arial Black"/>
                <a:cs typeface="Arial Black"/>
              </a:rPr>
              <a:t>СИТУАЦІЮ</a:t>
            </a:r>
            <a:r>
              <a:rPr sz="2200" spc="-170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550">
              <a:latin typeface="Arial"/>
              <a:cs typeface="Arial"/>
            </a:endParaRPr>
          </a:p>
          <a:p>
            <a:pPr marL="346710" marR="370205" indent="-635" algn="ctr">
              <a:lnSpc>
                <a:spcPct val="116500"/>
              </a:lnSpc>
            </a:pPr>
            <a:r>
              <a:rPr sz="2200" spc="-229" dirty="0">
                <a:latin typeface="Arial Black"/>
                <a:cs typeface="Arial Black"/>
              </a:rPr>
              <a:t>СУЧАСНИЙ </a:t>
            </a:r>
            <a:r>
              <a:rPr sz="2200" spc="-220" dirty="0">
                <a:latin typeface="Arial Black"/>
                <a:cs typeface="Arial Black"/>
              </a:rPr>
              <a:t>ІНДИВІД </a:t>
            </a:r>
            <a:r>
              <a:rPr sz="2200" spc="245" dirty="0">
                <a:latin typeface="Verdana"/>
                <a:cs typeface="Verdana"/>
              </a:rPr>
              <a:t>— </a:t>
            </a:r>
            <a:r>
              <a:rPr sz="2200" spc="-320" dirty="0">
                <a:latin typeface="Arial Black"/>
                <a:cs typeface="Arial Black"/>
              </a:rPr>
              <a:t>ЦЕ </a:t>
            </a:r>
            <a:r>
              <a:rPr sz="2200" spc="-250" dirty="0">
                <a:latin typeface="Arial Black"/>
                <a:cs typeface="Arial Black"/>
              </a:rPr>
              <a:t>ТИП </a:t>
            </a:r>
            <a:r>
              <a:rPr sz="2200" spc="-245" dirty="0">
                <a:latin typeface="Arial Black"/>
                <a:cs typeface="Arial Black"/>
              </a:rPr>
              <a:t>ОСОБИСТОСТІ</a:t>
            </a:r>
            <a:r>
              <a:rPr sz="2200" spc="-245" dirty="0">
                <a:latin typeface="Verdana"/>
                <a:cs typeface="Verdana"/>
              </a:rPr>
              <a:t>, </a:t>
            </a:r>
            <a:r>
              <a:rPr sz="2200" spc="-240" dirty="0">
                <a:latin typeface="Arial Black"/>
                <a:cs typeface="Arial Black"/>
              </a:rPr>
              <a:t>ГЕНІАЛЬНО  </a:t>
            </a:r>
            <a:r>
              <a:rPr sz="2200" spc="-280" dirty="0">
                <a:latin typeface="Arial Black"/>
                <a:cs typeface="Arial Black"/>
              </a:rPr>
              <a:t>ПЕРЕДБАЧЕНИЙ </a:t>
            </a:r>
            <a:r>
              <a:rPr sz="2200" spc="-110" dirty="0">
                <a:latin typeface="Arial Black"/>
                <a:cs typeface="Arial Black"/>
              </a:rPr>
              <a:t>У </a:t>
            </a:r>
            <a:r>
              <a:rPr sz="2200" spc="-240" dirty="0">
                <a:latin typeface="Arial Black"/>
                <a:cs typeface="Arial Black"/>
              </a:rPr>
              <a:t>КАРТИНІ </a:t>
            </a:r>
            <a:r>
              <a:rPr sz="2200" spc="-225" dirty="0">
                <a:latin typeface="Arial Black"/>
                <a:cs typeface="Arial Black"/>
              </a:rPr>
              <a:t>П</a:t>
            </a:r>
            <a:r>
              <a:rPr sz="2200" spc="-225" dirty="0">
                <a:latin typeface="Verdana"/>
                <a:cs typeface="Verdana"/>
              </a:rPr>
              <a:t>. </a:t>
            </a:r>
            <a:r>
              <a:rPr sz="2200" spc="-240" dirty="0">
                <a:latin typeface="Arial Black"/>
                <a:cs typeface="Arial Black"/>
              </a:rPr>
              <a:t>ПІКАССО </a:t>
            </a:r>
            <a:r>
              <a:rPr sz="2200" spc="-254" dirty="0">
                <a:latin typeface="Verdana"/>
                <a:cs typeface="Verdana"/>
              </a:rPr>
              <a:t>“</a:t>
            </a:r>
            <a:r>
              <a:rPr sz="2200" spc="-254" dirty="0">
                <a:latin typeface="Arial Black"/>
                <a:cs typeface="Arial Black"/>
              </a:rPr>
              <a:t>ПОРТРЕТ </a:t>
            </a:r>
            <a:r>
              <a:rPr sz="2200" spc="-265" dirty="0">
                <a:latin typeface="Arial Black"/>
                <a:cs typeface="Arial Black"/>
              </a:rPr>
              <a:t>А</a:t>
            </a:r>
            <a:r>
              <a:rPr sz="2200" spc="-265" dirty="0">
                <a:latin typeface="Verdana"/>
                <a:cs typeface="Verdana"/>
              </a:rPr>
              <a:t>. </a:t>
            </a:r>
            <a:r>
              <a:rPr sz="2200" spc="-220" dirty="0">
                <a:latin typeface="Arial Black"/>
                <a:cs typeface="Arial Black"/>
              </a:rPr>
              <a:t>ВОЛЛАРА</a:t>
            </a:r>
            <a:r>
              <a:rPr sz="2200" spc="-220" dirty="0">
                <a:latin typeface="Verdana"/>
                <a:cs typeface="Verdana"/>
              </a:rPr>
              <a:t>”, </a:t>
            </a:r>
            <a:r>
              <a:rPr sz="2200" spc="-285" dirty="0">
                <a:latin typeface="Arial Black"/>
                <a:cs typeface="Arial Black"/>
              </a:rPr>
              <a:t>В </a:t>
            </a:r>
            <a:r>
              <a:rPr sz="2200" spc="-204" dirty="0">
                <a:latin typeface="Arial Black"/>
                <a:cs typeface="Arial Black"/>
              </a:rPr>
              <a:t>ЯКІЙ  </a:t>
            </a:r>
            <a:r>
              <a:rPr sz="2200" spc="-260" dirty="0">
                <a:latin typeface="Arial Black"/>
                <a:cs typeface="Arial Black"/>
              </a:rPr>
              <a:t>ОБРАЗ </a:t>
            </a:r>
            <a:r>
              <a:rPr sz="2200" spc="-215" dirty="0">
                <a:latin typeface="Arial Black"/>
                <a:cs typeface="Arial Black"/>
              </a:rPr>
              <a:t>ЛЮДИНИ </a:t>
            </a:r>
            <a:r>
              <a:rPr sz="2200" spc="-290" dirty="0">
                <a:latin typeface="Arial Black"/>
                <a:cs typeface="Arial Black"/>
              </a:rPr>
              <a:t>РОЗПАДАЄТЬСЯ </a:t>
            </a:r>
            <a:r>
              <a:rPr sz="2200" spc="-260" dirty="0">
                <a:latin typeface="Arial Black"/>
                <a:cs typeface="Arial Black"/>
              </a:rPr>
              <a:t>НА </a:t>
            </a:r>
            <a:r>
              <a:rPr sz="2200" spc="-245" dirty="0">
                <a:latin typeface="Arial Black"/>
                <a:cs typeface="Arial Black"/>
              </a:rPr>
              <a:t>ХАОТИЧНУ </a:t>
            </a:r>
            <a:r>
              <a:rPr sz="2200" spc="-175" dirty="0">
                <a:latin typeface="Arial Black"/>
                <a:cs typeface="Arial Black"/>
              </a:rPr>
              <a:t>МОЗАЇКУ  </a:t>
            </a:r>
            <a:r>
              <a:rPr sz="2200" spc="-260" dirty="0">
                <a:latin typeface="Arial Black"/>
                <a:cs typeface="Arial Black"/>
              </a:rPr>
              <a:t>ГЕОМЕТРИЧНИХ </a:t>
            </a:r>
            <a:r>
              <a:rPr sz="2200" spc="-215" dirty="0">
                <a:latin typeface="Arial Black"/>
                <a:cs typeface="Arial Black"/>
              </a:rPr>
              <a:t>ФІГУР</a:t>
            </a:r>
            <a:r>
              <a:rPr sz="2200" spc="-215" dirty="0">
                <a:latin typeface="Verdana"/>
                <a:cs typeface="Verdana"/>
              </a:rPr>
              <a:t>, </a:t>
            </a:r>
            <a:r>
              <a:rPr sz="2200" spc="-229" dirty="0">
                <a:latin typeface="Arial Black"/>
                <a:cs typeface="Arial Black"/>
              </a:rPr>
              <a:t>ПОЗНАЧАЮЧИ </a:t>
            </a:r>
            <a:r>
              <a:rPr sz="2200" spc="-240" dirty="0">
                <a:latin typeface="Arial Black"/>
                <a:cs typeface="Arial Black"/>
              </a:rPr>
              <a:t>СИТУАЦІЮ </a:t>
            </a:r>
            <a:r>
              <a:rPr sz="2200" spc="-295" dirty="0">
                <a:latin typeface="Arial Black"/>
                <a:cs typeface="Arial Black"/>
              </a:rPr>
              <a:t>ВТРАТИ </a:t>
            </a:r>
            <a:r>
              <a:rPr sz="2200" spc="-195" dirty="0">
                <a:latin typeface="Arial Black"/>
                <a:cs typeface="Arial Black"/>
              </a:rPr>
              <a:t>ГАРМОНІЇ </a:t>
            </a:r>
            <a:r>
              <a:rPr sz="2200" spc="-114" dirty="0">
                <a:latin typeface="Arial Black"/>
                <a:cs typeface="Arial Black"/>
              </a:rPr>
              <a:t>І  </a:t>
            </a:r>
            <a:r>
              <a:rPr sz="2200" spc="-220" dirty="0">
                <a:latin typeface="Arial Black"/>
                <a:cs typeface="Arial Black"/>
              </a:rPr>
              <a:t>ЦІЛІСНОСТІ</a:t>
            </a:r>
            <a:r>
              <a:rPr sz="2200" spc="-220" dirty="0">
                <a:latin typeface="Verdana"/>
                <a:cs typeface="Verdana"/>
              </a:rPr>
              <a:t>.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3335" marR="5080" indent="-635" algn="ctr">
              <a:lnSpc>
                <a:spcPts val="3300"/>
              </a:lnSpc>
              <a:spcBef>
                <a:spcPts val="259"/>
              </a:spcBef>
            </a:pPr>
            <a:r>
              <a:rPr spc="-5" dirty="0"/>
              <a:t>Вıдчужена людина </a:t>
            </a:r>
            <a:r>
              <a:rPr dirty="0"/>
              <a:t>у </a:t>
            </a:r>
            <a:r>
              <a:rPr spc="-10" dirty="0"/>
              <a:t>ворожому </a:t>
            </a:r>
            <a:r>
              <a:rPr spc="-5" dirty="0"/>
              <a:t>їй </a:t>
            </a:r>
            <a:r>
              <a:rPr spc="-10" dirty="0"/>
              <a:t>свıтı </a:t>
            </a:r>
            <a:r>
              <a:rPr spc="585" dirty="0">
                <a:latin typeface="Georgia"/>
                <a:cs typeface="Georgia"/>
              </a:rPr>
              <a:t>— </a:t>
            </a:r>
            <a:r>
              <a:rPr spc="-5" dirty="0"/>
              <a:t>такою </a:t>
            </a:r>
            <a:r>
              <a:rPr dirty="0"/>
              <a:t>є </a:t>
            </a:r>
            <a:r>
              <a:rPr spc="-5" dirty="0"/>
              <a:t>концепцıя </a:t>
            </a:r>
            <a:r>
              <a:rPr spc="-20" dirty="0"/>
              <a:t>експресıонıзму</a:t>
            </a:r>
            <a:r>
              <a:rPr spc="-20" dirty="0">
                <a:latin typeface="Georgia"/>
                <a:cs typeface="Georgia"/>
              </a:rPr>
              <a:t>, </a:t>
            </a:r>
            <a:r>
              <a:rPr spc="-5" dirty="0"/>
              <a:t>який  </a:t>
            </a:r>
            <a:r>
              <a:rPr spc="-10" dirty="0"/>
              <a:t>народився </a:t>
            </a:r>
            <a:r>
              <a:rPr spc="-30" dirty="0"/>
              <a:t>в </a:t>
            </a:r>
            <a:r>
              <a:rPr spc="-5" dirty="0"/>
              <a:t>Нıмеччинı </a:t>
            </a:r>
            <a:r>
              <a:rPr spc="-30" dirty="0"/>
              <a:t>в </a:t>
            </a:r>
            <a:r>
              <a:rPr spc="-5" dirty="0"/>
              <a:t>першıй </a:t>
            </a:r>
            <a:r>
              <a:rPr spc="-10" dirty="0"/>
              <a:t>чвертı </a:t>
            </a:r>
            <a:r>
              <a:rPr spc="105" dirty="0">
                <a:latin typeface="Georgia"/>
                <a:cs typeface="Georgia"/>
              </a:rPr>
              <a:t>XX </a:t>
            </a:r>
            <a:r>
              <a:rPr spc="-70" dirty="0"/>
              <a:t>ст</a:t>
            </a:r>
            <a:r>
              <a:rPr spc="-70" dirty="0">
                <a:latin typeface="Georgia"/>
                <a:cs typeface="Georgia"/>
              </a:rPr>
              <a:t>. </a:t>
            </a:r>
            <a:r>
              <a:rPr spc="-5" dirty="0">
                <a:solidFill>
                  <a:srgbClr val="FF1616"/>
                </a:solidFill>
              </a:rPr>
              <a:t>Експресıонıсти </a:t>
            </a:r>
            <a:r>
              <a:rPr spc="-10" dirty="0">
                <a:solidFill>
                  <a:srgbClr val="FF1616"/>
                </a:solidFill>
              </a:rPr>
              <a:t>вıдобразили </a:t>
            </a:r>
            <a:r>
              <a:rPr spc="-5" dirty="0">
                <a:solidFill>
                  <a:srgbClr val="FF1616"/>
                </a:solidFill>
              </a:rPr>
              <a:t>ситуацıю  </a:t>
            </a:r>
            <a:r>
              <a:rPr spc="-30" dirty="0">
                <a:solidFill>
                  <a:srgbClr val="FF1616"/>
                </a:solidFill>
              </a:rPr>
              <a:t>безсилля</a:t>
            </a:r>
            <a:r>
              <a:rPr spc="-30" dirty="0">
                <a:solidFill>
                  <a:srgbClr val="FF1616"/>
                </a:solidFill>
                <a:latin typeface="Georgia"/>
                <a:cs typeface="Georgia"/>
              </a:rPr>
              <a:t>, </a:t>
            </a:r>
            <a:r>
              <a:rPr spc="-10" dirty="0">
                <a:solidFill>
                  <a:srgbClr val="FF1616"/>
                </a:solidFill>
              </a:rPr>
              <a:t>вıдчаю </a:t>
            </a:r>
            <a:r>
              <a:rPr spc="-5" dirty="0">
                <a:solidFill>
                  <a:srgbClr val="FF1616"/>
                </a:solidFill>
              </a:rPr>
              <a:t>людини перед </a:t>
            </a:r>
            <a:r>
              <a:rPr spc="-35" dirty="0">
                <a:solidFill>
                  <a:srgbClr val="FF1616"/>
                </a:solidFill>
              </a:rPr>
              <a:t>свıтом</a:t>
            </a:r>
            <a:r>
              <a:rPr spc="-35" dirty="0">
                <a:solidFill>
                  <a:srgbClr val="FF1616"/>
                </a:solidFill>
                <a:latin typeface="Georgia"/>
                <a:cs typeface="Georgia"/>
              </a:rPr>
              <a:t>, </a:t>
            </a:r>
            <a:r>
              <a:rPr spc="-5" dirty="0">
                <a:solidFill>
                  <a:srgbClr val="FF1616"/>
                </a:solidFill>
              </a:rPr>
              <a:t>настрої жаху та </a:t>
            </a:r>
            <a:r>
              <a:rPr spc="-25" dirty="0">
                <a:solidFill>
                  <a:srgbClr val="FF1616"/>
                </a:solidFill>
              </a:rPr>
              <a:t>катастрофи</a:t>
            </a:r>
            <a:r>
              <a:rPr spc="-25" dirty="0">
                <a:latin typeface="Georgia"/>
                <a:cs typeface="Georgia"/>
              </a:rPr>
              <a:t>. </a:t>
            </a:r>
            <a:r>
              <a:rPr spc="-5" dirty="0"/>
              <a:t>Крик без надıї на  розумıння ı допомогу стає єдино </a:t>
            </a:r>
            <a:r>
              <a:rPr spc="-10" dirty="0"/>
              <a:t>можливою </a:t>
            </a:r>
            <a:r>
              <a:rPr spc="-5" dirty="0"/>
              <a:t>реакцıєю людини на дисгармонıйне  </a:t>
            </a:r>
            <a:r>
              <a:rPr spc="-10" dirty="0"/>
              <a:t>недовершене</a:t>
            </a:r>
            <a:r>
              <a:rPr spc="10" dirty="0"/>
              <a:t> </a:t>
            </a:r>
            <a:r>
              <a:rPr spc="-35" dirty="0"/>
              <a:t>окıлля</a:t>
            </a:r>
            <a:r>
              <a:rPr spc="-35" dirty="0">
                <a:latin typeface="Georgia"/>
                <a:cs typeface="Georgia"/>
              </a:rPr>
              <a:t>.</a:t>
            </a:r>
          </a:p>
        </p:txBody>
      </p:sp>
      <p:sp>
        <p:nvSpPr>
          <p:cNvPr id="3" name="object 3"/>
          <p:cNvSpPr/>
          <p:nvPr/>
        </p:nvSpPr>
        <p:spPr>
          <a:xfrm>
            <a:off x="624023" y="3433175"/>
            <a:ext cx="3552809" cy="5467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63290" y="3359312"/>
            <a:ext cx="3946684" cy="54727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31696" y="3703562"/>
            <a:ext cx="5106035" cy="471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6500"/>
              </a:lnSpc>
              <a:spcBef>
                <a:spcPts val="100"/>
              </a:spcBef>
            </a:pPr>
            <a:r>
              <a:rPr sz="2200" b="1" spc="-5" dirty="0">
                <a:latin typeface="Noto Sans"/>
                <a:cs typeface="Noto Sans"/>
              </a:rPr>
              <a:t>САМЕ </a:t>
            </a:r>
            <a:r>
              <a:rPr sz="2200" b="1" dirty="0">
                <a:solidFill>
                  <a:srgbClr val="FF1616"/>
                </a:solidFill>
                <a:latin typeface="Noto Sans"/>
                <a:cs typeface="Noto Sans"/>
              </a:rPr>
              <a:t>В </a:t>
            </a:r>
            <a:r>
              <a:rPr sz="2200" b="1" spc="-5" dirty="0">
                <a:solidFill>
                  <a:srgbClr val="FF1616"/>
                </a:solidFill>
                <a:latin typeface="Noto Sans"/>
                <a:cs typeface="Noto Sans"/>
              </a:rPr>
              <a:t>МЕЖАХ ЕКСПРЕСІОНІЗМУ  БУЛО ПОРУШЕНО  </a:t>
            </a:r>
            <a:r>
              <a:rPr sz="2200" b="1" spc="-15" dirty="0">
                <a:solidFill>
                  <a:srgbClr val="FF1616"/>
                </a:solidFill>
                <a:latin typeface="Noto Sans"/>
                <a:cs typeface="Noto Sans"/>
              </a:rPr>
              <a:t>ЗАГАЛЬНОЛЮДСЬКІ</a:t>
            </a:r>
            <a:r>
              <a:rPr sz="2200" b="1" spc="-15" dirty="0">
                <a:solidFill>
                  <a:srgbClr val="FF1616"/>
                </a:solidFill>
                <a:latin typeface="Georgia"/>
                <a:cs typeface="Georgia"/>
              </a:rPr>
              <a:t>, </a:t>
            </a:r>
            <a:r>
              <a:rPr sz="2200" b="1" spc="-30" dirty="0">
                <a:solidFill>
                  <a:srgbClr val="FF1616"/>
                </a:solidFill>
                <a:latin typeface="Noto Sans"/>
                <a:cs typeface="Noto Sans"/>
              </a:rPr>
              <a:t>ВІЧНІ</a:t>
            </a:r>
            <a:r>
              <a:rPr sz="2200" b="1" spc="-30" dirty="0">
                <a:solidFill>
                  <a:srgbClr val="FF1616"/>
                </a:solidFill>
                <a:latin typeface="Georgia"/>
                <a:cs typeface="Georgia"/>
              </a:rPr>
              <a:t>,  </a:t>
            </a:r>
            <a:r>
              <a:rPr sz="2200" b="1" spc="-5" dirty="0">
                <a:solidFill>
                  <a:srgbClr val="FF1616"/>
                </a:solidFill>
                <a:latin typeface="Noto Sans"/>
                <a:cs typeface="Noto Sans"/>
              </a:rPr>
              <a:t>ЕКЗИСТЕНЦІЙНІ ПРОБЛЕМИ </a:t>
            </a:r>
            <a:r>
              <a:rPr sz="2200" b="1" spc="-30" dirty="0">
                <a:latin typeface="Noto Sans"/>
                <a:cs typeface="Noto Sans"/>
              </a:rPr>
              <a:t>БУТТЯ</a:t>
            </a:r>
            <a:r>
              <a:rPr sz="2200" b="1" spc="-30" dirty="0">
                <a:latin typeface="Georgia"/>
                <a:cs typeface="Georgia"/>
              </a:rPr>
              <a:t>,  </a:t>
            </a:r>
            <a:r>
              <a:rPr sz="2200" b="1" spc="-5" dirty="0">
                <a:latin typeface="Noto Sans"/>
                <a:cs typeface="Noto Sans"/>
              </a:rPr>
              <a:t>ЖИТТЯ І </a:t>
            </a:r>
            <a:r>
              <a:rPr sz="2200" b="1" spc="-25" dirty="0">
                <a:latin typeface="Noto Sans"/>
                <a:cs typeface="Noto Sans"/>
              </a:rPr>
              <a:t>СМЕРТІ</a:t>
            </a:r>
            <a:r>
              <a:rPr sz="2200" b="1" spc="-25" dirty="0">
                <a:latin typeface="Georgia"/>
                <a:cs typeface="Georgia"/>
              </a:rPr>
              <a:t>, </a:t>
            </a:r>
            <a:r>
              <a:rPr sz="2200" b="1" spc="-5" dirty="0">
                <a:latin typeface="Noto Sans"/>
                <a:cs typeface="Noto Sans"/>
              </a:rPr>
              <a:t>БОЛЮ Й  </a:t>
            </a:r>
            <a:r>
              <a:rPr sz="2200" b="1" spc="-20" dirty="0">
                <a:latin typeface="Noto Sans"/>
                <a:cs typeface="Noto Sans"/>
              </a:rPr>
              <a:t>СТРАЖДАННЯ</a:t>
            </a:r>
            <a:r>
              <a:rPr sz="2200" b="1" spc="-20" dirty="0">
                <a:latin typeface="Georgia"/>
                <a:cs typeface="Georgia"/>
              </a:rPr>
              <a:t>, </a:t>
            </a:r>
            <a:r>
              <a:rPr sz="2200" b="1" spc="-5" dirty="0">
                <a:latin typeface="Noto Sans"/>
                <a:cs typeface="Noto Sans"/>
              </a:rPr>
              <a:t>ЗЛОЧИНУ І </a:t>
            </a:r>
            <a:r>
              <a:rPr sz="2200" b="1" spc="-35" dirty="0">
                <a:latin typeface="Noto Sans"/>
                <a:cs typeface="Noto Sans"/>
              </a:rPr>
              <a:t>КАРИ</a:t>
            </a:r>
            <a:r>
              <a:rPr sz="2200" b="1" spc="-35" dirty="0">
                <a:latin typeface="Georgia"/>
                <a:cs typeface="Georgia"/>
              </a:rPr>
              <a:t>,  </a:t>
            </a:r>
            <a:r>
              <a:rPr sz="2200" b="1" spc="-5" dirty="0">
                <a:latin typeface="Noto Sans"/>
                <a:cs typeface="Noto Sans"/>
              </a:rPr>
              <a:t>ДОБРА І </a:t>
            </a:r>
            <a:r>
              <a:rPr sz="2200" b="1" spc="-45" dirty="0">
                <a:latin typeface="Noto Sans"/>
                <a:cs typeface="Noto Sans"/>
              </a:rPr>
              <a:t>ЗЛА</a:t>
            </a:r>
            <a:r>
              <a:rPr sz="2200" b="1" spc="-45" dirty="0">
                <a:latin typeface="Georgia"/>
                <a:cs typeface="Georgia"/>
              </a:rPr>
              <a:t>, </a:t>
            </a:r>
            <a:r>
              <a:rPr sz="2200" b="1" spc="-5" dirty="0">
                <a:latin typeface="Noto Sans"/>
                <a:cs typeface="Noto Sans"/>
              </a:rPr>
              <a:t>СПОКУТИ Й  </a:t>
            </a:r>
            <a:r>
              <a:rPr sz="2200" b="1" spc="-25" dirty="0">
                <a:latin typeface="Noto Sans"/>
                <a:cs typeface="Noto Sans"/>
              </a:rPr>
              <a:t>ОЧИЩЕННЯ</a:t>
            </a:r>
            <a:r>
              <a:rPr sz="2200" b="1" spc="-25" dirty="0">
                <a:latin typeface="Georgia"/>
                <a:cs typeface="Georgia"/>
              </a:rPr>
              <a:t>, </a:t>
            </a:r>
            <a:r>
              <a:rPr sz="2200" b="1" spc="-5" dirty="0">
                <a:latin typeface="Noto Sans"/>
                <a:cs typeface="Noto Sans"/>
              </a:rPr>
              <a:t>ВІДПОВІДАЛЬНОСТІ  ЗА КОЖНИЙ </a:t>
            </a:r>
            <a:r>
              <a:rPr sz="2200" b="1" spc="-35" dirty="0">
                <a:latin typeface="Noto Sans"/>
                <a:cs typeface="Noto Sans"/>
              </a:rPr>
              <a:t>КРОК</a:t>
            </a:r>
            <a:r>
              <a:rPr sz="2200" b="1" spc="-35" dirty="0">
                <a:latin typeface="Georgia"/>
                <a:cs typeface="Georgia"/>
              </a:rPr>
              <a:t>. </a:t>
            </a:r>
            <a:r>
              <a:rPr sz="2200" b="1" dirty="0">
                <a:latin typeface="Noto Sans"/>
                <a:cs typeface="Noto Sans"/>
              </a:rPr>
              <a:t>В  </a:t>
            </a:r>
            <a:r>
              <a:rPr sz="2200" b="1" spc="-5" dirty="0">
                <a:latin typeface="Noto Sans"/>
                <a:cs typeface="Noto Sans"/>
              </a:rPr>
              <a:t>УКРАЇНСЬКОМУ ЕКСПРЕСІОНІЗМІ  </a:t>
            </a:r>
            <a:r>
              <a:rPr sz="2200" b="1" spc="-20" dirty="0">
                <a:latin typeface="Georgia"/>
                <a:cs typeface="Georgia"/>
              </a:rPr>
              <a:t>“</a:t>
            </a:r>
            <a:r>
              <a:rPr sz="2200" b="1" spc="-20" dirty="0">
                <a:latin typeface="Noto Sans"/>
                <a:cs typeface="Noto Sans"/>
              </a:rPr>
              <a:t>ЕТНОГРАФІЧНА </a:t>
            </a:r>
            <a:r>
              <a:rPr sz="2200" b="1" spc="-30" dirty="0">
                <a:latin typeface="Noto Sans"/>
                <a:cs typeface="Noto Sans"/>
              </a:rPr>
              <a:t>ЛЮДИНА</a:t>
            </a:r>
            <a:r>
              <a:rPr sz="2200" b="1" spc="-30" dirty="0">
                <a:latin typeface="Georgia"/>
                <a:cs typeface="Georgia"/>
              </a:rPr>
              <a:t>” </a:t>
            </a:r>
            <a:r>
              <a:rPr sz="2200" b="1" spc="-5" dirty="0">
                <a:latin typeface="Noto Sans"/>
                <a:cs typeface="Noto Sans"/>
              </a:rPr>
              <a:t>СТАЛА  ЛЮДИНОЮ</a:t>
            </a:r>
            <a:r>
              <a:rPr sz="2200" b="1" dirty="0">
                <a:latin typeface="Noto Sans"/>
                <a:cs typeface="Noto Sans"/>
              </a:rPr>
              <a:t> </a:t>
            </a:r>
            <a:r>
              <a:rPr sz="2200" b="1" spc="-25" dirty="0">
                <a:latin typeface="Noto Sans"/>
                <a:cs typeface="Noto Sans"/>
              </a:rPr>
              <a:t>ВЗАГАЛІ</a:t>
            </a:r>
            <a:r>
              <a:rPr sz="2200" b="1" spc="-25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84077" y="9382100"/>
            <a:ext cx="1172019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latin typeface="Noto Sans"/>
                <a:cs typeface="Noto Sans"/>
              </a:rPr>
              <a:t>ЕКСПРЕСІОНІСТИЧНА КОНЦЕПЦІЯ ПОЗБАВЛЕНА ОПТИМІСТИЧНОЇ</a:t>
            </a:r>
            <a:r>
              <a:rPr sz="2200" b="1" spc="10" dirty="0">
                <a:latin typeface="Noto Sans"/>
                <a:cs typeface="Noto Sans"/>
              </a:rPr>
              <a:t> </a:t>
            </a:r>
            <a:r>
              <a:rPr sz="2200" b="1" spc="-20" dirty="0">
                <a:latin typeface="Noto Sans"/>
                <a:cs typeface="Noto Sans"/>
              </a:rPr>
              <a:t>ПЕРСПЕКТИВИ</a:t>
            </a:r>
            <a:r>
              <a:rPr sz="2200" b="1" spc="-20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solidFill>
            <a:srgbClr val="5872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8894" y="5"/>
            <a:ext cx="16554450" cy="1933575"/>
          </a:xfrm>
          <a:custGeom>
            <a:avLst/>
            <a:gdLst/>
            <a:ahLst/>
            <a:cxnLst/>
            <a:rect l="l" t="t" r="r" b="b"/>
            <a:pathLst>
              <a:path w="16554450" h="1933575">
                <a:moveTo>
                  <a:pt x="16554450" y="1933575"/>
                </a:moveTo>
                <a:lnTo>
                  <a:pt x="0" y="1933575"/>
                </a:lnTo>
                <a:lnTo>
                  <a:pt x="0" y="0"/>
                </a:lnTo>
                <a:lnTo>
                  <a:pt x="16554450" y="0"/>
                </a:lnTo>
                <a:lnTo>
                  <a:pt x="16554450" y="1933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8894" y="2053620"/>
            <a:ext cx="5191109" cy="6286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22501" y="2053607"/>
            <a:ext cx="5153040" cy="5724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08894" y="2053607"/>
            <a:ext cx="16554450" cy="8234045"/>
            <a:chOff x="708894" y="2053607"/>
            <a:chExt cx="16554450" cy="8234045"/>
          </a:xfrm>
        </p:grpSpPr>
        <p:sp>
          <p:nvSpPr>
            <p:cNvPr id="7" name="object 7"/>
            <p:cNvSpPr/>
            <p:nvPr/>
          </p:nvSpPr>
          <p:spPr>
            <a:xfrm>
              <a:off x="12127107" y="2053607"/>
              <a:ext cx="5133959" cy="486729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8894" y="6401134"/>
              <a:ext cx="16554450" cy="3886200"/>
            </a:xfrm>
            <a:custGeom>
              <a:avLst/>
              <a:gdLst/>
              <a:ahLst/>
              <a:cxnLst/>
              <a:rect l="l" t="t" r="r" b="b"/>
              <a:pathLst>
                <a:path w="16554450" h="3886200">
                  <a:moveTo>
                    <a:pt x="16554450" y="3886200"/>
                  </a:moveTo>
                  <a:lnTo>
                    <a:pt x="0" y="3886200"/>
                  </a:lnTo>
                  <a:lnTo>
                    <a:pt x="0" y="0"/>
                  </a:lnTo>
                  <a:lnTo>
                    <a:pt x="16554450" y="0"/>
                  </a:lnTo>
                  <a:lnTo>
                    <a:pt x="16554450" y="38862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057429" y="6716422"/>
            <a:ext cx="3590925" cy="321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332D29"/>
                </a:solidFill>
                <a:latin typeface="Noto Sans"/>
                <a:cs typeface="Noto Sans"/>
              </a:rPr>
              <a:t>АБСУРДИЗМ</a:t>
            </a:r>
            <a:endParaRPr sz="3200">
              <a:latin typeface="Noto Sans"/>
              <a:cs typeface="Noto Sans"/>
            </a:endParaRPr>
          </a:p>
          <a:p>
            <a:pPr marL="12700" marR="5080" algn="ctr">
              <a:lnSpc>
                <a:spcPct val="125000"/>
              </a:lnSpc>
              <a:spcBef>
                <a:spcPts val="3235"/>
              </a:spcBef>
            </a:pPr>
            <a:r>
              <a:rPr sz="2400" spc="-185" dirty="0">
                <a:solidFill>
                  <a:srgbClr val="332D29"/>
                </a:solidFill>
                <a:latin typeface="Arial Black"/>
                <a:cs typeface="Arial Black"/>
              </a:rPr>
              <a:t>ПРОНИЗАНИЙ </a:t>
            </a:r>
            <a:r>
              <a:rPr sz="2400" spc="-215" dirty="0">
                <a:solidFill>
                  <a:srgbClr val="332D29"/>
                </a:solidFill>
                <a:latin typeface="Arial Black"/>
                <a:cs typeface="Arial Black"/>
              </a:rPr>
              <a:t>ІДЕЯМИ  </a:t>
            </a:r>
            <a:r>
              <a:rPr sz="2400" spc="-229" dirty="0">
                <a:solidFill>
                  <a:srgbClr val="332D29"/>
                </a:solidFill>
                <a:latin typeface="Arial Black"/>
                <a:cs typeface="Arial Black"/>
              </a:rPr>
              <a:t>ЕКЗИСТЕНЦІАЛЬНОЇ  </a:t>
            </a:r>
            <a:r>
              <a:rPr sz="2400" spc="-170" dirty="0">
                <a:solidFill>
                  <a:srgbClr val="332D29"/>
                </a:solidFill>
                <a:latin typeface="Arial Black"/>
                <a:cs typeface="Arial Black"/>
              </a:rPr>
              <a:t>ФІЛОСОФІЇ</a:t>
            </a:r>
            <a:r>
              <a:rPr sz="2400" spc="-170" dirty="0">
                <a:solidFill>
                  <a:srgbClr val="332D29"/>
                </a:solidFill>
                <a:latin typeface="Verdana"/>
                <a:cs typeface="Verdana"/>
              </a:rPr>
              <a:t>, </a:t>
            </a:r>
            <a:r>
              <a:rPr sz="2400" spc="-310" dirty="0">
                <a:solidFill>
                  <a:srgbClr val="332D29"/>
                </a:solidFill>
                <a:latin typeface="Arial Black"/>
                <a:cs typeface="Arial Black"/>
              </a:rPr>
              <a:t>В </a:t>
            </a:r>
            <a:r>
              <a:rPr sz="2400" spc="-195" dirty="0">
                <a:solidFill>
                  <a:srgbClr val="332D29"/>
                </a:solidFill>
                <a:latin typeface="Arial Black"/>
                <a:cs typeface="Arial Black"/>
              </a:rPr>
              <a:t>ЯКІЙ  </a:t>
            </a:r>
            <a:r>
              <a:rPr sz="2400" spc="-240" dirty="0">
                <a:solidFill>
                  <a:srgbClr val="332D29"/>
                </a:solidFill>
                <a:latin typeface="Arial Black"/>
                <a:cs typeface="Arial Black"/>
              </a:rPr>
              <a:t>САМОТНІСТЬ </a:t>
            </a:r>
            <a:r>
              <a:rPr sz="2400" spc="-200" dirty="0">
                <a:solidFill>
                  <a:srgbClr val="332D29"/>
                </a:solidFill>
                <a:latin typeface="Arial Black"/>
                <a:cs typeface="Arial Black"/>
              </a:rPr>
              <a:t>ЛЮДИНИ  </a:t>
            </a:r>
            <a:r>
              <a:rPr sz="2400" spc="-260" dirty="0">
                <a:solidFill>
                  <a:srgbClr val="332D29"/>
                </a:solidFill>
                <a:latin typeface="Arial Black"/>
                <a:cs typeface="Arial Black"/>
              </a:rPr>
              <a:t>АБСОЛЮТИЗУЄТЬСЯ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674311" y="6716422"/>
            <a:ext cx="3482340" cy="321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spc="30" dirty="0">
                <a:solidFill>
                  <a:srgbClr val="332D29"/>
                </a:solidFill>
                <a:latin typeface="Noto Sans"/>
                <a:cs typeface="Noto Sans"/>
              </a:rPr>
              <a:t>СОЦ</a:t>
            </a:r>
            <a:r>
              <a:rPr sz="3200" b="1" spc="30" dirty="0">
                <a:solidFill>
                  <a:srgbClr val="332D29"/>
                </a:solidFill>
                <a:latin typeface="Georgia"/>
                <a:cs typeface="Georgia"/>
              </a:rPr>
              <a:t>-</a:t>
            </a:r>
            <a:r>
              <a:rPr sz="3200" b="1" spc="30" dirty="0">
                <a:solidFill>
                  <a:srgbClr val="332D29"/>
                </a:solidFill>
                <a:latin typeface="Noto Sans"/>
                <a:cs typeface="Noto Sans"/>
              </a:rPr>
              <a:t>АРТ</a:t>
            </a:r>
            <a:endParaRPr sz="3200">
              <a:latin typeface="Noto Sans"/>
              <a:cs typeface="Noto Sans"/>
            </a:endParaRPr>
          </a:p>
          <a:p>
            <a:pPr marL="12700" marR="5080" indent="-635" algn="ctr">
              <a:lnSpc>
                <a:spcPct val="125000"/>
              </a:lnSpc>
              <a:spcBef>
                <a:spcPts val="3235"/>
              </a:spcBef>
            </a:pPr>
            <a:r>
              <a:rPr sz="2400" spc="-275" dirty="0">
                <a:solidFill>
                  <a:srgbClr val="332D29"/>
                </a:solidFill>
                <a:latin typeface="Arial Black"/>
                <a:cs typeface="Arial Black"/>
              </a:rPr>
              <a:t>ПОСТАЄ </a:t>
            </a:r>
            <a:r>
              <a:rPr sz="2400" spc="-290" dirty="0">
                <a:solidFill>
                  <a:srgbClr val="332D29"/>
                </a:solidFill>
                <a:latin typeface="Arial Black"/>
                <a:cs typeface="Arial Black"/>
              </a:rPr>
              <a:t>ЯК </a:t>
            </a:r>
            <a:r>
              <a:rPr sz="2400" spc="-260" dirty="0">
                <a:solidFill>
                  <a:srgbClr val="332D29"/>
                </a:solidFill>
                <a:latin typeface="Arial Black"/>
                <a:cs typeface="Arial Black"/>
              </a:rPr>
              <a:t>РЕАКЦІЯ  НА </a:t>
            </a:r>
            <a:r>
              <a:rPr sz="2400" spc="-175" dirty="0">
                <a:solidFill>
                  <a:srgbClr val="332D29"/>
                </a:solidFill>
                <a:latin typeface="Arial Black"/>
                <a:cs typeface="Arial Black"/>
              </a:rPr>
              <a:t>СИМВОЛИ</a:t>
            </a:r>
            <a:r>
              <a:rPr sz="2400" spc="-175" dirty="0">
                <a:solidFill>
                  <a:srgbClr val="332D29"/>
                </a:solidFill>
                <a:latin typeface="Verdana"/>
                <a:cs typeface="Verdana"/>
              </a:rPr>
              <a:t>, </a:t>
            </a:r>
            <a:r>
              <a:rPr sz="2400" spc="-215" dirty="0">
                <a:solidFill>
                  <a:srgbClr val="332D29"/>
                </a:solidFill>
                <a:latin typeface="Arial Black"/>
                <a:cs typeface="Arial Black"/>
              </a:rPr>
              <a:t>ЗНАКИ</a:t>
            </a:r>
            <a:r>
              <a:rPr sz="2400" spc="-215" dirty="0">
                <a:solidFill>
                  <a:srgbClr val="332D29"/>
                </a:solidFill>
                <a:latin typeface="Verdana"/>
                <a:cs typeface="Verdana"/>
              </a:rPr>
              <a:t>,  </a:t>
            </a:r>
            <a:r>
              <a:rPr sz="2400" spc="-215" dirty="0">
                <a:solidFill>
                  <a:srgbClr val="332D29"/>
                </a:solidFill>
                <a:latin typeface="Arial Black"/>
                <a:cs typeface="Arial Black"/>
              </a:rPr>
              <a:t>КЛІШЕ </a:t>
            </a:r>
            <a:r>
              <a:rPr sz="2400" spc="-229" dirty="0">
                <a:solidFill>
                  <a:srgbClr val="332D29"/>
                </a:solidFill>
                <a:latin typeface="Verdana"/>
                <a:cs typeface="Verdana"/>
              </a:rPr>
              <a:t>“</a:t>
            </a:r>
            <a:r>
              <a:rPr sz="2400" spc="-229" dirty="0">
                <a:solidFill>
                  <a:srgbClr val="332D29"/>
                </a:solidFill>
                <a:latin typeface="Arial Black"/>
                <a:cs typeface="Arial Black"/>
              </a:rPr>
              <a:t>СУСПІЛЬСТВА  </a:t>
            </a:r>
            <a:r>
              <a:rPr sz="2400" spc="-190" dirty="0">
                <a:solidFill>
                  <a:srgbClr val="332D29"/>
                </a:solidFill>
                <a:latin typeface="Arial Black"/>
                <a:cs typeface="Arial Black"/>
              </a:rPr>
              <a:t>РОЗВИНУТОГО  </a:t>
            </a:r>
            <a:r>
              <a:rPr sz="2400" spc="-155" dirty="0">
                <a:solidFill>
                  <a:srgbClr val="332D29"/>
                </a:solidFill>
                <a:latin typeface="Arial Black"/>
                <a:cs typeface="Arial Black"/>
              </a:rPr>
              <a:t>СОЦІАЛІЗМУ</a:t>
            </a:r>
            <a:r>
              <a:rPr sz="2400" spc="-155" dirty="0">
                <a:solidFill>
                  <a:srgbClr val="332D29"/>
                </a:solidFill>
                <a:latin typeface="Verdana"/>
                <a:cs typeface="Verdana"/>
              </a:rPr>
              <a:t>”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97092" y="7238"/>
            <a:ext cx="5811520" cy="10280015"/>
          </a:xfrm>
          <a:custGeom>
            <a:avLst/>
            <a:gdLst/>
            <a:ahLst/>
            <a:cxnLst/>
            <a:rect l="l" t="t" r="r" b="b"/>
            <a:pathLst>
              <a:path w="5811520" h="10280015">
                <a:moveTo>
                  <a:pt x="218503" y="591464"/>
                </a:moveTo>
                <a:lnTo>
                  <a:pt x="0" y="591464"/>
                </a:lnTo>
                <a:lnTo>
                  <a:pt x="0" y="10279774"/>
                </a:lnTo>
                <a:lnTo>
                  <a:pt x="218503" y="10279774"/>
                </a:lnTo>
                <a:lnTo>
                  <a:pt x="218503" y="591464"/>
                </a:lnTo>
                <a:close/>
              </a:path>
              <a:path w="5811520" h="10280015">
                <a:moveTo>
                  <a:pt x="5811367" y="0"/>
                </a:moveTo>
                <a:lnTo>
                  <a:pt x="5592877" y="0"/>
                </a:lnTo>
                <a:lnTo>
                  <a:pt x="5592877" y="10051110"/>
                </a:lnTo>
                <a:lnTo>
                  <a:pt x="5811367" y="10051110"/>
                </a:lnTo>
                <a:lnTo>
                  <a:pt x="58113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015647" y="6716422"/>
            <a:ext cx="2256790" cy="321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b="1" spc="30" dirty="0">
                <a:solidFill>
                  <a:srgbClr val="332D29"/>
                </a:solidFill>
                <a:latin typeface="Noto Sans"/>
                <a:cs typeface="Noto Sans"/>
              </a:rPr>
              <a:t>ПОП</a:t>
            </a:r>
            <a:r>
              <a:rPr sz="3200" b="1" spc="30" dirty="0">
                <a:solidFill>
                  <a:srgbClr val="332D29"/>
                </a:solidFill>
                <a:latin typeface="Georgia"/>
                <a:cs typeface="Georgia"/>
              </a:rPr>
              <a:t>-</a:t>
            </a:r>
            <a:r>
              <a:rPr sz="3200" b="1" spc="30" dirty="0">
                <a:solidFill>
                  <a:srgbClr val="332D29"/>
                </a:solidFill>
                <a:latin typeface="Noto Sans"/>
                <a:cs typeface="Noto Sans"/>
              </a:rPr>
              <a:t>АРТ</a:t>
            </a:r>
            <a:endParaRPr sz="3200">
              <a:latin typeface="Noto Sans"/>
              <a:cs typeface="Noto Sans"/>
            </a:endParaRPr>
          </a:p>
          <a:p>
            <a:pPr marL="12700" marR="5080" algn="ctr">
              <a:lnSpc>
                <a:spcPct val="125000"/>
              </a:lnSpc>
              <a:spcBef>
                <a:spcPts val="3235"/>
              </a:spcBef>
            </a:pPr>
            <a:r>
              <a:rPr sz="2400" spc="-210" dirty="0">
                <a:solidFill>
                  <a:srgbClr val="332D29"/>
                </a:solidFill>
                <a:latin typeface="Arial Black"/>
                <a:cs typeface="Arial Black"/>
              </a:rPr>
              <a:t>П</a:t>
            </a:r>
            <a:r>
              <a:rPr sz="2400" spc="-90" dirty="0">
                <a:solidFill>
                  <a:srgbClr val="332D29"/>
                </a:solidFill>
                <a:latin typeface="Arial Black"/>
                <a:cs typeface="Arial Black"/>
              </a:rPr>
              <a:t>О</a:t>
            </a:r>
            <a:r>
              <a:rPr sz="2400" spc="-235" dirty="0">
                <a:solidFill>
                  <a:srgbClr val="332D29"/>
                </a:solidFill>
                <a:latin typeface="Arial Black"/>
                <a:cs typeface="Arial Black"/>
              </a:rPr>
              <a:t>К</a:t>
            </a:r>
            <a:r>
              <a:rPr sz="2400" spc="-300" dirty="0">
                <a:solidFill>
                  <a:srgbClr val="332D29"/>
                </a:solidFill>
                <a:latin typeface="Arial Black"/>
                <a:cs typeface="Arial Black"/>
              </a:rPr>
              <a:t>А</a:t>
            </a:r>
            <a:r>
              <a:rPr sz="2400" spc="-204" dirty="0">
                <a:solidFill>
                  <a:srgbClr val="332D29"/>
                </a:solidFill>
                <a:latin typeface="Arial Black"/>
                <a:cs typeface="Arial Black"/>
              </a:rPr>
              <a:t>З</a:t>
            </a:r>
            <a:r>
              <a:rPr sz="2400" spc="-80" dirty="0">
                <a:solidFill>
                  <a:srgbClr val="332D29"/>
                </a:solidFill>
                <a:latin typeface="Arial Black"/>
                <a:cs typeface="Arial Black"/>
              </a:rPr>
              <a:t>У</a:t>
            </a:r>
            <a:r>
              <a:rPr sz="2400" spc="-335" dirty="0">
                <a:solidFill>
                  <a:srgbClr val="332D29"/>
                </a:solidFill>
                <a:latin typeface="Arial Black"/>
                <a:cs typeface="Arial Black"/>
              </a:rPr>
              <a:t>Є</a:t>
            </a:r>
            <a:r>
              <a:rPr sz="2400" spc="-365" dirty="0">
                <a:solidFill>
                  <a:srgbClr val="332D29"/>
                </a:solidFill>
                <a:latin typeface="Arial Black"/>
                <a:cs typeface="Arial Black"/>
              </a:rPr>
              <a:t>Т</a:t>
            </a:r>
            <a:r>
              <a:rPr sz="2400" spc="-285" dirty="0">
                <a:solidFill>
                  <a:srgbClr val="332D29"/>
                </a:solidFill>
                <a:latin typeface="Arial Black"/>
                <a:cs typeface="Arial Black"/>
              </a:rPr>
              <a:t>Ь</a:t>
            </a:r>
            <a:r>
              <a:rPr sz="2400" spc="-315" dirty="0">
                <a:solidFill>
                  <a:srgbClr val="332D29"/>
                </a:solidFill>
                <a:latin typeface="Arial Black"/>
                <a:cs typeface="Arial Black"/>
              </a:rPr>
              <a:t>С</a:t>
            </a:r>
            <a:r>
              <a:rPr sz="2400" spc="-210" dirty="0">
                <a:solidFill>
                  <a:srgbClr val="332D29"/>
                </a:solidFill>
                <a:latin typeface="Arial Black"/>
                <a:cs typeface="Arial Black"/>
              </a:rPr>
              <a:t>Я  </a:t>
            </a:r>
            <a:r>
              <a:rPr sz="2400" spc="-250" dirty="0">
                <a:solidFill>
                  <a:srgbClr val="332D29"/>
                </a:solidFill>
                <a:latin typeface="Arial Black"/>
                <a:cs typeface="Arial Black"/>
              </a:rPr>
              <a:t>ОСОБИСТІСТЬ  </a:t>
            </a:r>
            <a:r>
              <a:rPr sz="2400" spc="-254" dirty="0">
                <a:solidFill>
                  <a:srgbClr val="332D29"/>
                </a:solidFill>
                <a:latin typeface="Arial Black"/>
                <a:cs typeface="Arial Black"/>
              </a:rPr>
              <a:t>СУСПІЛЬСТВА  </a:t>
            </a:r>
            <a:r>
              <a:rPr sz="2400" spc="-195" dirty="0">
                <a:solidFill>
                  <a:srgbClr val="332D29"/>
                </a:solidFill>
                <a:latin typeface="Arial Black"/>
                <a:cs typeface="Arial Black"/>
              </a:rPr>
              <a:t>МАСОВОГО  </a:t>
            </a:r>
            <a:r>
              <a:rPr sz="2400" spc="-315" dirty="0">
                <a:solidFill>
                  <a:srgbClr val="332D29"/>
                </a:solidFill>
                <a:latin typeface="Arial Black"/>
                <a:cs typeface="Arial Black"/>
              </a:rPr>
              <a:t>С</a:t>
            </a:r>
            <a:r>
              <a:rPr sz="2400" spc="-210" dirty="0">
                <a:solidFill>
                  <a:srgbClr val="332D29"/>
                </a:solidFill>
                <a:latin typeface="Arial Black"/>
                <a:cs typeface="Arial Black"/>
              </a:rPr>
              <a:t>П</a:t>
            </a:r>
            <a:r>
              <a:rPr sz="2400" spc="-90" dirty="0">
                <a:solidFill>
                  <a:srgbClr val="332D29"/>
                </a:solidFill>
                <a:latin typeface="Arial Black"/>
                <a:cs typeface="Arial Black"/>
              </a:rPr>
              <a:t>О</a:t>
            </a:r>
            <a:r>
              <a:rPr sz="2400" spc="-525" dirty="0">
                <a:solidFill>
                  <a:srgbClr val="332D29"/>
                </a:solidFill>
                <a:latin typeface="Arial Black"/>
                <a:cs typeface="Arial Black"/>
              </a:rPr>
              <a:t>Ж</a:t>
            </a:r>
            <a:r>
              <a:rPr sz="2400" spc="-125" dirty="0">
                <a:solidFill>
                  <a:srgbClr val="332D29"/>
                </a:solidFill>
                <a:latin typeface="Arial Black"/>
                <a:cs typeface="Arial Black"/>
              </a:rPr>
              <a:t>И</a:t>
            </a:r>
            <a:r>
              <a:rPr sz="2400" spc="-275" dirty="0">
                <a:solidFill>
                  <a:srgbClr val="332D29"/>
                </a:solidFill>
                <a:latin typeface="Arial Black"/>
                <a:cs typeface="Arial Black"/>
              </a:rPr>
              <a:t>В</a:t>
            </a:r>
            <a:r>
              <a:rPr sz="2400" spc="-300" dirty="0">
                <a:solidFill>
                  <a:srgbClr val="332D29"/>
                </a:solidFill>
                <a:latin typeface="Arial Black"/>
                <a:cs typeface="Arial Black"/>
              </a:rPr>
              <a:t>А</a:t>
            </a:r>
            <a:r>
              <a:rPr sz="2400" spc="-190" dirty="0">
                <a:solidFill>
                  <a:srgbClr val="332D29"/>
                </a:solidFill>
                <a:latin typeface="Arial Black"/>
                <a:cs typeface="Arial Black"/>
              </a:rPr>
              <a:t>НН</a:t>
            </a:r>
            <a:r>
              <a:rPr sz="2400" spc="-340" dirty="0">
                <a:solidFill>
                  <a:srgbClr val="332D29"/>
                </a:solidFill>
                <a:latin typeface="Arial Black"/>
                <a:cs typeface="Arial Black"/>
              </a:rPr>
              <a:t>Я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492500" y="534610"/>
            <a:ext cx="109359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25" dirty="0">
                <a:latin typeface="Trebuchet MS"/>
                <a:cs typeface="Trebuchet MS"/>
              </a:rPr>
              <a:t>НАЯВНІ</a:t>
            </a:r>
            <a:r>
              <a:rPr sz="4800" spc="-345" dirty="0">
                <a:latin typeface="Trebuchet MS"/>
                <a:cs typeface="Trebuchet MS"/>
              </a:rPr>
              <a:t> </a:t>
            </a:r>
            <a:r>
              <a:rPr sz="4800" spc="229" dirty="0">
                <a:latin typeface="Trebuchet MS"/>
                <a:cs typeface="Trebuchet MS"/>
              </a:rPr>
              <a:t>ТАКОЖ</a:t>
            </a:r>
            <a:r>
              <a:rPr sz="4800" spc="-340" dirty="0">
                <a:latin typeface="Trebuchet MS"/>
                <a:cs typeface="Trebuchet MS"/>
              </a:rPr>
              <a:t> </a:t>
            </a:r>
            <a:r>
              <a:rPr sz="4800" spc="195" dirty="0">
                <a:latin typeface="Trebuchet MS"/>
                <a:cs typeface="Trebuchet MS"/>
              </a:rPr>
              <a:t>ТАКІ</a:t>
            </a:r>
            <a:r>
              <a:rPr sz="4800" spc="-345" dirty="0">
                <a:latin typeface="Trebuchet MS"/>
                <a:cs typeface="Trebuchet MS"/>
              </a:rPr>
              <a:t> </a:t>
            </a:r>
            <a:r>
              <a:rPr sz="4800" spc="215" dirty="0">
                <a:latin typeface="Trebuchet MS"/>
                <a:cs typeface="Trebuchet MS"/>
              </a:rPr>
              <a:t>НАПРЯМКИ</a:t>
            </a:r>
            <a:r>
              <a:rPr sz="4800" spc="-340" dirty="0">
                <a:latin typeface="Trebuchet MS"/>
                <a:cs typeface="Trebuchet MS"/>
              </a:rPr>
              <a:t> </a:t>
            </a:r>
            <a:r>
              <a:rPr sz="4800" spc="20" dirty="0">
                <a:latin typeface="Trebuchet MS"/>
                <a:cs typeface="Trebuchet MS"/>
              </a:rPr>
              <a:t>ЯК</a:t>
            </a:r>
            <a:endParaRPr sz="4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772</Words>
  <Application>Microsoft Office PowerPoint</Application>
  <PresentationFormat>Произвольный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Georgia</vt:lpstr>
      <vt:lpstr>Noto Sans</vt:lpstr>
      <vt:lpstr>Trebuchet MS</vt:lpstr>
      <vt:lpstr>Verdana</vt:lpstr>
      <vt:lpstr>Office Theme</vt:lpstr>
      <vt:lpstr>ЕСТЕТИКА ЄВРОПЕЙСЬКОГО МИСТЕЦТВА  НОВІТНЬОГО ЧАСУ</vt:lpstr>
      <vt:lpstr>МОДЕРНІСТСЬКА МОДЕЛЬ СВІТУ  В ЗАХІДНІЙ ТА УКРАЇНСЬКІЙ  ІНТЕРПРЕТАЦІЯХ</vt:lpstr>
      <vt:lpstr>Презентация PowerPoint</vt:lpstr>
      <vt:lpstr>Презентация PowerPoint</vt:lpstr>
      <vt:lpstr>Презентация PowerPoint</vt:lpstr>
      <vt:lpstr>Презентация PowerPoint</vt:lpstr>
      <vt:lpstr>ЛЮДИНА В УКРАЇНСЬКІЙ І  СВІТОВІЙ КУЛЬТУРАХ  НОВІТНЬОГО ЧАСУ</vt:lpstr>
      <vt:lpstr>Вıдчужена людина у ворожому їй свıтı — такою є концепцıя експресıонıзму, який  народився в Нıмеччинı в першıй чвертı XX ст. Експресıонıсти вıдобразили ситуацıю  безсилля, вıдчаю людини перед свıтом, настрої жаху та катастрофи. Крик без надıї на  розумıння ı допомогу стає єдино можливою реакцıєю людини на дисгармонıйне  недовершене окıлля.</vt:lpstr>
      <vt:lpstr>НАЯВНІ ТАКОЖ ТАКІ НАПРЯМКИ ЯК</vt:lpstr>
      <vt:lpstr>ПОСТМОДЕРНІСТСЬКА МОДЕЛЬ СВІТУ В  УКРАЇНСЬКІЙ І СВІТОВІЙ  ІНТЕРПРЕТАЦІЯХ.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ЕСТЕТИКА ЄВРОПЕЙСЬКОГО МИСТЕЦТВА  НОВІТНЬОГО ЧАСУ</dc:title>
  <cp:lastModifiedBy>Olga Malinovska</cp:lastModifiedBy>
  <cp:revision>2</cp:revision>
  <dcterms:created xsi:type="dcterms:W3CDTF">2021-12-22T08:28:58Z</dcterms:created>
  <dcterms:modified xsi:type="dcterms:W3CDTF">2021-12-22T08:33:37Z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2021-12-22T00:00:00Z</vt:filetime>
  </property>
</Properties>
</file>