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71" r:id="rId4"/>
    <p:sldId id="269" r:id="rId5"/>
    <p:sldId id="274" r:id="rId6"/>
    <p:sldId id="273" r:id="rId7"/>
    <p:sldId id="272" r:id="rId8"/>
    <p:sldId id="275" r:id="rId9"/>
    <p:sldId id="282" r:id="rId10"/>
    <p:sldId id="277" r:id="rId11"/>
    <p:sldId id="283" r:id="rId12"/>
    <p:sldId id="284" r:id="rId13"/>
    <p:sldId id="278" r:id="rId14"/>
    <p:sldId id="28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582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451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5994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275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067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2825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81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2621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6881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2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391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AF66-6C0F-49AF-8171-771975EFF376}" type="datetimeFigureOut">
              <a:rPr lang="uk-UA" smtClean="0"/>
              <a:t>19.02.2023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2BFE-0BBC-4719-9ACB-F1132A38A7C8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723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8609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1326" y="2890391"/>
            <a:ext cx="591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noProof="1"/>
              <a:t>ПЛАНУВАННЯ БАНКІВСЬКОЇ ДІЯЛЬНОСТІ</a:t>
            </a:r>
            <a:endParaRPr lang="uk-UA" sz="8800" noProof="1"/>
          </a:p>
        </p:txBody>
      </p:sp>
      <p:sp>
        <p:nvSpPr>
          <p:cNvPr id="4" name="Прямоугольник 3"/>
          <p:cNvSpPr/>
          <p:nvPr/>
        </p:nvSpPr>
        <p:spPr>
          <a:xfrm>
            <a:off x="711326" y="1388053"/>
            <a:ext cx="334168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>
                <a:latin typeface="+mj-lt"/>
              </a:rPr>
              <a:t>Тема 2 </a:t>
            </a:r>
            <a:endParaRPr lang="uk-UA" sz="8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48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BF29A7B-84D4-4114-98DE-8C1A795853B1}"/>
              </a:ext>
            </a:extLst>
          </p:cNvPr>
          <p:cNvSpPr/>
          <p:nvPr/>
        </p:nvSpPr>
        <p:spPr>
          <a:xfrm>
            <a:off x="465049" y="543295"/>
            <a:ext cx="3617094" cy="40011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2000" b="1" dirty="0"/>
              <a:t>Фінансові стратегії банку </a:t>
            </a:r>
            <a:endParaRPr lang="uk-UA" sz="2000" b="1" dirty="0">
              <a:solidFill>
                <a:schemeClr val="dk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AE0763-2B17-448D-9D0F-4F9D7FA9D0D5}"/>
              </a:ext>
            </a:extLst>
          </p:cNvPr>
          <p:cNvSpPr/>
          <p:nvPr/>
        </p:nvSpPr>
        <p:spPr>
          <a:xfrm>
            <a:off x="332528" y="1168648"/>
            <a:ext cx="7673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Інструментом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фінансової</a:t>
            </a:r>
            <a:r>
              <a:rPr lang="ru-RU" b="1" dirty="0"/>
              <a:t> </a:t>
            </a:r>
            <a:r>
              <a:rPr lang="ru-RU" b="1" dirty="0" err="1"/>
              <a:t>стратегії</a:t>
            </a:r>
            <a:r>
              <a:rPr lang="ru-RU" b="1" dirty="0"/>
              <a:t> банку </a:t>
            </a:r>
            <a:r>
              <a:rPr lang="ru-RU" b="1" dirty="0" err="1"/>
              <a:t>служать</a:t>
            </a:r>
            <a:r>
              <a:rPr lang="ru-RU" b="1" dirty="0"/>
              <a:t> </a:t>
            </a:r>
            <a:r>
              <a:rPr lang="ru-RU" b="1" dirty="0" err="1"/>
              <a:t>бюджети</a:t>
            </a:r>
            <a:r>
              <a:rPr lang="ru-RU" dirty="0"/>
              <a:t> —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банківських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(за </a:t>
            </a:r>
            <a:r>
              <a:rPr lang="ru-RU" dirty="0" err="1"/>
              <a:t>обсягами</a:t>
            </a:r>
            <a:r>
              <a:rPr lang="ru-RU" dirty="0"/>
              <a:t>, </a:t>
            </a:r>
            <a:r>
              <a:rPr lang="ru-RU" dirty="0" err="1"/>
              <a:t>тривалістю</a:t>
            </a:r>
            <a:r>
              <a:rPr lang="ru-RU" dirty="0"/>
              <a:t>, структурою)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доходів</a:t>
            </a:r>
            <a:r>
              <a:rPr lang="ru-RU" dirty="0"/>
              <a:t> і </a:t>
            </a:r>
            <a:r>
              <a:rPr lang="ru-RU" dirty="0" err="1"/>
              <a:t>витрат</a:t>
            </a:r>
            <a:r>
              <a:rPr lang="ru-RU" dirty="0"/>
              <a:t> банку в </a:t>
            </a:r>
            <a:r>
              <a:rPr lang="ru-RU" dirty="0" err="1"/>
              <a:t>цілому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До </a:t>
            </a:r>
            <a:r>
              <a:rPr lang="ru-RU" b="1" dirty="0" err="1"/>
              <a:t>конкретних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стратегій</a:t>
            </a:r>
            <a:r>
              <a:rPr lang="ru-RU" b="1" dirty="0"/>
              <a:t> </a:t>
            </a:r>
            <a:r>
              <a:rPr lang="ru-RU" dirty="0"/>
              <a:t>належать </a:t>
            </a:r>
            <a:r>
              <a:rPr lang="ru-RU" dirty="0" err="1"/>
              <a:t>такі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нарощування</a:t>
            </a:r>
            <a:r>
              <a:rPr lang="ru-RU" dirty="0"/>
              <a:t> </a:t>
            </a:r>
            <a:r>
              <a:rPr lang="ru-RU" dirty="0" err="1"/>
              <a:t>капітальної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 банку; </a:t>
            </a:r>
          </a:p>
          <a:p>
            <a:r>
              <a:rPr lang="ru-RU" dirty="0"/>
              <a:t>•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депозитної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кредитування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інвестування</a:t>
            </a:r>
            <a:r>
              <a:rPr lang="ru-RU" dirty="0"/>
              <a:t>; </a:t>
            </a:r>
          </a:p>
          <a:p>
            <a:r>
              <a:rPr lang="ru-RU" dirty="0"/>
              <a:t>•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(</a:t>
            </a:r>
            <a:r>
              <a:rPr lang="ru-RU" dirty="0" err="1"/>
              <a:t>факторингових</a:t>
            </a:r>
            <a:r>
              <a:rPr lang="ru-RU" dirty="0"/>
              <a:t>, </a:t>
            </a:r>
            <a:r>
              <a:rPr lang="ru-RU" dirty="0" err="1"/>
              <a:t>лізингових</a:t>
            </a:r>
            <a:r>
              <a:rPr lang="ru-RU" dirty="0"/>
              <a:t>, </a:t>
            </a:r>
            <a:r>
              <a:rPr lang="ru-RU" dirty="0" err="1"/>
              <a:t>розрахункових</a:t>
            </a:r>
            <a:r>
              <a:rPr lang="ru-RU" dirty="0"/>
              <a:t>, </a:t>
            </a:r>
            <a:r>
              <a:rPr lang="ru-RU" dirty="0" err="1"/>
              <a:t>операцій</a:t>
            </a:r>
            <a:r>
              <a:rPr lang="ru-RU" dirty="0"/>
              <a:t> з </a:t>
            </a:r>
            <a:r>
              <a:rPr lang="ru-RU" dirty="0" err="1"/>
              <a:t>пластиковими</a:t>
            </a:r>
            <a:r>
              <a:rPr lang="ru-RU" dirty="0"/>
              <a:t> </a:t>
            </a:r>
            <a:r>
              <a:rPr lang="ru-RU" dirty="0" err="1"/>
              <a:t>картками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операцій</a:t>
            </a:r>
            <a:r>
              <a:rPr lang="ru-RU" dirty="0"/>
              <a:t> банку.</a:t>
            </a:r>
          </a:p>
          <a:p>
            <a:endParaRPr lang="ru-RU" dirty="0"/>
          </a:p>
          <a:p>
            <a:r>
              <a:rPr lang="ru-RU" b="1" dirty="0" err="1"/>
              <a:t>Створення</a:t>
            </a:r>
            <a:r>
              <a:rPr lang="ru-RU" b="1" dirty="0"/>
              <a:t> </a:t>
            </a:r>
            <a:r>
              <a:rPr lang="ru-RU" b="1" dirty="0" err="1"/>
              <a:t>фінансових</a:t>
            </a:r>
            <a:r>
              <a:rPr lang="ru-RU" b="1" dirty="0"/>
              <a:t> </a:t>
            </a:r>
            <a:r>
              <a:rPr lang="ru-RU" b="1" dirty="0" err="1"/>
              <a:t>планів</a:t>
            </a:r>
            <a:r>
              <a:rPr lang="ru-RU" b="1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як на </a:t>
            </a:r>
            <a:r>
              <a:rPr lang="ru-RU" dirty="0" err="1"/>
              <a:t>рівні</a:t>
            </a:r>
            <a:r>
              <a:rPr lang="ru-RU" dirty="0"/>
              <a:t> банку в </a:t>
            </a:r>
            <a:r>
              <a:rPr lang="ru-RU" dirty="0" err="1"/>
              <a:t>цілому</a:t>
            </a:r>
            <a:r>
              <a:rPr lang="ru-RU" dirty="0"/>
              <a:t>, так і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, тому </a:t>
            </a:r>
            <a:r>
              <a:rPr lang="ru-RU" dirty="0" err="1"/>
              <a:t>окремі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узгоджені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77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87757" y="1243351"/>
            <a:ext cx="8187122" cy="42780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Процес узгодження бюджетів може здійснюватися двома основними методами: </a:t>
            </a:r>
            <a:r>
              <a:rPr lang="ru-RU" b="1" noProof="1"/>
              <a:t>згори вниз і знизу вгору.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noProof="1"/>
              <a:t>У першому варіанті </a:t>
            </a:r>
            <a:r>
              <a:rPr lang="ru-RU" noProof="1"/>
              <a:t>менеджмент банку формулює завдання та визначає планові значення фінансових показників, які доводяться до підрозділів. Керівники підрозділів, у свою чергу, розробляють конкретні заходи досягнення планових показників, які подаються на розгляд менеджментові банку й узгоджуються. Такий підхід ефективний, коли потрібно </a:t>
            </a:r>
            <a:r>
              <a:rPr lang="ru-RU" b="1" noProof="1"/>
              <a:t>швидко реагувати на зміну зовнішніх умов та на жорстку конкуренцію.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У разі, коли бюджети узгоджуються </a:t>
            </a:r>
            <a:r>
              <a:rPr lang="ru-RU" b="1" noProof="1"/>
              <a:t>знизу вгору</a:t>
            </a:r>
            <a:r>
              <a:rPr lang="ru-RU" noProof="1"/>
              <a:t>, кожний підрозділ самостійно розробляє фінансовий план, виходячи з власних можливостей і потреб, надає перелік необхідних для виконання ресурсів. Такі бюджети подаються підрозділами для перегляду й обговорення на рівні керівництва банку. Остаточний варіант плану визначається в ході обговорення між менеджментом банку та лінійними керівниками підрозділів.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B0BE7E-87E3-4C3F-B880-51A9955157AE}"/>
              </a:ext>
            </a:extLst>
          </p:cNvPr>
          <p:cNvSpPr/>
          <p:nvPr/>
        </p:nvSpPr>
        <p:spPr>
          <a:xfrm>
            <a:off x="3087757" y="432425"/>
            <a:ext cx="4129472" cy="400110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>
                <a:solidFill>
                  <a:schemeClr val="dk1"/>
                </a:solidFill>
              </a:rPr>
              <a:t>Процес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узгодження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бюджетів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5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6523" y="734562"/>
            <a:ext cx="9060039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noProof="1" smtClean="0"/>
              <a:t>Методика </a:t>
            </a:r>
            <a:r>
              <a:rPr lang="ru-RU" b="1" noProof="1"/>
              <a:t>декомпозиційного аналізу власного капіталу (модель Дюпона)</a:t>
            </a:r>
            <a:endParaRPr lang="uk-UA" b="1" noProof="1">
              <a:solidFill>
                <a:schemeClr val="dk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D3BFEA-B434-44E3-8469-2749871CB374}"/>
              </a:ext>
            </a:extLst>
          </p:cNvPr>
          <p:cNvSpPr/>
          <p:nvPr/>
        </p:nvSpPr>
        <p:spPr>
          <a:xfrm>
            <a:off x="916718" y="1398013"/>
            <a:ext cx="1034763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Методика </a:t>
            </a:r>
            <a:r>
              <a:rPr lang="ru-RU" sz="1500" b="1" dirty="0" err="1"/>
              <a:t>декомпозиційного</a:t>
            </a:r>
            <a:r>
              <a:rPr lang="ru-RU" sz="1500" b="1" dirty="0"/>
              <a:t> </a:t>
            </a:r>
            <a:r>
              <a:rPr lang="ru-RU" sz="1500" b="1" dirty="0" err="1"/>
              <a:t>аналізу</a:t>
            </a:r>
            <a:r>
              <a:rPr lang="ru-RU" sz="1500" dirty="0"/>
              <a:t> </a:t>
            </a:r>
            <a:r>
              <a:rPr lang="ru-RU" sz="1500" dirty="0" err="1"/>
              <a:t>дозволяє</a:t>
            </a:r>
            <a:r>
              <a:rPr lang="ru-RU" sz="1500" dirty="0"/>
              <a:t> </a:t>
            </a:r>
            <a:r>
              <a:rPr lang="ru-RU" sz="1500" dirty="0" err="1"/>
              <a:t>дослідити</a:t>
            </a:r>
            <a:r>
              <a:rPr lang="ru-RU" sz="1500" dirty="0"/>
              <a:t> </a:t>
            </a:r>
            <a:r>
              <a:rPr lang="ru-RU" sz="1500" dirty="0" err="1"/>
              <a:t>залежність</a:t>
            </a:r>
            <a:r>
              <a:rPr lang="ru-RU" sz="1500" dirty="0"/>
              <a:t> </a:t>
            </a:r>
            <a:r>
              <a:rPr lang="ru-RU" sz="1500" dirty="0" err="1"/>
              <a:t>між</a:t>
            </a:r>
            <a:r>
              <a:rPr lang="ru-RU" sz="1500" dirty="0"/>
              <a:t> </a:t>
            </a:r>
            <a:r>
              <a:rPr lang="ru-RU" sz="1500" dirty="0" err="1"/>
              <a:t>показниками</a:t>
            </a:r>
            <a:r>
              <a:rPr lang="ru-RU" sz="1500" dirty="0"/>
              <a:t> </a:t>
            </a:r>
            <a:r>
              <a:rPr lang="ru-RU" sz="1500" b="1" dirty="0" err="1"/>
              <a:t>прибутковості</a:t>
            </a:r>
            <a:r>
              <a:rPr lang="ru-RU" sz="1500" b="1" dirty="0"/>
              <a:t> і </a:t>
            </a:r>
            <a:r>
              <a:rPr lang="ru-RU" sz="1500" b="1" dirty="0" err="1"/>
              <a:t>ризику</a:t>
            </a:r>
            <a:r>
              <a:rPr lang="ru-RU" sz="1500" b="1" dirty="0"/>
              <a:t> банку</a:t>
            </a:r>
            <a:r>
              <a:rPr lang="ru-RU" sz="1500" dirty="0"/>
              <a:t> та </a:t>
            </a:r>
            <a:r>
              <a:rPr lang="ru-RU" sz="1500" dirty="0" err="1"/>
              <a:t>виявити</a:t>
            </a:r>
            <a:r>
              <a:rPr lang="ru-RU" sz="1500" dirty="0"/>
              <a:t> </a:t>
            </a:r>
            <a:r>
              <a:rPr lang="ru-RU" sz="1500" dirty="0" err="1"/>
              <a:t>вплив</a:t>
            </a:r>
            <a:r>
              <a:rPr lang="ru-RU" sz="1500" dirty="0"/>
              <a:t> </a:t>
            </a:r>
            <a:r>
              <a:rPr lang="ru-RU" sz="1500" dirty="0" err="1"/>
              <a:t>окремих</a:t>
            </a:r>
            <a:r>
              <a:rPr lang="ru-RU" sz="1500" dirty="0"/>
              <a:t> </a:t>
            </a:r>
            <a:r>
              <a:rPr lang="ru-RU" sz="1500" dirty="0" err="1"/>
              <a:t>чинників</a:t>
            </a:r>
            <a:r>
              <a:rPr lang="ru-RU" sz="1500" dirty="0"/>
              <a:t> на </a:t>
            </a:r>
            <a:r>
              <a:rPr lang="ru-RU" sz="1500" dirty="0" err="1"/>
              <a:t>результати</a:t>
            </a:r>
            <a:r>
              <a:rPr lang="ru-RU" sz="1500" dirty="0"/>
              <a:t> </a:t>
            </a:r>
            <a:r>
              <a:rPr lang="ru-RU" sz="1500" dirty="0" err="1"/>
              <a:t>його</a:t>
            </a:r>
            <a:r>
              <a:rPr lang="ru-RU" sz="1500" dirty="0"/>
              <a:t> </a:t>
            </a:r>
            <a:r>
              <a:rPr lang="ru-RU" sz="1500" dirty="0" err="1"/>
              <a:t>діяльності</a:t>
            </a:r>
            <a:r>
              <a:rPr lang="ru-RU" sz="1500" dirty="0"/>
              <a:t>. </a:t>
            </a:r>
          </a:p>
          <a:p>
            <a:endParaRPr lang="ru-RU" sz="1500" dirty="0"/>
          </a:p>
          <a:p>
            <a:r>
              <a:rPr lang="ru-RU" sz="1500" dirty="0"/>
              <a:t>У </a:t>
            </a:r>
            <a:r>
              <a:rPr lang="ru-RU" sz="1500" dirty="0" err="1"/>
              <a:t>методиці</a:t>
            </a:r>
            <a:r>
              <a:rPr lang="ru-RU" sz="1500" dirty="0"/>
              <a:t> </a:t>
            </a:r>
            <a:r>
              <a:rPr lang="ru-RU" sz="1500" dirty="0" err="1"/>
              <a:t>декомпозиційного</a:t>
            </a:r>
            <a:r>
              <a:rPr lang="ru-RU" sz="1500" dirty="0"/>
              <a:t> </a:t>
            </a:r>
            <a:r>
              <a:rPr lang="ru-RU" sz="1500" dirty="0" err="1"/>
              <a:t>аналізу</a:t>
            </a:r>
            <a:r>
              <a:rPr lang="ru-RU" sz="1500" dirty="0"/>
              <a:t> </a:t>
            </a:r>
            <a:r>
              <a:rPr lang="ru-RU" sz="1500" dirty="0" err="1"/>
              <a:t>прибутковість</a:t>
            </a:r>
            <a:r>
              <a:rPr lang="ru-RU" sz="1500" dirty="0"/>
              <a:t> банку </a:t>
            </a:r>
            <a:r>
              <a:rPr lang="ru-RU" sz="1500" dirty="0" err="1"/>
              <a:t>оцінюється</a:t>
            </a:r>
            <a:r>
              <a:rPr lang="ru-RU" sz="1500" dirty="0"/>
              <a:t> </a:t>
            </a:r>
            <a:r>
              <a:rPr lang="ru-RU" sz="1500" dirty="0" err="1"/>
              <a:t>показниками</a:t>
            </a:r>
            <a:r>
              <a:rPr lang="ru-RU" sz="1500" dirty="0"/>
              <a:t> </a:t>
            </a:r>
            <a:r>
              <a:rPr lang="en-US" sz="1500" b="1" dirty="0"/>
              <a:t>ROE (</a:t>
            </a:r>
            <a:r>
              <a:rPr lang="ru-RU" sz="1500" b="1" dirty="0" err="1"/>
              <a:t>прибутковість</a:t>
            </a:r>
            <a:r>
              <a:rPr lang="ru-RU" sz="1500" b="1" dirty="0"/>
              <a:t> </a:t>
            </a:r>
            <a:r>
              <a:rPr lang="ru-RU" sz="1500" b="1" dirty="0" err="1"/>
              <a:t>капіталу</a:t>
            </a:r>
            <a:r>
              <a:rPr lang="ru-RU" sz="1500" b="1" dirty="0"/>
              <a:t>)</a:t>
            </a:r>
            <a:r>
              <a:rPr lang="ru-RU" sz="1500" dirty="0"/>
              <a:t> та </a:t>
            </a:r>
            <a:r>
              <a:rPr lang="en-US" sz="1500" b="1" dirty="0"/>
              <a:t>ROA (</a:t>
            </a:r>
            <a:r>
              <a:rPr lang="ru-RU" sz="1500" b="1" dirty="0" err="1"/>
              <a:t>прибутковість</a:t>
            </a:r>
            <a:r>
              <a:rPr lang="ru-RU" sz="1500" b="1" dirty="0"/>
              <a:t> </a:t>
            </a:r>
            <a:r>
              <a:rPr lang="ru-RU" sz="1500" b="1" dirty="0" err="1"/>
              <a:t>активів</a:t>
            </a:r>
            <a:r>
              <a:rPr lang="ru-RU" sz="1500" b="1" dirty="0"/>
              <a:t>), </a:t>
            </a:r>
            <a:r>
              <a:rPr lang="ru-RU" sz="1500" dirty="0"/>
              <a:t>а </a:t>
            </a:r>
            <a:r>
              <a:rPr lang="ru-RU" sz="1500" dirty="0" err="1"/>
              <a:t>показником</a:t>
            </a:r>
            <a:r>
              <a:rPr lang="ru-RU" sz="1500" dirty="0"/>
              <a:t> </a:t>
            </a:r>
            <a:r>
              <a:rPr lang="ru-RU" sz="1500" dirty="0" err="1"/>
              <a:t>ризику</a:t>
            </a:r>
            <a:r>
              <a:rPr lang="ru-RU" sz="1500" dirty="0"/>
              <a:t> банку служить </a:t>
            </a:r>
            <a:r>
              <a:rPr lang="ru-RU" sz="1500" dirty="0" err="1"/>
              <a:t>мультиплікатор</a:t>
            </a:r>
            <a:r>
              <a:rPr lang="ru-RU" sz="1500" dirty="0"/>
              <a:t> </a:t>
            </a:r>
            <a:r>
              <a:rPr lang="ru-RU" sz="1500" dirty="0" err="1"/>
              <a:t>капіталу</a:t>
            </a:r>
            <a:r>
              <a:rPr lang="ru-RU" sz="1500" dirty="0"/>
              <a:t>. </a:t>
            </a:r>
          </a:p>
          <a:p>
            <a:endParaRPr lang="ru-RU" sz="1500" dirty="0"/>
          </a:p>
          <a:p>
            <a:r>
              <a:rPr lang="ru-RU" sz="1500" b="1" dirty="0" err="1"/>
              <a:t>Показник</a:t>
            </a:r>
            <a:r>
              <a:rPr lang="ru-RU" sz="1500" b="1" dirty="0"/>
              <a:t> </a:t>
            </a:r>
            <a:r>
              <a:rPr lang="ru-RU" sz="1500" b="1" dirty="0" err="1"/>
              <a:t>мультиплікатора</a:t>
            </a:r>
            <a:r>
              <a:rPr lang="ru-RU" sz="1500" b="1" dirty="0"/>
              <a:t> </a:t>
            </a:r>
            <a:r>
              <a:rPr lang="ru-RU" sz="1500" b="1" dirty="0" err="1"/>
              <a:t>капіталу</a:t>
            </a:r>
            <a:r>
              <a:rPr lang="ru-RU" sz="1500" b="1" dirty="0"/>
              <a:t> (МК)</a:t>
            </a:r>
            <a:r>
              <a:rPr lang="ru-RU" sz="1500" dirty="0"/>
              <a:t> — </a:t>
            </a:r>
            <a:r>
              <a:rPr lang="ru-RU" sz="1500" dirty="0" err="1"/>
              <a:t>це</a:t>
            </a:r>
            <a:r>
              <a:rPr lang="ru-RU" sz="1500" dirty="0"/>
              <a:t> </a:t>
            </a:r>
            <a:r>
              <a:rPr lang="ru-RU" sz="1500" dirty="0" err="1"/>
              <a:t>відношення</a:t>
            </a:r>
            <a:r>
              <a:rPr lang="ru-RU" sz="1500" dirty="0"/>
              <a:t> </a:t>
            </a:r>
            <a:r>
              <a:rPr lang="ru-RU" sz="1500" dirty="0" err="1"/>
              <a:t>середніх</a:t>
            </a:r>
            <a:r>
              <a:rPr lang="ru-RU" sz="1500" dirty="0"/>
              <a:t> </a:t>
            </a:r>
            <a:r>
              <a:rPr lang="ru-RU" sz="1500" dirty="0" err="1"/>
              <a:t>активів</a:t>
            </a:r>
            <a:r>
              <a:rPr lang="ru-RU" sz="1500" dirty="0"/>
              <a:t> (А) до </a:t>
            </a:r>
            <a:r>
              <a:rPr lang="ru-RU" sz="1500" dirty="0" err="1"/>
              <a:t>власного</a:t>
            </a:r>
            <a:r>
              <a:rPr lang="ru-RU" sz="1500" dirty="0"/>
              <a:t> </a:t>
            </a:r>
            <a:r>
              <a:rPr lang="ru-RU" sz="1500" dirty="0" err="1"/>
              <a:t>капіталу</a:t>
            </a:r>
            <a:r>
              <a:rPr lang="ru-RU" sz="1500" dirty="0"/>
              <a:t> банку (К):</a:t>
            </a:r>
          </a:p>
          <a:p>
            <a:endParaRPr lang="ru-RU" sz="1500" dirty="0" smtClean="0"/>
          </a:p>
          <a:p>
            <a:r>
              <a:rPr lang="ru-RU" sz="1500" b="1" i="1" dirty="0" smtClean="0"/>
              <a:t>МК</a:t>
            </a:r>
            <a:r>
              <a:rPr lang="ru-RU" sz="1500" b="1" i="1" dirty="0"/>
              <a:t>=  </a:t>
            </a:r>
            <a:r>
              <a:rPr lang="ru-RU" sz="1500" b="1" i="1" dirty="0" smtClean="0"/>
              <a:t>А ⁄ К</a:t>
            </a:r>
            <a:endParaRPr lang="ru-RU" sz="1500" b="1" i="1" dirty="0"/>
          </a:p>
          <a:p>
            <a:endParaRPr lang="ru-RU" sz="1500" dirty="0" smtClean="0"/>
          </a:p>
          <a:p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/>
              <a:t>вищим</a:t>
            </a:r>
            <a:r>
              <a:rPr lang="ru-RU" sz="1500" dirty="0"/>
              <a:t> є </a:t>
            </a:r>
            <a:r>
              <a:rPr lang="ru-RU" sz="1500" dirty="0" err="1"/>
              <a:t>значення</a:t>
            </a:r>
            <a:r>
              <a:rPr lang="ru-RU" sz="1500" dirty="0"/>
              <a:t> </a:t>
            </a:r>
            <a:r>
              <a:rPr lang="ru-RU" sz="1500" dirty="0" err="1"/>
              <a:t>мультиплікатора</a:t>
            </a:r>
            <a:r>
              <a:rPr lang="ru-RU" sz="1500" dirty="0"/>
              <a:t> </a:t>
            </a:r>
            <a:r>
              <a:rPr lang="ru-RU" sz="1500" dirty="0" err="1"/>
              <a:t>капіталу</a:t>
            </a:r>
            <a:r>
              <a:rPr lang="ru-RU" sz="1500" dirty="0"/>
              <a:t>, то </a:t>
            </a:r>
            <a:r>
              <a:rPr lang="ru-RU" sz="1500" dirty="0" err="1"/>
              <a:t>вищим</a:t>
            </a:r>
            <a:r>
              <a:rPr lang="ru-RU" sz="1500" dirty="0"/>
              <a:t> буде й </a:t>
            </a:r>
            <a:r>
              <a:rPr lang="ru-RU" sz="1500" dirty="0" err="1"/>
              <a:t>ризик</a:t>
            </a:r>
            <a:r>
              <a:rPr lang="ru-RU" sz="1500" dirty="0"/>
              <a:t>.</a:t>
            </a:r>
          </a:p>
          <a:p>
            <a:r>
              <a:rPr lang="ru-RU" sz="1500" dirty="0"/>
              <a:t>Таким чином, </a:t>
            </a:r>
            <a:r>
              <a:rPr lang="ru-RU" sz="1500" b="1" dirty="0" err="1"/>
              <a:t>залежність</a:t>
            </a:r>
            <a:r>
              <a:rPr lang="ru-RU" sz="1500" b="1" dirty="0"/>
              <a:t> </a:t>
            </a:r>
            <a:r>
              <a:rPr lang="ru-RU" sz="1500" b="1" dirty="0" err="1"/>
              <a:t>між</a:t>
            </a:r>
            <a:r>
              <a:rPr lang="ru-RU" sz="1500" b="1" dirty="0"/>
              <a:t> </a:t>
            </a:r>
            <a:r>
              <a:rPr lang="ru-RU" sz="1500" b="1" dirty="0" err="1"/>
              <a:t>прибутком</a:t>
            </a:r>
            <a:r>
              <a:rPr lang="ru-RU" sz="1500" b="1" dirty="0"/>
              <a:t> і </a:t>
            </a:r>
            <a:r>
              <a:rPr lang="ru-RU" sz="1500" b="1" dirty="0" err="1"/>
              <a:t>ризиком</a:t>
            </a:r>
            <a:r>
              <a:rPr lang="ru-RU" sz="1500" b="1" dirty="0"/>
              <a:t> </a:t>
            </a:r>
            <a:r>
              <a:rPr lang="ru-RU" sz="1500" dirty="0" err="1"/>
              <a:t>описується</a:t>
            </a:r>
            <a:r>
              <a:rPr lang="ru-RU" sz="1500" dirty="0"/>
              <a:t> </a:t>
            </a:r>
            <a:r>
              <a:rPr lang="ru-RU" sz="1500" dirty="0" err="1"/>
              <a:t>моделлю</a:t>
            </a:r>
            <a:r>
              <a:rPr lang="ru-RU" sz="1500" dirty="0"/>
              <a:t>: </a:t>
            </a:r>
            <a:r>
              <a:rPr lang="en-US" sz="1500" b="1" i="1" dirty="0"/>
              <a:t>ROE = ROA • </a:t>
            </a:r>
            <a:r>
              <a:rPr lang="ru-RU" sz="1500" b="1" i="1" dirty="0"/>
              <a:t>МК</a:t>
            </a:r>
          </a:p>
          <a:p>
            <a:endParaRPr lang="ru-RU" sz="1500" dirty="0" smtClean="0"/>
          </a:p>
          <a:p>
            <a:r>
              <a:rPr lang="ru-RU" sz="1500" dirty="0" err="1" smtClean="0"/>
              <a:t>Ця</a:t>
            </a:r>
            <a:r>
              <a:rPr lang="ru-RU" sz="1500" dirty="0" smtClean="0"/>
              <a:t> </a:t>
            </a:r>
            <a:r>
              <a:rPr lang="ru-RU" sz="1500" dirty="0"/>
              <a:t>формула </a:t>
            </a:r>
            <a:r>
              <a:rPr lang="ru-RU" sz="1500" dirty="0" err="1"/>
              <a:t>вказує</a:t>
            </a:r>
            <a:r>
              <a:rPr lang="ru-RU" sz="1500" dirty="0"/>
              <a:t> на </a:t>
            </a:r>
            <a:r>
              <a:rPr lang="ru-RU" sz="1500" dirty="0" err="1"/>
              <a:t>взаємозв’язок</a:t>
            </a:r>
            <a:r>
              <a:rPr lang="ru-RU" sz="1500" dirty="0"/>
              <a:t> </a:t>
            </a:r>
            <a:r>
              <a:rPr lang="ru-RU" sz="1500" dirty="0" err="1"/>
              <a:t>прибутку</a:t>
            </a:r>
            <a:r>
              <a:rPr lang="ru-RU" sz="1500" dirty="0"/>
              <a:t> </a:t>
            </a:r>
            <a:r>
              <a:rPr lang="ru-RU" sz="1500" dirty="0" err="1"/>
              <a:t>із</a:t>
            </a:r>
            <a:r>
              <a:rPr lang="ru-RU" sz="1500" dirty="0"/>
              <a:t> </a:t>
            </a:r>
            <a:r>
              <a:rPr lang="ru-RU" sz="1500" dirty="0" err="1"/>
              <a:t>джерелами</a:t>
            </a:r>
            <a:r>
              <a:rPr lang="ru-RU" sz="1500" dirty="0"/>
              <a:t> </a:t>
            </a:r>
            <a:r>
              <a:rPr lang="ru-RU" sz="1500" dirty="0" err="1"/>
              <a:t>формування</a:t>
            </a:r>
            <a:r>
              <a:rPr lang="ru-RU" sz="1500" dirty="0"/>
              <a:t> </a:t>
            </a:r>
            <a:r>
              <a:rPr lang="ru-RU" sz="1500" dirty="0" err="1"/>
              <a:t>банківських</a:t>
            </a:r>
            <a:r>
              <a:rPr lang="ru-RU" sz="1500" dirty="0"/>
              <a:t> </a:t>
            </a:r>
            <a:r>
              <a:rPr lang="ru-RU" sz="1500" dirty="0" err="1"/>
              <a:t>ресурсів</a:t>
            </a:r>
            <a:r>
              <a:rPr lang="ru-RU" sz="1500" dirty="0"/>
              <a:t>, а </a:t>
            </a:r>
            <a:r>
              <a:rPr lang="ru-RU" sz="1500" dirty="0" err="1"/>
              <a:t>точніше</a:t>
            </a:r>
            <a:r>
              <a:rPr lang="ru-RU" sz="1500" dirty="0"/>
              <a:t> — </a:t>
            </a:r>
            <a:r>
              <a:rPr lang="ru-RU" sz="1500" dirty="0" err="1"/>
              <a:t>зі</a:t>
            </a:r>
            <a:r>
              <a:rPr lang="ru-RU" sz="1500" dirty="0"/>
              <a:t> </a:t>
            </a:r>
            <a:r>
              <a:rPr lang="ru-RU" sz="1500" dirty="0" err="1"/>
              <a:t>співвідношенням</a:t>
            </a:r>
            <a:r>
              <a:rPr lang="ru-RU" sz="1500" dirty="0"/>
              <a:t> </a:t>
            </a:r>
            <a:r>
              <a:rPr lang="ru-RU" sz="1500" dirty="0" err="1"/>
              <a:t>власних</a:t>
            </a:r>
            <a:r>
              <a:rPr lang="ru-RU" sz="1500" dirty="0"/>
              <a:t> та </a:t>
            </a:r>
            <a:r>
              <a:rPr lang="ru-RU" sz="1500" dirty="0" err="1"/>
              <a:t>залучених</a:t>
            </a:r>
            <a:r>
              <a:rPr lang="ru-RU" sz="1500" dirty="0"/>
              <a:t> </a:t>
            </a:r>
            <a:r>
              <a:rPr lang="ru-RU" sz="1500" dirty="0" err="1"/>
              <a:t>коштів</a:t>
            </a:r>
            <a:r>
              <a:rPr lang="ru-RU" sz="1500" dirty="0"/>
              <a:t>. </a:t>
            </a:r>
            <a:r>
              <a:rPr lang="ru-RU" sz="1500" dirty="0" err="1"/>
              <a:t>Що</a:t>
            </a:r>
            <a:r>
              <a:rPr lang="ru-RU" sz="1500" dirty="0"/>
              <a:t> </a:t>
            </a:r>
            <a:r>
              <a:rPr lang="ru-RU" sz="1500" dirty="0" err="1"/>
              <a:t>вищий</a:t>
            </a:r>
            <a:r>
              <a:rPr lang="ru-RU" sz="1500" dirty="0"/>
              <a:t> </a:t>
            </a:r>
            <a:r>
              <a:rPr lang="ru-RU" sz="1500" dirty="0" err="1"/>
              <a:t>прибуток</a:t>
            </a:r>
            <a:r>
              <a:rPr lang="ru-RU" sz="1500" dirty="0"/>
              <a:t>, то </a:t>
            </a:r>
            <a:r>
              <a:rPr lang="ru-RU" sz="1500" dirty="0" err="1"/>
              <a:t>ризикованішою</a:t>
            </a:r>
            <a:r>
              <a:rPr lang="ru-RU" sz="1500" dirty="0"/>
              <a:t> </a:t>
            </a:r>
            <a:r>
              <a:rPr lang="ru-RU" sz="1500" dirty="0" err="1"/>
              <a:t>має</a:t>
            </a:r>
            <a:r>
              <a:rPr lang="ru-RU" sz="1500" dirty="0"/>
              <a:t> бути структура </a:t>
            </a:r>
            <a:r>
              <a:rPr lang="ru-RU" sz="1500" dirty="0" err="1"/>
              <a:t>банківського</a:t>
            </a:r>
            <a:r>
              <a:rPr lang="ru-RU" sz="1500" dirty="0"/>
              <a:t> балансу за </a:t>
            </a:r>
            <a:r>
              <a:rPr lang="ru-RU" sz="1500" dirty="0" err="1"/>
              <a:t>інших</a:t>
            </a:r>
            <a:r>
              <a:rPr lang="ru-RU" sz="1500" dirty="0"/>
              <a:t> </a:t>
            </a:r>
            <a:r>
              <a:rPr lang="ru-RU" sz="1500" dirty="0" err="1"/>
              <a:t>однакових</a:t>
            </a:r>
            <a:r>
              <a:rPr lang="ru-RU" sz="1500" dirty="0"/>
              <a:t> умов.</a:t>
            </a:r>
          </a:p>
          <a:p>
            <a:endParaRPr lang="ru-RU" sz="1500" dirty="0" smtClean="0"/>
          </a:p>
          <a:p>
            <a:r>
              <a:rPr lang="ru-RU" sz="1500" dirty="0" smtClean="0"/>
              <a:t>На </a:t>
            </a:r>
            <a:r>
              <a:rPr lang="ru-RU" sz="1500" dirty="0" err="1"/>
              <a:t>наступному</a:t>
            </a:r>
            <a:r>
              <a:rPr lang="ru-RU" sz="1500" dirty="0"/>
              <a:t> </a:t>
            </a:r>
            <a:r>
              <a:rPr lang="ru-RU" sz="1500" dirty="0" err="1"/>
              <a:t>етапі</a:t>
            </a:r>
            <a:r>
              <a:rPr lang="ru-RU" sz="1500" dirty="0"/>
              <a:t> </a:t>
            </a:r>
            <a:r>
              <a:rPr lang="ru-RU" sz="1500" dirty="0" err="1"/>
              <a:t>проводять</a:t>
            </a:r>
            <a:r>
              <a:rPr lang="ru-RU" sz="1500" dirty="0"/>
              <a:t> </a:t>
            </a:r>
            <a:r>
              <a:rPr lang="ru-RU" sz="1500" b="1" dirty="0" err="1"/>
              <a:t>поглиблений</a:t>
            </a:r>
            <a:r>
              <a:rPr lang="ru-RU" sz="1500" b="1" dirty="0"/>
              <a:t> </a:t>
            </a:r>
            <a:r>
              <a:rPr lang="ru-RU" sz="1500" b="1" dirty="0" err="1"/>
              <a:t>аналіз</a:t>
            </a:r>
            <a:r>
              <a:rPr lang="ru-RU" sz="1500" b="1" dirty="0"/>
              <a:t> (</a:t>
            </a:r>
            <a:r>
              <a:rPr lang="ru-RU" sz="1500" b="1" dirty="0" err="1"/>
              <a:t>власне</a:t>
            </a:r>
            <a:r>
              <a:rPr lang="ru-RU" sz="1500" b="1" dirty="0"/>
              <a:t> </a:t>
            </a:r>
            <a:r>
              <a:rPr lang="ru-RU" sz="1500" b="1" dirty="0" err="1"/>
              <a:t>аналіз</a:t>
            </a:r>
            <a:r>
              <a:rPr lang="ru-RU" sz="1500" b="1" dirty="0"/>
              <a:t> Дюпона), </a:t>
            </a:r>
            <a:r>
              <a:rPr lang="ru-RU" sz="1500" dirty="0" err="1"/>
              <a:t>розклавши</a:t>
            </a:r>
            <a:r>
              <a:rPr lang="ru-RU" sz="1500" dirty="0"/>
              <a:t> </a:t>
            </a:r>
            <a:r>
              <a:rPr lang="ru-RU" sz="1500" dirty="0" err="1"/>
              <a:t>прибутковість</a:t>
            </a:r>
            <a:r>
              <a:rPr lang="ru-RU" sz="1500" dirty="0"/>
              <a:t> </a:t>
            </a:r>
            <a:r>
              <a:rPr lang="ru-RU" sz="1500" dirty="0" err="1"/>
              <a:t>активів</a:t>
            </a:r>
            <a:r>
              <a:rPr lang="ru-RU" sz="1500" dirty="0"/>
              <a:t> (</a:t>
            </a:r>
            <a:r>
              <a:rPr lang="en-US" sz="1500" dirty="0"/>
              <a:t>ROA) </a:t>
            </a:r>
            <a:r>
              <a:rPr lang="ru-RU" sz="1500" dirty="0"/>
              <a:t>на </a:t>
            </a:r>
            <a:r>
              <a:rPr lang="ru-RU" sz="1500" dirty="0" err="1"/>
              <a:t>показник</a:t>
            </a:r>
            <a:r>
              <a:rPr lang="ru-RU" sz="1500" dirty="0"/>
              <a:t> </a:t>
            </a:r>
            <a:r>
              <a:rPr lang="ru-RU" sz="1500" dirty="0" err="1"/>
              <a:t>чистої</a:t>
            </a:r>
            <a:r>
              <a:rPr lang="ru-RU" sz="1500" dirty="0"/>
              <a:t> </a:t>
            </a:r>
            <a:r>
              <a:rPr lang="ru-RU" sz="1500" dirty="0" err="1"/>
              <a:t>маржі</a:t>
            </a:r>
            <a:r>
              <a:rPr lang="ru-RU" sz="1500" dirty="0"/>
              <a:t> </a:t>
            </a:r>
            <a:r>
              <a:rPr lang="ru-RU" sz="1500" dirty="0" err="1"/>
              <a:t>прибутку</a:t>
            </a:r>
            <a:r>
              <a:rPr lang="ru-RU" sz="1500" dirty="0"/>
              <a:t> та </a:t>
            </a:r>
            <a:r>
              <a:rPr lang="ru-RU" sz="1500" dirty="0" err="1"/>
              <a:t>коефіцієнт</a:t>
            </a:r>
            <a:r>
              <a:rPr lang="ru-RU" sz="1500" dirty="0"/>
              <a:t> </a:t>
            </a:r>
            <a:r>
              <a:rPr lang="ru-RU" sz="1500" dirty="0" err="1"/>
              <a:t>дохідності</a:t>
            </a:r>
            <a:r>
              <a:rPr lang="ru-RU" sz="1500" dirty="0"/>
              <a:t> (</a:t>
            </a:r>
            <a:r>
              <a:rPr lang="ru-RU" sz="1500" dirty="0" err="1"/>
              <a:t>або</a:t>
            </a:r>
            <a:r>
              <a:rPr lang="ru-RU" sz="1500" dirty="0"/>
              <a:t> </a:t>
            </a:r>
            <a:r>
              <a:rPr lang="ru-RU" sz="1500" dirty="0" err="1"/>
              <a:t>використання</a:t>
            </a:r>
            <a:r>
              <a:rPr lang="ru-RU" sz="1500" dirty="0"/>
              <a:t>) </a:t>
            </a:r>
            <a:r>
              <a:rPr lang="ru-RU" sz="1500" dirty="0" err="1"/>
              <a:t>активів</a:t>
            </a:r>
            <a:r>
              <a:rPr lang="ru-RU" sz="1500" dirty="0" smtClean="0"/>
              <a:t>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36256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87110" y="538642"/>
            <a:ext cx="11617779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500" b="1" noProof="1">
                <a:solidFill>
                  <a:schemeClr val="tx1"/>
                </a:solidFill>
              </a:rPr>
              <a:t>Чиста маржа прибутку (</a:t>
            </a:r>
            <a:r>
              <a:rPr lang="en-US" altLang="ru-RU" sz="1500" b="1" noProof="1">
                <a:solidFill>
                  <a:schemeClr val="tx1"/>
                </a:solidFill>
              </a:rPr>
              <a:t>NPM)</a:t>
            </a:r>
            <a:r>
              <a:rPr lang="en-US" altLang="ru-RU" sz="1500" noProof="1">
                <a:solidFill>
                  <a:schemeClr val="tx1"/>
                </a:solidFill>
              </a:rPr>
              <a:t> </a:t>
            </a:r>
            <a:r>
              <a:rPr lang="uk-UA" altLang="ru-RU" sz="1500" noProof="1">
                <a:solidFill>
                  <a:schemeClr val="tx1"/>
                </a:solidFill>
              </a:rPr>
              <a:t>є відношенням чистого прибутку до валових доходів банку.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500" noProof="1">
                <a:solidFill>
                  <a:schemeClr val="tx1"/>
                </a:solidFill>
              </a:rPr>
              <a:t>Коефіцієнт дохідності активів (</a:t>
            </a:r>
            <a:r>
              <a:rPr lang="en-US" altLang="ru-RU" sz="1500" noProof="1">
                <a:solidFill>
                  <a:schemeClr val="tx1"/>
                </a:solidFill>
              </a:rPr>
              <a:t>EA) </a:t>
            </a:r>
            <a:r>
              <a:rPr lang="uk-UA" altLang="ru-RU" sz="1500" noProof="1">
                <a:solidFill>
                  <a:schemeClr val="tx1"/>
                </a:solidFill>
              </a:rPr>
              <a:t>розраховується як відношення валових доходів до сумарних активів банку. Тоді отримаємо залежність: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ru-RU" sz="1500" b="1" i="1" noProof="1">
                <a:solidFill>
                  <a:schemeClr val="tx1"/>
                </a:solidFill>
              </a:rPr>
              <a:t>ROA=  NP/E×E/A,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500" b="1" i="1" noProof="1">
                <a:solidFill>
                  <a:schemeClr val="tx1"/>
                </a:solidFill>
              </a:rPr>
              <a:t>або </a:t>
            </a:r>
            <a:r>
              <a:rPr lang="en-US" altLang="ru-RU" sz="1500" b="1" i="1" noProof="1">
                <a:solidFill>
                  <a:schemeClr val="tx1"/>
                </a:solidFill>
              </a:rPr>
              <a:t>ROA=NPM ×EA.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ru-RU" sz="1500" b="1" i="1" noProof="1">
                <a:solidFill>
                  <a:schemeClr val="tx1"/>
                </a:solidFill>
              </a:rPr>
              <a:t>ROE=NPM×EA×MK,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500" b="1" i="1" noProof="1">
                <a:solidFill>
                  <a:schemeClr val="tx1"/>
                </a:solidFill>
              </a:rPr>
              <a:t>або </a:t>
            </a:r>
            <a:r>
              <a:rPr lang="en-US" altLang="ru-RU" sz="1500" b="1" i="1" noProof="1" smtClean="0">
                <a:solidFill>
                  <a:schemeClr val="tx1"/>
                </a:solidFill>
              </a:rPr>
              <a:t>ROE</a:t>
            </a:r>
            <a:r>
              <a:rPr lang="en-US" altLang="ru-RU" sz="1500" b="1" i="1" noProof="1">
                <a:solidFill>
                  <a:schemeClr val="tx1"/>
                </a:solidFill>
              </a:rPr>
              <a:t>=  NP/E×E/A×A/K.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500" b="1" noProof="1">
                <a:solidFill>
                  <a:schemeClr val="tx1"/>
                </a:solidFill>
              </a:rPr>
              <a:t>На завершальному етапі</a:t>
            </a:r>
            <a:r>
              <a:rPr lang="uk-UA" altLang="ru-RU" sz="1500" noProof="1">
                <a:solidFill>
                  <a:schemeClr val="tx1"/>
                </a:solidFill>
              </a:rPr>
              <a:t> аналізують чинники, які вплинули на маржу прибутку та дохідність активів. До них належать валові доходи, операційні витрати та структура активів банку. Мета такого аналізу полягає у виявленні причин неефективної роботи банку та пошуку резервів підвищення чистого прибутку. Чистий прибуток банку розкладається на доходи та витрати. Надалі вивчається динаміка різних складових доходів (процентних, комісійних, торгових, інших) і витрат банку (процентних, операційних, податкових платежів).</a:t>
            </a:r>
          </a:p>
        </p:txBody>
      </p:sp>
      <p:pic>
        <p:nvPicPr>
          <p:cNvPr id="4" name="Picture 2" descr="https://lh5.googleusercontent.com/wPI1A5yZc6NUFE4ajmCA8ZnGBFKpEpWAF43ph9gEa4L8YBhmaF9FK-Kmn5fE1j4WYtlMvEjBxNYPWsAy9io70-dh4tCOuDuITzyeVtVmvv7LrJjz740MGq58yabczUVXcCKP-7Dp2zmrGfVcBqq49eeOCcHTDqlk97K2VekwbruQDsTFvKh3kfsqs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175" y="-1727200"/>
            <a:ext cx="1000125" cy="4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8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96666" y="2784458"/>
            <a:ext cx="109986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sz="5400" b="1" noProof="1">
                <a:solidFill>
                  <a:schemeClr val="bg2">
                    <a:lumMod val="25000"/>
                  </a:schemeClr>
                </a:solidFill>
              </a:rPr>
              <a:t>Дякую за увагу!</a:t>
            </a:r>
            <a:endParaRPr kumimoji="0" lang="uk-UA" altLang="ru-RU" sz="4400" b="0" i="0" u="none" strike="noStrike" cap="none" normalizeH="0" baseline="0" noProof="1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3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800607" y="1962134"/>
            <a:ext cx="70285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noProof="1"/>
              <a:t>Процес планування в банках.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noProof="1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noProof="1"/>
              <a:t>Види планування банківської діяльності.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noProof="1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noProof="1"/>
              <a:t>Етапи та організація процесу планування.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ru-RU" sz="2000" noProof="1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000" noProof="1"/>
              <a:t>Фінансове планування в банку.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00607" y="783337"/>
            <a:ext cx="53183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/>
              <a:t>План</a:t>
            </a:r>
            <a:endParaRPr lang="uk-UA" sz="13800" noProof="1"/>
          </a:p>
        </p:txBody>
      </p:sp>
    </p:spTree>
    <p:extLst>
      <p:ext uri="{BB962C8B-B14F-4D97-AF65-F5344CB8AC3E}">
        <p14:creationId xmlns:p14="http://schemas.microsoft.com/office/powerpoint/2010/main" val="172360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1012" y="566678"/>
            <a:ext cx="6385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u="sng" noProof="1"/>
              <a:t>Процес планування в банках</a:t>
            </a:r>
            <a:endParaRPr lang="uk-UA" u="sng" noProof="1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noProof="1"/>
              <a:t>Планування банківської діяльності </a:t>
            </a:r>
            <a:r>
              <a:rPr lang="uk-UA" noProof="1"/>
              <a:t>— це процес визначення цілей на майбутнє та розробка шляхів їх досягнення.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У </a:t>
            </a:r>
            <a:r>
              <a:rPr lang="ru-RU" b="1" noProof="1"/>
              <a:t>процесі розробки плану</a:t>
            </a:r>
            <a:r>
              <a:rPr lang="ru-RU" noProof="1"/>
              <a:t> діяльності банку вирішуються такі </a:t>
            </a:r>
            <a:r>
              <a:rPr lang="ru-RU" b="1" noProof="1"/>
              <a:t>основні завдання: </a:t>
            </a:r>
            <a:r>
              <a:rPr lang="uk-UA" noProof="1"/>
              <a:t> 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визначення перспективи та майбутнього профілю банку;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визначення цільових рівнів прибутковості банку;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визначення та характеристика сегментів ринку, що їх має намір обслуговувати банк;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визначення обсягів ресурсів, необхідних для досягнення цілей, таких як матеріальні, фінансові та трудові ресурси;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розробка видів послуг, фінансових продуктів та технологій, завдяки впровадженню яких банк зможе отримати бажані результати;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noProof="1"/>
              <a:t>• створення ефективних систем контролю за виконанням планів.</a:t>
            </a:r>
          </a:p>
        </p:txBody>
      </p:sp>
    </p:spTree>
    <p:extLst>
      <p:ext uri="{BB962C8B-B14F-4D97-AF65-F5344CB8AC3E}">
        <p14:creationId xmlns:p14="http://schemas.microsoft.com/office/powerpoint/2010/main" val="337294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0552" y="299889"/>
            <a:ext cx="4895448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dirty="0"/>
              <a:t>Аналіз </a:t>
            </a:r>
            <a:r>
              <a:rPr lang="ru-RU" b="1" dirty="0"/>
              <a:t>фактичного становища банку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B66EE9-DFE5-42CE-9873-DDE1068CF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9504"/>
          <a:stretch/>
        </p:blipFill>
        <p:spPr>
          <a:xfrm>
            <a:off x="8498413" y="795149"/>
            <a:ext cx="3693588" cy="4516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063674-FB60-4778-A93A-C2E868177516}"/>
              </a:ext>
            </a:extLst>
          </p:cNvPr>
          <p:cNvSpPr/>
          <p:nvPr/>
        </p:nvSpPr>
        <p:spPr>
          <a:xfrm>
            <a:off x="291549" y="795149"/>
            <a:ext cx="9276522" cy="5640262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500" dirty="0" err="1"/>
              <a:t>Аналіз</a:t>
            </a:r>
            <a:r>
              <a:rPr lang="ru-RU" sz="1500" dirty="0"/>
              <a:t> з </a:t>
            </a:r>
            <a:r>
              <a:rPr lang="ru-RU" sz="1500" dirty="0" err="1"/>
              <a:t>позицій</a:t>
            </a:r>
            <a:r>
              <a:rPr lang="ru-RU" sz="1500" dirty="0"/>
              <a:t> </a:t>
            </a:r>
            <a:r>
              <a:rPr lang="ru-RU" sz="1500" dirty="0" err="1"/>
              <a:t>сьогодення</a:t>
            </a:r>
            <a:r>
              <a:rPr lang="ru-RU" sz="1500" dirty="0"/>
              <a:t> та </a:t>
            </a:r>
            <a:r>
              <a:rPr lang="ru-RU" sz="1500" dirty="0" err="1"/>
              <a:t>майбутнього</a:t>
            </a:r>
            <a:r>
              <a:rPr lang="ru-RU" sz="1500" dirty="0"/>
              <a:t> </a:t>
            </a:r>
            <a:r>
              <a:rPr lang="ru-RU" sz="1500" dirty="0" err="1"/>
              <a:t>стосується</a:t>
            </a:r>
            <a:r>
              <a:rPr lang="ru-RU" sz="1500" dirty="0"/>
              <a:t> </a:t>
            </a:r>
            <a:r>
              <a:rPr lang="ru-RU" sz="1500" b="1" dirty="0"/>
              <a:t>таких </a:t>
            </a:r>
            <a:r>
              <a:rPr lang="ru-RU" sz="1500" b="1" dirty="0" err="1"/>
              <a:t>основних</a:t>
            </a:r>
            <a:r>
              <a:rPr lang="ru-RU" sz="1500" b="1" dirty="0"/>
              <a:t> сфер </a:t>
            </a:r>
            <a:r>
              <a:rPr lang="ru-RU" sz="1500" b="1" dirty="0" err="1"/>
              <a:t>управління</a:t>
            </a:r>
            <a:r>
              <a:rPr lang="ru-RU" sz="1500" b="1" dirty="0"/>
              <a:t> </a:t>
            </a:r>
            <a:r>
              <a:rPr lang="ru-RU" sz="1500" dirty="0" err="1"/>
              <a:t>банківською</a:t>
            </a:r>
            <a:r>
              <a:rPr lang="ru-RU" sz="1500" dirty="0"/>
              <a:t> </a:t>
            </a:r>
            <a:r>
              <a:rPr lang="ru-RU" sz="1500" dirty="0" err="1"/>
              <a:t>діяльністю</a:t>
            </a:r>
            <a:r>
              <a:rPr lang="ru-RU" sz="1500" dirty="0"/>
              <a:t>: </a:t>
            </a:r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ru-RU" sz="1500" dirty="0">
                <a:sym typeface="Symbol" panose="05050102010706020507" pitchFamily="18" charset="2"/>
              </a:rPr>
              <a:t></a:t>
            </a:r>
            <a:r>
              <a:rPr lang="uk-UA" sz="1500" dirty="0"/>
              <a:t> управління джерелами фінансування — методи та форми залучення депозитів; нарощування капіталу; розвиток нових видів банківських послуг і продуктів; пошук надійних джерел запозичення коштів; </a:t>
            </a:r>
            <a:endParaRPr lang="ru-RU" sz="1500" dirty="0"/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uk-UA" sz="1500" dirty="0"/>
              <a:t>2</a:t>
            </a:r>
            <a:r>
              <a:rPr lang="ru-RU" sz="1500" dirty="0">
                <a:sym typeface="Symbol" panose="05050102010706020507" pitchFamily="18" charset="2"/>
              </a:rPr>
              <a:t></a:t>
            </a:r>
            <a:r>
              <a:rPr lang="uk-UA" sz="1500" dirty="0"/>
              <a:t> управління прибутковістю банку — ефективність операційної діяльності; рівень інформаційних технологій; фінансові результати діяльності банку в цілому та окремих його підрозділів і працівників; </a:t>
            </a:r>
            <a:endParaRPr lang="ru-RU" sz="1500" dirty="0"/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uk-UA" sz="1500" dirty="0"/>
              <a:t>3</a:t>
            </a:r>
            <a:r>
              <a:rPr lang="ru-RU" sz="1500" dirty="0">
                <a:sym typeface="Symbol" panose="05050102010706020507" pitchFamily="18" charset="2"/>
              </a:rPr>
              <a:t></a:t>
            </a:r>
            <a:r>
              <a:rPr lang="uk-UA" sz="1500" dirty="0"/>
              <a:t> управління ризиком активних операцій банку — кредитних, інвестиційних, позабалансових; </a:t>
            </a:r>
            <a:endParaRPr lang="ru-RU" sz="1500" dirty="0"/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uk-UA" sz="1500" dirty="0"/>
              <a:t>4</a:t>
            </a:r>
            <a:r>
              <a:rPr lang="ru-RU" sz="1500" dirty="0">
                <a:sym typeface="Symbol" panose="05050102010706020507" pitchFamily="18" charset="2"/>
              </a:rPr>
              <a:t></a:t>
            </a:r>
            <a:r>
              <a:rPr lang="uk-UA" sz="1500" dirty="0"/>
              <a:t> управління комісійними операціями — рівень операційного обслуговування; консалтинг; технічні послуги; довірчі операції клієнтів; </a:t>
            </a:r>
            <a:endParaRPr lang="ru-RU" sz="1500" dirty="0"/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uk-UA" sz="1500" dirty="0"/>
              <a:t>5</a:t>
            </a:r>
            <a:r>
              <a:rPr lang="ru-RU" sz="1500" dirty="0">
                <a:sym typeface="Symbol" panose="05050102010706020507" pitchFamily="18" charset="2"/>
              </a:rPr>
              <a:t></a:t>
            </a:r>
            <a:r>
              <a:rPr lang="uk-UA" sz="1500" dirty="0"/>
              <a:t> розвиток контрольних функцій — системи внутрішнього аудиту; системи управління інформацією; організація систем контролю за ризиком кредитного й інвестиційного портфелів; </a:t>
            </a:r>
            <a:endParaRPr lang="ru-RU" sz="1500" dirty="0"/>
          </a:p>
          <a:p>
            <a:pPr marL="457200" indent="450215">
              <a:lnSpc>
                <a:spcPct val="150000"/>
              </a:lnSpc>
              <a:spcAft>
                <a:spcPts val="0"/>
              </a:spcAft>
            </a:pPr>
            <a:r>
              <a:rPr lang="uk-UA" sz="1500" dirty="0"/>
              <a:t>6</a:t>
            </a:r>
            <a:r>
              <a:rPr lang="ru-RU" sz="1500" dirty="0">
                <a:sym typeface="Symbol" panose="05050102010706020507" pitchFamily="18" charset="2"/>
              </a:rPr>
              <a:t></a:t>
            </a:r>
            <a:r>
              <a:rPr lang="uk-UA" sz="1500" dirty="0"/>
              <a:t> управління персоналом банку — підготовка кадрів; розробка систем набору, утримання та заохочування працівників; удосконалення організаційної структури банку</a:t>
            </a:r>
            <a:r>
              <a:rPr lang="uk-UA" sz="1600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36473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81599" y="562541"/>
            <a:ext cx="6509657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noProof="1"/>
              <a:t>Планування</a:t>
            </a:r>
            <a:r>
              <a:rPr lang="uk-UA" noProof="1"/>
              <a:t> — це багатоступенева й розгалужена </a:t>
            </a:r>
            <a:r>
              <a:rPr lang="uk-UA" sz="1600" noProof="1"/>
              <a:t>діяльність, яка охоплює всі аспекти організаційного та фінансового управління банком у контексті впливу зовнішнього середовища.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600" b="1" noProof="1"/>
              <a:t>Зовнішнє середовище</a:t>
            </a:r>
            <a:r>
              <a:rPr lang="uk-UA" sz="1600" noProof="1"/>
              <a:t>, на яке банк </a:t>
            </a:r>
            <a:r>
              <a:rPr lang="uk-UA" sz="1600" b="1" noProof="1"/>
              <a:t>не може</a:t>
            </a:r>
            <a:r>
              <a:rPr lang="uk-UA" sz="1600" noProof="1"/>
              <a:t> активно впливати і має пристосовуватись: </a:t>
            </a:r>
          </a:p>
          <a:p>
            <a:r>
              <a:rPr lang="uk-UA" sz="1600" noProof="1"/>
              <a:t>• політико-правова сфера — регулюючі процедури, податкова система, система пільг тощо; </a:t>
            </a:r>
          </a:p>
          <a:p>
            <a:r>
              <a:rPr lang="uk-UA" sz="1600" noProof="1"/>
              <a:t>• вимоги центрального банку, сформовані у вигляді обов’язкових економічних нормативів; </a:t>
            </a:r>
          </a:p>
          <a:p>
            <a:r>
              <a:rPr lang="uk-UA" sz="1600" noProof="1"/>
              <a:t>• коливання ділової активності в країні та кон’юнктура ринків; </a:t>
            </a:r>
          </a:p>
          <a:p>
            <a:r>
              <a:rPr lang="uk-UA" sz="1600" noProof="1"/>
              <a:t>• соціально-культурні особливості, притаманні кожній нації, регіону, які необхідно враховувати для успішної діяльності. </a:t>
            </a:r>
          </a:p>
          <a:p>
            <a:endParaRPr lang="uk-UA" sz="1600" noProof="1"/>
          </a:p>
          <a:p>
            <a:r>
              <a:rPr lang="uk-UA" sz="1600" b="1" noProof="1"/>
              <a:t>Зовнішнє середовище</a:t>
            </a:r>
            <a:r>
              <a:rPr lang="uk-UA" sz="1600" noProof="1"/>
              <a:t>, на яке банк </a:t>
            </a:r>
            <a:r>
              <a:rPr lang="uk-UA" sz="1600" b="1" noProof="1"/>
              <a:t>може</a:t>
            </a:r>
            <a:r>
              <a:rPr lang="uk-UA" sz="1600" noProof="1"/>
              <a:t> вплинути, пристосуватися, змінити або обійти: </a:t>
            </a:r>
          </a:p>
          <a:p>
            <a:r>
              <a:rPr lang="uk-UA" sz="1600" noProof="1"/>
              <a:t>• сфера економічних відносин — вибір партнерів, клієнтів, сегментів ринку, методів ведення конкурентної боротьби, розвиток банківських послуг та інструментів, які влаштовують банк, вихід на нові ринки; </a:t>
            </a:r>
          </a:p>
          <a:p>
            <a:r>
              <a:rPr lang="uk-UA" sz="1600" noProof="1"/>
              <a:t>• комунікаційно-інформаційне середовище — вибір систем і засобів зв’язку, передавання інформації, комп’ютерних систем, форм і рівнів одержання інформації.</a:t>
            </a:r>
          </a:p>
          <a:p>
            <a:endParaRPr lang="uk-UA" noProof="1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500" noProof="1"/>
              <a:t/>
            </a:r>
            <a:br>
              <a:rPr lang="uk-UA" sz="1500" noProof="1"/>
            </a:br>
            <a:endParaRPr lang="uk-UA" sz="1500" noProof="1"/>
          </a:p>
        </p:txBody>
      </p:sp>
    </p:spTree>
    <p:extLst>
      <p:ext uri="{BB962C8B-B14F-4D97-AF65-F5344CB8AC3E}">
        <p14:creationId xmlns:p14="http://schemas.microsoft.com/office/powerpoint/2010/main" val="35034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6525" y="652919"/>
            <a:ext cx="5288140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noProof="1">
                <a:solidFill>
                  <a:schemeClr val="dk1"/>
                </a:solidFill>
              </a:rPr>
              <a:t>Види планування банківської діяльності</a:t>
            </a:r>
            <a:endParaRPr lang="uk-UA" b="1" noProof="1">
              <a:solidFill>
                <a:schemeClr val="dk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3D3BFEA-B434-44E3-8469-2749871CB374}"/>
              </a:ext>
            </a:extLst>
          </p:cNvPr>
          <p:cNvSpPr/>
          <p:nvPr/>
        </p:nvSpPr>
        <p:spPr>
          <a:xfrm>
            <a:off x="916718" y="1153084"/>
            <a:ext cx="103476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Залежно </a:t>
            </a:r>
            <a:r>
              <a:rPr lang="ru-RU" dirty="0" err="1"/>
              <a:t>від</a:t>
            </a:r>
            <a:r>
              <a:rPr lang="ru-RU" dirty="0"/>
              <a:t> мети та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розроблення</a:t>
            </a:r>
            <a:r>
              <a:rPr lang="ru-RU" dirty="0"/>
              <a:t> плану </a:t>
            </a:r>
            <a:r>
              <a:rPr lang="ru-RU" b="1" dirty="0" err="1"/>
              <a:t>виокремлюють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види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dirty="0"/>
              <a:t>: </a:t>
            </a:r>
          </a:p>
          <a:p>
            <a:r>
              <a:rPr lang="ru-RU" dirty="0"/>
              <a:t>• </a:t>
            </a:r>
            <a:r>
              <a:rPr lang="ru-RU" dirty="0" err="1"/>
              <a:t>стратегічне</a:t>
            </a:r>
            <a:r>
              <a:rPr lang="ru-RU" dirty="0"/>
              <a:t>;</a:t>
            </a:r>
          </a:p>
          <a:p>
            <a:r>
              <a:rPr lang="ru-RU" b="1" dirty="0" err="1"/>
              <a:t>Стратегічне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та </a:t>
            </a:r>
            <a:r>
              <a:rPr lang="ru-RU" dirty="0" err="1"/>
              <a:t>стратегії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банку в </a:t>
            </a:r>
            <a:r>
              <a:rPr lang="ru-RU" dirty="0" err="1"/>
              <a:t>умовах</a:t>
            </a:r>
            <a:r>
              <a:rPr lang="ru-RU" dirty="0"/>
              <a:t> конкретного ринку. </a:t>
            </a:r>
            <a:r>
              <a:rPr lang="ru-RU" i="1" dirty="0" err="1"/>
              <a:t>Стратегічне</a:t>
            </a:r>
            <a:r>
              <a:rPr lang="ru-RU" i="1" dirty="0"/>
              <a:t> </a:t>
            </a:r>
            <a:r>
              <a:rPr lang="ru-RU" i="1" dirty="0" err="1"/>
              <a:t>управління</a:t>
            </a:r>
            <a:r>
              <a:rPr lang="ru-RU" i="1" dirty="0"/>
              <a:t> </a:t>
            </a:r>
            <a:r>
              <a:rPr lang="ru-RU" i="1" dirty="0" err="1"/>
              <a:t>комерційним</a:t>
            </a:r>
            <a:r>
              <a:rPr lang="ru-RU" i="1" dirty="0"/>
              <a:t> банком — </a:t>
            </a:r>
            <a:r>
              <a:rPr lang="ru-RU" i="1" dirty="0" err="1"/>
              <a:t>це</a:t>
            </a:r>
            <a:r>
              <a:rPr lang="ru-RU" i="1" dirty="0"/>
              <a:t> комплекс </a:t>
            </a:r>
            <a:r>
              <a:rPr lang="ru-RU" i="1" dirty="0" err="1"/>
              <a:t>взаємозв’язаних</a:t>
            </a:r>
            <a:r>
              <a:rPr lang="ru-RU" i="1" dirty="0"/>
              <a:t> у </a:t>
            </a:r>
            <a:r>
              <a:rPr lang="ru-RU" i="1" dirty="0" err="1"/>
              <a:t>часі</a:t>
            </a:r>
            <a:r>
              <a:rPr lang="ru-RU" i="1" dirty="0"/>
              <a:t> і </a:t>
            </a:r>
            <a:r>
              <a:rPr lang="ru-RU" i="1" dirty="0" err="1"/>
              <a:t>просторі</a:t>
            </a:r>
            <a:r>
              <a:rPr lang="ru-RU" i="1" dirty="0"/>
              <a:t> </a:t>
            </a:r>
            <a:r>
              <a:rPr lang="ru-RU" i="1" dirty="0" err="1"/>
              <a:t>управлінських</a:t>
            </a:r>
            <a:r>
              <a:rPr lang="ru-RU" i="1" dirty="0"/>
              <a:t> </a:t>
            </a:r>
            <a:r>
              <a:rPr lang="ru-RU" i="1" dirty="0" err="1"/>
              <a:t>процесів</a:t>
            </a:r>
            <a:r>
              <a:rPr lang="ru-RU" i="1" dirty="0"/>
              <a:t> і </a:t>
            </a:r>
            <a:r>
              <a:rPr lang="ru-RU" i="1" dirty="0" err="1"/>
              <a:t>функцій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забезпечують</a:t>
            </a:r>
            <a:r>
              <a:rPr lang="ru-RU" i="1" dirty="0"/>
              <a:t> </a:t>
            </a:r>
            <a:r>
              <a:rPr lang="ru-RU" i="1" dirty="0" err="1"/>
              <a:t>реалізацію</a:t>
            </a:r>
            <a:r>
              <a:rPr lang="ru-RU" i="1" dirty="0"/>
              <a:t> </a:t>
            </a:r>
            <a:r>
              <a:rPr lang="ru-RU" i="1" dirty="0" err="1"/>
              <a:t>місії</a:t>
            </a:r>
            <a:r>
              <a:rPr lang="ru-RU" i="1" dirty="0"/>
              <a:t> та </a:t>
            </a:r>
            <a:r>
              <a:rPr lang="ru-RU" i="1" dirty="0" err="1"/>
              <a:t>стратегічних</a:t>
            </a:r>
            <a:r>
              <a:rPr lang="ru-RU" i="1" dirty="0"/>
              <a:t> </a:t>
            </a:r>
            <a:r>
              <a:rPr lang="ru-RU" i="1" dirty="0" err="1"/>
              <a:t>цілей</a:t>
            </a:r>
            <a:r>
              <a:rPr lang="ru-RU" i="1" dirty="0"/>
              <a:t> </a:t>
            </a:r>
            <a:r>
              <a:rPr lang="ru-RU" i="1" dirty="0" err="1"/>
              <a:t>діяльності</a:t>
            </a:r>
            <a:r>
              <a:rPr lang="ru-RU" i="1" dirty="0"/>
              <a:t> банку.</a:t>
            </a:r>
          </a:p>
          <a:p>
            <a:r>
              <a:rPr lang="ru-RU" b="1" dirty="0" err="1"/>
              <a:t>Стратегічний</a:t>
            </a:r>
            <a:r>
              <a:rPr lang="ru-RU" b="1" dirty="0"/>
              <a:t> план</a:t>
            </a:r>
            <a:r>
              <a:rPr lang="ru-RU" dirty="0"/>
              <a:t> </a:t>
            </a:r>
            <a:r>
              <a:rPr lang="ru-RU" dirty="0" err="1"/>
              <a:t>розробляється</a:t>
            </a:r>
            <a:r>
              <a:rPr lang="ru-RU" dirty="0"/>
              <a:t> на </a:t>
            </a:r>
            <a:r>
              <a:rPr lang="ru-RU" dirty="0" err="1"/>
              <a:t>найвищому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керівництва</a:t>
            </a:r>
            <a:r>
              <a:rPr lang="ru-RU" dirty="0"/>
              <a:t> банком,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обов’язкові</a:t>
            </a:r>
            <a:r>
              <a:rPr lang="ru-RU" dirty="0"/>
              <a:t> у </a:t>
            </a:r>
            <a:r>
              <a:rPr lang="ru-RU" dirty="0" err="1"/>
              <a:t>формулюванні</a:t>
            </a:r>
            <a:r>
              <a:rPr lang="ru-RU" dirty="0"/>
              <a:t> </a:t>
            </a:r>
            <a:r>
              <a:rPr lang="ru-RU" dirty="0" err="1"/>
              <a:t>планових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.</a:t>
            </a:r>
          </a:p>
          <a:p>
            <a:r>
              <a:rPr lang="ru-RU" dirty="0"/>
              <a:t>У </a:t>
            </a:r>
            <a:r>
              <a:rPr lang="ru-RU" dirty="0" err="1"/>
              <a:t>стратегічному</a:t>
            </a:r>
            <a:r>
              <a:rPr lang="ru-RU" dirty="0"/>
              <a:t> </a:t>
            </a:r>
            <a:r>
              <a:rPr lang="ru-RU" dirty="0" err="1"/>
              <a:t>аналізі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широко </a:t>
            </a:r>
            <a:r>
              <a:rPr lang="ru-RU" dirty="0" err="1"/>
              <a:t>застосовуються</a:t>
            </a:r>
            <a:r>
              <a:rPr lang="ru-RU" dirty="0"/>
              <a:t> </a:t>
            </a:r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b="1" dirty="0"/>
              <a:t>(</a:t>
            </a:r>
            <a:r>
              <a:rPr lang="ru-RU" b="1" dirty="0" err="1"/>
              <a:t>діагностика</a:t>
            </a:r>
            <a:r>
              <a:rPr lang="ru-RU" b="1" dirty="0"/>
              <a:t>, </a:t>
            </a:r>
            <a:r>
              <a:rPr lang="ru-RU" b="1" dirty="0" err="1"/>
              <a:t>інтерв’ювання</a:t>
            </a:r>
            <a:r>
              <a:rPr lang="ru-RU" b="1" dirty="0"/>
              <a:t>, </a:t>
            </a:r>
            <a:r>
              <a:rPr lang="ru-RU" b="1" dirty="0" err="1"/>
              <a:t>сканування</a:t>
            </a:r>
            <a:r>
              <a:rPr lang="ru-RU" b="1" dirty="0"/>
              <a:t> </a:t>
            </a:r>
            <a:r>
              <a:rPr lang="ru-RU" b="1" dirty="0" err="1"/>
              <a:t>ситуації</a:t>
            </a:r>
            <a:r>
              <a:rPr lang="ru-RU" b="1" dirty="0"/>
              <a:t>, </a:t>
            </a:r>
            <a:r>
              <a:rPr lang="ru-RU" b="1" dirty="0" err="1"/>
              <a:t>евристичні</a:t>
            </a:r>
            <a:r>
              <a:rPr lang="ru-RU" b="1" dirty="0"/>
              <a:t> </a:t>
            </a:r>
            <a:r>
              <a:rPr lang="ru-RU" b="1" dirty="0" err="1"/>
              <a:t>методи</a:t>
            </a:r>
            <a:r>
              <a:rPr lang="ru-RU" b="1" dirty="0"/>
              <a:t>, </a:t>
            </a:r>
            <a:r>
              <a:rPr lang="ru-RU" b="1" dirty="0" err="1"/>
              <a:t>бенчмаркінг</a:t>
            </a:r>
            <a:r>
              <a:rPr lang="ru-RU" b="1" dirty="0"/>
              <a:t>)</a:t>
            </a:r>
            <a:r>
              <a:rPr lang="ru-RU" dirty="0"/>
              <a:t>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відома</a:t>
            </a:r>
            <a:r>
              <a:rPr lang="ru-RU" dirty="0"/>
              <a:t> методика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en-US" b="1" dirty="0"/>
              <a:t>SWOT.</a:t>
            </a:r>
            <a:endParaRPr lang="ru-RU" b="1" dirty="0"/>
          </a:p>
          <a:p>
            <a:r>
              <a:rPr lang="ru-RU" dirty="0"/>
              <a:t>• </a:t>
            </a:r>
            <a:r>
              <a:rPr lang="ru-RU" dirty="0" err="1"/>
              <a:t>тактичне</a:t>
            </a:r>
            <a:r>
              <a:rPr lang="ru-RU" dirty="0"/>
              <a:t>; </a:t>
            </a:r>
          </a:p>
          <a:p>
            <a:r>
              <a:rPr lang="ru-RU" b="1" dirty="0" err="1"/>
              <a:t>Тактичне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dirty="0" err="1"/>
              <a:t>зорієнтоване</a:t>
            </a:r>
            <a:r>
              <a:rPr lang="ru-RU" dirty="0"/>
              <a:t> на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постає</a:t>
            </a:r>
            <a:r>
              <a:rPr lang="ru-RU" dirty="0"/>
              <a:t> перед банком і </a:t>
            </a:r>
            <a:r>
              <a:rPr lang="ru-RU" dirty="0" err="1"/>
              <a:t>сформульоване</a:t>
            </a:r>
            <a:r>
              <a:rPr lang="ru-RU" dirty="0"/>
              <a:t> у </a:t>
            </a:r>
            <a:r>
              <a:rPr lang="ru-RU" dirty="0" err="1"/>
              <a:t>стратегічному</a:t>
            </a:r>
            <a:r>
              <a:rPr lang="ru-RU" dirty="0"/>
              <a:t> </a:t>
            </a:r>
            <a:r>
              <a:rPr lang="ru-RU" dirty="0" err="1"/>
              <a:t>плані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середньо</a:t>
            </a:r>
            <a:r>
              <a:rPr lang="ru-RU" dirty="0"/>
              <a:t>- та </a:t>
            </a:r>
            <a:r>
              <a:rPr lang="ru-RU" dirty="0" err="1"/>
              <a:t>короткостроковий</a:t>
            </a:r>
            <a:r>
              <a:rPr lang="ru-RU" dirty="0"/>
              <a:t> характер.</a:t>
            </a:r>
          </a:p>
          <a:p>
            <a:r>
              <a:rPr lang="ru-RU" b="1" dirty="0" err="1"/>
              <a:t>Тактичне</a:t>
            </a:r>
            <a:r>
              <a:rPr lang="ru-RU" b="1" dirty="0"/>
              <a:t> </a:t>
            </a:r>
            <a:r>
              <a:rPr lang="ru-RU" b="1" dirty="0" err="1"/>
              <a:t>планування</a:t>
            </a:r>
            <a:r>
              <a:rPr lang="ru-RU" b="1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b="1" dirty="0"/>
              <a:t>конкретного плану </a:t>
            </a:r>
            <a:r>
              <a:rPr lang="ru-RU" b="1" dirty="0" err="1"/>
              <a:t>дій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b="1" dirty="0"/>
              <a:t> </a:t>
            </a:r>
            <a:r>
              <a:rPr lang="ru-RU" dirty="0" err="1"/>
              <a:t>перелічено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заходи,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,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виконавці</a:t>
            </a:r>
            <a:r>
              <a:rPr lang="ru-RU" dirty="0"/>
              <a:t> та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фінансові</a:t>
            </a:r>
            <a:r>
              <a:rPr lang="ru-RU" dirty="0"/>
              <a:t> </a:t>
            </a:r>
            <a:r>
              <a:rPr lang="ru-RU" dirty="0" err="1"/>
              <a:t>результати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заплановано</a:t>
            </a:r>
            <a:r>
              <a:rPr lang="ru-RU" dirty="0"/>
              <a:t> </a:t>
            </a:r>
            <a:r>
              <a:rPr lang="ru-RU" dirty="0" err="1"/>
              <a:t>одержати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595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1256" y="743356"/>
            <a:ext cx="584018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b="1" noProof="1"/>
              <a:t>Оперативне планування </a:t>
            </a:r>
            <a:r>
              <a:rPr lang="ru-RU" sz="1500" noProof="1"/>
              <a:t>спрямовано на вирішення конкретних питань діяльності банку в короткостроковому періоді. Метою оперативного планування є забезпечення безперебійної, ритмічної, збалансованої роботи банку як у часовому розрізі (по днях, тижнях, місяцях), так і в розрізі його структурних підрозділів.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noProof="1"/>
              <a:t>Залежно від тривалості періоду планування виокремлюють такі його види: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noProof="1"/>
              <a:t>• довгострокове (передбачає формування перспективних цілей банку та прийняття рішень на основі довгострокових прогнозів. Довгострокові плани можуть також розроблятися у формі інвестиційних проектів, програм інноваційного та науково-технічного розвитку);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noProof="1"/>
              <a:t>• середньострокове (за змістом і формою близьке до довгострокового, а основною відмінною рисою є тривалість періоду планування);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500" noProof="1"/>
              <a:t>• короткострокове (дозволяє узгодити всі напрями діяльності банку (кредитування, інвестування, формування ресурсної бази тощо) та всіх його структурних підрозділів (філій, управлінь, відділень, відділів) на поточний фінансовий рік).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6AF8FDD-3B29-4185-8162-668C667CE659}"/>
              </a:ext>
            </a:extLst>
          </p:cNvPr>
          <p:cNvSpPr/>
          <p:nvPr/>
        </p:nvSpPr>
        <p:spPr>
          <a:xfrm>
            <a:off x="6928993" y="982620"/>
            <a:ext cx="4982700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noProof="1">
                <a:solidFill>
                  <a:schemeClr val="dk1"/>
                </a:solidFill>
              </a:rPr>
              <a:t>Види планування банківської діяльності</a:t>
            </a:r>
            <a:endParaRPr lang="uk-UA" b="1" noProof="1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0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B76BCB9-1D94-4DFF-96A2-E5C7206C66DE}"/>
              </a:ext>
            </a:extLst>
          </p:cNvPr>
          <p:cNvSpPr/>
          <p:nvPr/>
        </p:nvSpPr>
        <p:spPr>
          <a:xfrm>
            <a:off x="6580414" y="318008"/>
            <a:ext cx="5113578" cy="369332"/>
          </a:xfrm>
          <a:prstGeom prst="rect">
            <a:avLst/>
          </a:prstGeom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solidFill>
                  <a:schemeClr val="dk1"/>
                </a:solidFill>
              </a:rPr>
              <a:t>Етапи та </a:t>
            </a:r>
            <a:r>
              <a:rPr lang="ru-RU" b="1" dirty="0" err="1">
                <a:solidFill>
                  <a:schemeClr val="dk1"/>
                </a:solidFill>
              </a:rPr>
              <a:t>організація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процесу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планування</a:t>
            </a:r>
            <a:endParaRPr lang="ru-RU" b="1" dirty="0"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2B8629-4C2F-45CA-A895-77674DE91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00" r="4421" b="9372"/>
          <a:stretch/>
        </p:blipFill>
        <p:spPr>
          <a:xfrm>
            <a:off x="0" y="1"/>
            <a:ext cx="3856383" cy="6215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988903" y="1042458"/>
            <a:ext cx="7705089" cy="517064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1. Збір, оцінка й аналіз інформації, яка включає економічні, правові, соціальні та політичні чинники; перспективи росту та конкуренції на існуючих і потенційних ринках; фінансові перспективи в основних секторах економіки; слабкі та сильні сторони банку.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2. Формулювання основної мети діяльності банку та конкретних завдань, які охоплюють загальні напрями просування на ринку, корпоративні фінансові результати, методи управління банком, пріоритетні ринки та види банківських операцій.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3. Прийняття рішення та формулювання програми дій: установлення конкретних кількісних показників — доходи, витрати, обсяг кредитів, збитки за кредитами, структура активних операцій, структура депозитної бази тощо; конкретизація шляхів їх досягнення; перелік необхідних заходів; прийняття рішень щодо придбання та використання ресурсів, розширення чи зміни організаційної структури банку; кадрове забезпечення.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4. Документування: письмове оформлення планів у такій послідовності — стратегія, тактичний план, бюджет, повний баланс і фінансовий звіт на рівні підрозділів та банку в цілому. 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5. Координування та затвердження планів: загальний огляд, переговори, координація окремих планів, затвердження плану на рівні Правління банку.</a:t>
            </a: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uk-UA" altLang="ru-RU" sz="1400" noProof="1">
                <a:solidFill>
                  <a:srgbClr val="222222"/>
                </a:solidFill>
                <a:cs typeface="Times New Roman" panose="02020603050405020304" pitchFamily="18" charset="0"/>
              </a:rPr>
              <a:t> 6. Контроль за виконанням планів: аналіз доходів, витрат, результатів та ефективності планів; перевірка додержання строків виконання; у разі виявлення значних розбіжностей — аналіз причин та розроблення коригуючих заходів; забезпечення керівництва банку інформацією про хід виконання плану й здобуті результати.</a:t>
            </a:r>
          </a:p>
        </p:txBody>
      </p:sp>
    </p:spTree>
    <p:extLst>
      <p:ext uri="{BB962C8B-B14F-4D97-AF65-F5344CB8AC3E}">
        <p14:creationId xmlns:p14="http://schemas.microsoft.com/office/powerpoint/2010/main" val="7180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71012" y="566678"/>
            <a:ext cx="63855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u="sng" noProof="1"/>
              <a:t>Фінансове планування в банку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b="1" noProof="1"/>
              <a:t>Фінансове планування </a:t>
            </a:r>
            <a:r>
              <a:rPr lang="uk-UA" noProof="1"/>
              <a:t>спрямовується на перетворення стратегічних цілей та завдань банку в конкретні (абсолютні й відносні) значення результативних фінансових показників діяльності банківської установи через реалізацію комплексу заходів у сфері фінансів..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b="1" noProof="1"/>
              <a:t>Продукти фінансового планування такі: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побудова цільової фінансової моделі банку;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визначення цільових значень параметрів системи (банку);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обґрунтування прогнозних показників фінансових результатів;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побудова прогнозного балансу;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розроблення плану банківських операцій, бюджету банку та бюджетів структурних підрозділів;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noProof="1"/>
              <a:t>• складання плану організаційних заходів і визначення відповідальних за їх виконання. </a:t>
            </a:r>
          </a:p>
        </p:txBody>
      </p:sp>
    </p:spTree>
    <p:extLst>
      <p:ext uri="{BB962C8B-B14F-4D97-AF65-F5344CB8AC3E}">
        <p14:creationId xmlns:p14="http://schemas.microsoft.com/office/powerpoint/2010/main" val="16432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1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1601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Montserrat</vt:lpstr>
      <vt:lpstr>Montserrat Black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Инна</cp:lastModifiedBy>
  <cp:revision>42</cp:revision>
  <dcterms:created xsi:type="dcterms:W3CDTF">2022-09-29T08:09:39Z</dcterms:created>
  <dcterms:modified xsi:type="dcterms:W3CDTF">2023-02-19T06:56:32Z</dcterms:modified>
</cp:coreProperties>
</file>