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0" r:id="rId3"/>
    <p:sldId id="258" r:id="rId4"/>
    <p:sldId id="265" r:id="rId5"/>
    <p:sldId id="283" r:id="rId6"/>
    <p:sldId id="287" r:id="rId7"/>
    <p:sldId id="288" r:id="rId8"/>
    <p:sldId id="290" r:id="rId9"/>
    <p:sldId id="289" r:id="rId10"/>
    <p:sldId id="292" r:id="rId11"/>
    <p:sldId id="302" r:id="rId12"/>
    <p:sldId id="291" r:id="rId13"/>
    <p:sldId id="259" r:id="rId14"/>
    <p:sldId id="301" r:id="rId15"/>
    <p:sldId id="266" r:id="rId16"/>
    <p:sldId id="284" r:id="rId17"/>
    <p:sldId id="285" r:id="rId18"/>
    <p:sldId id="268" r:id="rId19"/>
    <p:sldId id="295" r:id="rId20"/>
    <p:sldId id="286" r:id="rId21"/>
    <p:sldId id="296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3" r:id="rId31"/>
    <p:sldId id="297" r:id="rId32"/>
    <p:sldId id="312" r:id="rId33"/>
    <p:sldId id="303" r:id="rId34"/>
    <p:sldId id="314" r:id="rId35"/>
    <p:sldId id="315" r:id="rId36"/>
    <p:sldId id="316" r:id="rId37"/>
    <p:sldId id="298" r:id="rId38"/>
    <p:sldId id="317" r:id="rId39"/>
    <p:sldId id="318" r:id="rId40"/>
    <p:sldId id="299" r:id="rId41"/>
    <p:sldId id="26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80" d="100"/>
          <a:sy n="80" d="100"/>
        </p:scale>
        <p:origin x="7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2F691-D5AA-4458-B8C4-55A92A43DB8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38681-613D-4E9C-B149-A6314195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6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38681-613D-4E9C-B149-A631419507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3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2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3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2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1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9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9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2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86B09-233B-4A17-9B4F-1ADF458D7F2F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CFB04-3EC1-4A3A-B7E9-31688E28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zik.ua/news/2019/12/18/ukraina_na_shist_pozytsii_pidnialasia_u_reitynhu_hendernoi_rivnosti_95058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yvys.info/2018/03/08/shho-ty-znayesh-pro-gendernu-rivnist-v-ukrayini-test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ec.europa.eu/commission/presscorner/detail/en/ip_20_358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yvys.info/2018/03/08/feminizm-zavzhdy-na-chasi-u-lvovi-projshov-marsh-solidarnosti-zhinok-fotoreportazh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zik.ua/news/ludyna/v_yes_predstavyly_stratehiiu_shcho_maie_na_meti_usunuty_nerivnist_mizh_cholovikamy_ta_zhinkamy_961334" TargetMode="External"/><Relationship Id="rId2" Type="http://schemas.openxmlformats.org/officeDocument/2006/relationships/hyperlink" Target="http://sts.sumy.ua/society/genderna-rivnist-sim-naypershih-krokiv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pt-online.org/135327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0599" y="1399309"/>
            <a:ext cx="63193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ГЕНДЕРНА РІЗНОМАНІТНІСТЬ</a:t>
            </a:r>
          </a:p>
          <a:p>
            <a:pPr algn="ctr"/>
            <a:endParaRPr lang="uk-UA" sz="2800" dirty="0" smtClean="0">
              <a:latin typeface="Arial Black" panose="020B0A04020102020204" pitchFamily="34" charset="0"/>
            </a:endParaRPr>
          </a:p>
        </p:txBody>
      </p:sp>
      <p:pic>
        <p:nvPicPr>
          <p:cNvPr id="4" name="Picture 2" descr="Геннадій Зубко: Гендерна рівність дає додатковий поштовх економіці країни -  WCU - Жiночий консорцiум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90" y="3154052"/>
            <a:ext cx="4488585" cy="29923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6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5797" y="0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ГЕНДЕРНА ПОВЕДІНКА</a:t>
            </a:r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7922" y="589615"/>
            <a:ext cx="5902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Гендерні ролі визначають також певні манери та</a:t>
            </a:r>
          </a:p>
          <a:p>
            <a:pPr algn="ctr"/>
            <a:r>
              <a:rPr lang="uk-UA" sz="2800" dirty="0">
                <a:latin typeface="Arial Black" panose="020B0A04020102020204" pitchFamily="34" charset="0"/>
              </a:rPr>
              <a:t>ж</a:t>
            </a:r>
            <a:r>
              <a:rPr lang="uk-UA" sz="2800" dirty="0" smtClean="0">
                <a:latin typeface="Arial Black" panose="020B0A04020102020204" pitchFamily="34" charset="0"/>
              </a:rPr>
              <a:t>ести, </a:t>
            </a:r>
            <a:r>
              <a:rPr lang="uk-UA" sz="2800" dirty="0" err="1" smtClean="0">
                <a:latin typeface="Arial Black" panose="020B0A04020102020204" pitchFamily="34" charset="0"/>
              </a:rPr>
              <a:t>мовні</a:t>
            </a:r>
            <a:r>
              <a:rPr lang="uk-UA" sz="2800" dirty="0" smtClean="0">
                <a:latin typeface="Arial Black" panose="020B0A04020102020204" pitchFamily="34" charset="0"/>
              </a:rPr>
              <a:t> звороти, відповідний одяг тощо.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367" y="542082"/>
            <a:ext cx="1992662" cy="1976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570" y="509070"/>
            <a:ext cx="2221352" cy="20429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99605" y="2645101"/>
            <a:ext cx="369684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Гендерні ролі </a:t>
            </a:r>
            <a:r>
              <a:rPr lang="uk-UA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жінок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20" y="3329795"/>
            <a:ext cx="5372618" cy="33203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118109" y="2606777"/>
            <a:ext cx="4302781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Гендерні ролі </a:t>
            </a:r>
            <a:r>
              <a:rPr lang="uk-UA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чоловіків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728" y="4699129"/>
            <a:ext cx="1859441" cy="12558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728" y="3271957"/>
            <a:ext cx="1865538" cy="12619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109" y="3218946"/>
            <a:ext cx="1835055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69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0692" y="111921"/>
            <a:ext cx="7204364" cy="7151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</a:t>
            </a:r>
            <a:r>
              <a:rPr lang="ru-RU" sz="36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</a:t>
            </a:r>
            <a:r>
              <a:rPr lang="uk-UA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і</a:t>
            </a:r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стереотипи</a:t>
            </a:r>
            <a:endParaRPr lang="ru-RU" sz="36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8439" y="955676"/>
            <a:ext cx="4464050" cy="18002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uk-UA" b="1" dirty="0">
                <a:latin typeface="Arial Black" panose="020B0A04020102020204" pitchFamily="34" charset="0"/>
              </a:rPr>
              <a:t>спрощене, схематичне, часто викривлене уявлення про щось або про когось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10" y="1068388"/>
            <a:ext cx="2259756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2997200"/>
            <a:ext cx="2772799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402" y="365653"/>
            <a:ext cx="2239530" cy="32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389" y="5012605"/>
            <a:ext cx="1386912" cy="184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79" y="5010150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7" y="2917028"/>
            <a:ext cx="2680422" cy="200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3840954"/>
            <a:ext cx="2495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5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5797" y="52415"/>
            <a:ext cx="549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ГЕНДЕРНА СОЦІАЛІЗАЦІЯ</a:t>
            </a:r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6207" y="992507"/>
            <a:ext cx="975138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Виховання дівчаток і хлопчиків для виконання</a:t>
            </a:r>
          </a:p>
          <a:p>
            <a:pPr algn="ctr"/>
            <a:r>
              <a:rPr lang="uk-UA" sz="2800" dirty="0">
                <a:latin typeface="Arial Black" panose="020B0A04020102020204" pitchFamily="34" charset="0"/>
              </a:rPr>
              <a:t>в</a:t>
            </a:r>
            <a:r>
              <a:rPr lang="uk-UA" sz="2800" dirty="0" smtClean="0">
                <a:latin typeface="Arial Black" panose="020B0A04020102020204" pitchFamily="34" charset="0"/>
              </a:rPr>
              <a:t>изначених чоловічих та жіночих </a:t>
            </a:r>
          </a:p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соціальних ролей.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31" y="2794374"/>
            <a:ext cx="5150835" cy="2499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22605" y="2489778"/>
            <a:ext cx="56814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rial Black" panose="020B0A04020102020204" pitchFamily="34" charset="0"/>
              </a:rPr>
              <a:t>На гендерну соціалізацію </a:t>
            </a:r>
          </a:p>
          <a:p>
            <a:r>
              <a:rPr lang="uk-UA" sz="2800" dirty="0" smtClean="0">
                <a:latin typeface="Arial Black" panose="020B0A04020102020204" pitchFamily="34" charset="0"/>
              </a:rPr>
              <a:t>впливають:</a:t>
            </a:r>
          </a:p>
          <a:p>
            <a:pPr marL="457200" indent="-457200">
              <a:buFontTx/>
              <a:buChar char="-"/>
            </a:pPr>
            <a:r>
              <a:rPr lang="uk-UA" sz="2800" dirty="0" smtClean="0">
                <a:latin typeface="Arial Black" panose="020B0A04020102020204" pitchFamily="34" charset="0"/>
              </a:rPr>
              <a:t>сім'я;</a:t>
            </a:r>
          </a:p>
          <a:p>
            <a:pPr marL="457200" indent="-457200">
              <a:buFontTx/>
              <a:buChar char="-"/>
            </a:pPr>
            <a:r>
              <a:rPr lang="uk-UA" sz="2800" dirty="0" smtClean="0">
                <a:latin typeface="Arial Black" panose="020B0A04020102020204" pitchFamily="34" charset="0"/>
              </a:rPr>
              <a:t>школа;</a:t>
            </a:r>
          </a:p>
          <a:p>
            <a:pPr marL="457200" indent="-457200">
              <a:buFontTx/>
              <a:buChar char="-"/>
            </a:pPr>
            <a:r>
              <a:rPr lang="uk-UA" sz="2800" dirty="0" smtClean="0">
                <a:latin typeface="Arial Black" panose="020B0A04020102020204" pitchFamily="34" charset="0"/>
              </a:rPr>
              <a:t>масова культура;</a:t>
            </a:r>
          </a:p>
          <a:p>
            <a:pPr marL="457200" indent="-457200">
              <a:buFontTx/>
              <a:buChar char="-"/>
            </a:pPr>
            <a:r>
              <a:rPr lang="uk-UA" sz="2800" dirty="0">
                <a:latin typeface="Arial Black" panose="020B0A04020102020204" pitchFamily="34" charset="0"/>
              </a:rPr>
              <a:t>с</a:t>
            </a:r>
            <a:r>
              <a:rPr lang="uk-UA" sz="2800" dirty="0" smtClean="0">
                <a:latin typeface="Arial Black" panose="020B0A04020102020204" pitchFamily="34" charset="0"/>
              </a:rPr>
              <a:t>успільство (традиції та звичаї).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2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6644" y="614299"/>
            <a:ext cx="9739745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 е н д е р н а </a:t>
            </a:r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uk-UA" sz="2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 і в н і с т  ь</a:t>
            </a:r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uk-UA" sz="2400" b="1" dirty="0" smtClean="0">
                <a:latin typeface="Comic Sans MS" panose="030F0702030302020204" pitchFamily="66" charset="0"/>
              </a:rPr>
              <a:t>-</a:t>
            </a:r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Arial Black" panose="020B0A04020102020204" pitchFamily="34" charset="0"/>
              </a:rPr>
              <a:t>рівний правовий статус жінок і чоловіків та рівні можливості для його реалізації, що дозволяє особам обох статей брати рівну участь у всіх сферах життєдіяльності суспільства. </a:t>
            </a:r>
            <a:r>
              <a:rPr lang="uk-UA" b="1" i="1" dirty="0" smtClean="0"/>
              <a:t>(Відповідно до Закону України «Про забезпечення рівних прав і можливостей чоловіків та жінок» від 1 січня 2006 р. (Розділ 1, ст. 1).</a:t>
            </a:r>
            <a:endParaRPr lang="en-US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8560" y="2420737"/>
            <a:ext cx="6781329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Гендерна рівність </a:t>
            </a:r>
            <a:r>
              <a:rPr lang="uk-UA" dirty="0" smtClean="0">
                <a:latin typeface="Arial Black" panose="020B0A04020102020204" pitchFamily="34" charset="0"/>
              </a:rPr>
              <a:t>– це участь у процесах прийняття рішень і розподілі ресурсів незалежно від статі.</a:t>
            </a: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559" y="3675584"/>
            <a:ext cx="6781329" cy="20005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Гендерна політика </a:t>
            </a:r>
            <a:r>
              <a:rPr lang="uk-UA" sz="2000" dirty="0" smtClean="0">
                <a:latin typeface="Arial Black" panose="020B0A04020102020204" pitchFamily="34" charset="0"/>
              </a:rPr>
              <a:t>– це утвердження </a:t>
            </a:r>
            <a:r>
              <a:rPr lang="uk-UA" sz="2000" dirty="0" err="1" smtClean="0">
                <a:latin typeface="Arial Black" panose="020B0A04020102020204" pitchFamily="34" charset="0"/>
              </a:rPr>
              <a:t>політи</a:t>
            </a:r>
            <a:r>
              <a:rPr lang="uk-UA" sz="2000" dirty="0" smtClean="0">
                <a:latin typeface="Arial Black" panose="020B0A04020102020204" pitchFamily="34" charset="0"/>
              </a:rPr>
              <a:t>-ка партнерства між чоловіками та жінками у визначенні та втіленні політичних цілей і завдань в діяльності внутрішньої та </a:t>
            </a:r>
            <a:r>
              <a:rPr lang="uk-UA" sz="2000" dirty="0" err="1" smtClean="0">
                <a:latin typeface="Arial Black" panose="020B0A04020102020204" pitchFamily="34" charset="0"/>
              </a:rPr>
              <a:t>зовніш-ньої</a:t>
            </a:r>
            <a:r>
              <a:rPr lang="uk-UA" sz="2000" dirty="0" smtClean="0">
                <a:latin typeface="Arial Black" panose="020B0A04020102020204" pitchFamily="34" charset="0"/>
              </a:rPr>
              <a:t> політики держави політичних партій, </a:t>
            </a:r>
            <a:r>
              <a:rPr lang="uk-UA" sz="2000" dirty="0" err="1" smtClean="0">
                <a:latin typeface="Arial Black" panose="020B0A04020102020204" pitchFamily="34" charset="0"/>
              </a:rPr>
              <a:t>ор-ганізацій</a:t>
            </a:r>
            <a:r>
              <a:rPr lang="uk-UA" sz="2000" dirty="0" smtClean="0">
                <a:latin typeface="Arial Black" panose="020B0A04020102020204" pitchFamily="34" charset="0"/>
              </a:rPr>
              <a:t>, громадсько-політичних об'єднань.</a:t>
            </a:r>
            <a:endParaRPr lang="uk-UA" sz="2000" dirty="0"/>
          </a:p>
        </p:txBody>
      </p:sp>
      <p:pic>
        <p:nvPicPr>
          <p:cNvPr id="2054" name="Picture 6" descr="Business people shaking hands with their future pat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94" y="2550898"/>
            <a:ext cx="3781895" cy="25195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14845" y="-28513"/>
            <a:ext cx="5573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Що таке гендерна рівність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58559" y="5915316"/>
            <a:ext cx="875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 Black" panose="020B0A04020102020204" pitchFamily="34" charset="0"/>
              </a:rPr>
              <a:t>Ст</a:t>
            </a:r>
            <a:r>
              <a:rPr lang="uk-UA" dirty="0" smtClean="0">
                <a:latin typeface="Arial Black" panose="020B0A04020102020204" pitchFamily="34" charset="0"/>
              </a:rPr>
              <a:t> 1. Загальної декларації прав людини і громадянина гарантує кожному право на рівність.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75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9707"/>
            <a:ext cx="7765472" cy="90949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Мета гендерної рівності:</a:t>
            </a:r>
            <a:endParaRPr lang="ru-RU" sz="36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618" y="1603952"/>
            <a:ext cx="10515600" cy="435133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Підтримка досягнення рівності між жінками і чоловіками з метою забезпечення стабільного розвитку.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uk-UA" b="1" dirty="0" smtClean="0">
              <a:latin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b="1" dirty="0" smtClean="0">
                <a:latin typeface="Times New Roman" pitchFamily="18" charset="0"/>
              </a:rPr>
              <a:t>  </a:t>
            </a:r>
            <a:r>
              <a:rPr lang="en-US" b="1" dirty="0" smtClean="0">
                <a:latin typeface="Arial Black" panose="020B0A04020102020204" pitchFamily="34" charset="0"/>
              </a:rPr>
              <a:t> </a:t>
            </a:r>
            <a:r>
              <a:rPr lang="uk-UA" b="1" dirty="0" smtClean="0">
                <a:latin typeface="Arial Black" panose="020B0A04020102020204" pitchFamily="34" charset="0"/>
              </a:rPr>
              <a:t>За індексом  </a:t>
            </a:r>
            <a:r>
              <a:rPr lang="uk-UA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Україна </a:t>
            </a:r>
            <a:r>
              <a:rPr lang="uk-UA" dirty="0">
                <a:solidFill>
                  <a:srgbClr val="000000"/>
                </a:solidFill>
                <a:latin typeface="Arial Black" panose="020B0A04020102020204" pitchFamily="34" charset="0"/>
              </a:rPr>
              <a:t>посіла 59 місце зі 153 держав у </a:t>
            </a:r>
            <a:r>
              <a:rPr lang="uk-UA" dirty="0">
                <a:solidFill>
                  <a:srgbClr val="000000"/>
                </a:solidFill>
                <a:latin typeface="Arial Black" panose="020B0A04020102020204" pitchFamily="34" charset="0"/>
                <a:hlinkClick r:id="rId2"/>
              </a:rPr>
              <a:t>рейтингу гендерної рівності</a:t>
            </a:r>
            <a:r>
              <a:rPr lang="uk-UA" dirty="0">
                <a:solidFill>
                  <a:srgbClr val="000000"/>
                </a:solidFill>
                <a:latin typeface="Arial Black" panose="020B0A04020102020204" pitchFamily="34" charset="0"/>
              </a:rPr>
              <a:t>, обігнавши Хорватію, Багамські острови та острівну країну Мадагаскар</a:t>
            </a:r>
            <a:r>
              <a:rPr lang="uk-UA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.</a:t>
            </a:r>
            <a:endParaRPr lang="uk-UA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56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6691" y="710425"/>
            <a:ext cx="106541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0" i="0" dirty="0" smtClean="0">
                <a:effectLst/>
                <a:latin typeface="Open Sans"/>
              </a:rPr>
              <a:t>Для розбудови демократичної держави важливою умовою є забезпечення рівних прав і свобод, в тому числі й гендерних, ліквідація гендерної нерівності. Відповідно до нових поглядів на процес розвитку суспільства рівність чоловіків і жінок визначається міжнародними організаціями ключовим елементом людського розвитку, оскільки жінки та чоловіки нероздільно пов’язані одне з одним та суспільством через родинні зв’язки, відносини, ролі та відповідальності.</a:t>
            </a:r>
          </a:p>
          <a:p>
            <a:pPr algn="just"/>
            <a:r>
              <a:rPr lang="uk-UA" b="0" i="0" dirty="0" smtClean="0">
                <a:effectLst/>
                <a:latin typeface="Open Sans"/>
              </a:rPr>
              <a:t>Одним із проявів диференціації суспільства є ґендерна нерівність, яка обумовлює різні можливості реалізації своїх прав чоловіками і жінками у структурі влади, сфері освіти та зайнятості, доходу, власності та у багатьох інших сферах життєдіяльності людини. Ґендерні перетворення в Україні збіглися з загальними процесами перебудови та реформування всієї системи  політичного, економічного та соціального життя країни. Всі ці перетворення, які відбуваються в країні суттєво впливають на ґендерні процеси.</a:t>
            </a:r>
          </a:p>
          <a:p>
            <a:pPr algn="just"/>
            <a:r>
              <a:rPr lang="uk-UA" b="1" i="0" dirty="0" smtClean="0">
                <a:effectLst/>
                <a:latin typeface="Open Sans"/>
              </a:rPr>
              <a:t>Рівність прав жінки і чоловіка забезпечується: наданням жінкам рівних з чоловіками можливостей у громадсько-політичній і культурній діяльності, у здобутті освіти і професійній підготовці, у праці та винагороді за неї; спеціальними заходами щодо охорони праці і здоров’я жінок, встановленням пенсійних пільг; створенням умов, які дають жінкам можливість поєднувати працю з материнством; правовим захистом, матеріальною і моральною підтримкою материнства і дитинства, включаючи надання оплачуваних відпусток та інших пільг вагітним жінкам і матерям</a:t>
            </a:r>
            <a:r>
              <a:rPr lang="uk-UA" b="0" i="0" dirty="0" smtClean="0">
                <a:effectLst/>
                <a:latin typeface="Open Sans"/>
              </a:rPr>
              <a:t>.</a:t>
            </a:r>
            <a:endParaRPr lang="uk-UA" b="0" i="0" dirty="0"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59518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6129" y="1600349"/>
            <a:ext cx="6629399" cy="369331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b="0" i="0" dirty="0" smtClean="0">
                <a:effectLst/>
                <a:latin typeface="Arial Black" panose="020B0A04020102020204" pitchFamily="34" charset="0"/>
              </a:rPr>
              <a:t>Стаття 3 Конституції України закріплює рівність чоловіків та жінок в усіх сферах життя. Окрім даної норми, гендерної рівності торкаються статті 21, 24, 51. </a:t>
            </a:r>
          </a:p>
          <a:p>
            <a:pPr algn="just"/>
            <a:r>
              <a:rPr lang="uk-UA" b="0" i="0" dirty="0" smtClean="0">
                <a:effectLst/>
                <a:latin typeface="Arial Black" panose="020B0A04020102020204" pitchFamily="34" charset="0"/>
              </a:rPr>
              <a:t>Частина 3 статті 24 Конституції України присвячена подоланню дискримінації стосовно жінок в Україні та наголошує на тому, що рівність прав жінок та чоловіків забезпечується наданням жінкам рівних з чоловіками можливостей у громадсько-політичній та культурній діяльності, у здобутті освіти та професійній підготовці, у праці та винагороді за неї тощо</a:t>
            </a:r>
            <a:r>
              <a:rPr lang="uk-UA" b="0" i="0" dirty="0" smtClean="0">
                <a:solidFill>
                  <a:srgbClr val="34434C"/>
                </a:solidFill>
                <a:effectLst/>
                <a:latin typeface="Arial Black" panose="020B0A04020102020204" pitchFamily="34" charset="0"/>
              </a:rPr>
              <a:t>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3089" y="263236"/>
            <a:ext cx="76061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0" i="0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Принцип гендерної рівності закріплений у Конституції України.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5362" name="Picture 2" descr="https://www.europarl.europa.eu/ireland/resource/static/images/pr-2016/genderequality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30" y="1842654"/>
            <a:ext cx="3696317" cy="27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00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36" y="224688"/>
            <a:ext cx="1173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0" i="0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Закон України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“Про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забезпечення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рівних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прав і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можливостей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жінок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і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чоловіків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”</a:t>
            </a:r>
          </a:p>
          <a:p>
            <a:pPr algn="just"/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проголошує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</a:t>
            </a:r>
            <a:endParaRPr lang="uk-UA" b="0" i="0" dirty="0" smtClean="0"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 Black" panose="020B0A04020102020204" pitchFamily="34" charset="0"/>
              </a:rPr>
              <a:t>утвердження гендерної рівності;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 Black" panose="020B0A04020102020204" pitchFamily="34" charset="0"/>
              </a:rPr>
              <a:t>недопущення дискримінації за ознакою статі;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 Black" panose="020B0A04020102020204" pitchFamily="34" charset="0"/>
              </a:rPr>
              <a:t>застосування позитивних дій;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 Black" panose="020B0A04020102020204" pitchFamily="34" charset="0"/>
              </a:rPr>
              <a:t>забезпечення рівної участі жінок і чоловіків у прийнятті суспільно важливих рішень;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 Black" panose="020B0A04020102020204" pitchFamily="34" charset="0"/>
              </a:rPr>
              <a:t>забезпечення рівних можливостей жінкам і чоловікам щодо поєднання професійних та сімейних обов’язків;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 Black" panose="020B0A04020102020204" pitchFamily="34" charset="0"/>
              </a:rPr>
              <a:t>підтримку сім’ї, формування відповідального материнства і батьківства;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 Black" panose="020B0A04020102020204" pitchFamily="34" charset="0"/>
              </a:rPr>
              <a:t>виховання і пропаганду серед населення України культури гендерної рівності, поширення просвітницької діяльності у цій сфері;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 Black" panose="020B0A04020102020204" pitchFamily="34" charset="0"/>
              </a:rPr>
              <a:t>захист суспільства від інформації, спрямованої на дискримінацію за ознакою статі.</a:t>
            </a:r>
            <a:endParaRPr lang="uk-UA" b="0" i="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 descr="Що ти знаєш про гендерну рівність в Україні (тес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2" y="3796144"/>
            <a:ext cx="5728634" cy="30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30636" y="3796144"/>
            <a:ext cx="5867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Що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ти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знаєш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 про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гендерну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рівність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 в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Україні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MS UI Gothic" panose="020B0600070205080204" pitchFamily="34" charset="-128"/>
              </a:rPr>
              <a:t> (тест)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latin typeface="Arial Black" panose="020B0A04020102020204" pitchFamily="34" charset="0"/>
              </a:rPr>
              <a:t>Пройди тест: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PT Sans"/>
              </a:rPr>
              <a:t>Дивись.info -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PT Sans"/>
                <a:hlinkClick r:id="rId3"/>
              </a:rPr>
              <a:t>https://dyvys.info/2018/03/08/shho-ty-znayesh-pro-gendernu-rivnist-v-ukrayini-test/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PT San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7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7455" y="19693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У Єврокомісії представили нову стратегію гендерної рівності, яка має усунути нерівність між чоловіками та жінками в країнах ЄС, передає </a:t>
            </a:r>
            <a:r>
              <a:rPr lang="uk-UA" b="0" i="0" u="none" strike="noStrike" dirty="0" err="1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hlinkClick r:id="rId2"/>
              </a:rPr>
              <a:t>пресслужба</a:t>
            </a:r>
            <a:r>
              <a:rPr lang="uk-UA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установи.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95455" y="128642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"Гендерна рівність є ключовим принципом ЄС, але вона ще не перетворилася на реальність. У бізнесі, у політиці та у суспільстві в цілому ми зможемо повністю використати наш потенціал, якщо будемо реалізовувати всі наші таланти та різноманітність. Використання лише половини населення, половини ідей та половини енергії не є доброю справою. За допомогою нашої Стратегії гендерної рівності ми зможемо досягти більшого та швидшого прогресу у розвитку рівності між чоловіками та жінками«. 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6472" y="5145907"/>
            <a:ext cx="9781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0" i="0" dirty="0" smtClean="0">
                <a:solidFill>
                  <a:srgbClr val="000000"/>
                </a:solidFill>
                <a:effectLst/>
                <a:latin typeface="firasans-regular"/>
              </a:rPr>
              <a:t>Стратегія гендерної рівності, розрахована на 2020-2025 роки, містить пакет заходів, які будуть здійснюватися протягом наступних п’яти років за всіма напрямками політики Євросоюзу. Очолюватиме цю роботу Єврокомісар з питань рівності Гелена </a:t>
            </a:r>
            <a:r>
              <a:rPr lang="uk-UA" b="0" i="0" dirty="0" err="1" smtClean="0">
                <a:solidFill>
                  <a:srgbClr val="000000"/>
                </a:solidFill>
                <a:effectLst/>
                <a:latin typeface="firasans-regular"/>
              </a:rPr>
              <a:t>Даллі</a:t>
            </a:r>
            <a:r>
              <a:rPr lang="uk-UA" b="0" i="0" dirty="0" smtClean="0">
                <a:solidFill>
                  <a:srgbClr val="000000"/>
                </a:solidFill>
                <a:effectLst/>
                <a:latin typeface="firasans-regular"/>
              </a:rPr>
              <a:t>.</a:t>
            </a:r>
          </a:p>
        </p:txBody>
      </p:sp>
      <p:pic>
        <p:nvPicPr>
          <p:cNvPr id="4098" name="Picture 2" descr="Чому потрібна гендерна рівність? | Новини Чернівців та Буковини |  Інформаційна агенц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1940568"/>
            <a:ext cx="4558146" cy="2183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44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93864" y="89245"/>
            <a:ext cx="6069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Що таке гендерна нерівність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939638" y="846688"/>
            <a:ext cx="784167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 Black" panose="020B0A04020102020204" pitchFamily="34" charset="0"/>
              </a:rPr>
              <a:t>1) Коли чоловіча робота має більш високий статус і визнана більш цінною та важливішою, ніж жіноча;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5" y="1785678"/>
            <a:ext cx="1069431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 Black" panose="020B0A04020102020204" pitchFamily="34" charset="0"/>
              </a:rPr>
              <a:t>2) Коли жінки мають менший доступ до послуг (наприклад, в освіті та охорони здоров'я) та ресурсам (наприклад, фінансовим);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5" y="2823209"/>
            <a:ext cx="1069431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Arial Black" panose="020B0A04020102020204" pitchFamily="34" charset="0"/>
              </a:rPr>
              <a:t>3</a:t>
            </a:r>
            <a:r>
              <a:rPr lang="uk-UA" sz="2000" dirty="0" smtClean="0">
                <a:latin typeface="Arial Black" panose="020B0A04020102020204" pitchFamily="34" charset="0"/>
              </a:rPr>
              <a:t>) Коли застосовується насилля </a:t>
            </a:r>
            <a:r>
              <a:rPr lang="uk-UA" sz="2000" dirty="0" err="1" smtClean="0">
                <a:latin typeface="Arial Black" panose="020B0A04020102020204" pitchFamily="34" charset="0"/>
              </a:rPr>
              <a:t>беспосередньо</a:t>
            </a:r>
            <a:r>
              <a:rPr lang="uk-UA" sz="2000" dirty="0" smtClean="0">
                <a:latin typeface="Arial Black" panose="020B0A04020102020204" pitchFamily="34" charset="0"/>
              </a:rPr>
              <a:t> у відносинах жінок та дівчаток.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9" name="Picture 2" descr="https://st.depositphotos.com/1027309/3875/v/950/depositphotos_38758297-stock-illustration-gender-equal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667642"/>
            <a:ext cx="4357332" cy="30795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48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1231" y="81307"/>
            <a:ext cx="9277350" cy="936625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</a:t>
            </a:r>
            <a:r>
              <a:rPr lang="en-US" alt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’</a:t>
            </a:r>
            <a:r>
              <a:rPr lang="uk-UA" alt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ять  глобальних </a:t>
            </a:r>
            <a:r>
              <a:rPr lang="uk-UA" altLang="en-US" sz="36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тривог</a:t>
            </a:r>
            <a:r>
              <a:rPr lang="uk-UA" alt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 людства:</a:t>
            </a:r>
            <a:endParaRPr lang="ru-RU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3063" y="1181029"/>
            <a:ext cx="3834028" cy="324441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Бідність</a:t>
            </a:r>
          </a:p>
          <a:p>
            <a:pPr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Екологія</a:t>
            </a:r>
          </a:p>
          <a:p>
            <a:pPr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Демографія</a:t>
            </a:r>
          </a:p>
          <a:p>
            <a:pPr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Мир</a:t>
            </a:r>
          </a:p>
          <a:p>
            <a:pPr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Гендер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6" name="Picture 4" descr="MP90042774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98" y="1181029"/>
            <a:ext cx="1962149" cy="294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MP90043729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597" y="1181029"/>
            <a:ext cx="2641953" cy="20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MP900444427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71" y="4555195"/>
            <a:ext cx="2710151" cy="180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MC900356227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07" y="3383982"/>
            <a:ext cx="206493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MP900443035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90" y="4588542"/>
            <a:ext cx="2745507" cy="183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564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346" y="1803783"/>
            <a:ext cx="10584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Arial Black" panose="020B0A04020102020204" pitchFamily="34" charset="0"/>
              </a:rPr>
              <a:t>Г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ендерний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паритет в органах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влади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порушується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і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потребує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покращення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в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деражвних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та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представницьких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органах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влади</a:t>
            </a:r>
            <a:r>
              <a:rPr lang="ru-RU" dirty="0">
                <a:latin typeface="Arial Black" panose="020B0A04020102020204" pitchFamily="34" charset="0"/>
              </a:rPr>
              <a:t>: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 Black" panose="020B0A04020102020204" pitchFamily="34" charset="0"/>
              </a:rPr>
              <a:t>у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Верховній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Раді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12,5%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жінок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Arial Black" panose="020B0A04020102020204" pitchFamily="34" charset="0"/>
              </a:rPr>
              <a:t>очільниками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обласних</a:t>
            </a:r>
            <a:r>
              <a:rPr lang="ru-RU" dirty="0" smtClean="0">
                <a:latin typeface="Arial Black" panose="020B0A04020102020204" pitchFamily="34" charset="0"/>
              </a:rPr>
              <a:t> рад – </a:t>
            </a:r>
            <a:r>
              <a:rPr lang="ru-RU" dirty="0" err="1" smtClean="0">
                <a:latin typeface="Arial Black" panose="020B0A04020102020204" pitchFamily="34" charset="0"/>
              </a:rPr>
              <a:t>жодної</a:t>
            </a:r>
            <a:r>
              <a:rPr lang="ru-RU" dirty="0" smtClean="0">
                <a:latin typeface="Arial Black" panose="020B0A04020102020204" pitchFamily="34" charset="0"/>
              </a:rPr>
              <a:t>;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 smtClean="0">
                <a:effectLst/>
                <a:latin typeface="Arial Black" panose="020B0A04020102020204" pitchFamily="34" charset="0"/>
              </a:rPr>
              <a:t>в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обласних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радах – 15%;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 Black" panose="020B0A04020102020204" pitchFamily="34" charset="0"/>
              </a:rPr>
              <a:t>в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міських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радах – 18%;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голови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ОТГ – 16%;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голови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селищних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рад – 19,3%,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голови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міст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обласного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значення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– 9,6%,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голови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міст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районного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значення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– 9,6%.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2449" y="238779"/>
            <a:ext cx="8293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Проявом гендерної нерівності є ситуація в органах державної влади, в представницьких місцевих органів влади Україні.</a:t>
            </a:r>
            <a:endParaRPr lang="en-US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7" y="3119889"/>
            <a:ext cx="5597236" cy="35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51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1419" y="323756"/>
            <a:ext cx="950421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Гендерне насилля </a:t>
            </a:r>
            <a:r>
              <a:rPr lang="uk-UA" sz="2400" dirty="0" smtClean="0">
                <a:latin typeface="Arial Black" panose="020B0A04020102020204" pitchFamily="34" charset="0"/>
              </a:rPr>
              <a:t>– це будь-яка форма насилля: фізичне, сексуальне, психологічне, економічне, яке негативно впливає на фізичне або психологічне здоров'я, розвиток жінок та дівчаток та здійснюється тільки з тої причини, що вони жіночої статі.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0382" y="4018884"/>
            <a:ext cx="73983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0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Наслідки гендерної дискримінації: </a:t>
            </a:r>
          </a:p>
          <a:p>
            <a:pPr marL="342900" indent="-342900">
              <a:buFontTx/>
              <a:buChar char="-"/>
            </a:pPr>
            <a:r>
              <a:rPr lang="uk-UA" sz="2000" b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демографічна криза; </a:t>
            </a:r>
          </a:p>
          <a:p>
            <a:pPr marL="342900" indent="-342900">
              <a:buFontTx/>
              <a:buChar char="-"/>
            </a:pPr>
            <a:r>
              <a:rPr lang="uk-UA" sz="2000" b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зменшення тривалості життя; </a:t>
            </a:r>
          </a:p>
          <a:p>
            <a:pPr marL="342900" indent="-342900">
              <a:buFontTx/>
              <a:buChar char="-"/>
            </a:pPr>
            <a:r>
              <a:rPr lang="uk-UA" sz="2000" b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торгівля людьми; </a:t>
            </a:r>
          </a:p>
          <a:p>
            <a:pPr marL="342900" indent="-342900">
              <a:buFontTx/>
              <a:buChar char="-"/>
            </a:pPr>
            <a:r>
              <a:rPr lang="uk-UA" sz="2000" b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насильство в сім’ї та насильство в суспільстві; </a:t>
            </a:r>
          </a:p>
          <a:p>
            <a:pPr marL="342900" indent="-342900">
              <a:buFontTx/>
              <a:buChar char="-"/>
            </a:pPr>
            <a:r>
              <a:rPr lang="uk-UA" sz="2000" b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ґендерний дисбаланс в сільській місцевості.</a:t>
            </a:r>
            <a:endParaRPr lang="en-US" sz="2000" dirty="0"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8254" y="2747657"/>
            <a:ext cx="10602582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800" b="0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Гендерна дискримінація</a:t>
            </a:r>
          </a:p>
          <a:p>
            <a:pPr algn="ctr"/>
            <a:r>
              <a:rPr lang="uk-UA" sz="2800" b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це порушення прав людини за статевою ознакою.</a:t>
            </a:r>
            <a:r>
              <a:rPr lang="uk-UA" sz="2800" b="0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218" y="3701764"/>
            <a:ext cx="2195514" cy="14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7" y="794976"/>
            <a:ext cx="1647880" cy="164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6" y="4414825"/>
            <a:ext cx="2000776" cy="171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356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720974" y="259047"/>
            <a:ext cx="7868517" cy="66170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Гендерна дискримінація жінок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9528" y="1282269"/>
            <a:ext cx="9102435" cy="4273404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Гендерна нерівність на ринку праці.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Високий рівень освіти – низька самореалізація.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“Легкий” домашній труд.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“Жінка – не для політики”.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Сім</a:t>
            </a:r>
            <a:r>
              <a:rPr lang="en-US" b="1" dirty="0" smtClean="0">
                <a:latin typeface="Arial Black" panose="020B0A04020102020204" pitchFamily="34" charset="0"/>
              </a:rPr>
              <a:t>’</a:t>
            </a:r>
            <a:r>
              <a:rPr lang="uk-UA" b="1" dirty="0" smtClean="0">
                <a:latin typeface="Arial Black" panose="020B0A04020102020204" pitchFamily="34" charset="0"/>
              </a:rPr>
              <a:t>я чи кар</a:t>
            </a:r>
            <a:r>
              <a:rPr lang="en-US" b="1" dirty="0" smtClean="0">
                <a:latin typeface="Arial Black" panose="020B0A04020102020204" pitchFamily="34" charset="0"/>
              </a:rPr>
              <a:t>’</a:t>
            </a:r>
            <a:r>
              <a:rPr lang="uk-UA" b="1" dirty="0" err="1" smtClean="0">
                <a:latin typeface="Arial Black" panose="020B0A04020102020204" pitchFamily="34" charset="0"/>
              </a:rPr>
              <a:t>єра</a:t>
            </a:r>
            <a:r>
              <a:rPr lang="uk-UA" b="1" dirty="0" smtClean="0">
                <a:latin typeface="Arial Black" panose="020B0A04020102020204" pitchFamily="34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Пригнічення жінки як особистості.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“Невигідність” жінки при прийомі на</a:t>
            </a:r>
            <a:r>
              <a:rPr lang="en-US" b="1" dirty="0" smtClean="0">
                <a:latin typeface="Arial Black" panose="020B0A04020102020204" pitchFamily="34" charset="0"/>
              </a:rPr>
              <a:t> </a:t>
            </a:r>
            <a:r>
              <a:rPr lang="uk-UA" b="1" dirty="0" smtClean="0">
                <a:latin typeface="Arial Black" panose="020B0A04020102020204" pitchFamily="34" charset="0"/>
              </a:rPr>
              <a:t>роботу.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atin typeface="Arial Black" panose="020B0A04020102020204" pitchFamily="34" charset="0"/>
              </a:rPr>
              <a:t>“Мовчазний” жіночий бунт.</a:t>
            </a:r>
            <a:endParaRPr lang="ru-RU" b="1" dirty="0" smtClean="0">
              <a:latin typeface="Arial Black" panose="020B0A04020102020204" pitchFamily="34" charset="0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3" y="5407603"/>
            <a:ext cx="2087562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54" y="1428535"/>
            <a:ext cx="2378075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885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22699"/>
            <a:ext cx="8330479" cy="74915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Гендерна дискримінація чоловіків</a:t>
            </a:r>
            <a:endParaRPr lang="ru-RU" sz="32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1679" y="1465304"/>
            <a:ext cx="8229600" cy="4751387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>
                <a:latin typeface="Arial Black" panose="020B0A04020102020204" pitchFamily="34" charset="0"/>
              </a:rPr>
              <a:t>Менша тривалість </a:t>
            </a:r>
            <a:r>
              <a:rPr lang="uk-UA" b="1" dirty="0" smtClean="0">
                <a:latin typeface="Arial Black" panose="020B0A04020102020204" pitchFamily="34" charset="0"/>
              </a:rPr>
              <a:t>життя. </a:t>
            </a:r>
            <a:endParaRPr lang="uk-UA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>
                <a:latin typeface="Arial Black" panose="020B0A04020102020204" pitchFamily="34" charset="0"/>
              </a:rPr>
              <a:t>Чоловіча агресія один до </a:t>
            </a:r>
            <a:r>
              <a:rPr lang="uk-UA" b="1" dirty="0" smtClean="0">
                <a:latin typeface="Arial Black" panose="020B0A04020102020204" pitchFamily="34" charset="0"/>
              </a:rPr>
              <a:t>одного.</a:t>
            </a:r>
            <a:endParaRPr lang="uk-UA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>
                <a:latin typeface="Arial Black" panose="020B0A04020102020204" pitchFamily="34" charset="0"/>
              </a:rPr>
              <a:t>Тяжіння до екстремальних </a:t>
            </a:r>
            <a:r>
              <a:rPr lang="uk-UA" b="1" dirty="0" smtClean="0">
                <a:latin typeface="Arial Black" panose="020B0A04020102020204" pitchFamily="34" charset="0"/>
              </a:rPr>
              <a:t>ситуацій.</a:t>
            </a:r>
            <a:endParaRPr lang="uk-UA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>
                <a:latin typeface="Arial Black" panose="020B0A04020102020204" pitchFamily="34" charset="0"/>
              </a:rPr>
              <a:t>Зневажливе ставлення до свого </a:t>
            </a:r>
            <a:r>
              <a:rPr lang="uk-UA" b="1" dirty="0" err="1">
                <a:latin typeface="Arial Black" panose="020B0A04020102020204" pitchFamily="34" charset="0"/>
              </a:rPr>
              <a:t>здоров</a:t>
            </a:r>
            <a:r>
              <a:rPr lang="en-US" b="1" dirty="0">
                <a:latin typeface="Arial Black" panose="020B0A04020102020204" pitchFamily="34" charset="0"/>
              </a:rPr>
              <a:t>’</a:t>
            </a:r>
            <a:r>
              <a:rPr lang="uk-UA" b="1" dirty="0" smtClean="0">
                <a:latin typeface="Arial Black" panose="020B0A04020102020204" pitchFamily="34" charset="0"/>
              </a:rPr>
              <a:t>я. </a:t>
            </a:r>
            <a:endParaRPr lang="uk-UA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>
                <a:latin typeface="Arial Black" panose="020B0A04020102020204" pitchFamily="34" charset="0"/>
              </a:rPr>
              <a:t>Гонитва за успіхом, </a:t>
            </a:r>
            <a:r>
              <a:rPr lang="uk-UA" b="1" dirty="0" smtClean="0">
                <a:latin typeface="Arial Black" panose="020B0A04020102020204" pitchFamily="34" charset="0"/>
              </a:rPr>
              <a:t>грошима.</a:t>
            </a:r>
            <a:endParaRPr lang="uk-UA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>
                <a:latin typeface="Arial Black" panose="020B0A04020102020204" pitchFamily="34" charset="0"/>
              </a:rPr>
              <a:t>Рішення суду на користь </a:t>
            </a:r>
            <a:r>
              <a:rPr lang="uk-UA" b="1" dirty="0" smtClean="0">
                <a:latin typeface="Arial Black" panose="020B0A04020102020204" pitchFamily="34" charset="0"/>
              </a:rPr>
              <a:t>матері.</a:t>
            </a:r>
            <a:endParaRPr lang="uk-UA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>
                <a:latin typeface="Arial Black" panose="020B0A04020102020204" pitchFamily="34" charset="0"/>
              </a:rPr>
              <a:t>Самоусунення батька </a:t>
            </a:r>
            <a:r>
              <a:rPr lang="uk-UA" b="1" dirty="0" smtClean="0">
                <a:latin typeface="Arial Black" panose="020B0A04020102020204" pitchFamily="34" charset="0"/>
              </a:rPr>
              <a:t>від </a:t>
            </a:r>
            <a:r>
              <a:rPr lang="uk-UA" b="1" dirty="0">
                <a:latin typeface="Arial Black" panose="020B0A04020102020204" pitchFamily="34" charset="0"/>
              </a:rPr>
              <a:t>виховання </a:t>
            </a:r>
            <a:r>
              <a:rPr lang="uk-UA" b="1" dirty="0" smtClean="0">
                <a:latin typeface="Arial Black" panose="020B0A04020102020204" pitchFamily="34" charset="0"/>
              </a:rPr>
              <a:t>дітей.</a:t>
            </a:r>
            <a:endParaRPr lang="uk-UA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b="1" dirty="0">
                <a:latin typeface="Arial Black" panose="020B0A04020102020204" pitchFamily="34" charset="0"/>
              </a:rPr>
              <a:t>Емоційна </a:t>
            </a:r>
            <a:r>
              <a:rPr lang="uk-UA" b="1" dirty="0" err="1" smtClean="0">
                <a:latin typeface="Arial Black" panose="020B0A04020102020204" pitchFamily="34" charset="0"/>
              </a:rPr>
              <a:t>закомплексованість</a:t>
            </a:r>
            <a:r>
              <a:rPr lang="uk-UA" b="1" dirty="0" smtClean="0">
                <a:latin typeface="Arial Black" panose="020B0A04020102020204" pitchFamily="34" charset="0"/>
              </a:rPr>
              <a:t>.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6" y="2766282"/>
            <a:ext cx="2114984" cy="158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953" y="945398"/>
            <a:ext cx="1808652" cy="135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98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2613" y="252051"/>
            <a:ext cx="6130925" cy="92558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Наслідки </a:t>
            </a:r>
            <a:r>
              <a:rPr lang="uk-UA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домашнього насильства </a:t>
            </a: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для жінок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8606" y="1306332"/>
            <a:ext cx="9262412" cy="309764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30% самогубств і 60% вбивств </a:t>
            </a:r>
            <a:r>
              <a:rPr lang="uk-UA" sz="2400" b="1" dirty="0" smtClean="0">
                <a:latin typeface="Arial Black" panose="020B0A04020102020204" pitchFamily="34" charset="0"/>
              </a:rPr>
              <a:t>жінок </a:t>
            </a:r>
            <a:r>
              <a:rPr lang="uk-UA" sz="2400" b="1" dirty="0" err="1">
                <a:latin typeface="Arial Black" panose="020B0A04020102020204" pitchFamily="34" charset="0"/>
              </a:rPr>
              <a:t>пов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 err="1">
                <a:latin typeface="Arial Black" panose="020B0A04020102020204" pitchFamily="34" charset="0"/>
              </a:rPr>
              <a:t>язані</a:t>
            </a:r>
            <a:r>
              <a:rPr lang="uk-UA" sz="2400" b="1" dirty="0">
                <a:latin typeface="Arial Black" panose="020B0A04020102020204" pitchFamily="34" charset="0"/>
              </a:rPr>
              <a:t> з насильством у сім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 smtClean="0">
                <a:latin typeface="Arial Black" panose="020B0A04020102020204" pitchFamily="34" charset="0"/>
              </a:rPr>
              <a:t>ї.</a:t>
            </a:r>
            <a:endParaRPr lang="uk-UA" sz="2400" b="1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35% жінок, що потрапили в лікарню “швидкої допомоги”, перебувають там з причин отримання нових тілесних ушкоджень, </a:t>
            </a:r>
            <a:r>
              <a:rPr lang="uk-UA" sz="2400" b="1" dirty="0" err="1">
                <a:latin typeface="Arial Black" panose="020B0A04020102020204" pitchFamily="34" charset="0"/>
              </a:rPr>
              <a:t>пов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 err="1">
                <a:latin typeface="Arial Black" panose="020B0A04020102020204" pitchFamily="34" charset="0"/>
              </a:rPr>
              <a:t>язаних</a:t>
            </a:r>
            <a:r>
              <a:rPr lang="uk-UA" sz="2400" b="1" dirty="0">
                <a:latin typeface="Arial Black" panose="020B0A04020102020204" pitchFamily="34" charset="0"/>
              </a:rPr>
              <a:t> зі знущаннями в сім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 smtClean="0">
                <a:latin typeface="Arial Black" panose="020B0A04020102020204" pitchFamily="34" charset="0"/>
              </a:rPr>
              <a:t>ї.</a:t>
            </a:r>
            <a:endParaRPr lang="uk-UA" sz="2400" b="1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25-40% жінок, які </a:t>
            </a:r>
            <a:r>
              <a:rPr lang="uk-UA" sz="2400" b="1" dirty="0" smtClean="0">
                <a:latin typeface="Arial Black" panose="020B0A04020102020204" pitchFamily="34" charset="0"/>
              </a:rPr>
              <a:t>потерпають від </a:t>
            </a:r>
            <a:r>
              <a:rPr lang="uk-UA" sz="2400" b="1" dirty="0">
                <a:latin typeface="Arial Black" panose="020B0A04020102020204" pitchFamily="34" charset="0"/>
              </a:rPr>
              <a:t>насильства в сім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>
                <a:latin typeface="Arial Black" panose="020B0A04020102020204" pitchFamily="34" charset="0"/>
              </a:rPr>
              <a:t>ї, було </a:t>
            </a:r>
            <a:r>
              <a:rPr lang="uk-UA" sz="2400" b="1" dirty="0" smtClean="0">
                <a:latin typeface="Arial Black" panose="020B0A04020102020204" pitchFamily="34" charset="0"/>
              </a:rPr>
              <a:t>побито під </a:t>
            </a:r>
            <a:r>
              <a:rPr lang="uk-UA" sz="2400" b="1" dirty="0">
                <a:latin typeface="Arial Black" panose="020B0A04020102020204" pitchFamily="34" charset="0"/>
              </a:rPr>
              <a:t>час </a:t>
            </a:r>
            <a:r>
              <a:rPr lang="uk-UA" sz="2400" b="1" dirty="0" smtClean="0">
                <a:latin typeface="Arial Black" panose="020B0A04020102020204" pitchFamily="34" charset="0"/>
              </a:rPr>
              <a:t>вагітності.</a:t>
            </a:r>
            <a:endParaRPr lang="uk-UA" sz="2400" b="1" dirty="0">
              <a:latin typeface="Arial Black" panose="020B0A04020102020204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18" y="4657635"/>
            <a:ext cx="2949575" cy="180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29" y="4154055"/>
            <a:ext cx="2176462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07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999076" y="390345"/>
            <a:ext cx="5320434" cy="87572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Наслідки домашнього </a:t>
            </a:r>
            <a:b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насильства для</a:t>
            </a:r>
            <a:r>
              <a:rPr 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дітей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493" y="1656412"/>
            <a:ext cx="10515600" cy="325466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uk-UA" sz="2500" b="1" dirty="0">
                <a:latin typeface="Arial Black" panose="020B0A04020102020204" pitchFamily="34" charset="0"/>
              </a:rPr>
              <a:t>Діти скривджених матерів у 6 </a:t>
            </a:r>
            <a:r>
              <a:rPr lang="uk-UA" sz="2500" b="1" dirty="0" smtClean="0">
                <a:latin typeface="Arial Black" panose="020B0A04020102020204" pitchFamily="34" charset="0"/>
              </a:rPr>
              <a:t>разів </a:t>
            </a:r>
            <a:r>
              <a:rPr lang="uk-UA" sz="2500" b="1" dirty="0">
                <a:latin typeface="Arial Black" panose="020B0A04020102020204" pitchFamily="34" charset="0"/>
              </a:rPr>
              <a:t>частіше намагаються накласти </a:t>
            </a:r>
            <a:r>
              <a:rPr lang="uk-UA" sz="2500" b="1" dirty="0" smtClean="0">
                <a:latin typeface="Arial Black" panose="020B0A04020102020204" pitchFamily="34" charset="0"/>
              </a:rPr>
              <a:t>на </a:t>
            </a:r>
            <a:r>
              <a:rPr lang="uk-UA" sz="2500" b="1" dirty="0">
                <a:latin typeface="Arial Black" panose="020B0A04020102020204" pitchFamily="34" charset="0"/>
              </a:rPr>
              <a:t>себе руки, з них 50% схильні до зловживань  наркотиками та </a:t>
            </a:r>
            <a:r>
              <a:rPr lang="uk-UA" sz="2500" b="1" dirty="0" smtClean="0">
                <a:latin typeface="Arial Black" panose="020B0A04020102020204" pitchFamily="34" charset="0"/>
              </a:rPr>
              <a:t>алкоголем.</a:t>
            </a:r>
            <a:endParaRPr lang="uk-UA" sz="2500" b="1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uk-UA" sz="2500" b="1" dirty="0">
                <a:latin typeface="Arial Black" panose="020B0A04020102020204" pitchFamily="34" charset="0"/>
              </a:rPr>
              <a:t>Майже 100% матерів, які зазнали насильства народили дітей </a:t>
            </a:r>
            <a:r>
              <a:rPr lang="uk-UA" sz="2500" b="1" dirty="0" smtClean="0">
                <a:latin typeface="Arial Black" panose="020B0A04020102020204" pitchFamily="34" charset="0"/>
              </a:rPr>
              <a:t>хворими.</a:t>
            </a:r>
            <a:endParaRPr lang="uk-UA" sz="2500" b="1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uk-UA" sz="2500" b="1" dirty="0">
                <a:latin typeface="Arial Black" panose="020B0A04020102020204" pitchFamily="34" charset="0"/>
              </a:rPr>
              <a:t>Втеча з дому – “діти вулиці</a:t>
            </a:r>
            <a:r>
              <a:rPr lang="uk-UA" sz="2500" b="1" dirty="0" smtClean="0">
                <a:latin typeface="Arial Black" panose="020B0A04020102020204" pitchFamily="34" charset="0"/>
              </a:rPr>
              <a:t>”.</a:t>
            </a:r>
            <a:endParaRPr lang="uk-UA" sz="2500" b="1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uk-UA" sz="2500" b="1" dirty="0">
                <a:latin typeface="Arial Black" panose="020B0A04020102020204" pitchFamily="34" charset="0"/>
              </a:rPr>
              <a:t>Захист дитиною матері від </a:t>
            </a:r>
            <a:r>
              <a:rPr lang="uk-UA" sz="2500" b="1" dirty="0" smtClean="0">
                <a:latin typeface="Arial Black" panose="020B0A04020102020204" pitchFamily="34" charset="0"/>
              </a:rPr>
              <a:t>кривдника.</a:t>
            </a:r>
            <a:endParaRPr lang="uk-UA" sz="2500" b="1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uk-UA" sz="2500" b="1" dirty="0">
                <a:latin typeface="Arial Black" panose="020B0A04020102020204" pitchFamily="34" charset="0"/>
              </a:rPr>
              <a:t>Відчуженість матері </a:t>
            </a:r>
            <a:r>
              <a:rPr lang="uk-UA" sz="2500" b="1" dirty="0" smtClean="0">
                <a:latin typeface="Arial Black" panose="020B0A04020102020204" pitchFamily="34" charset="0"/>
              </a:rPr>
              <a:t>до </a:t>
            </a:r>
            <a:r>
              <a:rPr lang="uk-UA" sz="2500" b="1" dirty="0">
                <a:latin typeface="Arial Black" panose="020B0A04020102020204" pitchFamily="34" charset="0"/>
              </a:rPr>
              <a:t>дитини. 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045" y="0"/>
            <a:ext cx="1782898" cy="222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37" y="4137675"/>
            <a:ext cx="4124693" cy="272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6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08263" y="123825"/>
            <a:ext cx="7086600" cy="102552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Наслідки домашнього насильства для суспільства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Негативний досвід батьків;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Падіння народжуваності;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95 % розлучень;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Ріст вбивств на </a:t>
            </a:r>
            <a:r>
              <a:rPr lang="uk-UA" altLang="ko-KR" sz="2400" b="1" dirty="0">
                <a:latin typeface="Arial Black" panose="020B0A04020102020204" pitchFamily="34" charset="0"/>
              </a:rPr>
              <a:t>ґрунті</a:t>
            </a:r>
            <a:r>
              <a:rPr lang="ru-RU" altLang="ko-KR" sz="2400" b="1" dirty="0">
                <a:latin typeface="Arial Black" panose="020B0A04020102020204" pitchFamily="34" charset="0"/>
              </a:rPr>
              <a:t> </a:t>
            </a:r>
            <a:r>
              <a:rPr lang="uk-UA" sz="2400" b="1" dirty="0">
                <a:latin typeface="Arial Black" panose="020B0A04020102020204" pitchFamily="34" charset="0"/>
              </a:rPr>
              <a:t>домашнього насильства;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Зростання кількості </a:t>
            </a:r>
            <a:r>
              <a:rPr lang="uk-UA" sz="2400" b="1" dirty="0" smtClean="0">
                <a:latin typeface="Arial Black" panose="020B0A04020102020204" pitchFamily="34" charset="0"/>
              </a:rPr>
              <a:t>бездомних </a:t>
            </a:r>
            <a:r>
              <a:rPr lang="uk-UA" sz="2400" b="1" dirty="0">
                <a:latin typeface="Arial Black" panose="020B0A04020102020204" pitchFamily="34" charset="0"/>
              </a:rPr>
              <a:t>жінок і дітей;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Безкарність кривдника</a:t>
            </a:r>
            <a:r>
              <a:rPr lang="uk-UA" sz="2400" b="1" dirty="0" smtClean="0">
                <a:latin typeface="Arial Black" panose="020B0A04020102020204" pitchFamily="34" charset="0"/>
              </a:rPr>
              <a:t>.</a:t>
            </a:r>
            <a:endParaRPr lang="uk-UA" sz="2400" b="1" dirty="0">
              <a:latin typeface="Arial Black" panose="020B0A04020102020204" pitchFamily="34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18" y="1149351"/>
            <a:ext cx="23749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37" y="4211120"/>
            <a:ext cx="3706689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040" y="226916"/>
            <a:ext cx="5766088" cy="97155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Статистика гендерного насильства</a:t>
            </a:r>
            <a:endParaRPr lang="ru-RU" alt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112" y="1485901"/>
            <a:ext cx="78486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Більше 50 % населення України </a:t>
            </a:r>
            <a:r>
              <a:rPr lang="uk-UA" sz="2400" b="1" dirty="0" smtClean="0">
                <a:latin typeface="Arial Black" panose="020B0A04020102020204" pitchFamily="34" charset="0"/>
              </a:rPr>
              <a:t>потерпають </a:t>
            </a:r>
            <a:r>
              <a:rPr lang="uk-UA" sz="2400" b="1" dirty="0">
                <a:latin typeface="Arial Black" panose="020B0A04020102020204" pitchFamily="34" charset="0"/>
              </a:rPr>
              <a:t>від насильства в сім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>
                <a:latin typeface="Arial Black" panose="020B0A04020102020204" pitchFamily="34" charset="0"/>
              </a:rPr>
              <a:t>ї впродовж свого життя, причому 30% зазнають його у дитинстві;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68% жінок в Україні зазнають знущання в сім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>
                <a:latin typeface="Arial Black" panose="020B0A04020102020204" pitchFamily="34" charset="0"/>
              </a:rPr>
              <a:t>ї;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Майже 100% матерів, які зазнали насильства, народили хворих дітей 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30-40% викликів, що надходять до міліції, </a:t>
            </a:r>
            <a:r>
              <a:rPr lang="uk-UA" sz="2400" b="1" dirty="0" smtClean="0">
                <a:latin typeface="Arial Black" panose="020B0A04020102020204" pitchFamily="34" charset="0"/>
              </a:rPr>
              <a:t>стосуються </a:t>
            </a:r>
            <a:r>
              <a:rPr lang="uk-UA" sz="2400" b="1" dirty="0">
                <a:latin typeface="Arial Black" panose="020B0A04020102020204" pitchFamily="34" charset="0"/>
              </a:rPr>
              <a:t>домашнього насильства;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Від 30-60% осіб  схильні до проявів </a:t>
            </a:r>
            <a:r>
              <a:rPr lang="uk-UA" sz="2400" b="1" dirty="0" smtClean="0">
                <a:latin typeface="Arial Black" panose="020B0A04020102020204" pitchFamily="34" charset="0"/>
              </a:rPr>
              <a:t>жорстокості </a:t>
            </a:r>
            <a:r>
              <a:rPr lang="uk-UA" sz="2400" b="1" dirty="0">
                <a:latin typeface="Arial Black" panose="020B0A04020102020204" pitchFamily="34" charset="0"/>
              </a:rPr>
              <a:t>по відношенню до дітей.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691" y="514350"/>
            <a:ext cx="2442730" cy="16243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726" y="2624479"/>
            <a:ext cx="3058464" cy="1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81" y="4911340"/>
            <a:ext cx="2769961" cy="186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2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61854" y="143453"/>
            <a:ext cx="5853546" cy="52156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 гендер в документах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827" y="113289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err="1">
                <a:latin typeface="Arial Black" panose="020B0A04020102020204" pitchFamily="34" charset="0"/>
              </a:rPr>
              <a:t>Загальна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Декларація</a:t>
            </a:r>
            <a:r>
              <a:rPr lang="ru-RU" sz="2400" b="1" dirty="0">
                <a:latin typeface="Arial Black" panose="020B0A04020102020204" pitchFamily="34" charset="0"/>
              </a:rPr>
              <a:t> прав </a:t>
            </a:r>
            <a:r>
              <a:rPr lang="ru-RU" sz="2400" b="1" dirty="0" err="1">
                <a:latin typeface="Arial Black" panose="020B0A04020102020204" pitchFamily="34" charset="0"/>
              </a:rPr>
              <a:t>людини</a:t>
            </a:r>
            <a:endParaRPr lang="ru-RU" sz="2400" b="1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Конвенція ООН “Про ліквідацію всіх форм дискримінації щодо жінок”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Пекінська декларація та Платформа дій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Закон України “Про забезпечення рівних прав та можливостей жінок і чоловіків”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Закон України “Про попередження насильства в сім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>
                <a:latin typeface="Arial Black" panose="020B0A04020102020204" pitchFamily="34" charset="0"/>
              </a:rPr>
              <a:t>ї”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Постанова КМ “Про Національний план дій щодо поліпшення становища жінок та сприяння гендерної рівності в суспільстві”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Указ Президента України “Про поліпшення соціального статусу жінок в Україні”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“Комплексна програма протидії торгівлі людьми”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Конституція України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32809" y="101890"/>
            <a:ext cx="6726382" cy="8956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Органи, які опікуються питаннями </a:t>
            </a:r>
            <a:r>
              <a:rPr lang="uk-UA" sz="3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гендеру</a:t>
            </a:r>
            <a:r>
              <a:rPr lang="uk-UA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в Україні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9872" y="1493115"/>
            <a:ext cx="10515600" cy="395172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Верховна Рада України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Уповноважений Верховної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sz="2400" b="1" dirty="0">
                <a:latin typeface="Arial Black" panose="020B0A04020102020204" pitchFamily="34" charset="0"/>
              </a:rPr>
              <a:t>   Ради України з прав людини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Кабінет Міністрів України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Спеціально уповноважений центральний орган виконавчої влади з питань забезпечення рівних прав та можливостей жінок і чоловіків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Органи виконавчої влади та органи місцевого самоврядування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400" b="1" dirty="0">
                <a:latin typeface="Arial Black" panose="020B0A04020102020204" pitchFamily="34" charset="0"/>
              </a:rPr>
              <a:t>Об</a:t>
            </a:r>
            <a:r>
              <a:rPr lang="en-US" sz="2400" b="1" dirty="0">
                <a:latin typeface="Arial Black" panose="020B0A04020102020204" pitchFamily="34" charset="0"/>
              </a:rPr>
              <a:t>’</a:t>
            </a:r>
            <a:r>
              <a:rPr lang="uk-UA" sz="2400" b="1" dirty="0">
                <a:latin typeface="Arial Black" panose="020B0A04020102020204" pitchFamily="34" charset="0"/>
              </a:rPr>
              <a:t>єднання </a:t>
            </a:r>
            <a:r>
              <a:rPr lang="uk-UA" sz="2400" b="1" dirty="0" smtClean="0">
                <a:latin typeface="Arial Black" panose="020B0A04020102020204" pitchFamily="34" charset="0"/>
              </a:rPr>
              <a:t>громадян</a:t>
            </a:r>
            <a:r>
              <a:rPr lang="ru-RU" sz="2400" b="1" dirty="0" smtClean="0">
                <a:latin typeface="Arial Black" panose="020B0A04020102020204" pitchFamily="34" charset="0"/>
              </a:rPr>
              <a:t>.</a:t>
            </a:r>
            <a:endParaRPr lang="uk-UA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0036" y="668861"/>
            <a:ext cx="104878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</a:t>
            </a:r>
            <a:r>
              <a:rPr lang="uk-UA" sz="2200" dirty="0" smtClean="0">
                <a:latin typeface="Arial Black" panose="020B0A04020102020204" pitchFamily="34" charset="0"/>
              </a:rPr>
              <a:t> – це змодельована суспільством і підтримувана соціальними інститутами система цінностей, норм і характеристик «чоловічої» та «жіночої поведінки, стилю життя та способу мислення, ролей жінок і чоловіків  та їх стосунків».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283" y="2189376"/>
            <a:ext cx="7051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Кожна людина виконує в суспільстві певну соціальну роль, що </a:t>
            </a:r>
            <a:r>
              <a:rPr lang="uk-UA" dirty="0" err="1" smtClean="0"/>
              <a:t>харак-теризує</a:t>
            </a:r>
            <a:r>
              <a:rPr lang="uk-UA" dirty="0" smtClean="0"/>
              <a:t> ще одну її різноманітність.  </a:t>
            </a:r>
            <a:r>
              <a:rPr lang="uk-UA" b="1" dirty="0" smtClean="0"/>
              <a:t>«Гендер» </a:t>
            </a:r>
            <a:r>
              <a:rPr lang="uk-UA" dirty="0" smtClean="0"/>
              <a:t>- термін запозичений з англійської філології, де він означає граматичний рід (чоловічий, жіночий, середній). В науковий обіг цей термін ввійшов наприкінці 70-х років ХХ століття. Жінки і чоловіки розрізняються статтю і мають, в першу чергу, біологічні відмінності.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283" y="4017667"/>
            <a:ext cx="6905925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Гендер</a:t>
            </a:r>
            <a:r>
              <a:rPr lang="uk-UA" i="1" dirty="0" smtClean="0">
                <a:latin typeface="Arial Black" panose="020B0A04020102020204" pitchFamily="34" charset="0"/>
              </a:rPr>
              <a:t> </a:t>
            </a:r>
            <a:r>
              <a:rPr lang="uk-UA" dirty="0" smtClean="0">
                <a:latin typeface="Arial Black" panose="020B0A04020102020204" pitchFamily="34" charset="0"/>
              </a:rPr>
              <a:t>– це соціальна модель особистості жінок і чоловіків, хлопчиків і дівчаток.</a:t>
            </a:r>
          </a:p>
          <a:p>
            <a:pPr algn="just"/>
            <a:r>
              <a:rPr lang="uk-UA" dirty="0" smtClean="0">
                <a:latin typeface="Arial Black" panose="020B0A04020102020204" pitchFamily="34" charset="0"/>
              </a:rPr>
              <a:t>Відповідно до гендера – соціальних і культурних настанов визначається місце жінки і чоловіка в соціумі. Це вибір професії, освіта, кар'єра, міра відповідальності, участь у політичному житті держави. Ці соціальні норми виховуються і закріплюються в сім'ї, школі, коледжі, університеті. 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Picture 4" descr="Запровадження ґендерної компоненти у регіональних стратегіях дасть потужний  поштовх розвитку країни | Платформа з енергоефективност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55" y="2724145"/>
            <a:ext cx="4232672" cy="335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24279" y="97632"/>
            <a:ext cx="3357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Що таке </a:t>
            </a:r>
            <a:r>
              <a:rPr lang="uk-UA" sz="2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2836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емінізм завжди на часі: у Львові пройшов марш солідарності жінок (фоторепортаж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45" y="0"/>
            <a:ext cx="4330411" cy="28869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0081" y="5093979"/>
            <a:ext cx="98090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Активісти Львова провели феміністичний марш проти сімейного насильства жінок. Розповідали про статистику щодо сімейного насильства в Україні та нові закони, які покликані ретельніше захищати права постраждалих. Крім того, говорити й про історію свята, яке було спотворене радянською пропагандою. Про історію гендерної рівності в Україні та поточну ситуацію.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1400" b="0" i="0" dirty="0" smtClean="0">
                <a:solidFill>
                  <a:srgbClr val="000000"/>
                </a:solidFill>
                <a:effectLst/>
                <a:latin typeface="PT Sans"/>
              </a:rPr>
              <a:t>Дивись.</a:t>
            </a:r>
            <a:r>
              <a:rPr lang="en-US" sz="1400" b="0" i="0" dirty="0" smtClean="0">
                <a:solidFill>
                  <a:srgbClr val="000000"/>
                </a:solidFill>
                <a:effectLst/>
                <a:latin typeface="PT Sans"/>
              </a:rPr>
              <a:t>info - </a:t>
            </a:r>
            <a:r>
              <a:rPr lang="en-US" sz="1400" b="0" i="0" dirty="0" smtClean="0">
                <a:solidFill>
                  <a:srgbClr val="000000"/>
                </a:solidFill>
                <a:effectLst/>
                <a:latin typeface="PT Sans"/>
                <a:hlinkClick r:id="rId3"/>
              </a:rPr>
              <a:t>https://dyvys.info/2018/03/08/feminizm-zavzhdy-na-chasi-u-lvovi-projshov-marsh-solidarnosti-zhinok-fotoreportazh/</a:t>
            </a:r>
            <a:r>
              <a:rPr lang="uk-UA" sz="1400" b="0" i="0" dirty="0" smtClean="0">
                <a:solidFill>
                  <a:srgbClr val="000000"/>
                </a:solidFill>
                <a:effectLst/>
                <a:latin typeface="PT Sans"/>
              </a:rPr>
              <a:t> </a:t>
            </a:r>
            <a:endParaRPr lang="en-US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234" y="-1"/>
            <a:ext cx="4323841" cy="2886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241" y="2181077"/>
            <a:ext cx="4343109" cy="29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2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2446" y="0"/>
            <a:ext cx="5782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Що таке гендерна культура</a:t>
            </a:r>
            <a:endParaRPr lang="en-US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47033" y="613862"/>
            <a:ext cx="9704639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Гендерна культура </a:t>
            </a:r>
            <a:r>
              <a:rPr lang="uk-UA" sz="2000" dirty="0" smtClean="0">
                <a:latin typeface="Arial Black" panose="020B0A04020102020204" pitchFamily="34" charset="0"/>
              </a:rPr>
              <a:t>– це сукупність статево-рольових цінностей у суспільних сферах буття. Це поняття є суспільно-необхідним, бо культура між жінкою і чоловіком є важливою. </a:t>
            </a:r>
            <a:endParaRPr lang="uk-UA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599" y="1748453"/>
            <a:ext cx="110420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Гендерна </a:t>
            </a:r>
            <a:r>
              <a:rPr lang="uk-UA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культура – це: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 smtClean="0">
                <a:latin typeface="Arial Black" panose="020B0A04020102020204" pitchFamily="34" charset="0"/>
              </a:rPr>
              <a:t>Формування уявлень про життєве призначення чоловіка та жінки , притаманних їм позитивних якостях та рисах характеру.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 smtClean="0">
                <a:latin typeface="Arial Black" panose="020B0A04020102020204" pitchFamily="34" charset="0"/>
              </a:rPr>
              <a:t>Розкриття психічних, фізіологічних та етичних особливостей хлопчиків та дівчаток.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 smtClean="0">
                <a:latin typeface="Arial Black" panose="020B0A04020102020204" pitchFamily="34" charset="0"/>
              </a:rPr>
              <a:t>Формування уявлень про чоловічу та жіночу гідність.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756" y="4400442"/>
            <a:ext cx="3253990" cy="245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37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1100" y="6217"/>
            <a:ext cx="3916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Що таке фемінізм</a:t>
            </a:r>
            <a:endParaRPr lang="en-US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92037" y="667274"/>
            <a:ext cx="9240982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Фемінізм</a:t>
            </a:r>
            <a:r>
              <a:rPr lang="uk-UA" sz="2400" dirty="0" smtClean="0">
                <a:latin typeface="Arial Black" panose="020B0A04020102020204" pitchFamily="34" charset="0"/>
              </a:rPr>
              <a:t> – це боротьба за рівні права і можливості жінок і чоловіків.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999" y="1636108"/>
            <a:ext cx="5742710" cy="22467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2000" b="0" i="0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Першу хвилю фемінізму </a:t>
            </a:r>
            <a:r>
              <a:rPr lang="uk-UA" sz="2000" b="0" i="0" dirty="0" smtClean="0">
                <a:effectLst/>
                <a:latin typeface="Arial Black" panose="020B0A04020102020204" pitchFamily="34" charset="0"/>
              </a:rPr>
              <a:t>визначити найпростіше. Це боротьба жінок за політичне рівноправ'я і за можливість обирати і бути обраними на виборах. Перші феміністки апелювали до ліберальних гасел: люди мають рівні права незалежно від статі.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86945" y="1743829"/>
            <a:ext cx="5389418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i="0" dirty="0" smtClean="0">
                <a:effectLst/>
              </a:rPr>
              <a:t>Суфражистки </a:t>
            </a:r>
            <a:r>
              <a:rPr lang="ru-RU" b="1" i="0" dirty="0" err="1" smtClean="0">
                <a:effectLst/>
              </a:rPr>
              <a:t>були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дуже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потужним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рухом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публічної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політики</a:t>
            </a:r>
            <a:r>
              <a:rPr lang="ru-RU" b="1" i="0" dirty="0" smtClean="0">
                <a:effectLst/>
              </a:rPr>
              <a:t> у </a:t>
            </a:r>
            <a:r>
              <a:rPr lang="ru-RU" b="1" i="0" dirty="0" err="1" smtClean="0">
                <a:effectLst/>
              </a:rPr>
              <a:t>Великій</a:t>
            </a:r>
            <a:r>
              <a:rPr lang="ru-RU" b="1" i="0" dirty="0" smtClean="0">
                <a:effectLst/>
              </a:rPr>
              <a:t> </a:t>
            </a:r>
            <a:r>
              <a:rPr lang="ru-RU" b="1" dirty="0" err="1" smtClean="0"/>
              <a:t>Б</a:t>
            </a:r>
            <a:r>
              <a:rPr lang="ru-RU" b="1" i="0" dirty="0" err="1" smtClean="0">
                <a:effectLst/>
              </a:rPr>
              <a:t>ританії</a:t>
            </a:r>
            <a:r>
              <a:rPr lang="ru-RU" b="1" i="0" dirty="0" smtClean="0">
                <a:effectLst/>
              </a:rPr>
              <a:t> і США: </a:t>
            </a:r>
            <a:r>
              <a:rPr lang="ru-RU" b="1" i="0" dirty="0" err="1" smtClean="0">
                <a:effectLst/>
              </a:rPr>
              <a:t>жінки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об'єдна-лись</a:t>
            </a:r>
            <a:r>
              <a:rPr lang="ru-RU" b="1" i="0" dirty="0" smtClean="0">
                <a:effectLst/>
              </a:rPr>
              <a:t> і </a:t>
            </a:r>
            <a:r>
              <a:rPr lang="ru-RU" b="1" i="0" dirty="0" err="1" smtClean="0">
                <a:effectLst/>
              </a:rPr>
              <a:t>домоглись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бажаного</a:t>
            </a:r>
            <a:r>
              <a:rPr lang="ru-RU" b="1" i="0" dirty="0" smtClean="0">
                <a:effectLst/>
              </a:rPr>
              <a:t>. У 1920 </a:t>
            </a:r>
            <a:r>
              <a:rPr lang="ru-RU" b="1" i="0" dirty="0" err="1" smtClean="0">
                <a:effectLst/>
              </a:rPr>
              <a:t>році</a:t>
            </a:r>
            <a:r>
              <a:rPr lang="ru-RU" b="1" i="0" dirty="0" smtClean="0">
                <a:effectLst/>
              </a:rPr>
              <a:t> в США </a:t>
            </a:r>
            <a:r>
              <a:rPr lang="ru-RU" b="1" i="0" dirty="0" err="1" smtClean="0">
                <a:effectLst/>
              </a:rPr>
              <a:t>була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прийнята</a:t>
            </a:r>
            <a:r>
              <a:rPr lang="ru-RU" b="1" i="0" dirty="0" smtClean="0">
                <a:effectLst/>
              </a:rPr>
              <a:t> 19-а поправка до </a:t>
            </a:r>
            <a:r>
              <a:rPr lang="ru-RU" b="1" i="0" dirty="0" err="1" smtClean="0">
                <a:effectLst/>
              </a:rPr>
              <a:t>Конституції</a:t>
            </a:r>
            <a:r>
              <a:rPr lang="ru-RU" b="1" i="0" dirty="0" smtClean="0">
                <a:effectLst/>
              </a:rPr>
              <a:t>, </a:t>
            </a:r>
            <a:r>
              <a:rPr lang="ru-RU" b="1" i="0" dirty="0" err="1" smtClean="0">
                <a:effectLst/>
              </a:rPr>
              <a:t>згідно</a:t>
            </a:r>
            <a:r>
              <a:rPr lang="ru-RU" b="1" i="0" dirty="0" smtClean="0">
                <a:effectLst/>
              </a:rPr>
              <a:t> з </a:t>
            </a:r>
            <a:r>
              <a:rPr lang="ru-RU" b="1" i="0" dirty="0" err="1" smtClean="0">
                <a:effectLst/>
              </a:rPr>
              <a:t>якою</a:t>
            </a:r>
            <a:r>
              <a:rPr lang="ru-RU" b="1" i="0" dirty="0" smtClean="0">
                <a:effectLst/>
              </a:rPr>
              <a:t> стать не </a:t>
            </a:r>
            <a:r>
              <a:rPr lang="ru-RU" b="1" i="0" dirty="0" err="1" smtClean="0">
                <a:effectLst/>
              </a:rPr>
              <a:t>може</a:t>
            </a:r>
            <a:r>
              <a:rPr lang="ru-RU" b="1" i="0" dirty="0" smtClean="0">
                <a:effectLst/>
              </a:rPr>
              <a:t> бути </a:t>
            </a:r>
            <a:r>
              <a:rPr lang="ru-RU" b="1" i="0" dirty="0" err="1" smtClean="0">
                <a:effectLst/>
              </a:rPr>
              <a:t>перешкодою</a:t>
            </a:r>
            <a:r>
              <a:rPr lang="ru-RU" b="1" i="0" dirty="0" smtClean="0">
                <a:effectLst/>
              </a:rPr>
              <a:t> для </a:t>
            </a:r>
            <a:r>
              <a:rPr lang="ru-RU" b="1" i="0" dirty="0" err="1" smtClean="0">
                <a:effectLst/>
              </a:rPr>
              <a:t>обме-ження</a:t>
            </a:r>
            <a:r>
              <a:rPr lang="ru-RU" b="1" i="0" dirty="0" smtClean="0">
                <a:effectLst/>
              </a:rPr>
              <a:t> на участь у </a:t>
            </a:r>
            <a:r>
              <a:rPr lang="ru-RU" b="1" i="0" dirty="0" err="1" smtClean="0">
                <a:effectLst/>
              </a:rPr>
              <a:t>політичному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житті</a:t>
            </a:r>
            <a:r>
              <a:rPr lang="ru-RU" b="1" i="0" dirty="0" smtClean="0">
                <a:effectLst/>
              </a:rPr>
              <a:t> і, </a:t>
            </a:r>
            <a:r>
              <a:rPr lang="ru-RU" b="1" i="0" dirty="0" err="1" smtClean="0">
                <a:effectLst/>
              </a:rPr>
              <a:t>зокрема</a:t>
            </a:r>
            <a:r>
              <a:rPr lang="ru-RU" b="1" i="0" dirty="0" smtClean="0">
                <a:effectLst/>
              </a:rPr>
              <a:t>, на участь у </a:t>
            </a:r>
            <a:r>
              <a:rPr lang="ru-RU" b="1" i="0" dirty="0" err="1" smtClean="0">
                <a:effectLst/>
              </a:rPr>
              <a:t>виборах</a:t>
            </a:r>
            <a:r>
              <a:rPr lang="ru-RU" b="1" i="0" dirty="0" smtClean="0">
                <a:effectLst/>
              </a:rPr>
              <a:t>.</a:t>
            </a:r>
            <a:endParaRPr lang="en-US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0999" y="4128435"/>
            <a:ext cx="5742710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effectLst/>
                <a:latin typeface="Arial Black" panose="020B0A04020102020204" pitchFamily="34" charset="0"/>
              </a:rPr>
              <a:t>Друга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хвиля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фемінізму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виникає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в 60-і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ро-ки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XX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століття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і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являє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собою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вже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набагато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складніше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явище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.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Гноблення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тут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вже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не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зводилось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до заборони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жінкам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брати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участь у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політичному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житті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.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Виявилось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,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що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політична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рівність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не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виключає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утискання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в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сім'ї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,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притиски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на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робочому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 err="1" smtClean="0">
                <a:effectLst/>
                <a:latin typeface="Arial Black" panose="020B0A04020102020204" pitchFamily="34" charset="0"/>
              </a:rPr>
              <a:t>місці</a:t>
            </a:r>
            <a:r>
              <a:rPr lang="ru-RU" b="0" i="0" dirty="0" smtClean="0">
                <a:effectLst/>
                <a:latin typeface="Arial Black" panose="020B0A04020102020204" pitchFamily="34" charset="0"/>
              </a:rPr>
              <a:t>.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6945" y="4128435"/>
            <a:ext cx="5389418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err="1"/>
              <a:t>Т</a:t>
            </a:r>
            <a:r>
              <a:rPr lang="ru-RU" b="1" i="0" dirty="0" err="1" smtClean="0">
                <a:effectLst/>
              </a:rPr>
              <a:t>епер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це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насильство</a:t>
            </a:r>
            <a:r>
              <a:rPr lang="ru-RU" b="1" i="0" dirty="0" smtClean="0">
                <a:effectLst/>
              </a:rPr>
              <a:t> (</a:t>
            </a:r>
            <a:r>
              <a:rPr lang="ru-RU" b="1" i="0" dirty="0" err="1" smtClean="0">
                <a:effectLst/>
              </a:rPr>
              <a:t>реальне</a:t>
            </a:r>
            <a:r>
              <a:rPr lang="ru-RU" b="1" i="0" dirty="0" smtClean="0">
                <a:effectLst/>
              </a:rPr>
              <a:t>, </a:t>
            </a:r>
            <a:r>
              <a:rPr lang="ru-RU" b="1" i="0" dirty="0" err="1" smtClean="0">
                <a:effectLst/>
              </a:rPr>
              <a:t>домашнє</a:t>
            </a:r>
            <a:r>
              <a:rPr lang="ru-RU" b="1" i="0" dirty="0" smtClean="0">
                <a:effectLst/>
              </a:rPr>
              <a:t>, </a:t>
            </a:r>
            <a:r>
              <a:rPr lang="ru-RU" b="1" i="0" dirty="0" err="1" smtClean="0">
                <a:effectLst/>
              </a:rPr>
              <a:t>символіч</a:t>
            </a:r>
            <a:r>
              <a:rPr lang="ru-RU" b="1" i="0" dirty="0" smtClean="0">
                <a:effectLst/>
              </a:rPr>
              <a:t>-не — </a:t>
            </a:r>
            <a:r>
              <a:rPr lang="ru-RU" b="1" i="0" dirty="0" err="1" smtClean="0">
                <a:effectLst/>
              </a:rPr>
              <a:t>наприклад</a:t>
            </a:r>
            <a:r>
              <a:rPr lang="ru-RU" b="1" i="0" dirty="0" smtClean="0">
                <a:effectLst/>
              </a:rPr>
              <a:t>, хлопчикам </a:t>
            </a:r>
            <a:r>
              <a:rPr lang="ru-RU" b="1" i="0" dirty="0" err="1" smtClean="0">
                <a:effectLst/>
              </a:rPr>
              <a:t>кажуть</a:t>
            </a:r>
            <a:r>
              <a:rPr lang="ru-RU" b="1" i="0" dirty="0" smtClean="0">
                <a:effectLst/>
              </a:rPr>
              <a:t> «не будь як </a:t>
            </a:r>
            <a:r>
              <a:rPr lang="ru-RU" b="1" i="0" dirty="0" err="1" smtClean="0">
                <a:effectLst/>
              </a:rPr>
              <a:t>дівчисько</a:t>
            </a:r>
            <a:r>
              <a:rPr lang="ru-RU" b="1" i="0" dirty="0" smtClean="0">
                <a:effectLst/>
              </a:rPr>
              <a:t>», </a:t>
            </a:r>
            <a:r>
              <a:rPr lang="ru-RU" b="1" i="0" dirty="0" err="1" smtClean="0">
                <a:effectLst/>
              </a:rPr>
              <a:t>нібито</a:t>
            </a:r>
            <a:r>
              <a:rPr lang="ru-RU" b="1" i="0" dirty="0" smtClean="0">
                <a:effectLst/>
              </a:rPr>
              <a:t> бути </a:t>
            </a:r>
            <a:r>
              <a:rPr lang="ru-RU" b="1" i="0" dirty="0" err="1" smtClean="0">
                <a:effectLst/>
              </a:rPr>
              <a:t>дівчиськом</a:t>
            </a:r>
            <a:r>
              <a:rPr lang="ru-RU" b="1" i="0" dirty="0" smtClean="0">
                <a:effectLst/>
              </a:rPr>
              <a:t> — </a:t>
            </a:r>
            <a:r>
              <a:rPr lang="ru-RU" b="1" i="0" dirty="0" err="1" smtClean="0">
                <a:effectLst/>
              </a:rPr>
              <a:t>це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щось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образливе</a:t>
            </a:r>
            <a:r>
              <a:rPr lang="ru-RU" b="1" i="0" dirty="0" smtClean="0">
                <a:effectLst/>
              </a:rPr>
              <a:t>), критика </a:t>
            </a:r>
            <a:r>
              <a:rPr lang="ru-RU" b="1" i="0" dirty="0" err="1" smtClean="0">
                <a:effectLst/>
              </a:rPr>
              <a:t>нав'язаних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гендерних</a:t>
            </a:r>
            <a:r>
              <a:rPr lang="ru-RU" b="1" i="0" dirty="0" smtClean="0">
                <a:effectLst/>
              </a:rPr>
              <a:t> ролей, </a:t>
            </a:r>
            <a:r>
              <a:rPr lang="ru-RU" b="1" i="0" dirty="0" err="1" smtClean="0">
                <a:effectLst/>
              </a:rPr>
              <a:t>питання</a:t>
            </a:r>
            <a:r>
              <a:rPr lang="ru-RU" b="1" i="0" dirty="0" smtClean="0">
                <a:effectLst/>
              </a:rPr>
              <a:t> про </a:t>
            </a:r>
            <a:r>
              <a:rPr lang="ru-RU" b="1" i="0" dirty="0" err="1" smtClean="0">
                <a:effectLst/>
              </a:rPr>
              <a:t>рівень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заробітної</a:t>
            </a:r>
            <a:r>
              <a:rPr lang="ru-RU" b="1" i="0" dirty="0" smtClean="0">
                <a:effectLst/>
              </a:rPr>
              <a:t> плати, </a:t>
            </a:r>
            <a:r>
              <a:rPr lang="ru-RU" b="1" i="0" dirty="0" err="1" smtClean="0">
                <a:effectLst/>
              </a:rPr>
              <a:t>неоплачувану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домашню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працю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усвідомлюються</a:t>
            </a:r>
            <a:r>
              <a:rPr lang="ru-RU" b="1" i="0" dirty="0" smtClean="0">
                <a:effectLst/>
              </a:rPr>
              <a:t> як соціальна проблема. </a:t>
            </a:r>
            <a:r>
              <a:rPr lang="ru-RU" b="1" i="0" dirty="0" err="1" smtClean="0">
                <a:effectLst/>
              </a:rPr>
              <a:t>Загалом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йдеться</a:t>
            </a:r>
            <a:r>
              <a:rPr lang="ru-RU" b="1" i="0" dirty="0" smtClean="0">
                <a:effectLst/>
              </a:rPr>
              <a:t> про </a:t>
            </a:r>
            <a:r>
              <a:rPr lang="ru-RU" b="1" i="0" dirty="0" err="1" smtClean="0">
                <a:effectLst/>
              </a:rPr>
              <a:t>проблематизацію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фігури</a:t>
            </a:r>
            <a:r>
              <a:rPr lang="ru-RU" b="1" i="0" dirty="0" smtClean="0">
                <a:effectLst/>
              </a:rPr>
              <a:t> </a:t>
            </a:r>
            <a:r>
              <a:rPr lang="ru-RU" b="1" i="0" dirty="0" err="1" smtClean="0">
                <a:effectLst/>
              </a:rPr>
              <a:t>жінки</a:t>
            </a:r>
            <a:r>
              <a:rPr lang="ru-RU" b="1" i="0" dirty="0" smtClean="0">
                <a:effectLst/>
              </a:rPr>
              <a:t> в </a:t>
            </a:r>
            <a:r>
              <a:rPr lang="ru-RU" b="1" i="0" dirty="0" err="1" smtClean="0">
                <a:effectLst/>
              </a:rPr>
              <a:t>культурі</a:t>
            </a:r>
            <a:r>
              <a:rPr lang="ru-RU" b="1" i="0" dirty="0" smtClean="0">
                <a:effectLst/>
              </a:rPr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2208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9309" y="376764"/>
            <a:ext cx="10321636" cy="17543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b="0" i="0" dirty="0" smtClean="0">
                <a:effectLst/>
                <a:latin typeface="Arial Black" panose="020B0A04020102020204" pitchFamily="34" charset="0"/>
              </a:rPr>
              <a:t>Третя хвиля фемінізму, початок якої пов'язують з 90-ми роками </a:t>
            </a:r>
            <a:r>
              <a:rPr lang="en-US" b="0" i="0" dirty="0" smtClean="0">
                <a:effectLst/>
                <a:latin typeface="Arial Black" panose="020B0A04020102020204" pitchFamily="34" charset="0"/>
              </a:rPr>
              <a:t>XX </a:t>
            </a:r>
            <a:r>
              <a:rPr lang="uk-UA" b="0" i="0" dirty="0" smtClean="0">
                <a:effectLst/>
                <a:latin typeface="Arial Black" panose="020B0A04020102020204" pitchFamily="34" charset="0"/>
              </a:rPr>
              <a:t>століття, являє собою спробу застосувати до гендерних досліджень актуальні </a:t>
            </a:r>
            <a:r>
              <a:rPr lang="uk-UA" b="0" i="0" dirty="0" err="1" smtClean="0">
                <a:effectLst/>
                <a:latin typeface="Arial Black" panose="020B0A04020102020204" pitchFamily="34" charset="0"/>
              </a:rPr>
              <a:t>філо-софські</a:t>
            </a:r>
            <a:r>
              <a:rPr lang="uk-UA" b="0" i="0" dirty="0" smtClean="0">
                <a:effectLst/>
                <a:latin typeface="Arial Black" panose="020B0A04020102020204" pitchFamily="34" charset="0"/>
              </a:rPr>
              <a:t> ідеї, в першу чергу ідеї </a:t>
            </a:r>
            <a:r>
              <a:rPr lang="uk-UA" b="0" i="0" dirty="0" err="1" smtClean="0">
                <a:effectLst/>
                <a:latin typeface="Arial Black" panose="020B0A04020102020204" pitchFamily="34" charset="0"/>
              </a:rPr>
              <a:t>постструктуралізму</a:t>
            </a:r>
            <a:r>
              <a:rPr lang="uk-UA" b="0" i="0" dirty="0" smtClean="0">
                <a:effectLst/>
                <a:latin typeface="Arial Black" panose="020B0A04020102020204" pitchFamily="34" charset="0"/>
              </a:rPr>
              <a:t>, а також </a:t>
            </a:r>
            <a:r>
              <a:rPr lang="uk-UA" b="0" i="0" dirty="0" err="1" smtClean="0">
                <a:effectLst/>
                <a:latin typeface="Arial Black" panose="020B0A04020102020204" pitchFamily="34" charset="0"/>
              </a:rPr>
              <a:t>постколоніаль</a:t>
            </a:r>
            <a:r>
              <a:rPr lang="uk-UA" b="0" i="0" dirty="0" smtClean="0">
                <a:effectLst/>
                <a:latin typeface="Arial Black" panose="020B0A04020102020204" pitchFamily="34" charset="0"/>
              </a:rPr>
              <a:t>- ну теорію. Дискусія тут будується переважно навколо поняття ідентичності. В цілому на цьому етапі вже досить важко говорити про якусь теоретичну єдність ідей фемінізму.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9309" y="2371682"/>
            <a:ext cx="10321636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b="1" i="0" dirty="0" smtClean="0">
                <a:effectLst/>
              </a:rPr>
              <a:t>В третій хвилі особливо вирізняється рух </a:t>
            </a:r>
            <a:r>
              <a:rPr lang="en-US" b="1" i="0" dirty="0" smtClean="0">
                <a:effectLst/>
              </a:rPr>
              <a:t>Riot </a:t>
            </a:r>
            <a:r>
              <a:rPr lang="en-US" b="1" i="0" dirty="0" err="1" smtClean="0">
                <a:effectLst/>
              </a:rPr>
              <a:t>Grrrl</a:t>
            </a:r>
            <a:r>
              <a:rPr lang="en-US" b="1" i="0" dirty="0" smtClean="0">
                <a:effectLst/>
              </a:rPr>
              <a:t>, </a:t>
            </a:r>
            <a:r>
              <a:rPr lang="uk-UA" b="1" i="0" dirty="0" smtClean="0">
                <a:effectLst/>
              </a:rPr>
              <a:t>вибудуваний навколо естетики не лише звільненої, а й наділеної владою жінки, яка здатна бути самодостатньою, талановитою, лідером в соціальному світі — і в цьому сенсі перевершує чоловіків.</a:t>
            </a:r>
            <a:endParaRPr lang="en-US" b="1" dirty="0"/>
          </a:p>
        </p:txBody>
      </p:sp>
      <p:pic>
        <p:nvPicPr>
          <p:cNvPr id="19458" name="Picture 2" descr="https://hizb.org.ua/images/stories/1437/07/feminiz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7" y="3535603"/>
            <a:ext cx="4571999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pbs.twimg.com/media/D_14ruZWsAMtXm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45" y="3535604"/>
            <a:ext cx="4571998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91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0379" y="437690"/>
            <a:ext cx="5025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ФЕМІНІЗМ В УКРАЇНІ</a:t>
            </a:r>
            <a:endParaRPr lang="en-US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3477" y="1157039"/>
            <a:ext cx="97795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Індустріальна</a:t>
            </a:r>
            <a:r>
              <a:rPr lang="en-US" sz="2400" dirty="0"/>
              <a:t> </a:t>
            </a:r>
            <a:r>
              <a:rPr lang="en-US" sz="2400" dirty="0" err="1"/>
              <a:t>модернізація</a:t>
            </a:r>
            <a:r>
              <a:rPr lang="en-US" sz="2400" dirty="0"/>
              <a:t> </a:t>
            </a:r>
            <a:r>
              <a:rPr lang="en-US" sz="2400" dirty="0" err="1"/>
              <a:t>позначилася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суспільному</a:t>
            </a:r>
            <a:r>
              <a:rPr lang="en-US" sz="2400" dirty="0"/>
              <a:t> </a:t>
            </a:r>
            <a:r>
              <a:rPr lang="en-US" sz="2400" dirty="0" err="1"/>
              <a:t>становищі</a:t>
            </a:r>
            <a:r>
              <a:rPr lang="en-US" sz="2400" dirty="0"/>
              <a:t> </a:t>
            </a:r>
            <a:r>
              <a:rPr lang="en-US" sz="2400" dirty="0" err="1"/>
              <a:t>жінок</a:t>
            </a:r>
            <a:r>
              <a:rPr lang="en-US" sz="2400" dirty="0"/>
              <a:t>. </a:t>
            </a:r>
            <a:r>
              <a:rPr lang="en-US" sz="2400" dirty="0" err="1"/>
              <a:t>Щоправда</a:t>
            </a:r>
            <a:r>
              <a:rPr lang="en-US" sz="2400" dirty="0"/>
              <a:t>, </a:t>
            </a:r>
            <a:r>
              <a:rPr lang="en-US" sz="2400" dirty="0" err="1"/>
              <a:t>ці</a:t>
            </a:r>
            <a:r>
              <a:rPr lang="en-US" sz="2400" dirty="0"/>
              <a:t> </a:t>
            </a:r>
            <a:r>
              <a:rPr lang="en-US" sz="2400" dirty="0" err="1"/>
              <a:t>зміни</a:t>
            </a:r>
            <a:r>
              <a:rPr lang="en-US" sz="2400" dirty="0"/>
              <a:t> </a:t>
            </a:r>
            <a:r>
              <a:rPr lang="en-US" sz="2400" dirty="0" err="1"/>
              <a:t>були</a:t>
            </a:r>
            <a:r>
              <a:rPr lang="en-US" sz="2400" dirty="0"/>
              <a:t> </a:t>
            </a:r>
            <a:r>
              <a:rPr lang="en-US" sz="2400" dirty="0" err="1"/>
              <a:t>помітніші</a:t>
            </a:r>
            <a:r>
              <a:rPr lang="en-US" sz="2400" dirty="0"/>
              <a:t> в </a:t>
            </a:r>
            <a:r>
              <a:rPr lang="en-US" sz="2400" dirty="0" err="1"/>
              <a:t>житті</a:t>
            </a:r>
            <a:r>
              <a:rPr lang="en-US" sz="2400" dirty="0"/>
              <a:t> </a:t>
            </a:r>
            <a:r>
              <a:rPr lang="en-US" sz="2400" dirty="0" err="1"/>
              <a:t>городянок</a:t>
            </a:r>
            <a:r>
              <a:rPr lang="en-US" sz="2400" dirty="0"/>
              <a:t>. </a:t>
            </a:r>
            <a:endParaRPr lang="uk-UA" sz="2400" dirty="0"/>
          </a:p>
          <a:p>
            <a:r>
              <a:rPr lang="uk-UA" sz="2400" dirty="0"/>
              <a:t>       </a:t>
            </a:r>
            <a:r>
              <a:rPr lang="en-US" sz="2400" dirty="0"/>
              <a:t>З </a:t>
            </a:r>
            <a:r>
              <a:rPr lang="en-US" sz="2400" dirty="0" err="1"/>
              <a:t>Європи</a:t>
            </a:r>
            <a:r>
              <a:rPr lang="en-US" sz="2400" dirty="0"/>
              <a:t> </a:t>
            </a:r>
            <a:r>
              <a:rPr lang="en-US" sz="2400" dirty="0" err="1"/>
              <a:t>до</a:t>
            </a:r>
            <a:r>
              <a:rPr lang="en-US" sz="2400" dirty="0"/>
              <a:t> </a:t>
            </a:r>
            <a:r>
              <a:rPr lang="en-US" sz="2400" dirty="0" err="1"/>
              <a:t>України</a:t>
            </a:r>
            <a:r>
              <a:rPr lang="en-US" sz="2400" dirty="0"/>
              <a:t> </a:t>
            </a:r>
            <a:r>
              <a:rPr lang="en-US" sz="2400" dirty="0" err="1"/>
              <a:t>докотилися</a:t>
            </a:r>
            <a:r>
              <a:rPr lang="en-US" sz="2400" dirty="0"/>
              <a:t> </a:t>
            </a:r>
            <a:r>
              <a:rPr lang="en-US" sz="2400" dirty="0" err="1"/>
              <a:t>хвилі</a:t>
            </a:r>
            <a:r>
              <a:rPr lang="en-US" sz="2400" dirty="0"/>
              <a:t> </a:t>
            </a:r>
            <a:r>
              <a:rPr lang="en-US" sz="2400" b="1" dirty="0" err="1"/>
              <a:t>емансипації</a:t>
            </a:r>
            <a:r>
              <a:rPr lang="en-US" sz="2400" b="1" dirty="0"/>
              <a:t> </a:t>
            </a:r>
            <a:r>
              <a:rPr lang="en-US" sz="2400" b="1" dirty="0" err="1"/>
              <a:t>та</a:t>
            </a:r>
            <a:r>
              <a:rPr lang="en-US" sz="2400" b="1" dirty="0"/>
              <a:t> </a:t>
            </a:r>
            <a:r>
              <a:rPr lang="en-US" sz="2400" b="1" dirty="0" err="1"/>
              <a:t>фемінізму</a:t>
            </a:r>
            <a:r>
              <a:rPr lang="en-US" sz="2400" b="1" dirty="0"/>
              <a:t> – </a:t>
            </a:r>
            <a:r>
              <a:rPr lang="en-US" sz="2400" b="1" dirty="0" err="1"/>
              <a:t>так</a:t>
            </a:r>
            <a:r>
              <a:rPr lang="en-US" sz="2400" b="1" dirty="0"/>
              <a:t>  </a:t>
            </a:r>
            <a:r>
              <a:rPr lang="en-US" sz="2400" b="1" dirty="0" err="1"/>
              <a:t>називають</a:t>
            </a:r>
            <a:r>
              <a:rPr lang="en-US" sz="2400" b="1" dirty="0"/>
              <a:t> </a:t>
            </a:r>
            <a:r>
              <a:rPr lang="en-US" sz="2400" b="1" dirty="0" err="1"/>
              <a:t>рухи</a:t>
            </a:r>
            <a:r>
              <a:rPr lang="en-US" sz="2400" b="1" dirty="0"/>
              <a:t> </a:t>
            </a:r>
            <a:r>
              <a:rPr lang="en-US" sz="2400" b="1" dirty="0" err="1"/>
              <a:t>за</a:t>
            </a:r>
            <a:r>
              <a:rPr lang="en-US" sz="2400" b="1" dirty="0"/>
              <a:t> </a:t>
            </a:r>
            <a:r>
              <a:rPr lang="en-US" sz="2400" b="1" dirty="0" err="1"/>
              <a:t>зрівняння</a:t>
            </a:r>
            <a:r>
              <a:rPr lang="en-US" sz="2400" b="1" dirty="0"/>
              <a:t> </a:t>
            </a:r>
            <a:r>
              <a:rPr lang="en-US" sz="2400" b="1" dirty="0" err="1"/>
              <a:t>жінок</a:t>
            </a:r>
            <a:r>
              <a:rPr lang="en-US" sz="2400" b="1" dirty="0"/>
              <a:t> у </a:t>
            </a:r>
            <a:r>
              <a:rPr lang="en-US" sz="2400" b="1" dirty="0" err="1"/>
              <a:t>правах</a:t>
            </a:r>
            <a:r>
              <a:rPr lang="en-US" sz="2400" b="1" dirty="0"/>
              <a:t> з </a:t>
            </a:r>
            <a:r>
              <a:rPr lang="en-US" sz="2400" b="1" dirty="0" err="1"/>
              <a:t>чоловіками</a:t>
            </a:r>
            <a:r>
              <a:rPr lang="en-US" sz="2400" b="1" dirty="0"/>
              <a:t>. </a:t>
            </a:r>
            <a:r>
              <a:rPr lang="uk-UA" sz="2400" b="1" dirty="0"/>
              <a:t>       </a:t>
            </a:r>
          </a:p>
          <a:p>
            <a:r>
              <a:rPr lang="uk-UA" sz="2400" b="1" dirty="0"/>
              <a:t>        </a:t>
            </a:r>
          </a:p>
          <a:p>
            <a:r>
              <a:rPr lang="uk-UA" sz="2400" b="1" dirty="0"/>
              <a:t>       </a:t>
            </a:r>
            <a:r>
              <a:rPr lang="en-US" sz="2400" b="1" dirty="0" err="1"/>
              <a:t>Витоки</a:t>
            </a:r>
            <a:r>
              <a:rPr lang="en-US" sz="2400" b="1" dirty="0"/>
              <a:t> </a:t>
            </a:r>
            <a:r>
              <a:rPr lang="en-US" sz="2400" b="1" dirty="0" err="1"/>
              <a:t>українського</a:t>
            </a:r>
            <a:r>
              <a:rPr lang="en-US" sz="2400" b="1" dirty="0"/>
              <a:t> </a:t>
            </a:r>
            <a:r>
              <a:rPr lang="en-US" sz="2400" b="1" dirty="0" err="1"/>
              <a:t>фемінізму</a:t>
            </a:r>
            <a:r>
              <a:rPr lang="en-US" sz="2400" b="1" dirty="0"/>
              <a:t> </a:t>
            </a:r>
            <a:r>
              <a:rPr lang="en-US" sz="2400" dirty="0" err="1"/>
              <a:t>пов’язують</a:t>
            </a:r>
            <a:r>
              <a:rPr lang="en-US" sz="2400" dirty="0"/>
              <a:t> з </a:t>
            </a:r>
            <a:r>
              <a:rPr lang="en-US" sz="2400" dirty="0" err="1"/>
              <a:t>іменами</a:t>
            </a:r>
            <a:r>
              <a:rPr lang="en-US" sz="2400" dirty="0"/>
              <a:t> </a:t>
            </a:r>
            <a:r>
              <a:rPr lang="en-US" sz="2400" dirty="0" err="1"/>
              <a:t>Марії</a:t>
            </a:r>
            <a:r>
              <a:rPr lang="en-US" sz="2400" dirty="0"/>
              <a:t> </a:t>
            </a:r>
            <a:r>
              <a:rPr lang="en-US" sz="2400" dirty="0" err="1"/>
              <a:t>Вілінської</a:t>
            </a:r>
            <a:r>
              <a:rPr lang="en-US" sz="2400" dirty="0"/>
              <a:t> (</a:t>
            </a:r>
            <a:r>
              <a:rPr lang="en-US" sz="2400" dirty="0" err="1"/>
              <a:t>Марка</a:t>
            </a:r>
            <a:r>
              <a:rPr lang="en-US" sz="2400" dirty="0"/>
              <a:t> </a:t>
            </a:r>
            <a:r>
              <a:rPr lang="en-US" sz="2400" dirty="0" err="1"/>
              <a:t>Вовчка</a:t>
            </a:r>
            <a:r>
              <a:rPr lang="en-US" sz="2400" dirty="0"/>
              <a:t>), </a:t>
            </a:r>
            <a:r>
              <a:rPr lang="en-US" sz="2400" dirty="0" err="1"/>
              <a:t>Олени</a:t>
            </a:r>
            <a:r>
              <a:rPr lang="en-US" sz="2400" dirty="0"/>
              <a:t> </a:t>
            </a:r>
            <a:r>
              <a:rPr lang="en-US" sz="2400" dirty="0" err="1"/>
              <a:t>Пчілки</a:t>
            </a:r>
            <a:r>
              <a:rPr lang="en-US" sz="2400" dirty="0"/>
              <a:t> (</a:t>
            </a:r>
            <a:r>
              <a:rPr lang="en-US" sz="2400" dirty="0" err="1"/>
              <a:t>Ольги</a:t>
            </a:r>
            <a:r>
              <a:rPr lang="en-US" sz="2400" dirty="0"/>
              <a:t> </a:t>
            </a:r>
            <a:r>
              <a:rPr lang="en-US" sz="2400" dirty="0" err="1"/>
              <a:t>Косач-Драгома</a:t>
            </a:r>
            <a:r>
              <a:rPr lang="uk-UA" sz="2400" dirty="0"/>
              <a:t>но-</a:t>
            </a:r>
            <a:r>
              <a:rPr lang="en-US" sz="2400" dirty="0" err="1"/>
              <a:t>вої</a:t>
            </a:r>
            <a:r>
              <a:rPr lang="en-US" sz="2400" dirty="0"/>
              <a:t>, </a:t>
            </a:r>
            <a:r>
              <a:rPr lang="en-US" sz="2400" dirty="0" err="1"/>
              <a:t>матері</a:t>
            </a:r>
            <a:r>
              <a:rPr lang="en-US" sz="2400" dirty="0"/>
              <a:t> </a:t>
            </a:r>
            <a:r>
              <a:rPr lang="en-US" sz="2400" dirty="0" err="1"/>
              <a:t>Лесі</a:t>
            </a:r>
            <a:r>
              <a:rPr lang="en-US" sz="2400" dirty="0"/>
              <a:t>  </a:t>
            </a:r>
            <a:r>
              <a:rPr lang="en-US" sz="2400" dirty="0" err="1"/>
              <a:t>Українки</a:t>
            </a:r>
            <a:r>
              <a:rPr lang="en-US" sz="2400" dirty="0"/>
              <a:t>), </a:t>
            </a:r>
            <a:r>
              <a:rPr lang="en-US" sz="2400" dirty="0" err="1"/>
              <a:t>Хрис</a:t>
            </a:r>
            <a:r>
              <a:rPr lang="uk-UA" sz="2400" dirty="0"/>
              <a:t>ти</a:t>
            </a:r>
            <a:r>
              <a:rPr lang="en-US" sz="2400" dirty="0" err="1"/>
              <a:t>ни</a:t>
            </a:r>
            <a:r>
              <a:rPr lang="en-US" sz="2400" dirty="0"/>
              <a:t> </a:t>
            </a:r>
            <a:r>
              <a:rPr lang="en-US" sz="2400" dirty="0" err="1"/>
              <a:t>Алчевської</a:t>
            </a:r>
            <a:r>
              <a:rPr lang="en-US" sz="2400" dirty="0"/>
              <a:t>, </a:t>
            </a:r>
            <a:r>
              <a:rPr lang="en-US" sz="2400" dirty="0" err="1"/>
              <a:t>Лесі</a:t>
            </a:r>
            <a:r>
              <a:rPr lang="en-US" sz="2400" dirty="0"/>
              <a:t> </a:t>
            </a:r>
            <a:r>
              <a:rPr lang="en-US" sz="2400" dirty="0" err="1"/>
              <a:t>Українки</a:t>
            </a:r>
            <a:r>
              <a:rPr lang="en-US" sz="2400" dirty="0"/>
              <a:t> (</a:t>
            </a:r>
            <a:r>
              <a:rPr lang="en-US" sz="2400" dirty="0" err="1"/>
              <a:t>Ла</a:t>
            </a:r>
            <a:r>
              <a:rPr lang="uk-UA" sz="2400" dirty="0"/>
              <a:t>-</a:t>
            </a:r>
            <a:r>
              <a:rPr lang="en-US" sz="2400" dirty="0" err="1"/>
              <a:t>риси</a:t>
            </a:r>
            <a:r>
              <a:rPr lang="en-US" sz="2400" dirty="0"/>
              <a:t> </a:t>
            </a:r>
            <a:r>
              <a:rPr lang="en-US" sz="2400" dirty="0" err="1"/>
              <a:t>Косач</a:t>
            </a:r>
            <a:r>
              <a:rPr lang="en-US" sz="2400" dirty="0"/>
              <a:t>), </a:t>
            </a:r>
            <a:r>
              <a:rPr lang="en-US" sz="2400" dirty="0" err="1"/>
              <a:t>Наталі</a:t>
            </a:r>
            <a:r>
              <a:rPr lang="en-US" sz="2400" dirty="0"/>
              <a:t> </a:t>
            </a:r>
            <a:r>
              <a:rPr lang="en-US" sz="2400" dirty="0" err="1"/>
              <a:t>Кобринської</a:t>
            </a:r>
            <a:r>
              <a:rPr lang="en-US" sz="2400" dirty="0"/>
              <a:t>, </a:t>
            </a:r>
            <a:r>
              <a:rPr lang="en-US" sz="2400" dirty="0" err="1"/>
              <a:t>Ольги</a:t>
            </a:r>
            <a:r>
              <a:rPr lang="en-US" sz="2400" dirty="0"/>
              <a:t> </a:t>
            </a:r>
            <a:r>
              <a:rPr lang="en-US" sz="2400" dirty="0" err="1"/>
              <a:t>Кобилянської</a:t>
            </a:r>
            <a:r>
              <a:rPr lang="en-US" sz="2400" dirty="0"/>
              <a:t> </a:t>
            </a:r>
            <a:r>
              <a:rPr lang="en-US" sz="2400" dirty="0" err="1"/>
              <a:t>та</a:t>
            </a:r>
            <a:r>
              <a:rPr lang="en-US" sz="2400" dirty="0"/>
              <a:t> </a:t>
            </a:r>
            <a:r>
              <a:rPr lang="en-US" sz="2400" dirty="0" err="1"/>
              <a:t>інших</a:t>
            </a:r>
            <a:r>
              <a:rPr lang="en-US" sz="2400" dirty="0"/>
              <a:t> </a:t>
            </a:r>
            <a:r>
              <a:rPr lang="en-US" sz="2400" dirty="0" err="1"/>
              <a:t>видатних</a:t>
            </a:r>
            <a:r>
              <a:rPr lang="en-US" sz="2400" dirty="0"/>
              <a:t> </a:t>
            </a:r>
            <a:r>
              <a:rPr lang="en-US" sz="2400" dirty="0" err="1"/>
              <a:t>жінок</a:t>
            </a:r>
            <a:r>
              <a:rPr lang="en-US" sz="2400" dirty="0"/>
              <a:t>. </a:t>
            </a:r>
            <a:r>
              <a:rPr lang="en-US" sz="2400" dirty="0" err="1"/>
              <a:t>Для</a:t>
            </a:r>
            <a:r>
              <a:rPr lang="en-US" sz="2400" dirty="0"/>
              <a:t> </a:t>
            </a:r>
            <a:r>
              <a:rPr lang="en-US" sz="2400" dirty="0" err="1"/>
              <a:t>України</a:t>
            </a:r>
            <a:r>
              <a:rPr lang="en-US" sz="2400" dirty="0"/>
              <a:t>  </a:t>
            </a:r>
            <a:r>
              <a:rPr lang="en-US" sz="2400" dirty="0" err="1"/>
              <a:t>надзвичайно</a:t>
            </a:r>
            <a:r>
              <a:rPr lang="en-US" sz="2400" dirty="0"/>
              <a:t> </a:t>
            </a:r>
            <a:r>
              <a:rPr lang="en-US" sz="2400" dirty="0" err="1"/>
              <a:t>гострою</a:t>
            </a:r>
            <a:r>
              <a:rPr lang="en-US" sz="2400" dirty="0"/>
              <a:t> </a:t>
            </a:r>
            <a:r>
              <a:rPr lang="en-US" sz="2400" dirty="0" err="1"/>
              <a:t>була</a:t>
            </a:r>
            <a:r>
              <a:rPr lang="en-US" sz="2400" dirty="0"/>
              <a:t> </a:t>
            </a:r>
            <a:r>
              <a:rPr lang="en-US" sz="2400" dirty="0" err="1"/>
              <a:t>проблема</a:t>
            </a:r>
            <a:r>
              <a:rPr lang="en-US" sz="2400" dirty="0"/>
              <a:t> </a:t>
            </a:r>
            <a:r>
              <a:rPr lang="en-US" sz="2400" dirty="0" err="1"/>
              <a:t>освіти</a:t>
            </a:r>
            <a:r>
              <a:rPr lang="en-US" sz="2400" dirty="0"/>
              <a:t> </a:t>
            </a:r>
            <a:r>
              <a:rPr lang="en-US" sz="2400" dirty="0" err="1"/>
              <a:t>для</a:t>
            </a:r>
            <a:r>
              <a:rPr lang="en-US" sz="2400" dirty="0"/>
              <a:t>  </a:t>
            </a:r>
            <a:r>
              <a:rPr lang="en-US" sz="2400" dirty="0" err="1"/>
              <a:t>жінок</a:t>
            </a:r>
            <a:r>
              <a:rPr lang="en-US" sz="2400" dirty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74030" y="5369652"/>
            <a:ext cx="8786728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Першою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uk-UA" sz="2400" b="1" dirty="0">
                <a:solidFill>
                  <a:srgbClr val="C00000"/>
                </a:solidFill>
              </a:rPr>
              <a:t>українкою </a:t>
            </a:r>
            <a:r>
              <a:rPr lang="en-US" sz="2400" b="1" dirty="0" err="1">
                <a:solidFill>
                  <a:srgbClr val="C00000"/>
                </a:solidFill>
              </a:rPr>
              <a:t>жінкою-письменницею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була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Марія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Вілінська-Маркович</a:t>
            </a:r>
            <a:r>
              <a:rPr lang="en-US" sz="2400" b="1" dirty="0">
                <a:solidFill>
                  <a:srgbClr val="C00000"/>
                </a:solidFill>
              </a:rPr>
              <a:t> (</a:t>
            </a:r>
            <a:r>
              <a:rPr lang="en-US" sz="2400" b="1" dirty="0" err="1">
                <a:solidFill>
                  <a:srgbClr val="C00000"/>
                </a:solidFill>
              </a:rPr>
              <a:t>Марко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Вовчок</a:t>
            </a:r>
            <a:r>
              <a:rPr lang="en-US" sz="2400" b="1" dirty="0">
                <a:solidFill>
                  <a:srgbClr val="C00000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1174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9626" y="0"/>
            <a:ext cx="912837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      </a:t>
            </a:r>
            <a:r>
              <a:rPr lang="en-US" sz="2400" b="1" dirty="0" err="1"/>
              <a:t>Проблему</a:t>
            </a:r>
            <a:r>
              <a:rPr lang="en-US" sz="2400" b="1" dirty="0"/>
              <a:t> </a:t>
            </a:r>
            <a:r>
              <a:rPr lang="en-US" sz="2400" b="1" dirty="0" err="1"/>
              <a:t>захисту</a:t>
            </a:r>
            <a:r>
              <a:rPr lang="en-US" sz="2400" b="1" dirty="0"/>
              <a:t> </a:t>
            </a:r>
            <a:r>
              <a:rPr lang="en-US" sz="2400" b="1" dirty="0" err="1"/>
              <a:t>жіноцтва</a:t>
            </a:r>
            <a:r>
              <a:rPr lang="en-US" sz="2400" b="1" dirty="0"/>
              <a:t> й </a:t>
            </a:r>
            <a:r>
              <a:rPr lang="en-US" sz="2400" b="1" dirty="0" err="1"/>
              <a:t>загалом</a:t>
            </a:r>
            <a:r>
              <a:rPr lang="en-US" sz="2400" b="1" dirty="0"/>
              <a:t> </a:t>
            </a:r>
            <a:r>
              <a:rPr lang="en-US" sz="2400" b="1" dirty="0" err="1"/>
              <a:t>демократичних</a:t>
            </a:r>
            <a:r>
              <a:rPr lang="en-US" sz="2400" b="1" dirty="0"/>
              <a:t> </a:t>
            </a:r>
            <a:r>
              <a:rPr lang="en-US" sz="2400" b="1" dirty="0" err="1"/>
              <a:t>ідеалів</a:t>
            </a:r>
            <a:r>
              <a:rPr lang="en-US" sz="2400" b="1" dirty="0"/>
              <a:t> </a:t>
            </a:r>
            <a:r>
              <a:rPr lang="en-US" sz="2400" b="1" dirty="0" err="1"/>
              <a:t>порушували</a:t>
            </a:r>
            <a:r>
              <a:rPr lang="en-US" sz="2400" b="1" dirty="0"/>
              <a:t> у </a:t>
            </a:r>
            <a:r>
              <a:rPr lang="en-US" sz="2400" b="1" dirty="0" err="1"/>
              <a:t>своїх</a:t>
            </a:r>
            <a:r>
              <a:rPr lang="en-US" sz="2400" b="1" dirty="0"/>
              <a:t> </a:t>
            </a:r>
            <a:r>
              <a:rPr lang="en-US" sz="2400" b="1" dirty="0" err="1"/>
              <a:t>творах</a:t>
            </a:r>
            <a:r>
              <a:rPr lang="en-US" sz="2400" b="1" dirty="0"/>
              <a:t> </a:t>
            </a:r>
            <a:r>
              <a:rPr lang="en-US" sz="2400" b="1" dirty="0" err="1"/>
              <a:t>письменниці</a:t>
            </a:r>
            <a:r>
              <a:rPr lang="en-US" sz="2400" b="1" dirty="0"/>
              <a:t> </a:t>
            </a:r>
            <a:r>
              <a:rPr lang="en-US" sz="2400" b="1" dirty="0" err="1"/>
              <a:t>другої</a:t>
            </a:r>
            <a:r>
              <a:rPr lang="en-US" sz="2400" b="1" dirty="0"/>
              <a:t> </a:t>
            </a:r>
            <a:r>
              <a:rPr lang="en-US" sz="2400" b="1" dirty="0" err="1"/>
              <a:t>половини</a:t>
            </a:r>
            <a:r>
              <a:rPr lang="en-US" sz="2400" b="1" dirty="0"/>
              <a:t> ХІХ </a:t>
            </a:r>
            <a:r>
              <a:rPr lang="en-US" sz="2400" b="1" dirty="0" err="1"/>
              <a:t>ст</a:t>
            </a:r>
            <a:r>
              <a:rPr lang="en-US" sz="2400" b="1" dirty="0"/>
              <a:t>.: </a:t>
            </a:r>
            <a:r>
              <a:rPr lang="en-US" sz="2000" b="1" dirty="0" err="1"/>
              <a:t>Ганна</a:t>
            </a:r>
            <a:r>
              <a:rPr lang="en-US" sz="2000" b="1" dirty="0"/>
              <a:t> </a:t>
            </a:r>
            <a:r>
              <a:rPr lang="en-US" sz="2000" b="1" dirty="0" err="1"/>
              <a:t>Барвінок</a:t>
            </a:r>
            <a:r>
              <a:rPr lang="en-US" sz="2000" b="1" dirty="0"/>
              <a:t> (</a:t>
            </a:r>
            <a:r>
              <a:rPr lang="en-US" sz="2000" b="1" dirty="0" err="1"/>
              <a:t>Олександра</a:t>
            </a:r>
            <a:r>
              <a:rPr lang="en-US" sz="2000" b="1" dirty="0"/>
              <a:t> </a:t>
            </a:r>
            <a:r>
              <a:rPr lang="en-US" sz="2000" b="1" dirty="0" err="1"/>
              <a:t>Куліш</a:t>
            </a:r>
            <a:r>
              <a:rPr lang="en-US" sz="2000" b="1" dirty="0"/>
              <a:t>), </a:t>
            </a:r>
            <a:endParaRPr lang="uk-UA" sz="2000" b="1" dirty="0"/>
          </a:p>
          <a:p>
            <a:r>
              <a:rPr lang="en-US" sz="2000" b="1" dirty="0" err="1"/>
              <a:t>Марія</a:t>
            </a:r>
            <a:r>
              <a:rPr lang="en-US" sz="2000" b="1" dirty="0"/>
              <a:t> </a:t>
            </a:r>
            <a:r>
              <a:rPr lang="en-US" sz="2000" b="1" dirty="0" err="1"/>
              <a:t>Загірна</a:t>
            </a:r>
            <a:r>
              <a:rPr lang="en-US" sz="2000" b="1" dirty="0"/>
              <a:t> (</a:t>
            </a:r>
            <a:r>
              <a:rPr lang="en-US" sz="2000" b="1" dirty="0" err="1"/>
              <a:t>Грінченко</a:t>
            </a:r>
            <a:r>
              <a:rPr lang="en-US" sz="2000" b="1" dirty="0"/>
              <a:t>), </a:t>
            </a:r>
            <a:endParaRPr lang="uk-UA" sz="2000" b="1" dirty="0"/>
          </a:p>
          <a:p>
            <a:r>
              <a:rPr lang="en-US" sz="2000" b="1" dirty="0" err="1"/>
              <a:t>Дніпрова</a:t>
            </a:r>
            <a:r>
              <a:rPr lang="en-US" sz="2000" b="1" dirty="0"/>
              <a:t> </a:t>
            </a:r>
            <a:r>
              <a:rPr lang="en-US" sz="2000" b="1" dirty="0" err="1"/>
              <a:t>Чайка</a:t>
            </a:r>
            <a:r>
              <a:rPr lang="en-US" sz="2000" b="1" dirty="0"/>
              <a:t> (</a:t>
            </a:r>
            <a:r>
              <a:rPr lang="en-US" sz="2000" b="1" dirty="0" err="1"/>
              <a:t>Людмила</a:t>
            </a:r>
            <a:r>
              <a:rPr lang="en-US" sz="2000" b="1" dirty="0"/>
              <a:t> </a:t>
            </a:r>
            <a:r>
              <a:rPr lang="en-US" sz="2000" b="1" dirty="0" err="1"/>
              <a:t>Василевська</a:t>
            </a:r>
            <a:r>
              <a:rPr lang="en-US" sz="2000" b="1" dirty="0"/>
              <a:t>), </a:t>
            </a:r>
            <a:endParaRPr lang="uk-UA" sz="2000" b="1" dirty="0"/>
          </a:p>
          <a:p>
            <a:r>
              <a:rPr lang="en-US" sz="2000" b="1" dirty="0" err="1"/>
              <a:t>Валерія</a:t>
            </a:r>
            <a:r>
              <a:rPr lang="en-US" sz="2000" b="1" dirty="0"/>
              <a:t> </a:t>
            </a:r>
            <a:r>
              <a:rPr lang="en-US" sz="2000" b="1" dirty="0" err="1"/>
              <a:t>О’Коннор-Вілінська</a:t>
            </a:r>
            <a:r>
              <a:rPr lang="en-US" sz="2000" b="1" dirty="0"/>
              <a:t>, </a:t>
            </a:r>
            <a:endParaRPr lang="uk-UA" sz="2000" b="1" dirty="0"/>
          </a:p>
          <a:p>
            <a:r>
              <a:rPr lang="en-US" sz="2000" b="1" dirty="0" err="1"/>
              <a:t>Любов</a:t>
            </a:r>
            <a:r>
              <a:rPr lang="en-US" sz="2000" b="1" dirty="0"/>
              <a:t> </a:t>
            </a:r>
            <a:r>
              <a:rPr lang="en-US" sz="2000" b="1" dirty="0" err="1"/>
              <a:t>Яновська</a:t>
            </a:r>
            <a:r>
              <a:rPr lang="en-US" sz="2000" b="1" dirty="0"/>
              <a:t>, </a:t>
            </a:r>
            <a:endParaRPr lang="uk-UA" sz="2000" b="1" dirty="0"/>
          </a:p>
          <a:p>
            <a:r>
              <a:rPr lang="en-US" sz="2000" b="1" dirty="0" err="1"/>
              <a:t>Грицько</a:t>
            </a:r>
            <a:r>
              <a:rPr lang="en-US" sz="2000" b="1" dirty="0"/>
              <a:t> </a:t>
            </a:r>
            <a:r>
              <a:rPr lang="en-US" sz="2000" b="1" dirty="0" err="1"/>
              <a:t>Григоренко</a:t>
            </a:r>
            <a:r>
              <a:rPr lang="en-US" sz="2000" b="1" dirty="0"/>
              <a:t> (</a:t>
            </a:r>
            <a:r>
              <a:rPr lang="en-US" sz="2000" b="1" dirty="0" err="1"/>
              <a:t>Олександра</a:t>
            </a:r>
            <a:r>
              <a:rPr lang="en-US" sz="2000" b="1" dirty="0"/>
              <a:t> </a:t>
            </a:r>
            <a:endParaRPr lang="uk-UA" sz="2000" b="1" dirty="0"/>
          </a:p>
          <a:p>
            <a:r>
              <a:rPr lang="en-US" sz="2000" b="1" dirty="0" err="1"/>
              <a:t>Судовщикова-Косач</a:t>
            </a:r>
            <a:r>
              <a:rPr lang="en-US" sz="2000" b="1" dirty="0"/>
              <a:t>), </a:t>
            </a:r>
            <a:endParaRPr lang="uk-UA" sz="2000" b="1" dirty="0"/>
          </a:p>
          <a:p>
            <a:r>
              <a:rPr lang="en-US" sz="2000" b="1" dirty="0" err="1"/>
              <a:t>Христина</a:t>
            </a:r>
            <a:r>
              <a:rPr lang="en-US" sz="2000" b="1" dirty="0"/>
              <a:t> </a:t>
            </a:r>
            <a:r>
              <a:rPr lang="en-US" sz="2000" b="1" dirty="0" err="1"/>
              <a:t>Алчевська</a:t>
            </a:r>
            <a:r>
              <a:rPr lang="en-US" sz="2000" b="1" dirty="0"/>
              <a:t>, </a:t>
            </a:r>
            <a:endParaRPr lang="uk-UA" sz="2000" b="1" dirty="0"/>
          </a:p>
          <a:p>
            <a:r>
              <a:rPr lang="en-US" sz="2000" b="1" dirty="0" err="1"/>
              <a:t>Олена</a:t>
            </a:r>
            <a:r>
              <a:rPr lang="en-US" sz="2000" b="1" dirty="0"/>
              <a:t> </a:t>
            </a:r>
            <a:r>
              <a:rPr lang="en-US" sz="2000" b="1" dirty="0" err="1"/>
              <a:t>Пчілка</a:t>
            </a:r>
            <a:r>
              <a:rPr lang="en-US" sz="2000" b="1" dirty="0"/>
              <a:t> (</a:t>
            </a:r>
            <a:r>
              <a:rPr lang="en-US" sz="2000" b="1" dirty="0" err="1"/>
              <a:t>Драгоманова-Косач</a:t>
            </a:r>
            <a:r>
              <a:rPr lang="en-US" sz="2000" b="1" dirty="0"/>
              <a:t>), </a:t>
            </a:r>
            <a:endParaRPr lang="uk-UA" sz="2000" b="1" dirty="0"/>
          </a:p>
          <a:p>
            <a:r>
              <a:rPr lang="en-US" sz="2000" b="1" dirty="0" err="1"/>
              <a:t>Леся</a:t>
            </a:r>
            <a:r>
              <a:rPr lang="en-US" sz="2000" b="1" dirty="0"/>
              <a:t> </a:t>
            </a:r>
            <a:r>
              <a:rPr lang="en-US" sz="2000" b="1" dirty="0" err="1"/>
              <a:t>Українка</a:t>
            </a:r>
            <a:r>
              <a:rPr lang="en-US" sz="2000" b="1" dirty="0"/>
              <a:t> (</a:t>
            </a:r>
            <a:r>
              <a:rPr lang="en-US" sz="2000" b="1" dirty="0" err="1"/>
              <a:t>Лариса</a:t>
            </a:r>
            <a:r>
              <a:rPr lang="en-US" sz="2000" b="1" dirty="0"/>
              <a:t> </a:t>
            </a:r>
            <a:r>
              <a:rPr lang="en-US" sz="2000" b="1" dirty="0" err="1"/>
              <a:t>Косач</a:t>
            </a:r>
            <a:r>
              <a:rPr lang="en-US" sz="2000" b="1" dirty="0"/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721"/>
          <a:stretch/>
        </p:blipFill>
        <p:spPr>
          <a:xfrm>
            <a:off x="9242826" y="720151"/>
            <a:ext cx="2520280" cy="2996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4183" y="3928333"/>
            <a:ext cx="110836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Жінки</a:t>
            </a:r>
            <a:r>
              <a:rPr lang="en-US" sz="2400" dirty="0"/>
              <a:t> </a:t>
            </a:r>
            <a:r>
              <a:rPr lang="en-US" sz="2400" dirty="0" err="1"/>
              <a:t>розпочали</a:t>
            </a:r>
            <a:r>
              <a:rPr lang="en-US" sz="2400" dirty="0"/>
              <a:t> </a:t>
            </a:r>
            <a:r>
              <a:rPr lang="en-US" sz="2400" dirty="0" err="1"/>
              <a:t>рух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право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здобуття</a:t>
            </a:r>
            <a:r>
              <a:rPr lang="en-US" sz="2400" dirty="0"/>
              <a:t> </a:t>
            </a:r>
            <a:r>
              <a:rPr lang="en-US" sz="2400" dirty="0" err="1"/>
              <a:t>вищої</a:t>
            </a:r>
            <a:r>
              <a:rPr lang="en-US" sz="2400" dirty="0"/>
              <a:t> </a:t>
            </a:r>
            <a:r>
              <a:rPr lang="en-US" sz="2400" dirty="0" err="1"/>
              <a:t>освіти</a:t>
            </a:r>
            <a:r>
              <a:rPr lang="en-US" sz="2400" dirty="0"/>
              <a:t>. </a:t>
            </a:r>
            <a:r>
              <a:rPr lang="en-US" sz="2400" dirty="0" err="1"/>
              <a:t>Оскільки</a:t>
            </a:r>
            <a:r>
              <a:rPr lang="en-US" sz="2400" dirty="0"/>
              <a:t> </a:t>
            </a:r>
            <a:r>
              <a:rPr lang="en-US" sz="2400" dirty="0" err="1"/>
              <a:t>їм</a:t>
            </a:r>
            <a:r>
              <a:rPr lang="en-US" sz="2400" dirty="0"/>
              <a:t> </a:t>
            </a:r>
            <a:r>
              <a:rPr lang="en-US" sz="2400" dirty="0" err="1"/>
              <a:t>забороняли</a:t>
            </a:r>
            <a:r>
              <a:rPr lang="en-US" sz="2400" dirty="0"/>
              <a:t> </a:t>
            </a:r>
            <a:r>
              <a:rPr lang="en-US" sz="2400" dirty="0" err="1"/>
              <a:t>вступати</a:t>
            </a:r>
            <a:r>
              <a:rPr lang="en-US" sz="2400" dirty="0"/>
              <a:t> </a:t>
            </a:r>
            <a:r>
              <a:rPr lang="en-US" sz="2400" dirty="0" err="1"/>
              <a:t>до</a:t>
            </a:r>
            <a:r>
              <a:rPr lang="en-US" sz="2400" dirty="0"/>
              <a:t> </a:t>
            </a:r>
            <a:r>
              <a:rPr lang="en-US" sz="2400" dirty="0" err="1"/>
              <a:t>університетів</a:t>
            </a:r>
            <a:r>
              <a:rPr lang="en-US" sz="2400" dirty="0"/>
              <a:t>, </a:t>
            </a:r>
            <a:r>
              <a:rPr lang="en-US" sz="2400" dirty="0" err="1"/>
              <a:t>Євдокія</a:t>
            </a:r>
            <a:r>
              <a:rPr lang="en-US" sz="2400" dirty="0"/>
              <a:t> </a:t>
            </a:r>
            <a:r>
              <a:rPr lang="en-US" sz="2400" dirty="0" err="1"/>
              <a:t>Гогоцька</a:t>
            </a:r>
            <a:r>
              <a:rPr lang="en-US" sz="2400" dirty="0"/>
              <a:t> </a:t>
            </a:r>
            <a:r>
              <a:rPr lang="en-US" sz="2400" dirty="0" err="1"/>
              <a:t>зініціювала</a:t>
            </a:r>
            <a:r>
              <a:rPr lang="en-US" sz="2400" dirty="0"/>
              <a:t> </a:t>
            </a:r>
            <a:r>
              <a:rPr lang="en-US" sz="2400" dirty="0" err="1"/>
              <a:t>заснування</a:t>
            </a:r>
            <a:r>
              <a:rPr lang="en-US" sz="2400" dirty="0"/>
              <a:t> </a:t>
            </a:r>
            <a:r>
              <a:rPr lang="en-US" sz="2400" dirty="0" err="1"/>
              <a:t>вищих</a:t>
            </a:r>
            <a:r>
              <a:rPr lang="en-US" sz="2400" dirty="0"/>
              <a:t> </a:t>
            </a:r>
            <a:r>
              <a:rPr lang="en-US" sz="2400" dirty="0" err="1"/>
              <a:t>жіночих</a:t>
            </a:r>
            <a:r>
              <a:rPr lang="en-US" sz="2400" dirty="0"/>
              <a:t> </a:t>
            </a:r>
            <a:r>
              <a:rPr lang="en-US" sz="2400" dirty="0" err="1"/>
              <a:t>курсів</a:t>
            </a:r>
            <a:r>
              <a:rPr lang="en-US" dirty="0"/>
              <a:t>. </a:t>
            </a:r>
          </a:p>
          <a:p>
            <a:r>
              <a:rPr lang="en-US" sz="2400" dirty="0"/>
              <a:t> </a:t>
            </a:r>
            <a:r>
              <a:rPr lang="en-US" sz="2400" b="1" i="1" dirty="0"/>
              <a:t>1879 р. </a:t>
            </a:r>
            <a:r>
              <a:rPr lang="uk-UA" sz="2400" b="1" i="1" dirty="0"/>
              <a:t>- </a:t>
            </a:r>
            <a:r>
              <a:rPr lang="en-US" sz="2400" dirty="0" err="1"/>
              <a:t>було</a:t>
            </a:r>
            <a:r>
              <a:rPr lang="en-US" sz="2400" dirty="0"/>
              <a:t> </a:t>
            </a:r>
            <a:r>
              <a:rPr lang="en-US" sz="2400" dirty="0" err="1"/>
              <a:t>відкрито</a:t>
            </a:r>
            <a:r>
              <a:rPr lang="en-US" sz="2400" dirty="0"/>
              <a:t> </a:t>
            </a:r>
            <a:r>
              <a:rPr lang="en-US" sz="2400" dirty="0" err="1"/>
              <a:t>перші</a:t>
            </a:r>
            <a:r>
              <a:rPr lang="en-US" sz="2400" dirty="0"/>
              <a:t> </a:t>
            </a:r>
            <a:r>
              <a:rPr lang="en-US" sz="2400" dirty="0" err="1"/>
              <a:t>дворічні</a:t>
            </a:r>
            <a:r>
              <a:rPr lang="en-US" sz="2400" dirty="0"/>
              <a:t> </a:t>
            </a:r>
            <a:r>
              <a:rPr lang="en-US" sz="2400" dirty="0" err="1"/>
              <a:t>вищі</a:t>
            </a:r>
            <a:r>
              <a:rPr lang="en-US" sz="2400" dirty="0"/>
              <a:t> </a:t>
            </a:r>
            <a:r>
              <a:rPr lang="en-US" sz="2400" dirty="0" err="1"/>
              <a:t>жіночі</a:t>
            </a:r>
            <a:r>
              <a:rPr lang="en-US" sz="2400" dirty="0"/>
              <a:t> </a:t>
            </a:r>
            <a:r>
              <a:rPr lang="en-US" sz="2400" dirty="0" err="1"/>
              <a:t>курси</a:t>
            </a:r>
            <a:r>
              <a:rPr lang="en-US" sz="2400" dirty="0"/>
              <a:t>.  </a:t>
            </a:r>
            <a:endParaRPr lang="uk-UA" sz="2400" dirty="0"/>
          </a:p>
          <a:p>
            <a:r>
              <a:rPr lang="en-US" sz="2400" b="1" i="1" dirty="0"/>
              <a:t>1880-і р</a:t>
            </a:r>
            <a:r>
              <a:rPr lang="uk-UA" sz="2400" b="1" i="1" dirty="0"/>
              <a:t>р. </a:t>
            </a:r>
            <a:r>
              <a:rPr lang="uk-UA" sz="2400" dirty="0"/>
              <a:t>- </a:t>
            </a:r>
            <a:r>
              <a:rPr lang="en-US" sz="2400" dirty="0" err="1"/>
              <a:t>вищі</a:t>
            </a:r>
            <a:r>
              <a:rPr lang="en-US" sz="2400" dirty="0"/>
              <a:t> </a:t>
            </a:r>
            <a:r>
              <a:rPr lang="en-US" sz="2400" dirty="0" err="1"/>
              <a:t>жіночі</a:t>
            </a:r>
            <a:r>
              <a:rPr lang="en-US" sz="2400" dirty="0"/>
              <a:t> </a:t>
            </a:r>
            <a:r>
              <a:rPr lang="en-US" sz="2400" dirty="0" err="1"/>
              <a:t>курси</a:t>
            </a:r>
            <a:r>
              <a:rPr lang="en-US" sz="2400" dirty="0"/>
              <a:t> </a:t>
            </a:r>
            <a:r>
              <a:rPr lang="en-US" sz="2400" dirty="0" err="1"/>
              <a:t>діяли</a:t>
            </a:r>
            <a:r>
              <a:rPr lang="en-US" sz="2400" dirty="0"/>
              <a:t> в </a:t>
            </a:r>
            <a:r>
              <a:rPr lang="en-US" sz="2400" dirty="0" err="1"/>
              <a:t>Києві</a:t>
            </a:r>
            <a:r>
              <a:rPr lang="en-US" sz="2400" dirty="0"/>
              <a:t>, </a:t>
            </a:r>
            <a:r>
              <a:rPr lang="en-US" sz="2400" dirty="0" err="1"/>
              <a:t>Харкові</a:t>
            </a:r>
            <a:r>
              <a:rPr lang="en-US" sz="2400" dirty="0"/>
              <a:t> й </a:t>
            </a:r>
            <a:r>
              <a:rPr lang="en-US" sz="2400" dirty="0" err="1"/>
              <a:t>Одесі</a:t>
            </a:r>
            <a:endParaRPr lang="en-US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4182" y="5886896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Ставровецька-Єфименко</a:t>
            </a:r>
            <a:r>
              <a:rPr lang="en-US" sz="2400" dirty="0"/>
              <a:t> — </a:t>
            </a:r>
            <a:r>
              <a:rPr lang="en-US" sz="2400" dirty="0" err="1"/>
              <a:t>перша</a:t>
            </a:r>
            <a:r>
              <a:rPr lang="en-US" sz="2400" dirty="0"/>
              <a:t> </a:t>
            </a:r>
            <a:r>
              <a:rPr lang="en-US" sz="2400" dirty="0" err="1"/>
              <a:t>жінка-доктор</a:t>
            </a:r>
            <a:r>
              <a:rPr lang="en-US" sz="2400" dirty="0"/>
              <a:t> з </a:t>
            </a:r>
            <a:r>
              <a:rPr lang="en-US" sz="2400" dirty="0" err="1"/>
              <a:t>історії</a:t>
            </a:r>
            <a:r>
              <a:rPr lang="en-US" sz="2400" dirty="0"/>
              <a:t> в </a:t>
            </a:r>
            <a:r>
              <a:rPr lang="en-US" sz="2400" dirty="0" err="1" smtClean="0"/>
              <a:t>Російській</a:t>
            </a:r>
            <a:r>
              <a:rPr lang="en-US" sz="2400" dirty="0" smtClean="0"/>
              <a:t> </a:t>
            </a:r>
            <a:r>
              <a:rPr lang="en-US" sz="2400" dirty="0" err="1"/>
              <a:t>імперії</a:t>
            </a:r>
            <a:r>
              <a:rPr lang="en-US" sz="2400" dirty="0"/>
              <a:t>, </a:t>
            </a:r>
            <a:r>
              <a:rPr lang="en-US" sz="2400" dirty="0" err="1"/>
              <a:t>написала</a:t>
            </a:r>
            <a:r>
              <a:rPr lang="en-US" sz="2400" dirty="0"/>
              <a:t> </a:t>
            </a:r>
            <a:r>
              <a:rPr lang="en-US" sz="2400" dirty="0" err="1"/>
              <a:t>багато</a:t>
            </a:r>
            <a:r>
              <a:rPr lang="en-US" sz="2400" dirty="0"/>
              <a:t> </a:t>
            </a:r>
            <a:r>
              <a:rPr lang="en-US" sz="2400" dirty="0" err="1"/>
              <a:t>праць</a:t>
            </a:r>
            <a:r>
              <a:rPr lang="en-US" sz="2400" dirty="0"/>
              <a:t> з </a:t>
            </a:r>
            <a:r>
              <a:rPr lang="en-US" sz="2400" dirty="0" err="1"/>
              <a:t>історії</a:t>
            </a:r>
            <a:r>
              <a:rPr lang="en-US" sz="2400" dirty="0"/>
              <a:t> </a:t>
            </a:r>
            <a:r>
              <a:rPr lang="en-US" sz="2400" dirty="0" err="1"/>
              <a:t>України</a:t>
            </a:r>
            <a:r>
              <a:rPr lang="en-US" sz="2400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62971" y="2218591"/>
            <a:ext cx="22798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err="1"/>
              <a:t>Ганна</a:t>
            </a:r>
            <a:r>
              <a:rPr lang="en-US" b="1" dirty="0"/>
              <a:t> </a:t>
            </a:r>
            <a:r>
              <a:rPr lang="en-US" b="1" dirty="0" err="1"/>
              <a:t>Барвінок</a:t>
            </a:r>
            <a:r>
              <a:rPr lang="en-US" b="1" dirty="0"/>
              <a:t> </a:t>
            </a:r>
            <a:endParaRPr lang="uk-UA" b="1" dirty="0"/>
          </a:p>
          <a:p>
            <a:pPr algn="r"/>
            <a:r>
              <a:rPr lang="en-US" b="1" dirty="0"/>
              <a:t>(</a:t>
            </a:r>
            <a:r>
              <a:rPr lang="en-US" b="1" dirty="0" err="1"/>
              <a:t>Олександра</a:t>
            </a:r>
            <a:r>
              <a:rPr lang="en-US" b="1" dirty="0"/>
              <a:t> </a:t>
            </a:r>
            <a:r>
              <a:rPr lang="en-US" b="1" dirty="0" err="1"/>
              <a:t>Куліш</a:t>
            </a:r>
            <a:r>
              <a:rPr lang="en-US" b="1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5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86" y="-1"/>
            <a:ext cx="1958661" cy="2660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493819" y="0"/>
            <a:ext cx="9324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b="1" dirty="0" err="1"/>
              <a:t>Софія</a:t>
            </a:r>
            <a:r>
              <a:rPr lang="en-US" sz="2400" b="1" dirty="0"/>
              <a:t> </a:t>
            </a:r>
            <a:r>
              <a:rPr lang="en-US" sz="2400" b="1" dirty="0" err="1"/>
              <a:t>Русова</a:t>
            </a:r>
            <a:r>
              <a:rPr lang="en-US" sz="2400" b="1" dirty="0"/>
              <a:t> (1856–1940). </a:t>
            </a:r>
            <a:r>
              <a:rPr lang="en-US" sz="2400" dirty="0" err="1"/>
              <a:t>Популяризаторка</a:t>
            </a:r>
            <a:r>
              <a:rPr lang="en-US" sz="2400" dirty="0"/>
              <a:t> </a:t>
            </a:r>
            <a:r>
              <a:rPr lang="en-US" sz="2400" dirty="0" err="1"/>
              <a:t>ідеї</a:t>
            </a:r>
            <a:r>
              <a:rPr lang="en-US" sz="2400" dirty="0"/>
              <a:t> </a:t>
            </a:r>
            <a:r>
              <a:rPr lang="en-US" sz="2400" dirty="0" err="1" smtClean="0"/>
              <a:t>націоналізації</a:t>
            </a:r>
            <a:r>
              <a:rPr lang="en-US" sz="2400" dirty="0" smtClean="0"/>
              <a:t> </a:t>
            </a:r>
            <a:r>
              <a:rPr lang="en-US" sz="2400" dirty="0" err="1"/>
              <a:t>шкільної</a:t>
            </a:r>
            <a:r>
              <a:rPr lang="en-US" sz="2400" dirty="0"/>
              <a:t> </a:t>
            </a:r>
            <a:r>
              <a:rPr lang="en-US" sz="2400" dirty="0" err="1"/>
              <a:t>та</a:t>
            </a:r>
            <a:r>
              <a:rPr lang="en-US" sz="2400" dirty="0"/>
              <a:t> </a:t>
            </a:r>
            <a:r>
              <a:rPr lang="en-US" sz="2400" dirty="0" err="1"/>
              <a:t>позашкільної</a:t>
            </a:r>
            <a:r>
              <a:rPr lang="en-US" sz="2400" dirty="0"/>
              <a:t> </a:t>
            </a:r>
            <a:r>
              <a:rPr lang="en-US" sz="2400" dirty="0" err="1"/>
              <a:t>освіти</a:t>
            </a:r>
            <a:r>
              <a:rPr lang="en-US" sz="2400" dirty="0"/>
              <a:t> в </a:t>
            </a:r>
            <a:r>
              <a:rPr lang="en-US" sz="2400" dirty="0" err="1"/>
              <a:t>Україні</a:t>
            </a:r>
            <a:r>
              <a:rPr lang="en-US" sz="2400" dirty="0"/>
              <a:t>. З </a:t>
            </a:r>
            <a:r>
              <a:rPr lang="en-US" sz="2400" dirty="0" err="1"/>
              <a:t>її</a:t>
            </a:r>
            <a:r>
              <a:rPr lang="en-US" sz="2400" dirty="0"/>
              <a:t> </a:t>
            </a:r>
            <a:r>
              <a:rPr lang="en-US" sz="2400" dirty="0" err="1"/>
              <a:t>ініціативи</a:t>
            </a:r>
            <a:r>
              <a:rPr lang="en-US" sz="2400" dirty="0"/>
              <a:t> </a:t>
            </a:r>
            <a:r>
              <a:rPr lang="en-US" sz="2400" dirty="0" err="1"/>
              <a:t>відкрито</a:t>
            </a:r>
            <a:r>
              <a:rPr lang="en-US" sz="2400" dirty="0"/>
              <a:t> </a:t>
            </a:r>
            <a:r>
              <a:rPr lang="en-US" sz="2400" dirty="0" err="1"/>
              <a:t>низку</a:t>
            </a:r>
            <a:r>
              <a:rPr lang="en-US" sz="2400" dirty="0"/>
              <a:t> </a:t>
            </a:r>
            <a:r>
              <a:rPr lang="en-US" sz="2400" dirty="0" err="1"/>
              <a:t>шкіл</a:t>
            </a:r>
            <a:r>
              <a:rPr lang="en-US" sz="2400" dirty="0"/>
              <a:t> і </a:t>
            </a:r>
            <a:r>
              <a:rPr lang="en-US" sz="2400" dirty="0" err="1"/>
              <a:t>дошкільних</a:t>
            </a:r>
            <a:r>
              <a:rPr lang="en-US" sz="2400" dirty="0"/>
              <a:t> </a:t>
            </a:r>
            <a:r>
              <a:rPr lang="en-US" sz="2400" dirty="0" err="1"/>
              <a:t>закла</a:t>
            </a:r>
            <a:r>
              <a:rPr lang="uk-UA" sz="2400" dirty="0"/>
              <a:t>-</a:t>
            </a:r>
            <a:r>
              <a:rPr lang="en-US" sz="2400" dirty="0" err="1"/>
              <a:t>дів</a:t>
            </a:r>
            <a:r>
              <a:rPr lang="en-US" sz="2400" dirty="0"/>
              <a:t>, </a:t>
            </a:r>
            <a:r>
              <a:rPr lang="en-US" sz="2400" dirty="0" err="1"/>
              <a:t>зокрема</a:t>
            </a:r>
            <a:r>
              <a:rPr lang="en-US" sz="2400" dirty="0"/>
              <a:t> </a:t>
            </a:r>
            <a:r>
              <a:rPr lang="en-US" sz="2400" b="1" dirty="0" err="1"/>
              <a:t>перший</a:t>
            </a:r>
            <a:r>
              <a:rPr lang="en-US" sz="2400" b="1" dirty="0"/>
              <a:t> у </a:t>
            </a:r>
            <a:r>
              <a:rPr lang="en-US" sz="2400" b="1" dirty="0" err="1"/>
              <a:t>Києві</a:t>
            </a:r>
            <a:r>
              <a:rPr lang="en-US" sz="2400" b="1" dirty="0"/>
              <a:t> </a:t>
            </a:r>
            <a:r>
              <a:rPr lang="en-US" sz="2400" b="1" dirty="0" err="1"/>
              <a:t>та</a:t>
            </a:r>
            <a:r>
              <a:rPr lang="en-US" sz="2400" b="1" dirty="0"/>
              <a:t> </a:t>
            </a:r>
            <a:r>
              <a:rPr lang="en-US" sz="2400" b="1" dirty="0" err="1"/>
              <a:t>другий</a:t>
            </a:r>
            <a:r>
              <a:rPr lang="en-US" sz="2400" b="1" dirty="0"/>
              <a:t> у </a:t>
            </a:r>
            <a:r>
              <a:rPr lang="en-US" sz="2400" b="1" dirty="0" err="1"/>
              <a:t>Росії</a:t>
            </a:r>
            <a:r>
              <a:rPr lang="en-US" sz="2400" b="1" dirty="0"/>
              <a:t> </a:t>
            </a:r>
            <a:r>
              <a:rPr lang="en-US" sz="2400" b="1" dirty="0" err="1" smtClean="0"/>
              <a:t>дитячий</a:t>
            </a:r>
            <a:r>
              <a:rPr lang="en-US" sz="2400" b="1" dirty="0" smtClean="0"/>
              <a:t> </a:t>
            </a:r>
            <a:r>
              <a:rPr lang="en-US" sz="2400" b="1" dirty="0" err="1"/>
              <a:t>садок</a:t>
            </a:r>
            <a:r>
              <a:rPr lang="uk-UA" sz="2400" b="1" dirty="0"/>
              <a:t> в 1871 р</a:t>
            </a:r>
            <a:r>
              <a:rPr lang="uk-UA" sz="2400" dirty="0"/>
              <a:t>.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700157" y="1909761"/>
            <a:ext cx="658379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/>
              <a:t>Організатор народної освіти. У 1862 р. заснувала в Харкові жіночу недільну школу для дорослих, яку незабаром закрили. У 1870 р. знову відкрила </a:t>
            </a:r>
            <a:r>
              <a:rPr lang="uk-UA" b="1" dirty="0" err="1" smtClean="0"/>
              <a:t>бесплатну</a:t>
            </a:r>
            <a:r>
              <a:rPr lang="uk-UA" b="1" dirty="0" smtClean="0"/>
              <a:t> жіночу недільну школу, що проіснувала понад 50 років.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09818" y="4505234"/>
            <a:ext cx="534439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/>
              <a:t>У жіночій недільній школі </a:t>
            </a:r>
            <a:r>
              <a:rPr lang="uk-UA" b="1" dirty="0" err="1" smtClean="0"/>
              <a:t>Х.Алчевської</a:t>
            </a:r>
            <a:r>
              <a:rPr lang="uk-UA" b="1" dirty="0" smtClean="0"/>
              <a:t>.</a:t>
            </a:r>
          </a:p>
          <a:p>
            <a:pPr algn="just"/>
            <a:r>
              <a:rPr lang="uk-UA" b="1" dirty="0" smtClean="0"/>
              <a:t>Школа Х. Алчевської стала взірцем і методичним центром усіх недільних шкіл Російської імперії, викладання провадилося російською мовою.</a:t>
            </a:r>
            <a:endParaRPr lang="en-US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675" y="1181664"/>
            <a:ext cx="2164268" cy="2956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04" y="3256228"/>
            <a:ext cx="4865030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0272" y="699562"/>
            <a:ext cx="1149234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err="1" smtClean="0"/>
              <a:t>др.пол</a:t>
            </a:r>
            <a:r>
              <a:rPr lang="uk-UA" sz="2000" b="1" i="1" dirty="0"/>
              <a:t>. ХІХ ст. </a:t>
            </a:r>
            <a:r>
              <a:rPr lang="uk-UA" sz="2000" b="1" dirty="0"/>
              <a:t>–</a:t>
            </a:r>
            <a:r>
              <a:rPr lang="uk-UA" sz="2000" b="1" i="1" dirty="0"/>
              <a:t>  </a:t>
            </a:r>
            <a:r>
              <a:rPr lang="uk-UA" sz="2000" b="1" dirty="0"/>
              <a:t>індустріальна модернізація позначилася на </a:t>
            </a:r>
            <a:r>
              <a:rPr lang="uk-UA" sz="2000" b="1" dirty="0" smtClean="0"/>
              <a:t>суспільному </a:t>
            </a:r>
            <a:r>
              <a:rPr lang="uk-UA" sz="2000" b="1" dirty="0"/>
              <a:t>становищі жінок. З Європи до України докотилися хвилі теорії фемінізму та емансипації.</a:t>
            </a:r>
          </a:p>
          <a:p>
            <a:r>
              <a:rPr lang="uk-UA" sz="2000" b="1" i="1" dirty="0"/>
              <a:t>1870 р. </a:t>
            </a:r>
            <a:r>
              <a:rPr lang="uk-UA" sz="2000" b="1" dirty="0"/>
              <a:t>– відкриття першої жіночої гімназії в Києві.</a:t>
            </a:r>
            <a:endParaRPr lang="uk-UA" sz="2000" b="1" i="1" dirty="0"/>
          </a:p>
          <a:p>
            <a:r>
              <a:rPr lang="uk-UA" sz="2000" b="1" i="1" dirty="0"/>
              <a:t>1870 р. </a:t>
            </a:r>
            <a:r>
              <a:rPr lang="uk-UA" sz="2000" b="1" dirty="0"/>
              <a:t>–  відкриття перших жіночих гімназій</a:t>
            </a:r>
            <a:endParaRPr lang="en-US" sz="2000" b="1" dirty="0"/>
          </a:p>
          <a:p>
            <a:r>
              <a:rPr lang="ru-RU" sz="2000" b="1" i="1" dirty="0"/>
              <a:t>У 1870 р. </a:t>
            </a:r>
            <a:r>
              <a:rPr lang="uk-UA" sz="2000" b="1" dirty="0"/>
              <a:t>– </a:t>
            </a:r>
            <a:r>
              <a:rPr lang="ru-RU" sz="2000" b="1" i="1" dirty="0"/>
              <a:t>Христина </a:t>
            </a:r>
            <a:r>
              <a:rPr lang="ru-RU" sz="2000" b="1" i="1" dirty="0" err="1"/>
              <a:t>Алчевська</a:t>
            </a:r>
            <a:r>
              <a:rPr lang="ru-RU" sz="2000" b="1" i="1" dirty="0"/>
              <a:t> (1841–1920) </a:t>
            </a:r>
            <a:r>
              <a:rPr lang="ru-RU" sz="2000" b="1" i="1" dirty="0" err="1"/>
              <a:t>знову</a:t>
            </a:r>
            <a:r>
              <a:rPr lang="ru-RU" sz="2000" b="1" i="1" dirty="0"/>
              <a:t> </a:t>
            </a:r>
            <a:r>
              <a:rPr lang="ru-RU" sz="2000" b="1" i="1" dirty="0" err="1"/>
              <a:t>відкрила</a:t>
            </a:r>
            <a:r>
              <a:rPr lang="ru-RU" sz="2000" b="1" i="1" dirty="0"/>
              <a:t> </a:t>
            </a:r>
            <a:r>
              <a:rPr lang="ru-RU" sz="2000" b="1" i="1" dirty="0" err="1"/>
              <a:t>безплатну</a:t>
            </a:r>
            <a:r>
              <a:rPr lang="ru-RU" sz="2000" b="1" i="1" dirty="0"/>
              <a:t> </a:t>
            </a:r>
            <a:r>
              <a:rPr lang="ru-RU" sz="2000" b="1" i="1" dirty="0" err="1"/>
              <a:t>жіночу</a:t>
            </a:r>
            <a:r>
              <a:rPr lang="ru-RU" sz="2000" b="1" i="1" dirty="0"/>
              <a:t> </a:t>
            </a:r>
            <a:r>
              <a:rPr lang="ru-RU" sz="2000" b="1" i="1" dirty="0" err="1"/>
              <a:t>недільну</a:t>
            </a:r>
            <a:r>
              <a:rPr lang="ru-RU" sz="2000" b="1" i="1" dirty="0"/>
              <a:t> школу, </a:t>
            </a:r>
            <a:r>
              <a:rPr lang="ru-RU" sz="2000" b="1" i="1" dirty="0" err="1"/>
              <a:t>що</a:t>
            </a:r>
            <a:r>
              <a:rPr lang="ru-RU" sz="2000" b="1" i="1" dirty="0"/>
              <a:t> </a:t>
            </a:r>
            <a:r>
              <a:rPr lang="ru-RU" sz="2000" b="1" i="1" dirty="0" err="1"/>
              <a:t>проіснувала</a:t>
            </a:r>
            <a:r>
              <a:rPr lang="ru-RU" sz="2000" b="1" i="1" dirty="0"/>
              <a:t> </a:t>
            </a:r>
            <a:r>
              <a:rPr lang="ru-RU" sz="2000" b="1" i="1" dirty="0" err="1"/>
              <a:t>понад</a:t>
            </a:r>
            <a:r>
              <a:rPr lang="ru-RU" sz="2000" b="1" i="1" dirty="0"/>
              <a:t> 50 </a:t>
            </a:r>
            <a:r>
              <a:rPr lang="ru-RU" sz="2000" b="1" i="1" dirty="0" err="1"/>
              <a:t>років</a:t>
            </a:r>
            <a:r>
              <a:rPr lang="ru-RU" sz="2000" b="1" i="1" dirty="0"/>
              <a:t>.</a:t>
            </a:r>
          </a:p>
          <a:p>
            <a:r>
              <a:rPr lang="uk-UA" sz="2000" b="1" i="1" dirty="0"/>
              <a:t>1878 р. </a:t>
            </a:r>
            <a:r>
              <a:rPr lang="uk-UA" sz="2000" b="1" dirty="0"/>
              <a:t> – відкриття в Києві Вищих жіночих  курсів – зародження вищої жіночої освіти, а 1880 р. – в Харкові.</a:t>
            </a:r>
            <a:endParaRPr lang="en-US" sz="2000" b="1" dirty="0"/>
          </a:p>
          <a:p>
            <a:r>
              <a:rPr lang="uk-UA" sz="2000" b="1" i="1" dirty="0"/>
              <a:t>1879 р. </a:t>
            </a:r>
            <a:r>
              <a:rPr lang="uk-UA" sz="2000" b="1" dirty="0"/>
              <a:t>–  </a:t>
            </a:r>
            <a:r>
              <a:rPr lang="uk-UA" sz="2000" b="1" i="1" dirty="0"/>
              <a:t>відкрито перші дворічні вищі жіночі курси.</a:t>
            </a:r>
          </a:p>
          <a:p>
            <a:r>
              <a:rPr lang="en-US" sz="2000" b="1" i="1" dirty="0"/>
              <a:t>1880-і р</a:t>
            </a:r>
            <a:r>
              <a:rPr lang="uk-UA" sz="2000" b="1" i="1" dirty="0"/>
              <a:t>р. </a:t>
            </a:r>
            <a:r>
              <a:rPr lang="uk-UA" sz="2000" b="1" dirty="0"/>
              <a:t>– </a:t>
            </a:r>
            <a:r>
              <a:rPr lang="en-US" sz="2000" b="1" dirty="0" err="1"/>
              <a:t>вищі</a:t>
            </a:r>
            <a:r>
              <a:rPr lang="en-US" sz="2000" b="1" dirty="0"/>
              <a:t> </a:t>
            </a:r>
            <a:r>
              <a:rPr lang="en-US" sz="2000" b="1" dirty="0" err="1"/>
              <a:t>жіночі</a:t>
            </a:r>
            <a:r>
              <a:rPr lang="en-US" sz="2000" b="1" dirty="0"/>
              <a:t> </a:t>
            </a:r>
            <a:r>
              <a:rPr lang="en-US" sz="2000" b="1" dirty="0" err="1"/>
              <a:t>курси</a:t>
            </a:r>
            <a:r>
              <a:rPr lang="en-US" sz="2000" b="1" dirty="0"/>
              <a:t> діяли в </a:t>
            </a:r>
            <a:r>
              <a:rPr lang="en-US" sz="2000" b="1" dirty="0" err="1"/>
              <a:t>Києві</a:t>
            </a:r>
            <a:r>
              <a:rPr lang="en-US" sz="2000" b="1" dirty="0"/>
              <a:t>, </a:t>
            </a:r>
            <a:r>
              <a:rPr lang="en-US" sz="2000" b="1" dirty="0" err="1"/>
              <a:t>Харкові</a:t>
            </a:r>
            <a:r>
              <a:rPr lang="en-US" sz="2000" b="1" dirty="0"/>
              <a:t> й </a:t>
            </a:r>
            <a:r>
              <a:rPr lang="en-US" sz="2000" b="1" dirty="0" err="1"/>
              <a:t>Одесі</a:t>
            </a:r>
            <a:endParaRPr lang="uk-UA" sz="2000" b="1" dirty="0"/>
          </a:p>
          <a:p>
            <a:r>
              <a:rPr lang="uk-UA" sz="2000" b="1" dirty="0"/>
              <a:t>До відкриття вищих жіночих курсів долучилися </a:t>
            </a:r>
            <a:r>
              <a:rPr lang="uk-UA" sz="2000" b="1" dirty="0" err="1"/>
              <a:t>Є.Гогоцька</a:t>
            </a:r>
            <a:r>
              <a:rPr lang="uk-UA" sz="2000" b="1" dirty="0"/>
              <a:t>,, організаторка жіночих недільних шкіл – </a:t>
            </a:r>
            <a:r>
              <a:rPr lang="uk-UA" sz="2000" b="1" dirty="0" err="1"/>
              <a:t>Х.Алчевська</a:t>
            </a:r>
            <a:r>
              <a:rPr lang="uk-UA" sz="2000" b="1" dirty="0"/>
              <a:t>.</a:t>
            </a:r>
          </a:p>
          <a:p>
            <a:r>
              <a:rPr lang="en-US" sz="2000" b="1" i="1" dirty="0"/>
              <a:t>188</a:t>
            </a:r>
            <a:r>
              <a:rPr lang="uk-UA" sz="2000" b="1" i="1" dirty="0"/>
              <a:t>4 р. </a:t>
            </a:r>
            <a:r>
              <a:rPr lang="uk-UA" sz="2000" b="1" dirty="0"/>
              <a:t>– відкрито перші жіночі гуртки – Український жіночий гурток </a:t>
            </a:r>
            <a:r>
              <a:rPr lang="uk-UA" sz="2000" b="1" dirty="0" err="1"/>
              <a:t>О.Доб-рограєвої</a:t>
            </a:r>
            <a:r>
              <a:rPr lang="uk-UA" sz="2000" b="1" dirty="0"/>
              <a:t> (Київ) та Товариство руських </a:t>
            </a:r>
            <a:r>
              <a:rPr lang="uk-UA" sz="2000" b="1" dirty="0" err="1"/>
              <a:t>женщин</a:t>
            </a:r>
            <a:r>
              <a:rPr lang="uk-UA" sz="2000" b="1" dirty="0"/>
              <a:t> </a:t>
            </a:r>
            <a:r>
              <a:rPr lang="uk-UA" sz="2000" b="1" dirty="0" err="1"/>
              <a:t>Н.Кобринської</a:t>
            </a:r>
            <a:r>
              <a:rPr lang="uk-UA" sz="2000" b="1" dirty="0"/>
              <a:t> (Львів) – видавництво, організація дитячих садочків, охорона прав жінок, які працюють.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26184" y="237897"/>
            <a:ext cx="4911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ЕМАНСИПАЦІЯ. ФЕМІНІЗМ.</a:t>
            </a:r>
            <a:endParaRPr lang="uk-UA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95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183" y="345413"/>
            <a:ext cx="8215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Софія</a:t>
            </a:r>
            <a:r>
              <a:rPr lang="en-US" sz="2400" b="1" dirty="0"/>
              <a:t> </a:t>
            </a:r>
            <a:r>
              <a:rPr lang="en-US" sz="2400" b="1" dirty="0" err="1" smtClean="0"/>
              <a:t>Ковалевська</a:t>
            </a:r>
            <a:r>
              <a:rPr lang="uk-UA" sz="2400" b="1" dirty="0"/>
              <a:t> - перша жінка-математик  </a:t>
            </a:r>
            <a:r>
              <a:rPr lang="uk-UA" sz="2400" b="1" dirty="0" smtClean="0"/>
              <a:t>у </a:t>
            </a:r>
            <a:r>
              <a:rPr lang="uk-UA" sz="2400" b="1" dirty="0"/>
              <a:t>Російській імперії: </a:t>
            </a:r>
            <a:r>
              <a:rPr lang="uk-UA" sz="2400" b="1" dirty="0" smtClean="0"/>
              <a:t>член-кореспондент  Петербурзької </a:t>
            </a:r>
            <a:r>
              <a:rPr lang="uk-UA" sz="2400" b="1" dirty="0"/>
              <a:t>АН, професор Стокгольмського  </a:t>
            </a:r>
            <a:r>
              <a:rPr lang="uk-UA" sz="2400" b="1" dirty="0" smtClean="0"/>
              <a:t>університету</a:t>
            </a:r>
            <a:r>
              <a:rPr lang="uk-UA" sz="2400" b="1" dirty="0"/>
              <a:t>. </a:t>
            </a:r>
            <a:endParaRPr lang="uk-UA" sz="2400" b="1" dirty="0" smtClean="0"/>
          </a:p>
          <a:p>
            <a:endParaRPr lang="uk-UA" sz="2400" b="1" dirty="0" smtClean="0"/>
          </a:p>
          <a:p>
            <a:endParaRPr lang="uk-UA" sz="2400" b="1" dirty="0"/>
          </a:p>
          <a:p>
            <a:r>
              <a:rPr lang="uk-UA" sz="2400" b="1" dirty="0" smtClean="0"/>
              <a:t>Пелагія </a:t>
            </a:r>
            <a:r>
              <a:rPr lang="uk-UA" sz="2400" b="1" dirty="0" err="1"/>
              <a:t>Бартош</a:t>
            </a:r>
            <a:r>
              <a:rPr lang="uk-UA" sz="2400" b="1" dirty="0"/>
              <a:t>-Литвин </a:t>
            </a:r>
            <a:r>
              <a:rPr lang="uk-UA" sz="2400" b="1" dirty="0" smtClean="0"/>
              <a:t>- систематично  збирала </a:t>
            </a:r>
            <a:r>
              <a:rPr lang="uk-UA" sz="2400" b="1" dirty="0"/>
              <a:t>й </a:t>
            </a:r>
            <a:r>
              <a:rPr lang="uk-UA" sz="2400" b="1" dirty="0" smtClean="0"/>
              <a:t>досліджувала вишивки. </a:t>
            </a:r>
          </a:p>
          <a:p>
            <a:endParaRPr lang="uk-UA" sz="2400" b="1" dirty="0" smtClean="0"/>
          </a:p>
          <a:p>
            <a:endParaRPr lang="uk-UA" sz="2400" b="1" dirty="0"/>
          </a:p>
          <a:p>
            <a:r>
              <a:rPr lang="uk-UA" sz="2400" b="1" dirty="0" smtClean="0"/>
              <a:t>Олександра </a:t>
            </a:r>
            <a:r>
              <a:rPr lang="uk-UA" sz="2400" b="1" dirty="0" err="1"/>
              <a:t>Ставровецька</a:t>
            </a:r>
            <a:r>
              <a:rPr lang="uk-UA" sz="2400" b="1" dirty="0"/>
              <a:t>-Єфименко — </a:t>
            </a:r>
            <a:r>
              <a:rPr lang="uk-UA" sz="2400" b="1" dirty="0" smtClean="0"/>
              <a:t>перша жінка-доктор </a:t>
            </a:r>
            <a:r>
              <a:rPr lang="uk-UA" sz="2400" b="1" dirty="0"/>
              <a:t>з історії в Російській </a:t>
            </a:r>
            <a:r>
              <a:rPr lang="uk-UA" sz="2400" b="1" dirty="0" smtClean="0"/>
              <a:t>імперії</a:t>
            </a:r>
            <a:r>
              <a:rPr lang="uk-UA" sz="2400" b="1" dirty="0"/>
              <a:t>,  </a:t>
            </a:r>
            <a:r>
              <a:rPr lang="uk-UA" sz="2400" b="1" dirty="0" smtClean="0"/>
              <a:t>написала </a:t>
            </a:r>
            <a:r>
              <a:rPr lang="uk-UA" sz="2400" b="1" dirty="0"/>
              <a:t>багато праць з </a:t>
            </a:r>
            <a:r>
              <a:rPr lang="uk-UA" sz="2400" b="1" dirty="0" smtClean="0"/>
              <a:t>історії України.</a:t>
            </a:r>
            <a:endParaRPr lang="uk-UA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41" y="947914"/>
            <a:ext cx="239593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46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764" y="1044531"/>
            <a:ext cx="111529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18</a:t>
            </a:r>
            <a:r>
              <a:rPr lang="uk-UA" sz="2400" b="1" i="1" dirty="0">
                <a:solidFill>
                  <a:srgbClr val="C00000"/>
                </a:solidFill>
              </a:rPr>
              <a:t>90 р. </a:t>
            </a:r>
            <a:r>
              <a:rPr lang="uk-UA" sz="2400" b="1" dirty="0"/>
              <a:t>–  галичанки у Львові провели акцію збору підписів під </a:t>
            </a:r>
            <a:r>
              <a:rPr lang="uk-UA" sz="2400" b="1" dirty="0" smtClean="0"/>
              <a:t>петицією </a:t>
            </a:r>
            <a:r>
              <a:rPr lang="uk-UA" sz="2400" b="1" dirty="0"/>
              <a:t>до уряду з вимогою права на вищу освіту.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18</a:t>
            </a:r>
            <a:r>
              <a:rPr lang="uk-UA" sz="2400" b="1" i="1" dirty="0">
                <a:solidFill>
                  <a:srgbClr val="C00000"/>
                </a:solidFill>
              </a:rPr>
              <a:t>90 р. </a:t>
            </a:r>
            <a:r>
              <a:rPr lang="uk-UA" sz="2400" b="1" dirty="0"/>
              <a:t>– жінки провели крайове віче, щоб відстояти рівні з </a:t>
            </a:r>
            <a:r>
              <a:rPr lang="uk-UA" sz="2400" b="1" dirty="0" smtClean="0"/>
              <a:t>чоловіками </a:t>
            </a:r>
            <a:r>
              <a:rPr lang="uk-UA" sz="2400" b="1" dirty="0"/>
              <a:t>виборчі  права.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18</a:t>
            </a:r>
            <a:r>
              <a:rPr lang="uk-UA" sz="2400" b="1" i="1" dirty="0">
                <a:solidFill>
                  <a:srgbClr val="C00000"/>
                </a:solidFill>
              </a:rPr>
              <a:t>93 р. </a:t>
            </a:r>
            <a:r>
              <a:rPr lang="uk-UA" sz="2400" b="1" dirty="0"/>
              <a:t>– у Перемишлі почав діяти  Клуб русинок, який </a:t>
            </a:r>
            <a:r>
              <a:rPr lang="uk-UA" sz="2400" b="1" dirty="0" smtClean="0"/>
              <a:t>опікувався просвітництвом краю</a:t>
            </a:r>
            <a:r>
              <a:rPr lang="uk-UA" sz="2400" b="1" dirty="0"/>
              <a:t>. Активісткою клубу була Ольга Франко (</a:t>
            </a:r>
            <a:r>
              <a:rPr lang="uk-UA" sz="2400" b="1" dirty="0" smtClean="0"/>
              <a:t>дружина </a:t>
            </a:r>
            <a:r>
              <a:rPr lang="uk-UA" sz="2400" b="1" dirty="0"/>
              <a:t>поета Івана Франка).</a:t>
            </a:r>
          </a:p>
          <a:p>
            <a:r>
              <a:rPr lang="uk-UA" sz="2400" b="1" dirty="0">
                <a:solidFill>
                  <a:srgbClr val="C00000"/>
                </a:solidFill>
              </a:rPr>
              <a:t>в</a:t>
            </a:r>
            <a:r>
              <a:rPr lang="en-US" sz="2400" b="1" dirty="0" err="1">
                <a:solidFill>
                  <a:srgbClr val="C00000"/>
                </a:solidFill>
              </a:rPr>
              <a:t>ід</a:t>
            </a:r>
            <a:r>
              <a:rPr lang="en-US" sz="2400" b="1" dirty="0">
                <a:solidFill>
                  <a:srgbClr val="C00000"/>
                </a:solidFill>
              </a:rPr>
              <a:t> 1900 р. </a:t>
            </a:r>
            <a:r>
              <a:rPr lang="uk-UA" sz="2400" b="1" dirty="0"/>
              <a:t>– </a:t>
            </a:r>
            <a:r>
              <a:rPr lang="en-US" sz="2400" b="1" dirty="0" err="1"/>
              <a:t>жінки</a:t>
            </a:r>
            <a:r>
              <a:rPr lang="en-US" sz="2400" b="1" dirty="0"/>
              <a:t> </a:t>
            </a:r>
            <a:r>
              <a:rPr lang="en-US" sz="2400" b="1" dirty="0" err="1"/>
              <a:t>отримали</a:t>
            </a:r>
            <a:r>
              <a:rPr lang="en-US" sz="2400" b="1" dirty="0"/>
              <a:t> </a:t>
            </a:r>
            <a:r>
              <a:rPr lang="en-US" sz="2400" b="1" dirty="0" err="1"/>
              <a:t>право</a:t>
            </a:r>
            <a:r>
              <a:rPr lang="en-US" sz="2400" b="1" dirty="0"/>
              <a:t> </a:t>
            </a:r>
            <a:r>
              <a:rPr lang="en-US" sz="2400" b="1" dirty="0" err="1"/>
              <a:t>навчатися</a:t>
            </a:r>
            <a:r>
              <a:rPr lang="en-US" sz="2400" b="1" dirty="0"/>
              <a:t> в </a:t>
            </a:r>
            <a:r>
              <a:rPr lang="en-US" sz="2400" b="1" dirty="0" err="1"/>
              <a:t>університетах</a:t>
            </a:r>
            <a:r>
              <a:rPr lang="en-US" sz="2400" b="1" dirty="0"/>
              <a:t> </a:t>
            </a:r>
            <a:r>
              <a:rPr lang="uk-UA" sz="2400" b="1" dirty="0" smtClean="0"/>
              <a:t> </a:t>
            </a:r>
            <a:r>
              <a:rPr lang="en-US" sz="2400" b="1" dirty="0" err="1" smtClean="0"/>
              <a:t>Австро-Угорщин</a:t>
            </a:r>
            <a:r>
              <a:rPr lang="uk-UA" sz="2400" b="1" dirty="0"/>
              <a:t>и.</a:t>
            </a:r>
            <a:endParaRPr lang="uk-UA" sz="2400" b="1" i="1" dirty="0"/>
          </a:p>
          <a:p>
            <a:r>
              <a:rPr lang="en-US" sz="2400" b="1" i="1" dirty="0">
                <a:solidFill>
                  <a:srgbClr val="C00000"/>
                </a:solidFill>
              </a:rPr>
              <a:t>1</a:t>
            </a:r>
            <a:r>
              <a:rPr lang="uk-UA" sz="2400" b="1" i="1" dirty="0">
                <a:solidFill>
                  <a:srgbClr val="C00000"/>
                </a:solidFill>
              </a:rPr>
              <a:t>912 р. </a:t>
            </a:r>
            <a:r>
              <a:rPr lang="uk-UA" sz="2400" b="1" dirty="0"/>
              <a:t>–  у Львові засновано  Комітете громадянської праці жінок.</a:t>
            </a:r>
          </a:p>
          <a:p>
            <a:endParaRPr lang="uk-UA" sz="2400" b="1" dirty="0"/>
          </a:p>
          <a:p>
            <a:r>
              <a:rPr lang="uk-UA" sz="2400" b="1" i="1" dirty="0"/>
              <a:t>Альманахи феміністок Галичини  </a:t>
            </a:r>
            <a:r>
              <a:rPr lang="uk-UA" sz="2400" b="1" dirty="0"/>
              <a:t>- «Перший вінок», «Наша доля» і</a:t>
            </a:r>
          </a:p>
          <a:p>
            <a:r>
              <a:rPr lang="uk-UA" sz="2400" b="1" i="1" dirty="0"/>
              <a:t>журнал</a:t>
            </a:r>
            <a:r>
              <a:rPr lang="uk-UA" sz="2400" b="1" dirty="0"/>
              <a:t> «Мета».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1955" y="235527"/>
            <a:ext cx="877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ФЕМІНІЗМ ТА ЕМАНСИПАЦІЯ В ГАЛИЧИНІ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8818" y="5253841"/>
            <a:ext cx="920634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● </a:t>
            </a:r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сексуальна орієнтація </a:t>
            </a:r>
            <a:r>
              <a:rPr lang="uk-UA" dirty="0" smtClean="0">
                <a:latin typeface="Arial Black" panose="020B0A04020102020204" pitchFamily="34" charset="0"/>
              </a:rPr>
              <a:t>– </a:t>
            </a:r>
            <a:r>
              <a:rPr lang="uk-UA" dirty="0" err="1" smtClean="0">
                <a:latin typeface="Arial Black" panose="020B0A04020102020204" pitchFamily="34" charset="0"/>
              </a:rPr>
              <a:t>гетеросексуальність</a:t>
            </a:r>
            <a:r>
              <a:rPr lang="uk-UA" dirty="0" smtClean="0">
                <a:latin typeface="Arial Black" panose="020B0A04020102020204" pitchFamily="34" charset="0"/>
              </a:rPr>
              <a:t>, </a:t>
            </a:r>
            <a:r>
              <a:rPr lang="uk-UA" dirty="0" err="1" smtClean="0">
                <a:latin typeface="Arial Black" panose="020B0A04020102020204" pitchFamily="34" charset="0"/>
              </a:rPr>
              <a:t>гомосексуальність</a:t>
            </a:r>
            <a:r>
              <a:rPr lang="uk-UA" dirty="0" smtClean="0">
                <a:latin typeface="Arial Black" panose="020B0A04020102020204" pitchFamily="34" charset="0"/>
              </a:rPr>
              <a:t>, </a:t>
            </a:r>
            <a:r>
              <a:rPr lang="uk-UA" dirty="0" err="1" smtClean="0">
                <a:latin typeface="Arial Black" panose="020B0A04020102020204" pitchFamily="34" charset="0"/>
              </a:rPr>
              <a:t>бісексу-альність</a:t>
            </a:r>
            <a:r>
              <a:rPr lang="uk-UA" dirty="0" smtClean="0">
                <a:latin typeface="Arial Black" panose="020B0A04020102020204" pitchFamily="34" charset="0"/>
              </a:rPr>
              <a:t>, асексуальність. Тобто, поняття сексуальної орієнтації стосується як жінок, так і чоловіків – вони можуть бути чи то </a:t>
            </a:r>
            <a:r>
              <a:rPr lang="uk-UA" dirty="0" err="1" smtClean="0">
                <a:latin typeface="Arial Black" panose="020B0A04020102020204" pitchFamily="34" charset="0"/>
              </a:rPr>
              <a:t>гетеросексу-альними</a:t>
            </a:r>
            <a:r>
              <a:rPr lang="uk-UA" dirty="0" smtClean="0">
                <a:latin typeface="Arial Black" panose="020B0A04020102020204" pitchFamily="34" charset="0"/>
              </a:rPr>
              <a:t>, чи </a:t>
            </a:r>
            <a:r>
              <a:rPr lang="uk-UA" dirty="0" err="1" smtClean="0">
                <a:latin typeface="Arial Black" panose="020B0A04020102020204" pitchFamily="34" charset="0"/>
              </a:rPr>
              <a:t>гомо</a:t>
            </a:r>
            <a:r>
              <a:rPr lang="uk-UA" dirty="0" smtClean="0">
                <a:latin typeface="Arial Black" panose="020B0A04020102020204" pitchFamily="34" charset="0"/>
              </a:rPr>
              <a:t> або </a:t>
            </a:r>
            <a:r>
              <a:rPr lang="uk-UA" dirty="0" err="1" smtClean="0">
                <a:latin typeface="Arial Black" panose="020B0A04020102020204" pitchFamily="34" charset="0"/>
              </a:rPr>
              <a:t>бісексуальними</a:t>
            </a:r>
            <a:r>
              <a:rPr lang="uk-UA" dirty="0" smtClean="0">
                <a:latin typeface="Arial Black" panose="020B0A04020102020204" pitchFamily="34" charset="0"/>
              </a:rPr>
              <a:t>.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7346" y="215467"/>
            <a:ext cx="6608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latin typeface="Arial Black" panose="020B0A04020102020204" pitchFamily="34" charset="0"/>
              </a:rPr>
              <a:t>БІЛЬШ ШИРОКЕ РОЗУМІННЯ ГЕНДЕРУ ОБУМОВЛЕНО ТАКИМИ КАТЕГОРІЯМИ: 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818" y="1433714"/>
            <a:ext cx="6684818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●</a:t>
            </a:r>
            <a:r>
              <a:rPr lang="uk-UA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стать </a:t>
            </a:r>
            <a:r>
              <a:rPr lang="uk-UA" dirty="0" smtClean="0">
                <a:latin typeface="Arial Black" panose="020B0A04020102020204" pitchFamily="34" charset="0"/>
              </a:rPr>
              <a:t>(біологічний чоловік, біологічна жінка, інтерсекс (</a:t>
            </a:r>
            <a:r>
              <a:rPr lang="en-US" dirty="0" smtClean="0">
                <a:latin typeface="Arial Black" panose="020B0A04020102020204" pitchFamily="34" charset="0"/>
              </a:rPr>
              <a:t>intersex) – </a:t>
            </a:r>
            <a:r>
              <a:rPr lang="uk-UA" dirty="0" smtClean="0">
                <a:latin typeface="Arial Black" panose="020B0A04020102020204" pitchFamily="34" charset="0"/>
              </a:rPr>
              <a:t>коректна назва людей, які є «гермафродитами»);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8818" y="2779830"/>
            <a:ext cx="7557655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Arial Black" panose="020B0A04020102020204" pitchFamily="34" charset="0"/>
              </a:rPr>
              <a:t>● </a:t>
            </a:r>
            <a:r>
              <a:rPr lang="uk-UA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гендерна ідентичність </a:t>
            </a:r>
            <a:r>
              <a:rPr lang="uk-UA" dirty="0" smtClean="0">
                <a:latin typeface="Arial Black" panose="020B0A04020102020204" pitchFamily="34" charset="0"/>
              </a:rPr>
              <a:t>(жінка – біологічна стать співпадає із відповідним їй сценарієм – </a:t>
            </a:r>
            <a:r>
              <a:rPr lang="uk-UA" dirty="0" err="1" smtClean="0">
                <a:latin typeface="Arial Black" panose="020B0A04020102020204" pitchFamily="34" charset="0"/>
              </a:rPr>
              <a:t>фемінністю</a:t>
            </a:r>
            <a:r>
              <a:rPr lang="uk-UA" dirty="0" smtClean="0">
                <a:latin typeface="Arial Black" panose="020B0A04020102020204" pitchFamily="34" charset="0"/>
              </a:rPr>
              <a:t>; чоловік – так само співпадає із відповідними йому – </a:t>
            </a:r>
            <a:r>
              <a:rPr lang="uk-UA" dirty="0" err="1" smtClean="0">
                <a:latin typeface="Arial Black" panose="020B0A04020102020204" pitchFamily="34" charset="0"/>
              </a:rPr>
              <a:t>мускулістістю</a:t>
            </a:r>
            <a:r>
              <a:rPr lang="uk-UA" dirty="0" smtClean="0">
                <a:latin typeface="Arial Black" panose="020B0A04020102020204" pitchFamily="34" charset="0"/>
              </a:rPr>
              <a:t>; </a:t>
            </a:r>
            <a:r>
              <a:rPr lang="uk-UA" dirty="0" err="1" smtClean="0">
                <a:latin typeface="Arial Black" panose="020B0A04020102020204" pitchFamily="34" charset="0"/>
              </a:rPr>
              <a:t>трансгендер</a:t>
            </a:r>
            <a:r>
              <a:rPr lang="uk-UA" dirty="0" smtClean="0">
                <a:latin typeface="Arial Black" panose="020B0A04020102020204" pitchFamily="34" charset="0"/>
              </a:rPr>
              <a:t> – біологічна стать не співпадає; ті люди, які прагнуть змінити цю ситуацію – </a:t>
            </a:r>
            <a:r>
              <a:rPr lang="uk-UA" dirty="0" err="1" smtClean="0">
                <a:latin typeface="Arial Black" panose="020B0A04020102020204" pitchFamily="34" charset="0"/>
              </a:rPr>
              <a:t>транссексуали</a:t>
            </a:r>
            <a:r>
              <a:rPr lang="uk-UA" dirty="0" smtClean="0">
                <a:latin typeface="Arial Black" panose="020B0A04020102020204" pitchFamily="34" charset="0"/>
              </a:rPr>
              <a:t>; </a:t>
            </a:r>
            <a:r>
              <a:rPr lang="uk-UA" dirty="0" err="1" smtClean="0">
                <a:latin typeface="Arial Black" panose="020B0A04020102020204" pitchFamily="34" charset="0"/>
              </a:rPr>
              <a:t>агендер</a:t>
            </a:r>
            <a:r>
              <a:rPr lang="uk-UA" dirty="0" smtClean="0">
                <a:latin typeface="Arial Black" panose="020B0A04020102020204" pitchFamily="34" charset="0"/>
              </a:rPr>
              <a:t> – людина не хоче бути прив’язаною до певного «сценарію»; </a:t>
            </a:r>
            <a:r>
              <a:rPr lang="uk-UA" dirty="0" err="1" smtClean="0">
                <a:latin typeface="Arial Black" panose="020B0A04020102020204" pitchFamily="34" charset="0"/>
              </a:rPr>
              <a:t>бігендер</a:t>
            </a:r>
            <a:r>
              <a:rPr lang="uk-UA" dirty="0" smtClean="0">
                <a:latin typeface="Arial Black" panose="020B0A04020102020204" pitchFamily="34" charset="0"/>
              </a:rPr>
              <a:t> – людина обирає «грати» обидва «сценарії»; 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5" y="402652"/>
            <a:ext cx="3433959" cy="335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7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79" y="165499"/>
            <a:ext cx="9366239" cy="6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04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1671" y="1637207"/>
            <a:ext cx="1196577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1)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Васильків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І.Д.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Громадянська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освіта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Інтегрований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курс :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рівень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стандарт;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підруч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. Для 10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кл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  <a:p>
            <a:pPr fontAlgn="base"/>
            <a:r>
              <a:rPr lang="ru-RU" b="1" dirty="0" err="1" smtClean="0">
                <a:solidFill>
                  <a:srgbClr val="333333"/>
                </a:solidFill>
                <a:latin typeface="Helvetica Neue"/>
              </a:rPr>
              <a:t>закладів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b="1" dirty="0" err="1" smtClean="0">
                <a:solidFill>
                  <a:srgbClr val="333333"/>
                </a:solidFill>
                <a:latin typeface="Helvetica Neue"/>
              </a:rPr>
              <a:t>загальної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b="1" dirty="0" err="1" smtClean="0">
                <a:solidFill>
                  <a:srgbClr val="333333"/>
                </a:solidFill>
                <a:latin typeface="Helvetica Neue"/>
              </a:rPr>
              <a:t>середньої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b="1" dirty="0" err="1" smtClean="0">
                <a:solidFill>
                  <a:srgbClr val="333333"/>
                </a:solidFill>
                <a:latin typeface="Helvetica Neue"/>
              </a:rPr>
              <a:t>освіти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.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–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Тернопіль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, 2018. С.67-75</a:t>
            </a:r>
          </a:p>
          <a:p>
            <a:pPr fontAlgn="base"/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2) Гендерна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рівність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: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сім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найперших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кроків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dirty="0" smtClean="0">
                <a:hlinkClick r:id="rId2"/>
              </a:rPr>
              <a:t>http://sts.sumy.ua/society/genderna-rivnist-sim-naypershih-krokiv.html</a:t>
            </a:r>
            <a:r>
              <a:rPr lang="uk-UA" dirty="0" smtClean="0"/>
              <a:t> </a:t>
            </a:r>
            <a:endParaRPr lang="en-US" dirty="0" smtClean="0"/>
          </a:p>
          <a:p>
            <a:pPr fontAlgn="base"/>
            <a:r>
              <a:rPr lang="uk-UA" i="0" dirty="0" smtClean="0">
                <a:solidFill>
                  <a:srgbClr val="333333"/>
                </a:solidFill>
                <a:effectLst/>
                <a:latin typeface="Helvetica Neue"/>
                <a:hlinkClick r:id="rId3"/>
              </a:rPr>
              <a:t>3) </a:t>
            </a:r>
            <a:r>
              <a:rPr lang="en-US" i="0" dirty="0" smtClean="0">
                <a:solidFill>
                  <a:srgbClr val="333333"/>
                </a:solidFill>
                <a:effectLst/>
                <a:latin typeface="Helvetica Neue"/>
                <a:hlinkClick r:id="rId3"/>
              </a:rPr>
              <a:t>https://zik.ua/news/ludyna/v_yes_predstavyly_stratehiiu_shcho_maie_na_meti_usunuty_nerivnist_mizh_</a:t>
            </a:r>
            <a:endParaRPr lang="uk-UA" i="0" dirty="0" smtClean="0">
              <a:solidFill>
                <a:srgbClr val="333333"/>
              </a:solidFill>
              <a:effectLst/>
              <a:latin typeface="Helvetica Neue"/>
              <a:hlinkClick r:id="rId3"/>
            </a:endParaRPr>
          </a:p>
          <a:p>
            <a:pPr fontAlgn="base"/>
            <a:r>
              <a:rPr lang="en-US" i="0" dirty="0" smtClean="0">
                <a:solidFill>
                  <a:srgbClr val="333333"/>
                </a:solidFill>
                <a:effectLst/>
                <a:latin typeface="Helvetica Neue"/>
                <a:hlinkClick r:id="rId3"/>
              </a:rPr>
              <a:t>cholovikamy_ta_zhinkamy_961334</a:t>
            </a:r>
            <a:r>
              <a:rPr lang="uk-UA" i="0" dirty="0" smtClean="0">
                <a:solidFill>
                  <a:srgbClr val="333333"/>
                </a:solidFill>
                <a:effectLst/>
                <a:latin typeface="Helvetica Neue"/>
              </a:rPr>
              <a:t> </a:t>
            </a:r>
          </a:p>
          <a:p>
            <a:pPr fontAlgn="base"/>
            <a:r>
              <a:rPr lang="uk-UA" b="1" dirty="0" smtClean="0">
                <a:solidFill>
                  <a:srgbClr val="333333"/>
                </a:solidFill>
                <a:latin typeface="Helvetica Neue"/>
              </a:rPr>
              <a:t>4) Гендерні ролі </a:t>
            </a:r>
            <a:r>
              <a:rPr lang="en-US" dirty="0" smtClean="0">
                <a:solidFill>
                  <a:srgbClr val="333333"/>
                </a:solidFill>
                <a:latin typeface="Helvetica Neue"/>
                <a:hlinkClick r:id="rId4"/>
              </a:rPr>
              <a:t>https://ppt-online.org/135327</a:t>
            </a:r>
            <a:r>
              <a:rPr lang="uk-UA" dirty="0" smtClean="0">
                <a:solidFill>
                  <a:srgbClr val="333333"/>
                </a:solidFill>
                <a:latin typeface="Helvetica Neue"/>
              </a:rPr>
              <a:t> </a:t>
            </a:r>
          </a:p>
          <a:p>
            <a:pPr fontAlgn="base"/>
            <a:r>
              <a:rPr lang="uk-UA" b="1" dirty="0" smtClean="0">
                <a:solidFill>
                  <a:srgbClr val="333333"/>
                </a:solidFill>
                <a:latin typeface="Helvetica Neue"/>
              </a:rPr>
              <a:t>5) </a:t>
            </a:r>
            <a:r>
              <a:rPr lang="uk-UA" b="1" dirty="0" err="1" smtClean="0">
                <a:solidFill>
                  <a:srgbClr val="333333"/>
                </a:solidFill>
                <a:latin typeface="Helvetica Neue"/>
              </a:rPr>
              <a:t>вікіпедія</a:t>
            </a:r>
            <a:r>
              <a:rPr lang="uk-UA" b="1" dirty="0" smtClean="0">
                <a:solidFill>
                  <a:srgbClr val="333333"/>
                </a:solidFill>
                <a:latin typeface="Helvetica Neue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65418" y="498763"/>
            <a:ext cx="399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Arial Black" panose="020B0A04020102020204" pitchFamily="34" charset="0"/>
              </a:rPr>
              <a:t>Використані ресурси: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0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907" y="1651983"/>
            <a:ext cx="11042073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У патріархальному суспільстві жінка цілком залежала від чоловіків (свого батька, чоловіка, братів та ін.). За часів класичного капіталістичного суспільства публічна сфера діяльності (політика, освіта, професійна діяльність, культурне життя) належала переважно чоловікам, а приватна (домашнє господарство, виховання дітей) — жінкам.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41418" y="182526"/>
            <a:ext cx="918556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Гендер є своєрідним підсумком соціалізації людини в суспільстві відповідно до її статевої приналежності.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6782" y="1055754"/>
            <a:ext cx="92202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Соціальні ролі чоловіка й жінки із часом змінюються. 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4906" y="3356208"/>
            <a:ext cx="11042073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Цінності індустріального суспільства визначали домінуючою публічну сферу, а приватна сприймалась як вторинна, обслуговуюча. Відповідно визначалася й підтримувалася ієрархія гендерних ролей, коли жінка мала прислуговувати своєму чоловікові, залежачи від нього. 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4907" y="4837789"/>
            <a:ext cx="991985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У постіндустріальному суспільстві відбувається поступове вирівнювання прав і можливостей чоловіків і жінок і в публічній, і в приватній сферах, тобто суспільство наближається до гендерного балансу.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9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4713" y="277091"/>
            <a:ext cx="335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ГЕНДЕРНІ РОЛІ</a:t>
            </a:r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910" y="1911927"/>
            <a:ext cx="537198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Arial Black" panose="020B0A04020102020204" pitchFamily="34" charset="0"/>
              </a:rPr>
              <a:t>Моделі поведінки, які</a:t>
            </a:r>
          </a:p>
          <a:p>
            <a:r>
              <a:rPr lang="uk-UA" sz="2800" dirty="0">
                <a:latin typeface="Arial Black" panose="020B0A04020102020204" pitchFamily="34" charset="0"/>
              </a:rPr>
              <a:t>х</a:t>
            </a:r>
            <a:r>
              <a:rPr lang="uk-UA" sz="2800" dirty="0" smtClean="0">
                <a:latin typeface="Arial Black" panose="020B0A04020102020204" pitchFamily="34" charset="0"/>
              </a:rPr>
              <a:t>арактерні для чоловіків </a:t>
            </a:r>
          </a:p>
          <a:p>
            <a:r>
              <a:rPr lang="uk-UA" sz="2800" dirty="0" smtClean="0">
                <a:latin typeface="Arial Black" panose="020B0A04020102020204" pitchFamily="34" charset="0"/>
              </a:rPr>
              <a:t>та жінок, а також ті</a:t>
            </a:r>
          </a:p>
          <a:p>
            <a:r>
              <a:rPr lang="uk-UA" sz="2800" dirty="0" smtClean="0">
                <a:latin typeface="Arial Black" panose="020B0A04020102020204" pitchFamily="34" charset="0"/>
              </a:rPr>
              <a:t>очікування, які </a:t>
            </a:r>
          </a:p>
          <a:p>
            <a:r>
              <a:rPr lang="uk-UA" sz="2800" dirty="0" smtClean="0">
                <a:latin typeface="Arial Black" panose="020B0A04020102020204" pitchFamily="34" charset="0"/>
              </a:rPr>
              <a:t>пред'являють</a:t>
            </a:r>
          </a:p>
          <a:p>
            <a:r>
              <a:rPr lang="uk-UA" sz="2800" dirty="0" smtClean="0">
                <a:latin typeface="Arial Black" panose="020B0A04020102020204" pitchFamily="34" charset="0"/>
              </a:rPr>
              <a:t>оточуючи до людей,</a:t>
            </a:r>
          </a:p>
          <a:p>
            <a:r>
              <a:rPr lang="uk-UA" sz="2800" dirty="0" smtClean="0">
                <a:latin typeface="Arial Black" panose="020B0A04020102020204" pitchFamily="34" charset="0"/>
              </a:rPr>
              <a:t>які виконують ці ролі.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310" y="800311"/>
            <a:ext cx="3743817" cy="58914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599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4314" y="152401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ГЕНДЕРНА ПОВЕДІНКА</a:t>
            </a:r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746" y="841875"/>
            <a:ext cx="800792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Arial Black" panose="020B0A04020102020204" pitchFamily="34" charset="0"/>
              </a:rPr>
              <a:t>Л</a:t>
            </a:r>
            <a:r>
              <a:rPr lang="uk-UA" sz="2800" dirty="0" smtClean="0">
                <a:latin typeface="Arial Black" panose="020B0A04020102020204" pitchFamily="34" charset="0"/>
              </a:rPr>
              <a:t>егендарний давньогрецький герой – хитрун Одіссей, для того, щоби не приймати участь у поході на Трою, перевдягнувся в жіночий одяг, але його було викрито завдяки гендерній поведінці. Один торговець привіз на острів, де жив Одіссей, прикраси та зброю. Дівчата і жінки почали </a:t>
            </a:r>
            <a:r>
              <a:rPr lang="uk-UA" sz="2800" dirty="0" err="1" smtClean="0">
                <a:latin typeface="Arial Black" panose="020B0A04020102020204" pitchFamily="34" charset="0"/>
              </a:rPr>
              <a:t>розгля</a:t>
            </a:r>
            <a:r>
              <a:rPr lang="uk-UA" sz="2800" dirty="0" smtClean="0">
                <a:latin typeface="Arial Black" panose="020B0A04020102020204" pitchFamily="34" charset="0"/>
              </a:rPr>
              <a:t>-дати прикраси, а перевдягнутий Одіссей – зброю. </a:t>
            </a:r>
          </a:p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До яких предметів проявляють інтерес дівчатка та хлопчики з дитинства? Чому?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511" y="1433854"/>
            <a:ext cx="3201092" cy="390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65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3731" y="16499"/>
            <a:ext cx="6646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 однаково ведуть себе хлопчики 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 дівчатка? Чому?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1393" t="20625" r="30097" b="58790"/>
          <a:stretch/>
        </p:blipFill>
        <p:spPr>
          <a:xfrm>
            <a:off x="6106916" y="1023151"/>
            <a:ext cx="4140849" cy="2589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49" y="1023151"/>
            <a:ext cx="4140848" cy="2722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50981"/>
          <a:stretch/>
        </p:blipFill>
        <p:spPr>
          <a:xfrm>
            <a:off x="1352349" y="4039033"/>
            <a:ext cx="4140849" cy="249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3411" t="52143" r="29662" b="27746"/>
          <a:stretch/>
        </p:blipFill>
        <p:spPr>
          <a:xfrm>
            <a:off x="6106915" y="3916773"/>
            <a:ext cx="4140849" cy="276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92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75797" y="52415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ГЕНДЕРНА ПОВЕДІНКА</a:t>
            </a:r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4946" y="698718"/>
            <a:ext cx="99010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Хлопчиків і дівчаток виховують неоднаково,</a:t>
            </a:r>
          </a:p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У них формують різні навички та вміння.</a:t>
            </a:r>
          </a:p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Так, хлопчиків вчать користуватися </a:t>
            </a:r>
            <a:r>
              <a:rPr lang="uk-UA" sz="2800" dirty="0" err="1" smtClean="0">
                <a:latin typeface="Arial Black" panose="020B0A04020102020204" pitchFamily="34" charset="0"/>
              </a:rPr>
              <a:t>різно-манітними</a:t>
            </a:r>
            <a:r>
              <a:rPr lang="uk-UA" sz="2800" dirty="0" smtClean="0">
                <a:latin typeface="Arial Black" panose="020B0A04020102020204" pitchFamily="34" charset="0"/>
              </a:rPr>
              <a:t> господарськими інструментами, а дівчаток – готувати їжу та шити.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557" y="3191653"/>
            <a:ext cx="3944778" cy="30980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928" y="3191653"/>
            <a:ext cx="3695739" cy="30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4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3000</Words>
  <Application>Microsoft Office PowerPoint</Application>
  <PresentationFormat>Широкоэкранный</PresentationFormat>
  <Paragraphs>242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6" baseType="lpstr">
      <vt:lpstr>맑은 고딕</vt:lpstr>
      <vt:lpstr>MS UI Gothic</vt:lpstr>
      <vt:lpstr>SimSun</vt:lpstr>
      <vt:lpstr>Arial</vt:lpstr>
      <vt:lpstr>Arial Black</vt:lpstr>
      <vt:lpstr>Calibri</vt:lpstr>
      <vt:lpstr>Calibri Light</vt:lpstr>
      <vt:lpstr>Comic Sans MS</vt:lpstr>
      <vt:lpstr>firasans-regular</vt:lpstr>
      <vt:lpstr>Helvetica Neue</vt:lpstr>
      <vt:lpstr>Open Sans</vt:lpstr>
      <vt:lpstr>PT Sans</vt:lpstr>
      <vt:lpstr>Times New Roman</vt:lpstr>
      <vt:lpstr>Wingdings</vt:lpstr>
      <vt:lpstr>Тема Office</vt:lpstr>
      <vt:lpstr>Презентация PowerPoint</vt:lpstr>
      <vt:lpstr>П’ять  глобальних тривог людства: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Гендерні стереотипи</vt:lpstr>
      <vt:lpstr>Презентация PowerPoint</vt:lpstr>
      <vt:lpstr>Презентация PowerPoint</vt:lpstr>
      <vt:lpstr>Мета гендерної рівності: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Гендерна дискримінація жінок</vt:lpstr>
      <vt:lpstr>Гендерна дискримінація чоловіків</vt:lpstr>
      <vt:lpstr>Наслідки домашнього насильства для жінок</vt:lpstr>
      <vt:lpstr>Наслідки домашнього  насильства для дітей</vt:lpstr>
      <vt:lpstr>Наслідки домашнього насильства для суспільства</vt:lpstr>
      <vt:lpstr>Статистика гендерного насильства</vt:lpstr>
      <vt:lpstr>Про гендер в документах</vt:lpstr>
      <vt:lpstr>Органи, які опікуються питаннями гендеру в Україні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Татьяна</cp:lastModifiedBy>
  <cp:revision>60</cp:revision>
  <dcterms:created xsi:type="dcterms:W3CDTF">2020-10-21T09:42:54Z</dcterms:created>
  <dcterms:modified xsi:type="dcterms:W3CDTF">2022-09-05T13:20:03Z</dcterms:modified>
</cp:coreProperties>
</file>