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6" r:id="rId5"/>
    <p:sldId id="260" r:id="rId6"/>
    <p:sldId id="261" r:id="rId7"/>
    <p:sldId id="263" r:id="rId8"/>
    <p:sldId id="277" r:id="rId9"/>
    <p:sldId id="278" r:id="rId10"/>
    <p:sldId id="262" r:id="rId11"/>
    <p:sldId id="279" r:id="rId12"/>
    <p:sldId id="264" r:id="rId13"/>
    <p:sldId id="266" r:id="rId14"/>
    <p:sldId id="27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7C0108-6EB1-401A-AA34-F945A6257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4967" y="372534"/>
            <a:ext cx="7766936" cy="1646302"/>
          </a:xfrm>
        </p:spPr>
        <p:txBody>
          <a:bodyPr/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Хмарні технології в управлінні маркетинговою діяльністю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1A65010-871D-4FC8-B180-75FBC52FED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8. Хмарні технології як засіб </a:t>
            </a:r>
          </a:p>
          <a:p>
            <a:pPr algn="ctr"/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 та перспективи використання хмарних технологій в маркетингу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196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9A48D6-266F-420D-855C-ECDE86CE5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30200"/>
            <a:ext cx="9850966" cy="1320800"/>
          </a:xfrm>
        </p:spPr>
        <p:txBody>
          <a:bodyPr>
            <a:noAutofit/>
          </a:bodyPr>
          <a:lstStyle/>
          <a:p>
            <a:pPr algn="ctr"/>
            <a:r>
              <a:rPr lang="uk-UA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MapReduce</a:t>
            </a: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модель розподіленої обробки даних, запропонована </a:t>
            </a:r>
            <a:r>
              <a:rPr lang="uk-UA" sz="28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обробки великих обсягів даних на комп'ютерних кластерах.</a:t>
            </a:r>
            <a:br>
              <a:rPr lang="ru-RU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4BA2C4C-68D5-48B8-8B1F-B76BE72F96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14651"/>
            <a:ext cx="8473256" cy="5137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732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667C19-BCCC-4371-AA68-0D799BF23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734" y="168938"/>
            <a:ext cx="8596668" cy="64770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 системи обміну інформації</a:t>
            </a:r>
            <a:br>
              <a:rPr lang="uk-UA" dirty="0"/>
            </a:br>
            <a:endParaRPr lang="uk-UA" dirty="0"/>
          </a:p>
        </p:txBody>
      </p:sp>
      <p:grpSp>
        <p:nvGrpSpPr>
          <p:cNvPr id="33" name="Group 2">
            <a:extLst>
              <a:ext uri="{FF2B5EF4-FFF2-40B4-BE49-F238E27FC236}">
                <a16:creationId xmlns:a16="http://schemas.microsoft.com/office/drawing/2014/main" id="{329321C5-6F5D-49A1-BFFC-47973C228182}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2133600"/>
            <a:ext cx="7805737" cy="3429000"/>
            <a:chOff x="515" y="995"/>
            <a:chExt cx="4917" cy="2160"/>
          </a:xfrm>
        </p:grpSpPr>
        <p:sp>
          <p:nvSpPr>
            <p:cNvPr id="34" name="Line 3">
              <a:extLst>
                <a:ext uri="{FF2B5EF4-FFF2-40B4-BE49-F238E27FC236}">
                  <a16:creationId xmlns:a16="http://schemas.microsoft.com/office/drawing/2014/main" id="{18E85996-5D9A-4DC5-BA05-688AE18CA1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12" y="1955"/>
              <a:ext cx="0" cy="720"/>
            </a:xfrm>
            <a:prstGeom prst="line">
              <a:avLst/>
            </a:prstGeom>
            <a:noFill/>
            <a:ln w="38100">
              <a:solidFill>
                <a:srgbClr val="7030A0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35" name="Line 4">
              <a:extLst>
                <a:ext uri="{FF2B5EF4-FFF2-40B4-BE49-F238E27FC236}">
                  <a16:creationId xmlns:a16="http://schemas.microsoft.com/office/drawing/2014/main" id="{E5C08430-E375-4946-850A-87FD7AA561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52" y="2099"/>
              <a:ext cx="0" cy="959"/>
            </a:xfrm>
            <a:prstGeom prst="line">
              <a:avLst/>
            </a:prstGeom>
            <a:noFill/>
            <a:ln w="50800">
              <a:solidFill>
                <a:srgbClr val="7030A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36" name="Line 5">
              <a:extLst>
                <a:ext uri="{FF2B5EF4-FFF2-40B4-BE49-F238E27FC236}">
                  <a16:creationId xmlns:a16="http://schemas.microsoft.com/office/drawing/2014/main" id="{1F48E9DB-7801-406E-8370-CC649DA34E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64" y="1043"/>
              <a:ext cx="0" cy="1919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37" name="Line 6">
              <a:extLst>
                <a:ext uri="{FF2B5EF4-FFF2-40B4-BE49-F238E27FC236}">
                  <a16:creationId xmlns:a16="http://schemas.microsoft.com/office/drawing/2014/main" id="{D3042B45-D219-4FC3-86A1-10B3A39D0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20" y="1091"/>
              <a:ext cx="0" cy="1871"/>
            </a:xfrm>
            <a:prstGeom prst="line">
              <a:avLst/>
            </a:prstGeom>
            <a:noFill/>
            <a:ln w="50800">
              <a:solidFill>
                <a:srgbClr val="7030A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38" name="Line 7">
              <a:extLst>
                <a:ext uri="{FF2B5EF4-FFF2-40B4-BE49-F238E27FC236}">
                  <a16:creationId xmlns:a16="http://schemas.microsoft.com/office/drawing/2014/main" id="{E6B8D6D9-2B24-4C78-9A9A-0B3F9AE0AA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82" y="995"/>
              <a:ext cx="0" cy="1919"/>
            </a:xfrm>
            <a:prstGeom prst="line">
              <a:avLst/>
            </a:prstGeom>
            <a:noFill/>
            <a:ln w="50800">
              <a:solidFill>
                <a:srgbClr val="00206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39" name="Rectangle 8">
              <a:extLst>
                <a:ext uri="{FF2B5EF4-FFF2-40B4-BE49-F238E27FC236}">
                  <a16:creationId xmlns:a16="http://schemas.microsoft.com/office/drawing/2014/main" id="{53861E66-C68B-4F31-8D53-54EEFA510AF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515" y="2531"/>
              <a:ext cx="4917" cy="624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itchFamily="34" charset="0"/>
                </a:rPr>
                <a:t>Складові  документообігу</a:t>
              </a:r>
              <a:endParaRPr kumimoji="0" lang="uk-UA" alt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endParaRPr>
            </a:p>
          </p:txBody>
        </p:sp>
        <p:sp>
          <p:nvSpPr>
            <p:cNvPr id="40" name="Rectangle 9">
              <a:extLst>
                <a:ext uri="{FF2B5EF4-FFF2-40B4-BE49-F238E27FC236}">
                  <a16:creationId xmlns:a16="http://schemas.microsoft.com/office/drawing/2014/main" id="{C92704E9-0502-4A60-8DCA-B9D45B5AC46C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584" y="2579"/>
              <a:ext cx="576" cy="288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Документи</a:t>
              </a:r>
            </a:p>
          </p:txBody>
        </p:sp>
        <p:sp>
          <p:nvSpPr>
            <p:cNvPr id="41" name="Rectangle 10">
              <a:extLst>
                <a:ext uri="{FF2B5EF4-FFF2-40B4-BE49-F238E27FC236}">
                  <a16:creationId xmlns:a16="http://schemas.microsoft.com/office/drawing/2014/main" id="{EFD107AA-2CE8-4CBC-896A-3C662AC990CD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1208" y="2579"/>
              <a:ext cx="912" cy="288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Маршрути</a:t>
              </a:r>
            </a:p>
          </p:txBody>
        </p:sp>
        <p:sp>
          <p:nvSpPr>
            <p:cNvPr id="42" name="Rectangle 11">
              <a:extLst>
                <a:ext uri="{FF2B5EF4-FFF2-40B4-BE49-F238E27FC236}">
                  <a16:creationId xmlns:a16="http://schemas.microsoft.com/office/drawing/2014/main" id="{6A88CDB9-7F34-4551-9E09-C202D1F1521A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2168" y="2579"/>
              <a:ext cx="720" cy="288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Розклад</a:t>
              </a:r>
              <a:r>
                <a:rPr kumimoji="0" lang="en-US" altLang="ru-RU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 </a:t>
              </a: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8A0E0952-3314-4D29-B8F6-C759FEC586FB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4520" y="2579"/>
              <a:ext cx="864" cy="288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Звіт</a:t>
              </a:r>
            </a:p>
          </p:txBody>
        </p:sp>
        <p:sp>
          <p:nvSpPr>
            <p:cNvPr id="44" name="Rectangle 13">
              <a:extLst>
                <a:ext uri="{FF2B5EF4-FFF2-40B4-BE49-F238E27FC236}">
                  <a16:creationId xmlns:a16="http://schemas.microsoft.com/office/drawing/2014/main" id="{5B73BA8B-3C8E-4E26-A4BC-26A94D313946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2936" y="2579"/>
              <a:ext cx="720" cy="288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Архив</a:t>
              </a:r>
              <a:endParaRPr kumimoji="0" lang="en-US" altLang="ru-RU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</a:endParaRPr>
            </a:p>
          </p:txBody>
        </p:sp>
        <p:sp>
          <p:nvSpPr>
            <p:cNvPr id="45" name="Rectangle 14">
              <a:extLst>
                <a:ext uri="{FF2B5EF4-FFF2-40B4-BE49-F238E27FC236}">
                  <a16:creationId xmlns:a16="http://schemas.microsoft.com/office/drawing/2014/main" id="{C362FEC0-FA59-4504-8856-530B26B52BD0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3704" y="2579"/>
              <a:ext cx="768" cy="288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100000">
                  <a:srgbClr val="0047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16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Контроль</a:t>
              </a:r>
              <a:endParaRPr kumimoji="0" lang="en-US" altLang="ru-RU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</a:endParaRPr>
            </a:p>
          </p:txBody>
        </p:sp>
      </p:grpSp>
      <p:sp>
        <p:nvSpPr>
          <p:cNvPr id="46" name="Rectangle 15">
            <a:extLst>
              <a:ext uri="{FF2B5EF4-FFF2-40B4-BE49-F238E27FC236}">
                <a16:creationId xmlns:a16="http://schemas.microsoft.com/office/drawing/2014/main" id="{D322EA46-F671-4E1A-B645-6FCDEE0A94CD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817563" y="1701800"/>
            <a:ext cx="5138737" cy="588963"/>
          </a:xfrm>
          <a:prstGeom prst="rect">
            <a:avLst/>
          </a:prstGeom>
          <a:gradFill rotWithShape="0">
            <a:gsLst>
              <a:gs pos="0">
                <a:srgbClr val="0000FF"/>
              </a:gs>
              <a:gs pos="100000">
                <a:srgbClr val="0000FF">
                  <a:gamma/>
                  <a:shade val="46275"/>
                  <a:invGamma/>
                </a:srgbClr>
              </a:gs>
            </a:gsLst>
            <a:lin ang="5400000" scaled="1"/>
          </a:gradFill>
          <a:ln w="31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4D4D4D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  <a:t>Засоби доступу до баз даних</a:t>
            </a:r>
            <a:endParaRPr kumimoji="0" lang="uk-UA" sz="2000" b="0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47" name="Rectangle 17">
            <a:extLst>
              <a:ext uri="{FF2B5EF4-FFF2-40B4-BE49-F238E27FC236}">
                <a16:creationId xmlns:a16="http://schemas.microsoft.com/office/drawing/2014/main" id="{3A6508CD-9F80-41DA-BB91-C795166926C8}"/>
              </a:ext>
            </a:extLst>
          </p:cNvPr>
          <p:cNvSpPr>
            <a:spLocks noChangeArrowheads="1"/>
          </p:cNvSpPr>
          <p:nvPr/>
        </p:nvSpPr>
        <p:spPr bwMode="invGray">
          <a:xfrm>
            <a:off x="4572000" y="2492375"/>
            <a:ext cx="1524000" cy="1371600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480036"/>
              </a:gs>
            </a:gsLst>
            <a:lin ang="5400000" scaled="1"/>
          </a:gradFill>
          <a:ln w="3175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4D4D4D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  <a:t>SQL Server</a:t>
            </a: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ru-RU" sz="2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  <a:t>+</a:t>
            </a:r>
            <a:br>
              <a:rPr kumimoji="0" lang="en-US" altLang="ru-RU" sz="2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</a:br>
            <a:r>
              <a:rPr kumimoji="0" lang="en-US" altLang="ru-RU" sz="2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  <a:t>OLAP</a:t>
            </a:r>
            <a:br>
              <a:rPr kumimoji="0" lang="en-US" altLang="ru-RU" sz="2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</a:br>
            <a:r>
              <a:rPr kumimoji="0" lang="en-US" altLang="ru-RU" sz="2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rPr>
              <a:t>Services</a:t>
            </a:r>
          </a:p>
        </p:txBody>
      </p:sp>
      <p:grpSp>
        <p:nvGrpSpPr>
          <p:cNvPr id="48" name="Group 18">
            <a:extLst>
              <a:ext uri="{FF2B5EF4-FFF2-40B4-BE49-F238E27FC236}">
                <a16:creationId xmlns:a16="http://schemas.microsoft.com/office/drawing/2014/main" id="{D9729151-E664-47C2-A267-1CA2590A3845}"/>
              </a:ext>
            </a:extLst>
          </p:cNvPr>
          <p:cNvGrpSpPr>
            <a:grpSpLocks/>
          </p:cNvGrpSpPr>
          <p:nvPr/>
        </p:nvGrpSpPr>
        <p:grpSpPr bwMode="auto">
          <a:xfrm>
            <a:off x="2755900" y="2519363"/>
            <a:ext cx="1887538" cy="1371600"/>
            <a:chOff x="1736" y="1379"/>
            <a:chExt cx="1152" cy="864"/>
          </a:xfrm>
        </p:grpSpPr>
        <p:sp>
          <p:nvSpPr>
            <p:cNvPr id="49" name="Rectangle 19">
              <a:extLst>
                <a:ext uri="{FF2B5EF4-FFF2-40B4-BE49-F238E27FC236}">
                  <a16:creationId xmlns:a16="http://schemas.microsoft.com/office/drawing/2014/main" id="{60931C97-9410-4F20-8F52-655DBC6AED35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1736" y="1379"/>
              <a:ext cx="960" cy="864"/>
            </a:xfrm>
            <a:prstGeom prst="rect">
              <a:avLst/>
            </a:prstGeom>
            <a:gradFill rotWithShape="0">
              <a:gsLst>
                <a:gs pos="0">
                  <a:srgbClr val="CC0099"/>
                </a:gs>
                <a:gs pos="100000">
                  <a:srgbClr val="480036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2000" b="1" i="0" u="none" strike="noStrike" kern="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itchFamily="34" charset="0"/>
                </a:rPr>
                <a:t>Exchange 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2000" b="1" i="0" u="none" strike="noStrike" kern="0" cap="none" spc="0" normalizeH="0" baseline="0" noProof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itchFamily="34" charset="0"/>
                </a:rPr>
                <a:t>Server</a:t>
              </a:r>
              <a:endParaRPr kumimoji="0" lang="en-US" altLang="ru-RU" sz="2000" b="0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endParaRPr>
            </a:p>
          </p:txBody>
        </p:sp>
        <p:sp>
          <p:nvSpPr>
            <p:cNvPr id="50" name="Line 20">
              <a:extLst>
                <a:ext uri="{FF2B5EF4-FFF2-40B4-BE49-F238E27FC236}">
                  <a16:creationId xmlns:a16="http://schemas.microsoft.com/office/drawing/2014/main" id="{28014EEB-70BD-4BC1-8FB6-390182C089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00" y="2195"/>
              <a:ext cx="288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sp>
        <p:nvSpPr>
          <p:cNvPr id="51" name="Line 21">
            <a:extLst>
              <a:ext uri="{FF2B5EF4-FFF2-40B4-BE49-F238E27FC236}">
                <a16:creationId xmlns:a16="http://schemas.microsoft.com/office/drawing/2014/main" id="{70D43EC8-D751-45ED-AC94-4C63E2570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0900" y="1604963"/>
            <a:ext cx="5257800" cy="0"/>
          </a:xfrm>
          <a:prstGeom prst="line">
            <a:avLst/>
          </a:prstGeom>
          <a:noFill/>
          <a:ln w="38100" cap="rnd">
            <a:solidFill>
              <a:srgbClr val="CCFFFF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2" name="Text Box 22">
            <a:extLst>
              <a:ext uri="{FF2B5EF4-FFF2-40B4-BE49-F238E27FC236}">
                <a16:creationId xmlns:a16="http://schemas.microsoft.com/office/drawing/2014/main" id="{78C5F33F-E24C-4A65-9EB5-4F4F211F2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2100" y="1223963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ru-RU" altLang="ru-RU" sz="2000" b="0" dirty="0">
                <a:solidFill>
                  <a:srgbClr val="7030A0"/>
                </a:solidFill>
                <a:latin typeface="Arial Narrow" pitchFamily="34" charset="0"/>
              </a:rPr>
              <a:t>Сервер</a:t>
            </a:r>
            <a:endParaRPr lang="en-US" altLang="ru-RU" sz="2400" b="0" dirty="0">
              <a:solidFill>
                <a:srgbClr val="7030A0"/>
              </a:solidFill>
              <a:latin typeface="Arial Narrow" pitchFamily="34" charset="0"/>
            </a:endParaRPr>
          </a:p>
        </p:txBody>
      </p:sp>
      <p:sp>
        <p:nvSpPr>
          <p:cNvPr id="53" name="Line 23">
            <a:extLst>
              <a:ext uri="{FF2B5EF4-FFF2-40B4-BE49-F238E27FC236}">
                <a16:creationId xmlns:a16="http://schemas.microsoft.com/office/drawing/2014/main" id="{15093D4E-5DD8-4B3B-BBDE-B304984FA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84900" y="1604963"/>
            <a:ext cx="2514600" cy="0"/>
          </a:xfrm>
          <a:prstGeom prst="line">
            <a:avLst/>
          </a:prstGeom>
          <a:noFill/>
          <a:ln w="38100" cap="rnd">
            <a:solidFill>
              <a:srgbClr val="CCFFFF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4" name="Text Box 24">
            <a:extLst>
              <a:ext uri="{FF2B5EF4-FFF2-40B4-BE49-F238E27FC236}">
                <a16:creationId xmlns:a16="http://schemas.microsoft.com/office/drawing/2014/main" id="{E98CADD8-D96D-4351-B5D1-CD8E3E492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7963" y="1223963"/>
            <a:ext cx="1735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914400" fontAlgn="base">
              <a:spcBef>
                <a:spcPct val="50000"/>
              </a:spcBef>
              <a:spcAft>
                <a:spcPct val="0"/>
              </a:spcAft>
              <a:buClrTx/>
              <a:buFontTx/>
              <a:buNone/>
            </a:pPr>
            <a:r>
              <a:rPr lang="uk-UA" altLang="ru-RU" sz="2000" b="0" dirty="0">
                <a:solidFill>
                  <a:srgbClr val="FF0000"/>
                </a:solidFill>
                <a:latin typeface="Arial Narrow" pitchFamily="34" charset="0"/>
              </a:rPr>
              <a:t>Користувач</a:t>
            </a:r>
            <a:endParaRPr lang="uk-UA" altLang="ru-RU" sz="2400" b="0" dirty="0">
              <a:solidFill>
                <a:srgbClr val="FF0000"/>
              </a:solidFill>
              <a:latin typeface="Arial Narrow" pitchFamily="34" charset="0"/>
            </a:endParaRPr>
          </a:p>
        </p:txBody>
      </p:sp>
      <p:sp>
        <p:nvSpPr>
          <p:cNvPr id="55" name="Line 25">
            <a:extLst>
              <a:ext uri="{FF2B5EF4-FFF2-40B4-BE49-F238E27FC236}">
                <a16:creationId xmlns:a16="http://schemas.microsoft.com/office/drawing/2014/main" id="{6F5A7906-A4EE-4E90-AF1E-327F62655EC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84213" y="1604963"/>
            <a:ext cx="14287" cy="4056062"/>
          </a:xfrm>
          <a:prstGeom prst="line">
            <a:avLst/>
          </a:prstGeom>
          <a:noFill/>
          <a:ln w="38100" cap="rnd">
            <a:solidFill>
              <a:srgbClr val="CCFFFF"/>
            </a:solidFill>
            <a:prstDash val="sysDot"/>
            <a:round/>
            <a:headEnd type="triangl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6" name="Line 27">
            <a:extLst>
              <a:ext uri="{FF2B5EF4-FFF2-40B4-BE49-F238E27FC236}">
                <a16:creationId xmlns:a16="http://schemas.microsoft.com/office/drawing/2014/main" id="{B2E06CE2-695D-4637-9059-94C10D6B125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46900" y="6634163"/>
            <a:ext cx="381000" cy="0"/>
          </a:xfrm>
          <a:prstGeom prst="line">
            <a:avLst/>
          </a:prstGeom>
          <a:noFill/>
          <a:ln w="50800">
            <a:solidFill>
              <a:srgbClr val="002060"/>
            </a:solidFill>
            <a:round/>
            <a:headEnd type="triangl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7" name="Line 28">
            <a:extLst>
              <a:ext uri="{FF2B5EF4-FFF2-40B4-BE49-F238E27FC236}">
                <a16:creationId xmlns:a16="http://schemas.microsoft.com/office/drawing/2014/main" id="{0AD395A0-256C-43EA-B63E-22F1AF470C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27248" y="6627151"/>
            <a:ext cx="454025" cy="1587"/>
          </a:xfrm>
          <a:prstGeom prst="line">
            <a:avLst/>
          </a:prstGeom>
          <a:noFill/>
          <a:ln w="57150">
            <a:solidFill>
              <a:srgbClr val="0099FF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2400">
              <a:solidFill>
                <a:srgbClr val="FFFFFF"/>
              </a:solidFill>
              <a:latin typeface="Times New Roman" pitchFamily="18" charset="0"/>
            </a:endParaRPr>
          </a:p>
        </p:txBody>
      </p:sp>
      <p:grpSp>
        <p:nvGrpSpPr>
          <p:cNvPr id="58" name="Group 31">
            <a:extLst>
              <a:ext uri="{FF2B5EF4-FFF2-40B4-BE49-F238E27FC236}">
                <a16:creationId xmlns:a16="http://schemas.microsoft.com/office/drawing/2014/main" id="{392280D4-34A9-4B5F-8363-FF8FDB17E915}"/>
              </a:ext>
            </a:extLst>
          </p:cNvPr>
          <p:cNvGrpSpPr>
            <a:grpSpLocks/>
          </p:cNvGrpSpPr>
          <p:nvPr/>
        </p:nvGrpSpPr>
        <p:grpSpPr bwMode="auto">
          <a:xfrm>
            <a:off x="5651500" y="1773238"/>
            <a:ext cx="3124200" cy="2143125"/>
            <a:chOff x="3464" y="893"/>
            <a:chExt cx="1968" cy="1350"/>
          </a:xfrm>
        </p:grpSpPr>
        <p:sp>
          <p:nvSpPr>
            <p:cNvPr id="59" name="Rectangle 32">
              <a:extLst>
                <a:ext uri="{FF2B5EF4-FFF2-40B4-BE49-F238E27FC236}">
                  <a16:creationId xmlns:a16="http://schemas.microsoft.com/office/drawing/2014/main" id="{E8F08D06-473B-4D88-B821-350D96B280BB}"/>
                </a:ext>
              </a:extLst>
            </p:cNvPr>
            <p:cNvSpPr>
              <a:spLocks noChangeArrowheads="1"/>
            </p:cNvSpPr>
            <p:nvPr/>
          </p:nvSpPr>
          <p:spPr bwMode="invGray">
            <a:xfrm rot="-5392914">
              <a:off x="3344" y="1395"/>
              <a:ext cx="1342" cy="337"/>
            </a:xfrm>
            <a:prstGeom prst="rect">
              <a:avLst/>
            </a:prstGeom>
            <a:gradFill rotWithShape="0">
              <a:gsLst>
                <a:gs pos="0">
                  <a:srgbClr val="EF9100"/>
                </a:gs>
                <a:gs pos="100000">
                  <a:srgbClr val="6F43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Час</a:t>
              </a:r>
              <a:endParaRPr kumimoji="0" lang="en-US" alt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</a:endParaRPr>
            </a:p>
          </p:txBody>
        </p:sp>
        <p:sp>
          <p:nvSpPr>
            <p:cNvPr id="60" name="Line 33">
              <a:extLst>
                <a:ext uri="{FF2B5EF4-FFF2-40B4-BE49-F238E27FC236}">
                  <a16:creationId xmlns:a16="http://schemas.microsoft.com/office/drawing/2014/main" id="{A50AEBF8-8100-4216-99DD-94A1D8D9C8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4" y="2195"/>
              <a:ext cx="384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61" name="Rectangle 34">
              <a:extLst>
                <a:ext uri="{FF2B5EF4-FFF2-40B4-BE49-F238E27FC236}">
                  <a16:creationId xmlns:a16="http://schemas.microsoft.com/office/drawing/2014/main" id="{53783971-A559-415B-A79E-BFDF1A8EEF03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4232" y="899"/>
              <a:ext cx="1200" cy="1344"/>
            </a:xfrm>
            <a:prstGeom prst="rect">
              <a:avLst/>
            </a:prstGeom>
            <a:gradFill rotWithShape="0">
              <a:gsLst>
                <a:gs pos="0">
                  <a:srgbClr val="EF9100"/>
                </a:gs>
                <a:gs pos="100000">
                  <a:srgbClr val="6F4300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Internet Explorer,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Outlook,</a:t>
              </a:r>
              <a:endParaRPr kumimoji="0" lang="en-US" altLang="ru-RU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itchFamily="34" charset="0"/>
              </a:endParaRP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Word,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Access,</a:t>
              </a:r>
            </a:p>
            <a:p>
              <a:pPr marL="0" marR="0" lvl="0" indent="0" algn="ctr" defTabSz="91440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ru-RU" sz="1800" b="1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Narrow" pitchFamily="34" charset="0"/>
                </a:rPr>
                <a:t>Excel</a:t>
              </a:r>
            </a:p>
          </p:txBody>
        </p:sp>
        <p:sp>
          <p:nvSpPr>
            <p:cNvPr id="62" name="Line 35">
              <a:extLst>
                <a:ext uri="{FF2B5EF4-FFF2-40B4-BE49-F238E27FC236}">
                  <a16:creationId xmlns:a16="http://schemas.microsoft.com/office/drawing/2014/main" id="{A090C5CE-8E06-4EE8-AC99-FC10EAEE04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92" y="2195"/>
              <a:ext cx="384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63" name="Group 36">
            <a:extLst>
              <a:ext uri="{FF2B5EF4-FFF2-40B4-BE49-F238E27FC236}">
                <a16:creationId xmlns:a16="http://schemas.microsoft.com/office/drawing/2014/main" id="{BA806E2B-16F0-45DF-B3A1-D26B38D6B2C7}"/>
              </a:ext>
            </a:extLst>
          </p:cNvPr>
          <p:cNvGrpSpPr>
            <a:grpSpLocks/>
          </p:cNvGrpSpPr>
          <p:nvPr/>
        </p:nvGrpSpPr>
        <p:grpSpPr bwMode="auto">
          <a:xfrm>
            <a:off x="817563" y="2519363"/>
            <a:ext cx="2090737" cy="1371600"/>
            <a:chOff x="515" y="1379"/>
            <a:chExt cx="1317" cy="864"/>
          </a:xfrm>
        </p:grpSpPr>
        <p:sp>
          <p:nvSpPr>
            <p:cNvPr id="64" name="Rectangle 37">
              <a:extLst>
                <a:ext uri="{FF2B5EF4-FFF2-40B4-BE49-F238E27FC236}">
                  <a16:creationId xmlns:a16="http://schemas.microsoft.com/office/drawing/2014/main" id="{229382A4-C8E1-42DC-AF95-A53BFBEE943E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515" y="1379"/>
              <a:ext cx="1125" cy="864"/>
            </a:xfrm>
            <a:prstGeom prst="rect">
              <a:avLst/>
            </a:prstGeom>
            <a:gradFill rotWithShape="0">
              <a:gsLst>
                <a:gs pos="0">
                  <a:srgbClr val="CC0099"/>
                </a:gs>
                <a:gs pos="100000">
                  <a:srgbClr val="480036"/>
                </a:gs>
              </a:gsLst>
              <a:lin ang="5400000" scaled="1"/>
            </a:gradFill>
            <a:ln w="3175">
              <a:solidFill>
                <a:srgbClr val="FFFFFF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4D4D4D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itchFamily="34" charset="0"/>
                </a:rPr>
                <a:t>Електронна </a:t>
              </a:r>
            </a:p>
            <a:p>
              <a:pPr marL="0" marR="0" lvl="0" indent="0" algn="ctr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uk-UA" altLang="ru-RU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Arial Narrow" pitchFamily="34" charset="0"/>
                </a:rPr>
                <a:t>підпис</a:t>
              </a:r>
              <a:endParaRPr kumimoji="0" lang="uk-UA" altLang="ru-RU" sz="2000" b="0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 Narrow" pitchFamily="34" charset="0"/>
              </a:endParaRPr>
            </a:p>
          </p:txBody>
        </p:sp>
        <p:sp>
          <p:nvSpPr>
            <p:cNvPr id="65" name="Line 38">
              <a:extLst>
                <a:ext uri="{FF2B5EF4-FFF2-40B4-BE49-F238E27FC236}">
                  <a16:creationId xmlns:a16="http://schemas.microsoft.com/office/drawing/2014/main" id="{382A00AD-064D-4BFB-BD46-40B34B35A3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4" y="2195"/>
              <a:ext cx="288" cy="0"/>
            </a:xfrm>
            <a:prstGeom prst="line">
              <a:avLst/>
            </a:prstGeom>
            <a:noFill/>
            <a:ln w="57150">
              <a:solidFill>
                <a:srgbClr val="0099FF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8A1C72E-AAC8-4CBF-927E-4D30F365A37C}"/>
              </a:ext>
            </a:extLst>
          </p:cNvPr>
          <p:cNvSpPr txBox="1"/>
          <p:nvPr/>
        </p:nvSpPr>
        <p:spPr>
          <a:xfrm>
            <a:off x="4729956" y="6473262"/>
            <a:ext cx="145494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dirty="0">
                <a:solidFill>
                  <a:srgbClr val="7030A0"/>
                </a:solidFill>
              </a:rPr>
              <a:t>Потоки да</a:t>
            </a:r>
            <a:r>
              <a:rPr lang="uk-UA" sz="1400" dirty="0"/>
              <a:t>них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B8D3730-68E2-4589-ABCB-C12466E1947F}"/>
              </a:ext>
            </a:extLst>
          </p:cNvPr>
          <p:cNvSpPr txBox="1"/>
          <p:nvPr/>
        </p:nvSpPr>
        <p:spPr>
          <a:xfrm>
            <a:off x="7425531" y="6480274"/>
            <a:ext cx="25590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1400" dirty="0">
                <a:solidFill>
                  <a:srgbClr val="7030A0"/>
                </a:solidFill>
              </a:rPr>
              <a:t>Потоки метаданих</a:t>
            </a:r>
          </a:p>
        </p:txBody>
      </p:sp>
    </p:spTree>
    <p:extLst>
      <p:ext uri="{BB962C8B-B14F-4D97-AF65-F5344CB8AC3E}">
        <p14:creationId xmlns:p14="http://schemas.microsoft.com/office/powerpoint/2010/main" val="1777261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6A34E3-EE9A-4D71-8A01-E608ABA74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 доступу та комунікація даними</a:t>
            </a:r>
            <a:br>
              <a:rPr lang="ru-RU" dirty="0"/>
            </a:br>
            <a:endParaRPr lang="uk-UA" dirty="0"/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EBC6F95C-1BAF-43C1-B3A3-A208A7C021F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3733800"/>
            <a:ext cx="2667000" cy="1338263"/>
            <a:chOff x="1008" y="2563"/>
            <a:chExt cx="1680" cy="843"/>
          </a:xfrm>
        </p:grpSpPr>
        <p:sp>
          <p:nvSpPr>
            <p:cNvPr id="5" name="AutoShape 12">
              <a:extLst>
                <a:ext uri="{FF2B5EF4-FFF2-40B4-BE49-F238E27FC236}">
                  <a16:creationId xmlns:a16="http://schemas.microsoft.com/office/drawing/2014/main" id="{45F38348-B309-42F5-BBED-9D9A3E0F3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2951"/>
              <a:ext cx="384" cy="288"/>
            </a:xfrm>
            <a:prstGeom prst="rightArrow">
              <a:avLst>
                <a:gd name="adj1" fmla="val 50000"/>
                <a:gd name="adj2" fmla="val 33333"/>
              </a:avLst>
            </a:prstGeom>
            <a:gradFill rotWithShape="0">
              <a:gsLst>
                <a:gs pos="0">
                  <a:schemeClr val="tx2">
                    <a:gamma/>
                    <a:shade val="46275"/>
                    <a:invGamma/>
                  </a:schemeClr>
                </a:gs>
                <a:gs pos="100000">
                  <a:schemeClr val="tx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6" name="Group 13">
              <a:extLst>
                <a:ext uri="{FF2B5EF4-FFF2-40B4-BE49-F238E27FC236}">
                  <a16:creationId xmlns:a16="http://schemas.microsoft.com/office/drawing/2014/main" id="{16107288-2989-4B5B-A38F-EE39A946DD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563"/>
              <a:ext cx="1239" cy="843"/>
              <a:chOff x="1008" y="2563"/>
              <a:chExt cx="1239" cy="843"/>
            </a:xfrm>
          </p:grpSpPr>
          <p:sp>
            <p:nvSpPr>
              <p:cNvPr id="7" name="Cloud">
                <a:extLst>
                  <a:ext uri="{FF2B5EF4-FFF2-40B4-BE49-F238E27FC236}">
                    <a16:creationId xmlns:a16="http://schemas.microsoft.com/office/drawing/2014/main" id="{7889191B-05DB-43A3-BCAF-BC24BEABFB62}"/>
                  </a:ext>
                </a:extLst>
              </p:cNvPr>
              <p:cNvSpPr>
                <a:spLocks noChangeAspect="1" noEditPoints="1" noChangeArrowheads="1"/>
              </p:cNvSpPr>
              <p:nvPr/>
            </p:nvSpPr>
            <p:spPr bwMode="auto">
              <a:xfrm>
                <a:off x="1200" y="2763"/>
                <a:ext cx="960" cy="643"/>
              </a:xfrm>
              <a:custGeom>
                <a:avLst/>
                <a:gdLst>
                  <a:gd name="T0" fmla="*/ 67 w 21600"/>
                  <a:gd name="T1" fmla="*/ 10800 h 21600"/>
                  <a:gd name="T2" fmla="*/ 10800 w 21600"/>
                  <a:gd name="T3" fmla="*/ 21577 h 21600"/>
                  <a:gd name="T4" fmla="*/ 21582 w 21600"/>
                  <a:gd name="T5" fmla="*/ 10800 h 21600"/>
                  <a:gd name="T6" fmla="*/ 10800 w 21600"/>
                  <a:gd name="T7" fmla="*/ 1235 h 21600"/>
                  <a:gd name="T8" fmla="*/ 2977 w 21600"/>
                  <a:gd name="T9" fmla="*/ 3262 h 21600"/>
                  <a:gd name="T10" fmla="*/ 17087 w 21600"/>
                  <a:gd name="T11" fmla="*/ 17337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 extrusionOk="0">
                    <a:moveTo>
                      <a:pt x="1949" y="7180"/>
                    </a:moveTo>
                    <a:cubicBezTo>
                      <a:pt x="841" y="7336"/>
                      <a:pt x="0" y="8613"/>
                      <a:pt x="0" y="10137"/>
                    </a:cubicBezTo>
                    <a:cubicBezTo>
                      <a:pt x="-1" y="11192"/>
                      <a:pt x="409" y="12169"/>
                      <a:pt x="1074" y="12702"/>
                    </a:cubicBezTo>
                    <a:lnTo>
                      <a:pt x="1063" y="12668"/>
                    </a:lnTo>
                    <a:cubicBezTo>
                      <a:pt x="685" y="13217"/>
                      <a:pt x="475" y="13940"/>
                      <a:pt x="475" y="14690"/>
                    </a:cubicBezTo>
                    <a:cubicBezTo>
                      <a:pt x="475" y="16325"/>
                      <a:pt x="1451" y="17650"/>
                      <a:pt x="2655" y="17650"/>
                    </a:cubicBezTo>
                    <a:cubicBezTo>
                      <a:pt x="2739" y="17650"/>
                      <a:pt x="2824" y="17643"/>
                      <a:pt x="2909" y="17629"/>
                    </a:cubicBezTo>
                    <a:lnTo>
                      <a:pt x="2897" y="17649"/>
                    </a:lnTo>
                    <a:cubicBezTo>
                      <a:pt x="3585" y="19288"/>
                      <a:pt x="4863" y="20300"/>
                      <a:pt x="6247" y="20300"/>
                    </a:cubicBezTo>
                    <a:cubicBezTo>
                      <a:pt x="6947" y="20299"/>
                      <a:pt x="7635" y="20039"/>
                      <a:pt x="8235" y="19546"/>
                    </a:cubicBezTo>
                    <a:lnTo>
                      <a:pt x="8229" y="19550"/>
                    </a:lnTo>
                    <a:cubicBezTo>
                      <a:pt x="8855" y="20829"/>
                      <a:pt x="9908" y="21597"/>
                      <a:pt x="11036" y="21597"/>
                    </a:cubicBezTo>
                    <a:cubicBezTo>
                      <a:pt x="12523" y="21596"/>
                      <a:pt x="13836" y="20267"/>
                      <a:pt x="14267" y="18324"/>
                    </a:cubicBezTo>
                    <a:lnTo>
                      <a:pt x="14270" y="18350"/>
                    </a:lnTo>
                    <a:cubicBezTo>
                      <a:pt x="14730" y="18740"/>
                      <a:pt x="15260" y="18947"/>
                      <a:pt x="15802" y="18947"/>
                    </a:cubicBezTo>
                    <a:cubicBezTo>
                      <a:pt x="17390" y="18946"/>
                      <a:pt x="18682" y="17205"/>
                      <a:pt x="18694" y="15045"/>
                    </a:cubicBezTo>
                    <a:lnTo>
                      <a:pt x="18689" y="15035"/>
                    </a:lnTo>
                    <a:cubicBezTo>
                      <a:pt x="20357" y="14710"/>
                      <a:pt x="21597" y="12765"/>
                      <a:pt x="21597" y="10472"/>
                    </a:cubicBezTo>
                    <a:cubicBezTo>
                      <a:pt x="21597" y="9456"/>
                      <a:pt x="21350" y="8469"/>
                      <a:pt x="20896" y="7663"/>
                    </a:cubicBezTo>
                    <a:lnTo>
                      <a:pt x="20889" y="7661"/>
                    </a:lnTo>
                    <a:cubicBezTo>
                      <a:pt x="21031" y="7208"/>
                      <a:pt x="21105" y="6721"/>
                      <a:pt x="21105" y="6228"/>
                    </a:cubicBezTo>
                    <a:cubicBezTo>
                      <a:pt x="21105" y="4588"/>
                      <a:pt x="20299" y="3150"/>
                      <a:pt x="19139" y="2719"/>
                    </a:cubicBezTo>
                    <a:lnTo>
                      <a:pt x="19148" y="2712"/>
                    </a:lnTo>
                    <a:cubicBezTo>
                      <a:pt x="18940" y="1142"/>
                      <a:pt x="17933" y="0"/>
                      <a:pt x="16758" y="0"/>
                    </a:cubicBezTo>
                    <a:cubicBezTo>
                      <a:pt x="16044" y="-1"/>
                      <a:pt x="15367" y="426"/>
                      <a:pt x="14905" y="1165"/>
                    </a:cubicBezTo>
                    <a:lnTo>
                      <a:pt x="14909" y="1170"/>
                    </a:lnTo>
                    <a:cubicBezTo>
                      <a:pt x="14497" y="432"/>
                      <a:pt x="13855" y="0"/>
                      <a:pt x="13174" y="0"/>
                    </a:cubicBezTo>
                    <a:cubicBezTo>
                      <a:pt x="12347" y="-1"/>
                      <a:pt x="11590" y="637"/>
                      <a:pt x="11221" y="1645"/>
                    </a:cubicBezTo>
                    <a:lnTo>
                      <a:pt x="11229" y="1694"/>
                    </a:lnTo>
                    <a:cubicBezTo>
                      <a:pt x="10730" y="1024"/>
                      <a:pt x="10058" y="650"/>
                      <a:pt x="9358" y="650"/>
                    </a:cubicBezTo>
                    <a:cubicBezTo>
                      <a:pt x="8372" y="649"/>
                      <a:pt x="7466" y="1391"/>
                      <a:pt x="7003" y="2578"/>
                    </a:cubicBezTo>
                    <a:lnTo>
                      <a:pt x="6995" y="2602"/>
                    </a:lnTo>
                    <a:cubicBezTo>
                      <a:pt x="6477" y="2189"/>
                      <a:pt x="5888" y="1972"/>
                      <a:pt x="5288" y="1972"/>
                    </a:cubicBezTo>
                    <a:cubicBezTo>
                      <a:pt x="3423" y="1972"/>
                      <a:pt x="1912" y="4029"/>
                      <a:pt x="1912" y="6567"/>
                    </a:cubicBezTo>
                    <a:cubicBezTo>
                      <a:pt x="1911" y="6774"/>
                      <a:pt x="1922" y="6981"/>
                      <a:pt x="1942" y="7186"/>
                    </a:cubicBezTo>
                    <a:close/>
                  </a:path>
                  <a:path w="21600" h="21600" fill="none" extrusionOk="0">
                    <a:moveTo>
                      <a:pt x="1074" y="12702"/>
                    </a:moveTo>
                    <a:cubicBezTo>
                      <a:pt x="1407" y="12969"/>
                      <a:pt x="1786" y="13110"/>
                      <a:pt x="2172" y="13110"/>
                    </a:cubicBezTo>
                    <a:cubicBezTo>
                      <a:pt x="2228" y="13109"/>
                      <a:pt x="2285" y="13107"/>
                      <a:pt x="2341" y="13101"/>
                    </a:cubicBezTo>
                  </a:path>
                  <a:path w="21600" h="21600" fill="none" extrusionOk="0">
                    <a:moveTo>
                      <a:pt x="2909" y="17629"/>
                    </a:moveTo>
                    <a:cubicBezTo>
                      <a:pt x="3099" y="17599"/>
                      <a:pt x="3285" y="17535"/>
                      <a:pt x="3463" y="17439"/>
                    </a:cubicBezTo>
                  </a:path>
                  <a:path w="21600" h="21600" fill="none" extrusionOk="0">
                    <a:moveTo>
                      <a:pt x="7895" y="18680"/>
                    </a:moveTo>
                    <a:cubicBezTo>
                      <a:pt x="7983" y="18985"/>
                      <a:pt x="8095" y="19277"/>
                      <a:pt x="8229" y="19550"/>
                    </a:cubicBezTo>
                  </a:path>
                  <a:path w="21600" h="21600" fill="none" extrusionOk="0">
                    <a:moveTo>
                      <a:pt x="14267" y="18324"/>
                    </a:moveTo>
                    <a:cubicBezTo>
                      <a:pt x="14336" y="18013"/>
                      <a:pt x="14380" y="17693"/>
                      <a:pt x="14400" y="17370"/>
                    </a:cubicBezTo>
                  </a:path>
                  <a:path w="21600" h="21600" fill="none" extrusionOk="0">
                    <a:moveTo>
                      <a:pt x="18694" y="15045"/>
                    </a:moveTo>
                    <a:cubicBezTo>
                      <a:pt x="18694" y="15034"/>
                      <a:pt x="18695" y="15024"/>
                      <a:pt x="18695" y="15013"/>
                    </a:cubicBezTo>
                    <a:cubicBezTo>
                      <a:pt x="18695" y="13508"/>
                      <a:pt x="18063" y="12136"/>
                      <a:pt x="17069" y="11477"/>
                    </a:cubicBezTo>
                  </a:path>
                  <a:path w="21600" h="21600" fill="none" extrusionOk="0">
                    <a:moveTo>
                      <a:pt x="20165" y="8999"/>
                    </a:moveTo>
                    <a:cubicBezTo>
                      <a:pt x="20479" y="8635"/>
                      <a:pt x="20726" y="8177"/>
                      <a:pt x="20889" y="7661"/>
                    </a:cubicBezTo>
                  </a:path>
                  <a:path w="21600" h="21600" fill="none" extrusionOk="0">
                    <a:moveTo>
                      <a:pt x="19186" y="3344"/>
                    </a:moveTo>
                    <a:cubicBezTo>
                      <a:pt x="19186" y="3328"/>
                      <a:pt x="19187" y="3313"/>
                      <a:pt x="19187" y="3297"/>
                    </a:cubicBezTo>
                    <a:cubicBezTo>
                      <a:pt x="19187" y="3101"/>
                      <a:pt x="19174" y="2905"/>
                      <a:pt x="19148" y="2712"/>
                    </a:cubicBezTo>
                  </a:path>
                  <a:path w="21600" h="21600" fill="none" extrusionOk="0">
                    <a:moveTo>
                      <a:pt x="14905" y="1165"/>
                    </a:moveTo>
                    <a:cubicBezTo>
                      <a:pt x="14754" y="1408"/>
                      <a:pt x="14629" y="1679"/>
                      <a:pt x="14535" y="1971"/>
                    </a:cubicBezTo>
                  </a:path>
                  <a:path w="21600" h="21600" fill="none" extrusionOk="0">
                    <a:moveTo>
                      <a:pt x="11221" y="1645"/>
                    </a:moveTo>
                    <a:cubicBezTo>
                      <a:pt x="11140" y="1866"/>
                      <a:pt x="11080" y="2099"/>
                      <a:pt x="11041" y="2340"/>
                    </a:cubicBezTo>
                  </a:path>
                  <a:path w="21600" h="21600" fill="none" extrusionOk="0">
                    <a:moveTo>
                      <a:pt x="7645" y="3276"/>
                    </a:moveTo>
                    <a:cubicBezTo>
                      <a:pt x="7449" y="3016"/>
                      <a:pt x="7231" y="2790"/>
                      <a:pt x="6995" y="2602"/>
                    </a:cubicBezTo>
                  </a:path>
                  <a:path w="21600" h="21600" fill="none" extrusionOk="0">
                    <a:moveTo>
                      <a:pt x="1942" y="7186"/>
                    </a:moveTo>
                    <a:cubicBezTo>
                      <a:pt x="1966" y="7426"/>
                      <a:pt x="2004" y="7663"/>
                      <a:pt x="2056" y="7895"/>
                    </a:cubicBezTo>
                  </a:path>
                </a:pathLst>
              </a:custGeom>
              <a:gradFill rotWithShape="0">
                <a:gsLst>
                  <a:gs pos="0">
                    <a:schemeClr val="folHlink">
                      <a:gamma/>
                      <a:shade val="46275"/>
                      <a:invGamma/>
                    </a:schemeClr>
                  </a:gs>
                  <a:gs pos="100000">
                    <a:schemeClr val="folHlink"/>
                  </a:gs>
                </a:gsLst>
                <a:lin ang="5400000" scaled="1"/>
              </a:gradFill>
              <a:ln w="9525">
                <a:solidFill>
                  <a:schemeClr val="folHlink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107763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ru-RU" sz="3200" b="1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" name="Text Box 15">
                <a:extLst>
                  <a:ext uri="{FF2B5EF4-FFF2-40B4-BE49-F238E27FC236}">
                    <a16:creationId xmlns:a16="http://schemas.microsoft.com/office/drawing/2014/main" id="{81436FE4-5B9B-479A-9319-04B189DCC5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21" y="2988"/>
                <a:ext cx="926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ru-RU" b="1" dirty="0" err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Інтернет</a:t>
                </a:r>
                <a:endParaRPr lang="en-US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9" name="Group 16">
                <a:extLst>
                  <a:ext uri="{FF2B5EF4-FFF2-40B4-BE49-F238E27FC236}">
                    <a16:creationId xmlns:a16="http://schemas.microsoft.com/office/drawing/2014/main" id="{AA320E09-11E0-426C-8602-1638363806A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08" y="2563"/>
                <a:ext cx="336" cy="336"/>
                <a:chOff x="1008" y="2563"/>
                <a:chExt cx="336" cy="336"/>
              </a:xfrm>
            </p:grpSpPr>
            <p:sp>
              <p:nvSpPr>
                <p:cNvPr id="10" name="Oval 17">
                  <a:extLst>
                    <a:ext uri="{FF2B5EF4-FFF2-40B4-BE49-F238E27FC236}">
                      <a16:creationId xmlns:a16="http://schemas.microsoft.com/office/drawing/2014/main" id="{D26B3CDB-2F60-4ED8-9CBE-794773BE09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08" y="2563"/>
                  <a:ext cx="336" cy="33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shade val="4627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11" name="Text Box 18">
                  <a:extLst>
                    <a:ext uri="{FF2B5EF4-FFF2-40B4-BE49-F238E27FC236}">
                      <a16:creationId xmlns:a16="http://schemas.microsoft.com/office/drawing/2014/main" id="{FDBCB002-1C43-40C8-B6BB-EDA6836ABBF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57" y="2599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2</a:t>
                  </a:r>
                </a:p>
              </p:txBody>
            </p:sp>
          </p:grpSp>
        </p:grpSp>
      </p:grpSp>
      <p:grpSp>
        <p:nvGrpSpPr>
          <p:cNvPr id="12" name="Group 19">
            <a:extLst>
              <a:ext uri="{FF2B5EF4-FFF2-40B4-BE49-F238E27FC236}">
                <a16:creationId xmlns:a16="http://schemas.microsoft.com/office/drawing/2014/main" id="{6A503A4B-1C89-486C-BB3B-75B03E81C5AE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2895600"/>
            <a:ext cx="3805238" cy="2743200"/>
            <a:chOff x="2352" y="2016"/>
            <a:chExt cx="2397" cy="1728"/>
          </a:xfrm>
        </p:grpSpPr>
        <p:sp>
          <p:nvSpPr>
            <p:cNvPr id="13" name="AutoShape 20">
              <a:extLst>
                <a:ext uri="{FF2B5EF4-FFF2-40B4-BE49-F238E27FC236}">
                  <a16:creationId xmlns:a16="http://schemas.microsoft.com/office/drawing/2014/main" id="{FC1D00B2-5EF8-4608-ACA9-38E7A67D4D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924"/>
              <a:ext cx="384" cy="288"/>
            </a:xfrm>
            <a:prstGeom prst="rightArrow">
              <a:avLst>
                <a:gd name="adj1" fmla="val 50000"/>
                <a:gd name="adj2" fmla="val 33333"/>
              </a:avLst>
            </a:prstGeom>
            <a:gradFill rotWithShape="0">
              <a:gsLst>
                <a:gs pos="0">
                  <a:schemeClr val="tx2">
                    <a:gamma/>
                    <a:shade val="46275"/>
                    <a:invGamma/>
                  </a:schemeClr>
                </a:gs>
                <a:gs pos="100000">
                  <a:schemeClr val="tx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4" name="Group 21">
              <a:extLst>
                <a:ext uri="{FF2B5EF4-FFF2-40B4-BE49-F238E27FC236}">
                  <a16:creationId xmlns:a16="http://schemas.microsoft.com/office/drawing/2014/main" id="{FEC0733F-0BFB-44A4-B58A-B41F9D4F4C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352" y="2016"/>
              <a:ext cx="2397" cy="1728"/>
              <a:chOff x="2352" y="2016"/>
              <a:chExt cx="2397" cy="1728"/>
            </a:xfrm>
          </p:grpSpPr>
          <p:sp>
            <p:nvSpPr>
              <p:cNvPr id="15" name="server">
                <a:extLst>
                  <a:ext uri="{FF2B5EF4-FFF2-40B4-BE49-F238E27FC236}">
                    <a16:creationId xmlns:a16="http://schemas.microsoft.com/office/drawing/2014/main" id="{AD19F6DE-72F0-42F0-AA4E-EB653B56F65D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2736" y="2711"/>
                <a:ext cx="864" cy="1033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750 w 21600"/>
                  <a:gd name="T25" fmla="*/ 22457 h 21600"/>
                  <a:gd name="T26" fmla="*/ 21075 w 21600"/>
                  <a:gd name="T27" fmla="*/ 28291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  <a:path w="21600" h="21600" extrusionOk="0">
                    <a:moveTo>
                      <a:pt x="1662" y="1709"/>
                    </a:moveTo>
                    <a:lnTo>
                      <a:pt x="9046" y="1709"/>
                    </a:lnTo>
                    <a:lnTo>
                      <a:pt x="9046" y="2331"/>
                    </a:lnTo>
                    <a:lnTo>
                      <a:pt x="1662" y="2331"/>
                    </a:lnTo>
                    <a:lnTo>
                      <a:pt x="1662" y="1709"/>
                    </a:lnTo>
                    <a:moveTo>
                      <a:pt x="0" y="4351"/>
                    </a:moveTo>
                    <a:lnTo>
                      <a:pt x="10892" y="4351"/>
                    </a:lnTo>
                    <a:lnTo>
                      <a:pt x="10892" y="14141"/>
                    </a:lnTo>
                    <a:lnTo>
                      <a:pt x="21600" y="14141"/>
                    </a:lnTo>
                    <a:moveTo>
                      <a:pt x="11631" y="1243"/>
                    </a:moveTo>
                    <a:lnTo>
                      <a:pt x="20492" y="1243"/>
                    </a:lnTo>
                    <a:lnTo>
                      <a:pt x="20492" y="1554"/>
                    </a:lnTo>
                    <a:lnTo>
                      <a:pt x="11631" y="1554"/>
                    </a:lnTo>
                    <a:lnTo>
                      <a:pt x="11631" y="1243"/>
                    </a:lnTo>
                    <a:moveTo>
                      <a:pt x="11631" y="3263"/>
                    </a:moveTo>
                    <a:lnTo>
                      <a:pt x="20492" y="3263"/>
                    </a:lnTo>
                    <a:lnTo>
                      <a:pt x="20492" y="3574"/>
                    </a:lnTo>
                    <a:lnTo>
                      <a:pt x="11631" y="3574"/>
                    </a:lnTo>
                    <a:lnTo>
                      <a:pt x="11631" y="3263"/>
                    </a:lnTo>
                    <a:moveTo>
                      <a:pt x="11631" y="6060"/>
                    </a:moveTo>
                    <a:lnTo>
                      <a:pt x="20492" y="6060"/>
                    </a:lnTo>
                    <a:lnTo>
                      <a:pt x="20492" y="6371"/>
                    </a:lnTo>
                    <a:lnTo>
                      <a:pt x="11631" y="6371"/>
                    </a:lnTo>
                    <a:lnTo>
                      <a:pt x="11631" y="6060"/>
                    </a:lnTo>
                    <a:moveTo>
                      <a:pt x="11631" y="8081"/>
                    </a:moveTo>
                    <a:lnTo>
                      <a:pt x="20308" y="8081"/>
                    </a:lnTo>
                    <a:lnTo>
                      <a:pt x="20308" y="8391"/>
                    </a:lnTo>
                    <a:lnTo>
                      <a:pt x="11631" y="8391"/>
                    </a:lnTo>
                    <a:lnTo>
                      <a:pt x="11631" y="8081"/>
                    </a:lnTo>
                    <a:moveTo>
                      <a:pt x="11631" y="4196"/>
                    </a:moveTo>
                    <a:lnTo>
                      <a:pt x="12369" y="4196"/>
                    </a:lnTo>
                    <a:lnTo>
                      <a:pt x="12369" y="4817"/>
                    </a:lnTo>
                    <a:lnTo>
                      <a:pt x="11631" y="4817"/>
                    </a:lnTo>
                    <a:lnTo>
                      <a:pt x="11631" y="4196"/>
                    </a:lnTo>
                    <a:moveTo>
                      <a:pt x="14400" y="4196"/>
                    </a:moveTo>
                    <a:lnTo>
                      <a:pt x="15138" y="4196"/>
                    </a:lnTo>
                    <a:lnTo>
                      <a:pt x="15138" y="4817"/>
                    </a:lnTo>
                    <a:lnTo>
                      <a:pt x="14400" y="4817"/>
                    </a:lnTo>
                    <a:lnTo>
                      <a:pt x="14400" y="4196"/>
                    </a:lnTo>
                    <a:moveTo>
                      <a:pt x="16985" y="4196"/>
                    </a:moveTo>
                    <a:lnTo>
                      <a:pt x="17723" y="4196"/>
                    </a:lnTo>
                    <a:lnTo>
                      <a:pt x="17723" y="4817"/>
                    </a:lnTo>
                    <a:lnTo>
                      <a:pt x="16985" y="4817"/>
                    </a:lnTo>
                    <a:lnTo>
                      <a:pt x="16985" y="4196"/>
                    </a:lnTo>
                    <a:moveTo>
                      <a:pt x="19754" y="4196"/>
                    </a:moveTo>
                    <a:lnTo>
                      <a:pt x="20492" y="4196"/>
                    </a:lnTo>
                    <a:lnTo>
                      <a:pt x="20492" y="4817"/>
                    </a:lnTo>
                    <a:lnTo>
                      <a:pt x="19754" y="4817"/>
                    </a:lnTo>
                    <a:lnTo>
                      <a:pt x="19754" y="4196"/>
                    </a:lnTo>
                    <a:moveTo>
                      <a:pt x="11631" y="9635"/>
                    </a:moveTo>
                    <a:lnTo>
                      <a:pt x="12369" y="9635"/>
                    </a:lnTo>
                    <a:lnTo>
                      <a:pt x="12369" y="10256"/>
                    </a:lnTo>
                    <a:lnTo>
                      <a:pt x="11631" y="10256"/>
                    </a:lnTo>
                    <a:lnTo>
                      <a:pt x="11631" y="9635"/>
                    </a:lnTo>
                    <a:moveTo>
                      <a:pt x="14400" y="9635"/>
                    </a:moveTo>
                    <a:lnTo>
                      <a:pt x="15138" y="9635"/>
                    </a:lnTo>
                    <a:lnTo>
                      <a:pt x="15138" y="10256"/>
                    </a:lnTo>
                    <a:lnTo>
                      <a:pt x="14400" y="10256"/>
                    </a:lnTo>
                    <a:lnTo>
                      <a:pt x="14400" y="9635"/>
                    </a:lnTo>
                    <a:moveTo>
                      <a:pt x="16985" y="9635"/>
                    </a:moveTo>
                    <a:lnTo>
                      <a:pt x="17723" y="9635"/>
                    </a:lnTo>
                    <a:lnTo>
                      <a:pt x="17723" y="10256"/>
                    </a:lnTo>
                    <a:lnTo>
                      <a:pt x="16985" y="10256"/>
                    </a:lnTo>
                    <a:lnTo>
                      <a:pt x="16985" y="9635"/>
                    </a:lnTo>
                    <a:moveTo>
                      <a:pt x="19754" y="9635"/>
                    </a:moveTo>
                    <a:lnTo>
                      <a:pt x="20492" y="9635"/>
                    </a:lnTo>
                    <a:lnTo>
                      <a:pt x="20492" y="10256"/>
                    </a:lnTo>
                    <a:lnTo>
                      <a:pt x="19754" y="10256"/>
                    </a:lnTo>
                    <a:lnTo>
                      <a:pt x="19754" y="9635"/>
                    </a:lnTo>
                    <a:moveTo>
                      <a:pt x="10892" y="14141"/>
                    </a:moveTo>
                    <a:lnTo>
                      <a:pt x="10892" y="15384"/>
                    </a:lnTo>
                    <a:lnTo>
                      <a:pt x="10892" y="20046"/>
                    </a:lnTo>
                    <a:lnTo>
                      <a:pt x="10892" y="21600"/>
                    </a:lnTo>
                    <a:lnTo>
                      <a:pt x="10892" y="14141"/>
                    </a:lnTo>
                    <a:moveTo>
                      <a:pt x="10892" y="4351"/>
                    </a:moveTo>
                    <a:lnTo>
                      <a:pt x="10892" y="3574"/>
                    </a:lnTo>
                    <a:lnTo>
                      <a:pt x="10892" y="932"/>
                    </a:lnTo>
                    <a:lnTo>
                      <a:pt x="10892" y="0"/>
                    </a:lnTo>
                    <a:lnTo>
                      <a:pt x="10892" y="4351"/>
                    </a:lnTo>
                  </a:path>
                </a:pathLst>
              </a:custGeom>
              <a:gradFill rotWithShape="0">
                <a:gsLst>
                  <a:gs pos="0">
                    <a:srgbClr val="FFFFCC"/>
                  </a:gs>
                  <a:gs pos="100000">
                    <a:srgbClr val="76765E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" name="Text Box 23">
                <a:extLst>
                  <a:ext uri="{FF2B5EF4-FFF2-40B4-BE49-F238E27FC236}">
                    <a16:creationId xmlns:a16="http://schemas.microsoft.com/office/drawing/2014/main" id="{989CD0C9-24F7-4A24-B95D-9A75C5E7D8F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39" y="3331"/>
                <a:ext cx="429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 eaLnBrk="0" hangingPunct="0">
                  <a:defRPr/>
                </a:pPr>
                <a:r>
                  <a:rPr lang="en-US" sz="32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IIS</a:t>
                </a:r>
              </a:p>
            </p:txBody>
          </p:sp>
          <p:sp>
            <p:nvSpPr>
              <p:cNvPr id="17" name="Text Box 24">
                <a:extLst>
                  <a:ext uri="{FF2B5EF4-FFF2-40B4-BE49-F238E27FC236}">
                    <a16:creationId xmlns:a16="http://schemas.microsoft.com/office/drawing/2014/main" id="{4D94C3E1-E9F8-4E17-8986-FB0DAE369F9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91" y="2330"/>
                <a:ext cx="87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ADO DB</a:t>
                </a:r>
              </a:p>
            </p:txBody>
          </p:sp>
          <p:sp>
            <p:nvSpPr>
              <p:cNvPr id="18" name="Text Box 25">
                <a:extLst>
                  <a:ext uri="{FF2B5EF4-FFF2-40B4-BE49-F238E27FC236}">
                    <a16:creationId xmlns:a16="http://schemas.microsoft.com/office/drawing/2014/main" id="{60B6F311-21C3-44A3-9BDA-EA43151B03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88" y="2062"/>
                <a:ext cx="2061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ru-RU" sz="1800" b="1" dirty="0" err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Ідентифікація</a:t>
                </a:r>
                <a:r>
                  <a:rPr lang="ru-RU" sz="1800" b="1" dirty="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 </a:t>
                </a:r>
                <a:r>
                  <a:rPr lang="ru-RU" sz="1800" b="1" dirty="0" err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користувача</a:t>
                </a:r>
                <a:endParaRPr lang="en-US" sz="1800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19" name="Group 26">
                <a:extLst>
                  <a:ext uri="{FF2B5EF4-FFF2-40B4-BE49-F238E27FC236}">
                    <a16:creationId xmlns:a16="http://schemas.microsoft.com/office/drawing/2014/main" id="{6CADA548-4AEB-4210-ADE8-8E94EBB983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28" y="2304"/>
                <a:ext cx="336" cy="336"/>
                <a:chOff x="2828" y="2304"/>
                <a:chExt cx="336" cy="336"/>
              </a:xfrm>
            </p:grpSpPr>
            <p:sp>
              <p:nvSpPr>
                <p:cNvPr id="23" name="Oval 27">
                  <a:extLst>
                    <a:ext uri="{FF2B5EF4-FFF2-40B4-BE49-F238E27FC236}">
                      <a16:creationId xmlns:a16="http://schemas.microsoft.com/office/drawing/2014/main" id="{2277BB9E-2343-42F6-8D4A-D9C32850CE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8" y="2304"/>
                  <a:ext cx="336" cy="33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shade val="4627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4" name="Text Box 28">
                  <a:extLst>
                    <a:ext uri="{FF2B5EF4-FFF2-40B4-BE49-F238E27FC236}">
                      <a16:creationId xmlns:a16="http://schemas.microsoft.com/office/drawing/2014/main" id="{416B1E00-B264-49CC-9BD5-0F08415B198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877" y="2340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4</a:t>
                  </a:r>
                </a:p>
              </p:txBody>
            </p:sp>
          </p:grpSp>
          <p:grpSp>
            <p:nvGrpSpPr>
              <p:cNvPr id="20" name="Group 29">
                <a:extLst>
                  <a:ext uri="{FF2B5EF4-FFF2-40B4-BE49-F238E27FC236}">
                    <a16:creationId xmlns:a16="http://schemas.microsoft.com/office/drawing/2014/main" id="{7F5E3ABB-AA89-411E-8EC8-4B9D93BAA5C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52" y="2016"/>
                <a:ext cx="336" cy="336"/>
                <a:chOff x="2352" y="2016"/>
                <a:chExt cx="336" cy="336"/>
              </a:xfrm>
            </p:grpSpPr>
            <p:sp>
              <p:nvSpPr>
                <p:cNvPr id="21" name="Oval 30">
                  <a:extLst>
                    <a:ext uri="{FF2B5EF4-FFF2-40B4-BE49-F238E27FC236}">
                      <a16:creationId xmlns:a16="http://schemas.microsoft.com/office/drawing/2014/main" id="{B465A30B-B0B9-44DD-A7FB-E1E9036202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52" y="2016"/>
                  <a:ext cx="336" cy="33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shade val="4627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22" name="Text Box 31">
                  <a:extLst>
                    <a:ext uri="{FF2B5EF4-FFF2-40B4-BE49-F238E27FC236}">
                      <a16:creationId xmlns:a16="http://schemas.microsoft.com/office/drawing/2014/main" id="{CDC06856-FB67-4898-BC64-D93AF74FAB1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01" y="2052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3</a:t>
                  </a:r>
                </a:p>
              </p:txBody>
            </p:sp>
          </p:grpSp>
        </p:grpSp>
      </p:grpSp>
      <p:grpSp>
        <p:nvGrpSpPr>
          <p:cNvPr id="25" name="Group 32">
            <a:extLst>
              <a:ext uri="{FF2B5EF4-FFF2-40B4-BE49-F238E27FC236}">
                <a16:creationId xmlns:a16="http://schemas.microsoft.com/office/drawing/2014/main" id="{351F7552-AFFD-4986-A07C-D07EA4047784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4114800"/>
            <a:ext cx="2293938" cy="989013"/>
            <a:chOff x="4128" y="2784"/>
            <a:chExt cx="1445" cy="623"/>
          </a:xfrm>
        </p:grpSpPr>
        <p:sp>
          <p:nvSpPr>
            <p:cNvPr id="26" name="AutoShape 33">
              <a:extLst>
                <a:ext uri="{FF2B5EF4-FFF2-40B4-BE49-F238E27FC236}">
                  <a16:creationId xmlns:a16="http://schemas.microsoft.com/office/drawing/2014/main" id="{A2FB5596-8B47-4EE5-903A-06B7207374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907"/>
              <a:ext cx="576" cy="500"/>
            </a:xfrm>
            <a:prstGeom prst="flowChartMagneticDisk">
              <a:avLst/>
            </a:prstGeom>
            <a:gradFill rotWithShape="0">
              <a:gsLst>
                <a:gs pos="0">
                  <a:schemeClr val="hlink"/>
                </a:gs>
                <a:gs pos="50000">
                  <a:schemeClr val="hlink">
                    <a:gamma/>
                    <a:shade val="46275"/>
                    <a:invGamma/>
                  </a:schemeClr>
                </a:gs>
                <a:gs pos="100000">
                  <a:schemeClr val="hlink"/>
                </a:gs>
              </a:gsLst>
              <a:lin ang="0" scaled="1"/>
            </a:gradFill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 eaLnBrk="0" hangingPunct="0">
                <a:defRPr/>
              </a:pPr>
              <a:endParaRPr lang="ru-RU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7" name="Text Box 34">
              <a:extLst>
                <a:ext uri="{FF2B5EF4-FFF2-40B4-BE49-F238E27FC236}">
                  <a16:creationId xmlns:a16="http://schemas.microsoft.com/office/drawing/2014/main" id="{46C15461-ADA3-4698-87FB-91D16B358E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63" y="2928"/>
              <a:ext cx="51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SQL</a:t>
              </a:r>
            </a:p>
          </p:txBody>
        </p:sp>
        <p:grpSp>
          <p:nvGrpSpPr>
            <p:cNvPr id="28" name="Group 35">
              <a:extLst>
                <a:ext uri="{FF2B5EF4-FFF2-40B4-BE49-F238E27FC236}">
                  <a16:creationId xmlns:a16="http://schemas.microsoft.com/office/drawing/2014/main" id="{F2836859-B352-47FC-ADB5-A962FF6DB2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5" y="2784"/>
              <a:ext cx="336" cy="336"/>
              <a:chOff x="4775" y="2784"/>
              <a:chExt cx="336" cy="336"/>
            </a:xfrm>
          </p:grpSpPr>
          <p:sp>
            <p:nvSpPr>
              <p:cNvPr id="29" name="Oval 36">
                <a:extLst>
                  <a:ext uri="{FF2B5EF4-FFF2-40B4-BE49-F238E27FC236}">
                    <a16:creationId xmlns:a16="http://schemas.microsoft.com/office/drawing/2014/main" id="{B014AB3B-4816-48F5-8134-E6B19AEA7CC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2784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Text Box 37">
                <a:extLst>
                  <a:ext uri="{FF2B5EF4-FFF2-40B4-BE49-F238E27FC236}">
                    <a16:creationId xmlns:a16="http://schemas.microsoft.com/office/drawing/2014/main" id="{BED35007-0243-4A5C-9C6D-152E4EAD30A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24" y="2820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5</a:t>
                </a:r>
              </a:p>
            </p:txBody>
          </p:sp>
        </p:grpSp>
      </p:grpSp>
      <p:grpSp>
        <p:nvGrpSpPr>
          <p:cNvPr id="31" name="Group 38">
            <a:extLst>
              <a:ext uri="{FF2B5EF4-FFF2-40B4-BE49-F238E27FC236}">
                <a16:creationId xmlns:a16="http://schemas.microsoft.com/office/drawing/2014/main" id="{7DF02449-4235-46E3-8789-5955969A261B}"/>
              </a:ext>
            </a:extLst>
          </p:cNvPr>
          <p:cNvGrpSpPr>
            <a:grpSpLocks/>
          </p:cNvGrpSpPr>
          <p:nvPr/>
        </p:nvGrpSpPr>
        <p:grpSpPr bwMode="auto">
          <a:xfrm>
            <a:off x="2971800" y="4837113"/>
            <a:ext cx="1905000" cy="954087"/>
            <a:chOff x="1488" y="3239"/>
            <a:chExt cx="1200" cy="601"/>
          </a:xfrm>
        </p:grpSpPr>
        <p:sp>
          <p:nvSpPr>
            <p:cNvPr id="32" name="AutoShape 39">
              <a:extLst>
                <a:ext uri="{FF2B5EF4-FFF2-40B4-BE49-F238E27FC236}">
                  <a16:creationId xmlns:a16="http://schemas.microsoft.com/office/drawing/2014/main" id="{0FBDA9CD-DAC9-498B-881F-91406D6A618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304" y="3239"/>
              <a:ext cx="384" cy="288"/>
            </a:xfrm>
            <a:prstGeom prst="rightArrow">
              <a:avLst>
                <a:gd name="adj1" fmla="val 50000"/>
                <a:gd name="adj2" fmla="val 33333"/>
              </a:avLst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3" name="Group 40">
              <a:extLst>
                <a:ext uri="{FF2B5EF4-FFF2-40B4-BE49-F238E27FC236}">
                  <a16:creationId xmlns:a16="http://schemas.microsoft.com/office/drawing/2014/main" id="{245C24B8-DF97-4F04-A92E-1C34EE1288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88" y="3504"/>
              <a:ext cx="336" cy="336"/>
              <a:chOff x="1488" y="3504"/>
              <a:chExt cx="336" cy="336"/>
            </a:xfrm>
          </p:grpSpPr>
          <p:sp>
            <p:nvSpPr>
              <p:cNvPr id="34" name="Oval 41">
                <a:extLst>
                  <a:ext uri="{FF2B5EF4-FFF2-40B4-BE49-F238E27FC236}">
                    <a16:creationId xmlns:a16="http://schemas.microsoft.com/office/drawing/2014/main" id="{98154D65-837C-4E9C-8CA7-53246826A1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5" name="Text Box 42">
                <a:extLst>
                  <a:ext uri="{FF2B5EF4-FFF2-40B4-BE49-F238E27FC236}">
                    <a16:creationId xmlns:a16="http://schemas.microsoft.com/office/drawing/2014/main" id="{B689C332-C46D-42E7-BCF4-B16CF657F08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37" y="3540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8</a:t>
                </a:r>
              </a:p>
            </p:txBody>
          </p:sp>
        </p:grpSp>
      </p:grpSp>
      <p:grpSp>
        <p:nvGrpSpPr>
          <p:cNvPr id="36" name="Group 49">
            <a:extLst>
              <a:ext uri="{FF2B5EF4-FFF2-40B4-BE49-F238E27FC236}">
                <a16:creationId xmlns:a16="http://schemas.microsoft.com/office/drawing/2014/main" id="{B23CAA9D-4A83-4F0F-AD06-29967932115A}"/>
              </a:ext>
            </a:extLst>
          </p:cNvPr>
          <p:cNvGrpSpPr>
            <a:grpSpLocks/>
          </p:cNvGrpSpPr>
          <p:nvPr/>
        </p:nvGrpSpPr>
        <p:grpSpPr bwMode="auto">
          <a:xfrm>
            <a:off x="5791200" y="4760913"/>
            <a:ext cx="3417888" cy="1487487"/>
            <a:chOff x="3264" y="3191"/>
            <a:chExt cx="2153" cy="937"/>
          </a:xfrm>
        </p:grpSpPr>
        <p:grpSp>
          <p:nvGrpSpPr>
            <p:cNvPr id="37" name="Group 50">
              <a:extLst>
                <a:ext uri="{FF2B5EF4-FFF2-40B4-BE49-F238E27FC236}">
                  <a16:creationId xmlns:a16="http://schemas.microsoft.com/office/drawing/2014/main" id="{FD35CD15-33D3-461A-9A41-3A7608AFE6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64" y="3792"/>
              <a:ext cx="336" cy="336"/>
              <a:chOff x="3264" y="3792"/>
              <a:chExt cx="336" cy="336"/>
            </a:xfrm>
          </p:grpSpPr>
          <p:sp>
            <p:nvSpPr>
              <p:cNvPr id="44" name="Oval 51">
                <a:extLst>
                  <a:ext uri="{FF2B5EF4-FFF2-40B4-BE49-F238E27FC236}">
                    <a16:creationId xmlns:a16="http://schemas.microsoft.com/office/drawing/2014/main" id="{26752B4F-1734-42FC-B1FC-27C25F0AEF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4" y="3792"/>
                <a:ext cx="336" cy="336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5" name="Text Box 52">
                <a:extLst>
                  <a:ext uri="{FF2B5EF4-FFF2-40B4-BE49-F238E27FC236}">
                    <a16:creationId xmlns:a16="http://schemas.microsoft.com/office/drawing/2014/main" id="{980E44CD-70D8-4184-8E66-B3C29AB2C9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13" y="3828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7</a:t>
                </a:r>
              </a:p>
            </p:txBody>
          </p:sp>
        </p:grpSp>
        <p:grpSp>
          <p:nvGrpSpPr>
            <p:cNvPr id="38" name="Group 53">
              <a:extLst>
                <a:ext uri="{FF2B5EF4-FFF2-40B4-BE49-F238E27FC236}">
                  <a16:creationId xmlns:a16="http://schemas.microsoft.com/office/drawing/2014/main" id="{1E98A3C2-0C7C-4E96-8BEB-325C84CB46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96" y="3191"/>
              <a:ext cx="1721" cy="755"/>
              <a:chOff x="3696" y="3191"/>
              <a:chExt cx="1721" cy="755"/>
            </a:xfrm>
          </p:grpSpPr>
          <p:sp>
            <p:nvSpPr>
              <p:cNvPr id="39" name="AutoShape 54">
                <a:extLst>
                  <a:ext uri="{FF2B5EF4-FFF2-40B4-BE49-F238E27FC236}">
                    <a16:creationId xmlns:a16="http://schemas.microsoft.com/office/drawing/2014/main" id="{3AC3476A-86BE-4E98-99A4-E87352968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3696" y="3191"/>
                <a:ext cx="384" cy="288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40" name="Group 55">
                <a:extLst>
                  <a:ext uri="{FF2B5EF4-FFF2-40B4-BE49-F238E27FC236}">
                    <a16:creationId xmlns:a16="http://schemas.microsoft.com/office/drawing/2014/main" id="{6D7EFFE9-9919-4F73-A38B-DD3A58EB26A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96" y="3504"/>
                <a:ext cx="336" cy="336"/>
                <a:chOff x="3696" y="3504"/>
                <a:chExt cx="336" cy="336"/>
              </a:xfrm>
            </p:grpSpPr>
            <p:sp>
              <p:nvSpPr>
                <p:cNvPr id="42" name="Oval 56">
                  <a:extLst>
                    <a:ext uri="{FF2B5EF4-FFF2-40B4-BE49-F238E27FC236}">
                      <a16:creationId xmlns:a16="http://schemas.microsoft.com/office/drawing/2014/main" id="{618E7FF6-B8FF-4495-936E-D9044D542E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96" y="3504"/>
                  <a:ext cx="336" cy="33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shade val="4627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3" name="Text Box 57">
                  <a:extLst>
                    <a:ext uri="{FF2B5EF4-FFF2-40B4-BE49-F238E27FC236}">
                      <a16:creationId xmlns:a16="http://schemas.microsoft.com/office/drawing/2014/main" id="{6108FA77-2B66-42DB-BAB5-9E34129A3E5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45" y="3540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6</a:t>
                  </a:r>
                </a:p>
              </p:txBody>
            </p:sp>
          </p:grpSp>
          <p:sp>
            <p:nvSpPr>
              <p:cNvPr id="41" name="Text Box 58">
                <a:extLst>
                  <a:ext uri="{FF2B5EF4-FFF2-40B4-BE49-F238E27FC236}">
                    <a16:creationId xmlns:a16="http://schemas.microsoft.com/office/drawing/2014/main" id="{AE7D70A1-C917-44B3-B4CF-49E751D670A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2" y="3696"/>
                <a:ext cx="141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Exchange Server</a:t>
                </a:r>
              </a:p>
            </p:txBody>
          </p:sp>
        </p:grpSp>
      </p:grpSp>
      <p:grpSp>
        <p:nvGrpSpPr>
          <p:cNvPr id="46" name="Group 65">
            <a:extLst>
              <a:ext uri="{FF2B5EF4-FFF2-40B4-BE49-F238E27FC236}">
                <a16:creationId xmlns:a16="http://schemas.microsoft.com/office/drawing/2014/main" id="{3B7371BB-1D29-4A9D-AED2-B5E29D59BBA1}"/>
              </a:ext>
            </a:extLst>
          </p:cNvPr>
          <p:cNvGrpSpPr>
            <a:grpSpLocks/>
          </p:cNvGrpSpPr>
          <p:nvPr/>
        </p:nvGrpSpPr>
        <p:grpSpPr bwMode="auto">
          <a:xfrm>
            <a:off x="781050" y="2959100"/>
            <a:ext cx="1581150" cy="2755900"/>
            <a:chOff x="252" y="1542"/>
            <a:chExt cx="996" cy="1736"/>
          </a:xfrm>
        </p:grpSpPr>
        <p:grpSp>
          <p:nvGrpSpPr>
            <p:cNvPr id="47" name="Group 43">
              <a:extLst>
                <a:ext uri="{FF2B5EF4-FFF2-40B4-BE49-F238E27FC236}">
                  <a16:creationId xmlns:a16="http://schemas.microsoft.com/office/drawing/2014/main" id="{4A8B8332-A1BE-4916-9F20-E30EA46D19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2725"/>
              <a:ext cx="912" cy="553"/>
              <a:chOff x="192" y="3239"/>
              <a:chExt cx="912" cy="553"/>
            </a:xfrm>
          </p:grpSpPr>
          <p:sp>
            <p:nvSpPr>
              <p:cNvPr id="55" name="AutoShape 44">
                <a:extLst>
                  <a:ext uri="{FF2B5EF4-FFF2-40B4-BE49-F238E27FC236}">
                    <a16:creationId xmlns:a16="http://schemas.microsoft.com/office/drawing/2014/main" id="{24258B7D-6C02-4AF5-B68B-3A442C3BCA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flipH="1">
                <a:off x="720" y="3239"/>
                <a:ext cx="384" cy="288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gradFill rotWithShape="0">
                <a:gsLst>
                  <a:gs pos="0">
                    <a:schemeClr val="tx2"/>
                  </a:gs>
                  <a:gs pos="100000">
                    <a:schemeClr val="tx2">
                      <a:gamma/>
                      <a:shade val="46275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56" name="Group 45">
                <a:extLst>
                  <a:ext uri="{FF2B5EF4-FFF2-40B4-BE49-F238E27FC236}">
                    <a16:creationId xmlns:a16="http://schemas.microsoft.com/office/drawing/2014/main" id="{A983F5C8-C131-4C9A-8BFE-F2E6203FDA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3456"/>
                <a:ext cx="336" cy="336"/>
                <a:chOff x="192" y="3456"/>
                <a:chExt cx="336" cy="336"/>
              </a:xfrm>
            </p:grpSpPr>
            <p:sp>
              <p:nvSpPr>
                <p:cNvPr id="57" name="Oval 46">
                  <a:extLst>
                    <a:ext uri="{FF2B5EF4-FFF2-40B4-BE49-F238E27FC236}">
                      <a16:creationId xmlns:a16="http://schemas.microsoft.com/office/drawing/2014/main" id="{055B6796-35E3-4DD3-B1CC-A1E5AE415A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" y="3456"/>
                  <a:ext cx="336" cy="33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>
                        <a:gamma/>
                        <a:shade val="46275"/>
                        <a:invGamma/>
                      </a:schemeClr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anchor="ctr">
                  <a:spAutoFit/>
                </a:bodyPr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8" name="Text Box 47">
                  <a:extLst>
                    <a:ext uri="{FF2B5EF4-FFF2-40B4-BE49-F238E27FC236}">
                      <a16:creationId xmlns:a16="http://schemas.microsoft.com/office/drawing/2014/main" id="{8F246D0E-939E-4DC5-ABC6-892A5347590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241" y="3492"/>
                  <a:ext cx="223" cy="288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b="1"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Arial" charset="0"/>
                    </a:rPr>
                    <a:t>9</a:t>
                  </a:r>
                </a:p>
              </p:txBody>
            </p:sp>
          </p:grpSp>
        </p:grpSp>
        <p:grpSp>
          <p:nvGrpSpPr>
            <p:cNvPr id="48" name="Group 64">
              <a:extLst>
                <a:ext uri="{FF2B5EF4-FFF2-40B4-BE49-F238E27FC236}">
                  <a16:creationId xmlns:a16="http://schemas.microsoft.com/office/drawing/2014/main" id="{F0EB3B64-8386-4AE8-AD92-DD1F678221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2" y="1542"/>
              <a:ext cx="960" cy="1274"/>
              <a:chOff x="252" y="1542"/>
              <a:chExt cx="960" cy="1274"/>
            </a:xfrm>
          </p:grpSpPr>
          <p:sp>
            <p:nvSpPr>
              <p:cNvPr id="49" name="AutoShape 4">
                <a:extLst>
                  <a:ext uri="{FF2B5EF4-FFF2-40B4-BE49-F238E27FC236}">
                    <a16:creationId xmlns:a16="http://schemas.microsoft.com/office/drawing/2014/main" id="{523A3A72-52F0-470A-B247-F210C88513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28" y="2279"/>
                <a:ext cx="384" cy="288"/>
              </a:xfrm>
              <a:prstGeom prst="rightArrow">
                <a:avLst>
                  <a:gd name="adj1" fmla="val 50000"/>
                  <a:gd name="adj2" fmla="val 33333"/>
                </a:avLst>
              </a:prstGeom>
              <a:gradFill rotWithShape="0">
                <a:gsLst>
                  <a:gs pos="0">
                    <a:schemeClr val="tx2">
                      <a:gamma/>
                      <a:shade val="46275"/>
                      <a:invGamma/>
                    </a:schemeClr>
                  </a:gs>
                  <a:gs pos="100000">
                    <a:schemeClr val="tx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0" name="computr2">
                <a:extLst>
                  <a:ext uri="{FF2B5EF4-FFF2-40B4-BE49-F238E27FC236}">
                    <a16:creationId xmlns:a16="http://schemas.microsoft.com/office/drawing/2014/main" id="{E981D81A-C0EB-49D9-A2CD-E3D87179F7B9}"/>
                  </a:ext>
                </a:extLst>
              </p:cNvPr>
              <p:cNvSpPr>
                <a:spLocks noEditPoints="1" noChangeArrowheads="1"/>
              </p:cNvSpPr>
              <p:nvPr/>
            </p:nvSpPr>
            <p:spPr bwMode="auto">
              <a:xfrm>
                <a:off x="295" y="2115"/>
                <a:ext cx="363" cy="317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w 21600"/>
                  <a:gd name="T19" fmla="*/ 0 h 21600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6188 w 21600"/>
                  <a:gd name="T31" fmla="*/ 1908 h 21600"/>
                  <a:gd name="T32" fmla="*/ 15590 w 21600"/>
                  <a:gd name="T33" fmla="*/ 9744 h 21600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1600" h="21600" extrusionOk="0">
                    <a:moveTo>
                      <a:pt x="21022" y="20295"/>
                    </a:moveTo>
                    <a:lnTo>
                      <a:pt x="18828" y="18396"/>
                    </a:lnTo>
                    <a:lnTo>
                      <a:pt x="18828" y="13174"/>
                    </a:lnTo>
                    <a:lnTo>
                      <a:pt x="15478" y="13174"/>
                    </a:lnTo>
                    <a:lnTo>
                      <a:pt x="15478" y="11631"/>
                    </a:lnTo>
                    <a:lnTo>
                      <a:pt x="17326" y="11631"/>
                    </a:lnTo>
                    <a:lnTo>
                      <a:pt x="17326" y="11156"/>
                    </a:lnTo>
                    <a:lnTo>
                      <a:pt x="17326" y="0"/>
                    </a:lnTo>
                    <a:lnTo>
                      <a:pt x="10858" y="0"/>
                    </a:lnTo>
                    <a:lnTo>
                      <a:pt x="4274" y="0"/>
                    </a:lnTo>
                    <a:lnTo>
                      <a:pt x="4274" y="11037"/>
                    </a:lnTo>
                    <a:lnTo>
                      <a:pt x="4274" y="11631"/>
                    </a:lnTo>
                    <a:lnTo>
                      <a:pt x="6122" y="11631"/>
                    </a:lnTo>
                    <a:lnTo>
                      <a:pt x="6122" y="13174"/>
                    </a:lnTo>
                    <a:lnTo>
                      <a:pt x="2772" y="13174"/>
                    </a:lnTo>
                    <a:lnTo>
                      <a:pt x="2772" y="18514"/>
                    </a:lnTo>
                    <a:lnTo>
                      <a:pt x="693" y="20295"/>
                    </a:lnTo>
                    <a:lnTo>
                      <a:pt x="462" y="20413"/>
                    </a:lnTo>
                    <a:lnTo>
                      <a:pt x="231" y="20651"/>
                    </a:lnTo>
                    <a:lnTo>
                      <a:pt x="116" y="20888"/>
                    </a:lnTo>
                    <a:lnTo>
                      <a:pt x="0" y="21125"/>
                    </a:lnTo>
                    <a:lnTo>
                      <a:pt x="0" y="21244"/>
                    </a:lnTo>
                    <a:lnTo>
                      <a:pt x="116" y="21363"/>
                    </a:lnTo>
                    <a:lnTo>
                      <a:pt x="116" y="21481"/>
                    </a:lnTo>
                    <a:lnTo>
                      <a:pt x="231" y="21481"/>
                    </a:lnTo>
                    <a:lnTo>
                      <a:pt x="347" y="21600"/>
                    </a:lnTo>
                    <a:lnTo>
                      <a:pt x="578" y="21600"/>
                    </a:lnTo>
                    <a:lnTo>
                      <a:pt x="693" y="21600"/>
                    </a:lnTo>
                    <a:lnTo>
                      <a:pt x="10858" y="21600"/>
                    </a:lnTo>
                    <a:lnTo>
                      <a:pt x="20907" y="21600"/>
                    </a:lnTo>
                    <a:lnTo>
                      <a:pt x="21138" y="21600"/>
                    </a:lnTo>
                    <a:lnTo>
                      <a:pt x="21253" y="21600"/>
                    </a:lnTo>
                    <a:lnTo>
                      <a:pt x="21369" y="21481"/>
                    </a:lnTo>
                    <a:lnTo>
                      <a:pt x="21484" y="21481"/>
                    </a:lnTo>
                    <a:lnTo>
                      <a:pt x="21600" y="21363"/>
                    </a:lnTo>
                    <a:lnTo>
                      <a:pt x="21600" y="21244"/>
                    </a:lnTo>
                    <a:lnTo>
                      <a:pt x="21600" y="21125"/>
                    </a:lnTo>
                    <a:lnTo>
                      <a:pt x="21484" y="20888"/>
                    </a:lnTo>
                    <a:lnTo>
                      <a:pt x="21369" y="20651"/>
                    </a:lnTo>
                    <a:lnTo>
                      <a:pt x="21253" y="20413"/>
                    </a:lnTo>
                    <a:lnTo>
                      <a:pt x="21022" y="20295"/>
                    </a:lnTo>
                    <a:close/>
                  </a:path>
                  <a:path w="21600" h="21600" extrusionOk="0">
                    <a:moveTo>
                      <a:pt x="18019" y="18514"/>
                    </a:moveTo>
                    <a:lnTo>
                      <a:pt x="17326" y="17921"/>
                    </a:lnTo>
                    <a:lnTo>
                      <a:pt x="4389" y="17921"/>
                    </a:lnTo>
                    <a:lnTo>
                      <a:pt x="3696" y="18514"/>
                    </a:lnTo>
                    <a:lnTo>
                      <a:pt x="18019" y="18514"/>
                    </a:lnTo>
                    <a:close/>
                  </a:path>
                  <a:path w="21600" h="21600" extrusionOk="0">
                    <a:moveTo>
                      <a:pt x="19174" y="19701"/>
                    </a:moveTo>
                    <a:lnTo>
                      <a:pt x="18481" y="19108"/>
                    </a:lnTo>
                    <a:lnTo>
                      <a:pt x="3119" y="19108"/>
                    </a:lnTo>
                    <a:lnTo>
                      <a:pt x="2426" y="19701"/>
                    </a:lnTo>
                    <a:lnTo>
                      <a:pt x="19174" y="19701"/>
                    </a:lnTo>
                    <a:close/>
                  </a:path>
                  <a:path w="21600" h="21600" extrusionOk="0">
                    <a:moveTo>
                      <a:pt x="20560" y="20769"/>
                    </a:moveTo>
                    <a:lnTo>
                      <a:pt x="19867" y="20176"/>
                    </a:lnTo>
                    <a:lnTo>
                      <a:pt x="1848" y="20176"/>
                    </a:lnTo>
                    <a:lnTo>
                      <a:pt x="1155" y="20769"/>
                    </a:lnTo>
                    <a:lnTo>
                      <a:pt x="20560" y="20769"/>
                    </a:lnTo>
                    <a:close/>
                  </a:path>
                  <a:path w="21600" h="21600" extrusionOk="0">
                    <a:moveTo>
                      <a:pt x="18828" y="18396"/>
                    </a:moveTo>
                    <a:lnTo>
                      <a:pt x="17442" y="17209"/>
                    </a:lnTo>
                    <a:lnTo>
                      <a:pt x="4158" y="17209"/>
                    </a:lnTo>
                    <a:lnTo>
                      <a:pt x="2772" y="18514"/>
                    </a:lnTo>
                    <a:moveTo>
                      <a:pt x="13168" y="14123"/>
                    </a:moveTo>
                    <a:lnTo>
                      <a:pt x="13168" y="14716"/>
                    </a:lnTo>
                    <a:lnTo>
                      <a:pt x="17788" y="14716"/>
                    </a:lnTo>
                    <a:lnTo>
                      <a:pt x="17788" y="14123"/>
                    </a:lnTo>
                    <a:lnTo>
                      <a:pt x="13168" y="14123"/>
                    </a:lnTo>
                    <a:close/>
                  </a:path>
                  <a:path w="21600" h="21600" extrusionOk="0">
                    <a:moveTo>
                      <a:pt x="6122" y="1899"/>
                    </a:moveTo>
                    <a:lnTo>
                      <a:pt x="6122" y="9732"/>
                    </a:lnTo>
                    <a:lnTo>
                      <a:pt x="15478" y="9732"/>
                    </a:lnTo>
                    <a:lnTo>
                      <a:pt x="15478" y="1899"/>
                    </a:lnTo>
                    <a:lnTo>
                      <a:pt x="6122" y="1899"/>
                    </a:lnTo>
                    <a:moveTo>
                      <a:pt x="6122" y="11631"/>
                    </a:moveTo>
                    <a:lnTo>
                      <a:pt x="15478" y="11631"/>
                    </a:lnTo>
                    <a:lnTo>
                      <a:pt x="15478" y="13174"/>
                    </a:lnTo>
                    <a:lnTo>
                      <a:pt x="6122" y="13174"/>
                    </a:lnTo>
                    <a:lnTo>
                      <a:pt x="6122" y="11631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FFCC"/>
                  </a:gs>
                  <a:gs pos="100000">
                    <a:srgbClr val="76765E"/>
                  </a:gs>
                </a:gsLst>
                <a:lin ang="2700000" scaled="1"/>
              </a:gra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" name="Text Box 7">
                <a:extLst>
                  <a:ext uri="{FF2B5EF4-FFF2-40B4-BE49-F238E27FC236}">
                    <a16:creationId xmlns:a16="http://schemas.microsoft.com/office/drawing/2014/main" id="{23F6F52F-822B-46FD-8E02-39FFE82400D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2" y="1542"/>
                <a:ext cx="730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ru-RU" b="1" dirty="0" err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Клієнт</a:t>
                </a:r>
                <a:endParaRPr lang="en-US" b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52" name="Oval 9">
                <a:extLst>
                  <a:ext uri="{FF2B5EF4-FFF2-40B4-BE49-F238E27FC236}">
                    <a16:creationId xmlns:a16="http://schemas.microsoft.com/office/drawing/2014/main" id="{B97A5CFC-6D0E-4AB5-B189-A60526ADE3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6" y="1842"/>
                <a:ext cx="349" cy="31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46275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3" name="Text Box 10">
                <a:extLst>
                  <a:ext uri="{FF2B5EF4-FFF2-40B4-BE49-F238E27FC236}">
                    <a16:creationId xmlns:a16="http://schemas.microsoft.com/office/drawing/2014/main" id="{8DA29275-89ED-42DC-B3F1-BAB940C332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21" y="1842"/>
                <a:ext cx="25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</a:p>
            </p:txBody>
          </p:sp>
          <p:pic>
            <p:nvPicPr>
              <p:cNvPr id="54" name="Picture 63" descr="1878_big">
                <a:extLst>
                  <a:ext uri="{FF2B5EF4-FFF2-40B4-BE49-F238E27FC236}">
                    <a16:creationId xmlns:a16="http://schemas.microsoft.com/office/drawing/2014/main" id="{1A97E769-7AC0-42F9-8EE9-B1E2D151D73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5" y="2478"/>
                <a:ext cx="157" cy="3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8323316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665464-3C45-49E3-8FA8-977D59DD7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3100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багатовимірного представлення інформації</a:t>
            </a:r>
            <a:endParaRPr lang="uk-UA" sz="28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0">
            <a:extLst>
              <a:ext uri="{FF2B5EF4-FFF2-40B4-BE49-F238E27FC236}">
                <a16:creationId xmlns:a16="http://schemas.microsoft.com/office/drawing/2014/main" id="{4DCFCCDC-4227-478A-B154-979272EBA47A}"/>
              </a:ext>
            </a:extLst>
          </p:cNvPr>
          <p:cNvGrpSpPr>
            <a:grpSpLocks/>
          </p:cNvGrpSpPr>
          <p:nvPr/>
        </p:nvGrpSpPr>
        <p:grpSpPr bwMode="auto">
          <a:xfrm>
            <a:off x="1889125" y="4876803"/>
            <a:ext cx="1898650" cy="842963"/>
            <a:chOff x="1190" y="3072"/>
            <a:chExt cx="1196" cy="531"/>
          </a:xfrm>
        </p:grpSpPr>
        <p:sp>
          <p:nvSpPr>
            <p:cNvPr id="5" name="Rectangle 11">
              <a:extLst>
                <a:ext uri="{FF2B5EF4-FFF2-40B4-BE49-F238E27FC236}">
                  <a16:creationId xmlns:a16="http://schemas.microsoft.com/office/drawing/2014/main" id="{0D4D4498-5C95-4D56-8C6B-BB937A3BE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312"/>
              <a:ext cx="75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ru-RU" altLang="ru-RU" sz="2400" dirty="0">
                  <a:solidFill>
                    <a:srgbClr val="FF0000"/>
                  </a:solidFill>
                </a:rPr>
                <a:t>М</a:t>
              </a:r>
              <a:r>
                <a:rPr lang="uk-UA" altLang="ru-RU" sz="2400" dirty="0" err="1">
                  <a:solidFill>
                    <a:srgbClr val="FF0000"/>
                  </a:solidFill>
                </a:rPr>
                <a:t>ісяць</a:t>
              </a:r>
              <a:endParaRPr lang="uk-UA" altLang="ru-RU" sz="2400" dirty="0">
                <a:solidFill>
                  <a:srgbClr val="FF0000"/>
                </a:solidFill>
              </a:endParaRPr>
            </a:p>
          </p:txBody>
        </p:sp>
        <p:sp>
          <p:nvSpPr>
            <p:cNvPr id="6" name="Line 12">
              <a:extLst>
                <a:ext uri="{FF2B5EF4-FFF2-40B4-BE49-F238E27FC236}">
                  <a16:creationId xmlns:a16="http://schemas.microsoft.com/office/drawing/2014/main" id="{E9A03BF9-1430-4DA2-BC5A-738B66B351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00" y="3072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" name="Rectangle 13">
              <a:extLst>
                <a:ext uri="{FF2B5EF4-FFF2-40B4-BE49-F238E27FC236}">
                  <a16:creationId xmlns:a16="http://schemas.microsoft.com/office/drawing/2014/main" id="{2ED7ED15-6581-43CB-84FF-E7A5B9EDD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0" y="3120"/>
              <a:ext cx="2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>
                  <a:solidFill>
                    <a:srgbClr val="FF0000"/>
                  </a:solidFill>
                </a:rPr>
                <a:t>1 </a:t>
              </a:r>
            </a:p>
          </p:txBody>
        </p:sp>
        <p:sp>
          <p:nvSpPr>
            <p:cNvPr id="8" name="Rectangle 14">
              <a:extLst>
                <a:ext uri="{FF2B5EF4-FFF2-40B4-BE49-F238E27FC236}">
                  <a16:creationId xmlns:a16="http://schemas.microsoft.com/office/drawing/2014/main" id="{D1B1CF7E-7891-4776-A57E-8BB92D6017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58" y="3120"/>
              <a:ext cx="18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9" name="Rectangle 15">
              <a:extLst>
                <a:ext uri="{FF2B5EF4-FFF2-40B4-BE49-F238E27FC236}">
                  <a16:creationId xmlns:a16="http://schemas.microsoft.com/office/drawing/2014/main" id="{C706C8F4-25F4-40C7-AEE4-1D5803665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6" y="3120"/>
              <a:ext cx="2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 dirty="0">
                  <a:solidFill>
                    <a:srgbClr val="FF0000"/>
                  </a:solidFill>
                </a:rPr>
                <a:t>3 </a:t>
              </a:r>
            </a:p>
          </p:txBody>
        </p:sp>
        <p:sp>
          <p:nvSpPr>
            <p:cNvPr id="10" name="Rectangle 16">
              <a:extLst>
                <a:ext uri="{FF2B5EF4-FFF2-40B4-BE49-F238E27FC236}">
                  <a16:creationId xmlns:a16="http://schemas.microsoft.com/office/drawing/2014/main" id="{FAEF554B-C92B-40DD-9CD9-6EC5E68E4F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7" y="3120"/>
              <a:ext cx="2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 dirty="0">
                  <a:solidFill>
                    <a:srgbClr val="FF0000"/>
                  </a:solidFill>
                </a:rPr>
                <a:t>4 </a:t>
              </a:r>
            </a:p>
          </p:txBody>
        </p:sp>
        <p:sp>
          <p:nvSpPr>
            <p:cNvPr id="11" name="Rectangle 17">
              <a:extLst>
                <a:ext uri="{FF2B5EF4-FFF2-40B4-BE49-F238E27FC236}">
                  <a16:creationId xmlns:a16="http://schemas.microsoft.com/office/drawing/2014/main" id="{75411B25-48E9-4944-AF17-106DF8295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3120"/>
              <a:ext cx="22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 dirty="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12" name="Rectangle 18">
              <a:extLst>
                <a:ext uri="{FF2B5EF4-FFF2-40B4-BE49-F238E27FC236}">
                  <a16:creationId xmlns:a16="http://schemas.microsoft.com/office/drawing/2014/main" id="{4EE4BE19-E47E-4EA2-87CD-B1931519E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3" y="3120"/>
              <a:ext cx="2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 dirty="0">
                  <a:solidFill>
                    <a:srgbClr val="FF0000"/>
                  </a:solidFill>
                </a:rPr>
                <a:t>6 </a:t>
              </a:r>
            </a:p>
          </p:txBody>
        </p:sp>
        <p:sp>
          <p:nvSpPr>
            <p:cNvPr id="13" name="Rectangle 19">
              <a:extLst>
                <a:ext uri="{FF2B5EF4-FFF2-40B4-BE49-F238E27FC236}">
                  <a16:creationId xmlns:a16="http://schemas.microsoft.com/office/drawing/2014/main" id="{1270F7E7-21E7-4EAD-9833-7AF1C690C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5" y="3120"/>
              <a:ext cx="22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v"/>
                <a:defRPr sz="3200" b="1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Ø"/>
                <a:defRPr sz="2800" b="1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§"/>
                <a:defRPr sz="2400" b="1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FFF00"/>
                </a:buClr>
                <a:buChar char="•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FF00"/>
                </a:buClr>
                <a:buFont typeface="Wingdings" pitchFamily="2" charset="2"/>
                <a:buChar char="ü"/>
                <a:defRPr sz="2000" b="1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ru-RU" sz="1800" dirty="0">
                  <a:solidFill>
                    <a:srgbClr val="FF0000"/>
                  </a:solidFill>
                </a:rPr>
                <a:t>5 </a:t>
              </a:r>
            </a:p>
          </p:txBody>
        </p:sp>
      </p:grpSp>
      <p:sp>
        <p:nvSpPr>
          <p:cNvPr id="14" name="Rectangle 20">
            <a:extLst>
              <a:ext uri="{FF2B5EF4-FFF2-40B4-BE49-F238E27FC236}">
                <a16:creationId xmlns:a16="http://schemas.microsoft.com/office/drawing/2014/main" id="{C5523DA0-5F50-4F9D-A9AC-528EDB82CED2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84135" y="3441700"/>
            <a:ext cx="12255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dirty="0">
                <a:solidFill>
                  <a:srgbClr val="FF0000"/>
                </a:solidFill>
              </a:rPr>
              <a:t>Наказ</a:t>
            </a:r>
            <a:endParaRPr lang="en-US" altLang="ru-RU" sz="2400" dirty="0">
              <a:solidFill>
                <a:srgbClr val="FF0000"/>
              </a:solidFill>
            </a:endParaRPr>
          </a:p>
        </p:txBody>
      </p:sp>
      <p:sp>
        <p:nvSpPr>
          <p:cNvPr id="15" name="Line 21">
            <a:extLst>
              <a:ext uri="{FF2B5EF4-FFF2-40B4-BE49-F238E27FC236}">
                <a16:creationId xmlns:a16="http://schemas.microsoft.com/office/drawing/2014/main" id="{DC90F4BF-DCEE-466D-8E1A-B1CDF2D3DF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9600" y="3209925"/>
            <a:ext cx="0" cy="1676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Rectangle 22">
            <a:extLst>
              <a:ext uri="{FF2B5EF4-FFF2-40B4-BE49-F238E27FC236}">
                <a16:creationId xmlns:a16="http://schemas.microsoft.com/office/drawing/2014/main" id="{35DE2B55-50BC-4E8E-8AA7-5E26DA64C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8738" y="3209925"/>
            <a:ext cx="36036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1800">
                <a:solidFill>
                  <a:srgbClr val="FF0000"/>
                </a:solidFill>
              </a:rPr>
              <a:t> 1</a:t>
            </a:r>
            <a:endParaRPr lang="en-US" altLang="ru-RU" sz="1800">
              <a:solidFill>
                <a:srgbClr val="FF0000"/>
              </a:solidFill>
            </a:endParaRPr>
          </a:p>
        </p:txBody>
      </p:sp>
      <p:sp>
        <p:nvSpPr>
          <p:cNvPr id="17" name="Rectangle 23">
            <a:extLst>
              <a:ext uri="{FF2B5EF4-FFF2-40B4-BE49-F238E27FC236}">
                <a16:creationId xmlns:a16="http://schemas.microsoft.com/office/drawing/2014/main" id="{B97D3DED-2386-4B73-9B31-4594A1A38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825" y="3451225"/>
            <a:ext cx="30162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1800">
                <a:solidFill>
                  <a:srgbClr val="FF0000"/>
                </a:solidFill>
              </a:rPr>
              <a:t>2</a:t>
            </a:r>
            <a:endParaRPr lang="en-US" altLang="ru-RU" sz="1800">
              <a:solidFill>
                <a:srgbClr val="FF0000"/>
              </a:solidFill>
            </a:endParaRPr>
          </a:p>
        </p:txBody>
      </p:sp>
      <p:sp>
        <p:nvSpPr>
          <p:cNvPr id="18" name="Rectangle 24">
            <a:extLst>
              <a:ext uri="{FF2B5EF4-FFF2-40B4-BE49-F238E27FC236}">
                <a16:creationId xmlns:a16="http://schemas.microsoft.com/office/drawing/2014/main" id="{5E3DA360-4143-4FFA-B295-C12731A5D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6838" y="4021138"/>
            <a:ext cx="355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1800" dirty="0">
                <a:solidFill>
                  <a:srgbClr val="FF0000"/>
                </a:solidFill>
              </a:rPr>
              <a:t>...</a:t>
            </a:r>
            <a:endParaRPr lang="en-US" altLang="ru-RU" sz="1800" dirty="0">
              <a:solidFill>
                <a:srgbClr val="FF0000"/>
              </a:solidFill>
            </a:endParaRPr>
          </a:p>
        </p:txBody>
      </p:sp>
      <p:sp>
        <p:nvSpPr>
          <p:cNvPr id="19" name="Rectangle 25">
            <a:extLst>
              <a:ext uri="{FF2B5EF4-FFF2-40B4-BE49-F238E27FC236}">
                <a16:creationId xmlns:a16="http://schemas.microsoft.com/office/drawing/2014/main" id="{F548971C-2EA3-4A89-A99D-F891C276FA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0163" y="4581525"/>
            <a:ext cx="409575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1800" dirty="0">
                <a:solidFill>
                  <a:srgbClr val="FF0000"/>
                </a:solidFill>
              </a:rPr>
              <a:t>N </a:t>
            </a:r>
          </a:p>
        </p:txBody>
      </p:sp>
      <p:grpSp>
        <p:nvGrpSpPr>
          <p:cNvPr id="20" name="Group 26">
            <a:extLst>
              <a:ext uri="{FF2B5EF4-FFF2-40B4-BE49-F238E27FC236}">
                <a16:creationId xmlns:a16="http://schemas.microsoft.com/office/drawing/2014/main" id="{DAA55B1F-DC2E-4C41-BEEC-D51D0EE9CC72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200400"/>
            <a:ext cx="1600200" cy="1687513"/>
            <a:chOff x="2112" y="1392"/>
            <a:chExt cx="1008" cy="1063"/>
          </a:xfrm>
        </p:grpSpPr>
        <p:sp>
          <p:nvSpPr>
            <p:cNvPr id="21" name="Line 27">
              <a:extLst>
                <a:ext uri="{FF2B5EF4-FFF2-40B4-BE49-F238E27FC236}">
                  <a16:creationId xmlns:a16="http://schemas.microsoft.com/office/drawing/2014/main" id="{03F35FE1-37BC-4C1A-91EF-1DA649A6E3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2" name="Line 28">
              <a:extLst>
                <a:ext uri="{FF2B5EF4-FFF2-40B4-BE49-F238E27FC236}">
                  <a16:creationId xmlns:a16="http://schemas.microsoft.com/office/drawing/2014/main" id="{3A306E88-C175-4271-B38C-4C7C815069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3" name="Line 29">
              <a:extLst>
                <a:ext uri="{FF2B5EF4-FFF2-40B4-BE49-F238E27FC236}">
                  <a16:creationId xmlns:a16="http://schemas.microsoft.com/office/drawing/2014/main" id="{6B8C7D69-34F5-4B91-8C65-157FC265AF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6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4" name="Line 30">
              <a:extLst>
                <a:ext uri="{FF2B5EF4-FFF2-40B4-BE49-F238E27FC236}">
                  <a16:creationId xmlns:a16="http://schemas.microsoft.com/office/drawing/2014/main" id="{C6C0932B-1152-4DE9-A5F2-75BA05774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5" name="Line 31">
              <a:extLst>
                <a:ext uri="{FF2B5EF4-FFF2-40B4-BE49-F238E27FC236}">
                  <a16:creationId xmlns:a16="http://schemas.microsoft.com/office/drawing/2014/main" id="{3B5ABAD1-319D-4E37-AFB1-993DB0B3BF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52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6" name="Line 32">
              <a:extLst>
                <a:ext uri="{FF2B5EF4-FFF2-40B4-BE49-F238E27FC236}">
                  <a16:creationId xmlns:a16="http://schemas.microsoft.com/office/drawing/2014/main" id="{D75F3330-F494-46EB-93B4-CBB379D736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7" name="Line 33">
              <a:extLst>
                <a:ext uri="{FF2B5EF4-FFF2-40B4-BE49-F238E27FC236}">
                  <a16:creationId xmlns:a16="http://schemas.microsoft.com/office/drawing/2014/main" id="{EA1C764A-61B4-4E14-9A25-38DD6FDD7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1392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28" name="Group 34">
            <a:extLst>
              <a:ext uri="{FF2B5EF4-FFF2-40B4-BE49-F238E27FC236}">
                <a16:creationId xmlns:a16="http://schemas.microsoft.com/office/drawing/2014/main" id="{3926477B-E81B-4692-83D8-23AE59E89367}"/>
              </a:ext>
            </a:extLst>
          </p:cNvPr>
          <p:cNvGrpSpPr>
            <a:grpSpLocks/>
          </p:cNvGrpSpPr>
          <p:nvPr/>
        </p:nvGrpSpPr>
        <p:grpSpPr bwMode="auto">
          <a:xfrm>
            <a:off x="1903413" y="3198813"/>
            <a:ext cx="1830387" cy="1333500"/>
            <a:chOff x="1199" y="2015"/>
            <a:chExt cx="1064" cy="840"/>
          </a:xfrm>
        </p:grpSpPr>
        <p:sp>
          <p:nvSpPr>
            <p:cNvPr id="29" name="Line 35">
              <a:extLst>
                <a:ext uri="{FF2B5EF4-FFF2-40B4-BE49-F238E27FC236}">
                  <a16:creationId xmlns:a16="http://schemas.microsoft.com/office/drawing/2014/main" id="{D5A9246C-EEAF-45AD-B8D5-2C2F0CAAFC7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731" y="2155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" name="Line 36">
              <a:extLst>
                <a:ext uri="{FF2B5EF4-FFF2-40B4-BE49-F238E27FC236}">
                  <a16:creationId xmlns:a16="http://schemas.microsoft.com/office/drawing/2014/main" id="{F6CFBD1F-BC32-4DC0-80ED-498AD92213D7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732" y="1988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" name="Line 37">
              <a:extLst>
                <a:ext uri="{FF2B5EF4-FFF2-40B4-BE49-F238E27FC236}">
                  <a16:creationId xmlns:a16="http://schemas.microsoft.com/office/drawing/2014/main" id="{DC7B8A33-A331-4E0E-AB3E-D24EA535D99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731" y="1819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" name="Line 38">
              <a:extLst>
                <a:ext uri="{FF2B5EF4-FFF2-40B4-BE49-F238E27FC236}">
                  <a16:creationId xmlns:a16="http://schemas.microsoft.com/office/drawing/2014/main" id="{8234C7BA-8166-40B6-9CC3-F869EBB89FB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731" y="1651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3" name="Line 39">
              <a:extLst>
                <a:ext uri="{FF2B5EF4-FFF2-40B4-BE49-F238E27FC236}">
                  <a16:creationId xmlns:a16="http://schemas.microsoft.com/office/drawing/2014/main" id="{1560AC4E-7406-43ED-9F92-A8D95810543D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731" y="2323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4" name="Line 40">
              <a:extLst>
                <a:ext uri="{FF2B5EF4-FFF2-40B4-BE49-F238E27FC236}">
                  <a16:creationId xmlns:a16="http://schemas.microsoft.com/office/drawing/2014/main" id="{E22A137E-C33C-4B2F-B6D5-8FF8539C232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-5400000">
              <a:off x="1731" y="1483"/>
              <a:ext cx="0" cy="106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5" name="Line 43">
            <a:extLst>
              <a:ext uri="{FF2B5EF4-FFF2-40B4-BE49-F238E27FC236}">
                <a16:creationId xmlns:a16="http://schemas.microsoft.com/office/drawing/2014/main" id="{5303928B-4AEC-417F-8E1F-F799062FCA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47888" y="2590800"/>
            <a:ext cx="5651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6" name="Line 44">
            <a:extLst>
              <a:ext uri="{FF2B5EF4-FFF2-40B4-BE49-F238E27FC236}">
                <a16:creationId xmlns:a16="http://schemas.microsoft.com/office/drawing/2014/main" id="{E1C081C1-3162-41AC-BB3C-CA56EF67F81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38400" y="2590800"/>
            <a:ext cx="5619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7" name="Line 45">
            <a:extLst>
              <a:ext uri="{FF2B5EF4-FFF2-40B4-BE49-F238E27FC236}">
                <a16:creationId xmlns:a16="http://schemas.microsoft.com/office/drawing/2014/main" id="{6A256818-EC3E-4A20-9800-DB1040868B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67000" y="2590800"/>
            <a:ext cx="5635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Line 46">
            <a:extLst>
              <a:ext uri="{FF2B5EF4-FFF2-40B4-BE49-F238E27FC236}">
                <a16:creationId xmlns:a16="http://schemas.microsoft.com/office/drawing/2014/main" id="{4568CC54-F86B-4648-9FA6-ACAA9EF4D59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71800" y="2590800"/>
            <a:ext cx="5651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9" name="Line 47">
            <a:extLst>
              <a:ext uri="{FF2B5EF4-FFF2-40B4-BE49-F238E27FC236}">
                <a16:creationId xmlns:a16="http://schemas.microsoft.com/office/drawing/2014/main" id="{9BB21459-0D4A-43D4-89C5-7FE2237A2C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70275" y="2590800"/>
            <a:ext cx="5635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Line 48">
            <a:extLst>
              <a:ext uri="{FF2B5EF4-FFF2-40B4-BE49-F238E27FC236}">
                <a16:creationId xmlns:a16="http://schemas.microsoft.com/office/drawing/2014/main" id="{002784C5-FEF2-484D-ACE3-E241D79FBD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0400" y="2590800"/>
            <a:ext cx="5635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Freeform 49">
            <a:extLst>
              <a:ext uri="{FF2B5EF4-FFF2-40B4-BE49-F238E27FC236}">
                <a16:creationId xmlns:a16="http://schemas.microsoft.com/office/drawing/2014/main" id="{3A2B2178-5001-45E6-A55E-1EDB7EBA9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2997200"/>
            <a:ext cx="1847850" cy="9525"/>
          </a:xfrm>
          <a:custGeom>
            <a:avLst/>
            <a:gdLst>
              <a:gd name="T0" fmla="*/ 0 w 1164"/>
              <a:gd name="T1" fmla="*/ 2147483647 h 6"/>
              <a:gd name="T2" fmla="*/ 2147483647 w 1164"/>
              <a:gd name="T3" fmla="*/ 0 h 6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64" h="6">
                <a:moveTo>
                  <a:pt x="0" y="6"/>
                </a:moveTo>
                <a:lnTo>
                  <a:pt x="1164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Freeform 50">
            <a:extLst>
              <a:ext uri="{FF2B5EF4-FFF2-40B4-BE49-F238E27FC236}">
                <a16:creationId xmlns:a16="http://schemas.microsoft.com/office/drawing/2014/main" id="{3FCC221B-E758-430E-BE5E-5CBAC2D3A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781300"/>
            <a:ext cx="1833563" cy="4763"/>
          </a:xfrm>
          <a:custGeom>
            <a:avLst/>
            <a:gdLst>
              <a:gd name="T0" fmla="*/ 0 w 1155"/>
              <a:gd name="T1" fmla="*/ 0 h 3"/>
              <a:gd name="T2" fmla="*/ 2147483647 w 1155"/>
              <a:gd name="T3" fmla="*/ 2147483647 h 3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155" h="3">
                <a:moveTo>
                  <a:pt x="0" y="0"/>
                </a:moveTo>
                <a:lnTo>
                  <a:pt x="1155" y="3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3" name="Rectangle 52">
            <a:extLst>
              <a:ext uri="{FF2B5EF4-FFF2-40B4-BE49-F238E27FC236}">
                <a16:creationId xmlns:a16="http://schemas.microsoft.com/office/drawing/2014/main" id="{87E5ABF9-4686-4F63-A0FF-B2624E7EE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528888"/>
            <a:ext cx="13160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1800" dirty="0">
                <a:solidFill>
                  <a:srgbClr val="FF0000"/>
                </a:solidFill>
              </a:rPr>
              <a:t>Підрозділ</a:t>
            </a:r>
            <a:r>
              <a:rPr lang="en-US" altLang="ru-RU" sz="18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4" name="Rectangle 53">
            <a:extLst>
              <a:ext uri="{FF2B5EF4-FFF2-40B4-BE49-F238E27FC236}">
                <a16:creationId xmlns:a16="http://schemas.microsoft.com/office/drawing/2014/main" id="{F4F9983C-9A4E-49C4-B3CC-AA393259E3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7113" y="2803525"/>
            <a:ext cx="1036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1800" dirty="0">
                <a:solidFill>
                  <a:srgbClr val="FF0000"/>
                </a:solidFill>
              </a:rPr>
              <a:t>Відділ</a:t>
            </a:r>
          </a:p>
        </p:txBody>
      </p:sp>
      <p:sp>
        <p:nvSpPr>
          <p:cNvPr id="45" name="Line 54">
            <a:extLst>
              <a:ext uri="{FF2B5EF4-FFF2-40B4-BE49-F238E27FC236}">
                <a16:creationId xmlns:a16="http://schemas.microsoft.com/office/drawing/2014/main" id="{62A3547A-387E-4F36-9ACC-1BF841A1FE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2590800"/>
            <a:ext cx="5635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6" name="Line 55">
            <a:extLst>
              <a:ext uri="{FF2B5EF4-FFF2-40B4-BE49-F238E27FC236}">
                <a16:creationId xmlns:a16="http://schemas.microsoft.com/office/drawing/2014/main" id="{E675C43D-4C5A-4E31-ABA9-4B787DE294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2590800"/>
            <a:ext cx="5635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7" name="Line 56">
            <a:extLst>
              <a:ext uri="{FF2B5EF4-FFF2-40B4-BE49-F238E27FC236}">
                <a16:creationId xmlns:a16="http://schemas.microsoft.com/office/drawing/2014/main" id="{BAA752F8-75C4-4197-9EA8-B0E9D3740F6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590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>
              <a:highlight>
                <a:srgbClr val="800000"/>
              </a:highlight>
            </a:endParaRPr>
          </a:p>
        </p:txBody>
      </p:sp>
      <p:grpSp>
        <p:nvGrpSpPr>
          <p:cNvPr id="48" name="Group 57">
            <a:extLst>
              <a:ext uri="{FF2B5EF4-FFF2-40B4-BE49-F238E27FC236}">
                <a16:creationId xmlns:a16="http://schemas.microsoft.com/office/drawing/2014/main" id="{02A5DD5B-AA5F-4724-869D-FD3BF5656AC8}"/>
              </a:ext>
            </a:extLst>
          </p:cNvPr>
          <p:cNvGrpSpPr>
            <a:grpSpLocks/>
          </p:cNvGrpSpPr>
          <p:nvPr/>
        </p:nvGrpSpPr>
        <p:grpSpPr bwMode="auto">
          <a:xfrm>
            <a:off x="3733800" y="2590800"/>
            <a:ext cx="565150" cy="2271713"/>
            <a:chOff x="2352" y="1632"/>
            <a:chExt cx="356" cy="1431"/>
          </a:xfrm>
        </p:grpSpPr>
        <p:sp>
          <p:nvSpPr>
            <p:cNvPr id="49" name="Freeform 58">
              <a:extLst>
                <a:ext uri="{FF2B5EF4-FFF2-40B4-BE49-F238E27FC236}">
                  <a16:creationId xmlns:a16="http://schemas.microsoft.com/office/drawing/2014/main" id="{7ED4150A-9C9B-4FC7-B16E-2CC68EDEA0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8" y="1881"/>
              <a:ext cx="1" cy="1041"/>
            </a:xfrm>
            <a:custGeom>
              <a:avLst/>
              <a:gdLst>
                <a:gd name="T0" fmla="*/ 0 w 1"/>
                <a:gd name="T1" fmla="*/ 0 h 1041"/>
                <a:gd name="T2" fmla="*/ 0 w 1"/>
                <a:gd name="T3" fmla="*/ 1041 h 1041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041">
                  <a:moveTo>
                    <a:pt x="0" y="0"/>
                  </a:moveTo>
                  <a:lnTo>
                    <a:pt x="0" y="1041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0" name="Freeform 59">
              <a:extLst>
                <a:ext uri="{FF2B5EF4-FFF2-40B4-BE49-F238E27FC236}">
                  <a16:creationId xmlns:a16="http://schemas.microsoft.com/office/drawing/2014/main" id="{ECAD2B7B-76C8-4331-91E9-46A2CB7856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9" y="1764"/>
              <a:ext cx="1" cy="1053"/>
            </a:xfrm>
            <a:custGeom>
              <a:avLst/>
              <a:gdLst>
                <a:gd name="T0" fmla="*/ 0 w 1"/>
                <a:gd name="T1" fmla="*/ 0 h 1053"/>
                <a:gd name="T2" fmla="*/ 0 w 1"/>
                <a:gd name="T3" fmla="*/ 1053 h 1053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" h="1053">
                  <a:moveTo>
                    <a:pt x="0" y="0"/>
                  </a:moveTo>
                  <a:lnTo>
                    <a:pt x="0" y="1053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" name="Line 60">
              <a:extLst>
                <a:ext uri="{FF2B5EF4-FFF2-40B4-BE49-F238E27FC236}">
                  <a16:creationId xmlns:a16="http://schemas.microsoft.com/office/drawing/2014/main" id="{6A9F833F-8752-42E3-8F8E-1459C47C78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496"/>
              <a:ext cx="356" cy="3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2" name="Line 61">
              <a:extLst>
                <a:ext uri="{FF2B5EF4-FFF2-40B4-BE49-F238E27FC236}">
                  <a16:creationId xmlns:a16="http://schemas.microsoft.com/office/drawing/2014/main" id="{FE029F23-3F14-4258-9D8A-F292F22C44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304"/>
              <a:ext cx="356" cy="3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3" name="Line 62">
              <a:extLst>
                <a:ext uri="{FF2B5EF4-FFF2-40B4-BE49-F238E27FC236}">
                  <a16:creationId xmlns:a16="http://schemas.microsoft.com/office/drawing/2014/main" id="{8A7F3B9C-0FDC-4C21-8398-719D26BF7C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1824"/>
              <a:ext cx="356" cy="3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4" name="Line 63">
              <a:extLst>
                <a:ext uri="{FF2B5EF4-FFF2-40B4-BE49-F238E27FC236}">
                  <a16:creationId xmlns:a16="http://schemas.microsoft.com/office/drawing/2014/main" id="{BFEC49EC-8B40-4E6C-9F89-A790DD839A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1968"/>
              <a:ext cx="356" cy="3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5" name="Line 64">
              <a:extLst>
                <a:ext uri="{FF2B5EF4-FFF2-40B4-BE49-F238E27FC236}">
                  <a16:creationId xmlns:a16="http://schemas.microsoft.com/office/drawing/2014/main" id="{1D118DBC-08B0-4358-855F-CA42A43AFD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160"/>
              <a:ext cx="356" cy="3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6" name="Line 65">
              <a:extLst>
                <a:ext uri="{FF2B5EF4-FFF2-40B4-BE49-F238E27FC236}">
                  <a16:creationId xmlns:a16="http://schemas.microsoft.com/office/drawing/2014/main" id="{BFA84B47-4C78-4649-8432-96B4F13A1E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52" y="2688"/>
              <a:ext cx="356" cy="37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" name="Freeform 66">
              <a:extLst>
                <a:ext uri="{FF2B5EF4-FFF2-40B4-BE49-F238E27FC236}">
                  <a16:creationId xmlns:a16="http://schemas.microsoft.com/office/drawing/2014/main" id="{5E143963-F446-449C-B864-6D47B75AC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0" y="1632"/>
              <a:ext cx="3" cy="1068"/>
            </a:xfrm>
            <a:custGeom>
              <a:avLst/>
              <a:gdLst>
                <a:gd name="T0" fmla="*/ 0 w 3"/>
                <a:gd name="T1" fmla="*/ 0 h 1068"/>
                <a:gd name="T2" fmla="*/ 3 w 3"/>
                <a:gd name="T3" fmla="*/ 1068 h 1068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3" h="1068">
                  <a:moveTo>
                    <a:pt x="0" y="0"/>
                  </a:moveTo>
                  <a:lnTo>
                    <a:pt x="3" y="1068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9" name="Rectangle 78">
            <a:extLst>
              <a:ext uri="{FF2B5EF4-FFF2-40B4-BE49-F238E27FC236}">
                <a16:creationId xmlns:a16="http://schemas.microsoft.com/office/drawing/2014/main" id="{843E4FBB-57B4-4B99-A8F8-8B0D0EC395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5139" y="1348398"/>
            <a:ext cx="4960763" cy="39094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>
            <a:lvl1pPr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v"/>
              <a:defRPr sz="32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Ø"/>
              <a:defRPr sz="28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§"/>
              <a:defRPr sz="24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FFFF00"/>
              </a:buClr>
              <a:buChar char="•"/>
              <a:defRPr sz="20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Font typeface="Wingdings" pitchFamily="2" charset="2"/>
              <a:buChar char="ü"/>
              <a:defRPr sz="20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400" dirty="0" err="1">
                <a:solidFill>
                  <a:srgbClr val="FF0000"/>
                </a:solidFill>
              </a:rPr>
              <a:t>Вимірювання</a:t>
            </a:r>
            <a:r>
              <a:rPr lang="en-US" altLang="ru-RU" sz="2400" dirty="0">
                <a:solidFill>
                  <a:srgbClr val="FF0000"/>
                </a:solidFill>
              </a:rPr>
              <a:t>: </a:t>
            </a:r>
            <a:endParaRPr lang="ru-RU" altLang="ru-RU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FF0000"/>
                </a:solidFill>
              </a:rPr>
              <a:t>Наказ              </a:t>
            </a:r>
            <a:r>
              <a:rPr lang="ru-RU" altLang="ru-RU" sz="2000" dirty="0" err="1">
                <a:solidFill>
                  <a:srgbClr val="FF0000"/>
                </a:solidFill>
              </a:rPr>
              <a:t>Підрозділи</a:t>
            </a:r>
            <a:r>
              <a:rPr lang="ru-RU" altLang="ru-RU" sz="2000" dirty="0">
                <a:solidFill>
                  <a:srgbClr val="FF0000"/>
                </a:solidFill>
              </a:rPr>
              <a:t>       Час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uk-UA" altLang="ru-RU" sz="2400" dirty="0">
                <a:solidFill>
                  <a:srgbClr val="FF0000"/>
                </a:solidFill>
              </a:rPr>
              <a:t>Ієрархія агрегування інформації</a:t>
            </a:r>
            <a:r>
              <a:rPr lang="ru-RU" altLang="ru-RU" sz="2400" dirty="0">
                <a:solidFill>
                  <a:srgbClr val="FF0000"/>
                </a:solidFill>
              </a:rPr>
              <a:t>:</a:t>
            </a:r>
            <a:endParaRPr lang="en-US" altLang="ru-RU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2400" dirty="0">
                <a:solidFill>
                  <a:srgbClr val="FF0000"/>
                </a:solidFill>
              </a:rPr>
              <a:t>    </a:t>
            </a:r>
            <a:r>
              <a:rPr lang="uk-UA" altLang="ru-RU" sz="1800" u="sng" dirty="0">
                <a:solidFill>
                  <a:srgbClr val="FF0000"/>
                </a:solidFill>
              </a:rPr>
              <a:t>Відділ</a:t>
            </a:r>
            <a:r>
              <a:rPr lang="ru-RU" altLang="ru-RU" sz="1800" u="sng" dirty="0">
                <a:solidFill>
                  <a:srgbClr val="FF0000"/>
                </a:solidFill>
              </a:rPr>
              <a:t>          _     Наказ                _____ </a:t>
            </a:r>
            <a:r>
              <a:rPr lang="uk-UA" altLang="ru-RU" sz="1800" u="sng" dirty="0">
                <a:solidFill>
                  <a:srgbClr val="FF0000"/>
                </a:solidFill>
              </a:rPr>
              <a:t>Час__</a:t>
            </a:r>
            <a:endParaRPr lang="en-US" altLang="ru-RU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2400" dirty="0">
                <a:solidFill>
                  <a:srgbClr val="FF0000"/>
                </a:solidFill>
              </a:rPr>
              <a:t>    </a:t>
            </a:r>
            <a:r>
              <a:rPr lang="uk-UA" altLang="ru-RU" sz="2000" dirty="0">
                <a:solidFill>
                  <a:srgbClr val="FF0000"/>
                </a:solidFill>
              </a:rPr>
              <a:t>Підприємство</a:t>
            </a:r>
            <a:r>
              <a:rPr lang="en-US" altLang="ru-RU" sz="2000" dirty="0">
                <a:solidFill>
                  <a:srgbClr val="FF0000"/>
                </a:solidFill>
              </a:rPr>
              <a:t>    </a:t>
            </a:r>
            <a:r>
              <a:rPr lang="ru-RU" altLang="ru-RU" sz="2000" dirty="0">
                <a:solidFill>
                  <a:srgbClr val="FF0000"/>
                </a:solidFill>
              </a:rPr>
              <a:t>№</a:t>
            </a:r>
            <a:r>
              <a:rPr lang="en-US" altLang="ru-RU" sz="2000" dirty="0">
                <a:solidFill>
                  <a:srgbClr val="FF0000"/>
                </a:solidFill>
              </a:rPr>
              <a:t>         </a:t>
            </a:r>
            <a:r>
              <a:rPr lang="ru-RU" altLang="ru-RU" sz="2000" dirty="0">
                <a:solidFill>
                  <a:srgbClr val="FF0000"/>
                </a:solidFill>
              </a:rPr>
              <a:t> </a:t>
            </a:r>
            <a:r>
              <a:rPr lang="en-US" altLang="ru-RU" sz="2000" dirty="0">
                <a:solidFill>
                  <a:srgbClr val="FF0000"/>
                </a:solidFill>
              </a:rPr>
              <a:t> </a:t>
            </a:r>
            <a:r>
              <a:rPr lang="uk-UA" altLang="ru-RU" sz="2000" dirty="0">
                <a:solidFill>
                  <a:srgbClr val="FF0000"/>
                </a:solidFill>
              </a:rPr>
              <a:t>              Рік</a:t>
            </a:r>
            <a:endParaRPr lang="en-US" altLang="ru-RU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ru-RU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2000" dirty="0">
                <a:solidFill>
                  <a:srgbClr val="FF0000"/>
                </a:solidFill>
              </a:rPr>
              <a:t>   </a:t>
            </a:r>
            <a:r>
              <a:rPr lang="ru-RU" altLang="ru-RU" sz="2000" dirty="0">
                <a:solidFill>
                  <a:srgbClr val="FF0000"/>
                </a:solidFill>
              </a:rPr>
              <a:t>  </a:t>
            </a:r>
            <a:r>
              <a:rPr lang="uk-UA" altLang="ru-RU" sz="2000" dirty="0">
                <a:solidFill>
                  <a:srgbClr val="FF0000"/>
                </a:solidFill>
              </a:rPr>
              <a:t>Підрозділ</a:t>
            </a:r>
            <a:r>
              <a:rPr lang="en-US" altLang="ru-RU" sz="2000" dirty="0">
                <a:solidFill>
                  <a:srgbClr val="FF0000"/>
                </a:solidFill>
              </a:rPr>
              <a:t>   </a:t>
            </a:r>
            <a:r>
              <a:rPr lang="uk-UA" altLang="ru-RU" sz="2000" dirty="0">
                <a:solidFill>
                  <a:srgbClr val="FF0000"/>
                </a:solidFill>
              </a:rPr>
              <a:t>   </a:t>
            </a:r>
            <a:r>
              <a:rPr lang="en-US" altLang="ru-RU" sz="2000" dirty="0">
                <a:solidFill>
                  <a:srgbClr val="FF0000"/>
                </a:solidFill>
              </a:rPr>
              <a:t>  </a:t>
            </a:r>
            <a:r>
              <a:rPr lang="uk-UA" altLang="ru-RU" sz="2000" dirty="0">
                <a:solidFill>
                  <a:srgbClr val="FF0000"/>
                </a:solidFill>
              </a:rPr>
              <a:t>Підрозділи</a:t>
            </a:r>
            <a:r>
              <a:rPr lang="en-US" altLang="ru-RU" sz="2000" dirty="0">
                <a:solidFill>
                  <a:srgbClr val="FF0000"/>
                </a:solidFill>
              </a:rPr>
              <a:t>       </a:t>
            </a:r>
            <a:r>
              <a:rPr lang="ru-RU" altLang="ru-RU" sz="2000" dirty="0">
                <a:solidFill>
                  <a:srgbClr val="FF0000"/>
                </a:solidFill>
              </a:rPr>
              <a:t>  Квартал</a:t>
            </a:r>
            <a:r>
              <a:rPr lang="en-US" altLang="ru-RU" sz="2000" dirty="0">
                <a:solidFill>
                  <a:srgbClr val="FF0000"/>
                </a:solidFill>
              </a:rPr>
              <a:t>    </a:t>
            </a:r>
            <a:endParaRPr lang="en-US" altLang="ru-RU" sz="24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2400" dirty="0">
                <a:solidFill>
                  <a:srgbClr val="FF0000"/>
                </a:solidFill>
              </a:rPr>
              <a:t>  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2400" dirty="0">
                <a:solidFill>
                  <a:srgbClr val="FF0000"/>
                </a:solidFill>
              </a:rPr>
              <a:t>   </a:t>
            </a:r>
            <a:r>
              <a:rPr lang="ru-RU" altLang="ru-RU" sz="2400" dirty="0">
                <a:solidFill>
                  <a:srgbClr val="FF0000"/>
                </a:solidFill>
              </a:rPr>
              <a:t>  </a:t>
            </a:r>
            <a:r>
              <a:rPr lang="uk-UA" altLang="ru-RU" sz="2000" dirty="0">
                <a:solidFill>
                  <a:srgbClr val="FF0000"/>
                </a:solidFill>
              </a:rPr>
              <a:t>Група</a:t>
            </a:r>
            <a:r>
              <a:rPr lang="en-US" altLang="ru-RU" sz="2000" dirty="0">
                <a:solidFill>
                  <a:srgbClr val="FF0000"/>
                </a:solidFill>
              </a:rPr>
              <a:t>       </a:t>
            </a:r>
            <a:r>
              <a:rPr lang="ru-RU" altLang="ru-RU" sz="2000" dirty="0">
                <a:solidFill>
                  <a:srgbClr val="FF0000"/>
                </a:solidFill>
              </a:rPr>
              <a:t>           </a:t>
            </a:r>
            <a:r>
              <a:rPr lang="en-US" altLang="ru-RU" sz="2000" dirty="0">
                <a:solidFill>
                  <a:srgbClr val="FF0000"/>
                </a:solidFill>
              </a:rPr>
              <a:t> </a:t>
            </a:r>
            <a:r>
              <a:rPr lang="uk-UA" altLang="ru-RU" sz="2000" dirty="0">
                <a:solidFill>
                  <a:srgbClr val="FF0000"/>
                </a:solidFill>
              </a:rPr>
              <a:t>…</a:t>
            </a:r>
            <a:r>
              <a:rPr lang="en-US" altLang="ru-RU" sz="2000" dirty="0">
                <a:solidFill>
                  <a:srgbClr val="FF0000"/>
                </a:solidFill>
              </a:rPr>
              <a:t>   </a:t>
            </a:r>
            <a:r>
              <a:rPr lang="uk-UA" altLang="ru-RU" sz="2000" dirty="0">
                <a:solidFill>
                  <a:srgbClr val="FF0000"/>
                </a:solidFill>
              </a:rPr>
              <a:t>       Місяць</a:t>
            </a:r>
            <a:r>
              <a:rPr lang="ru-RU" altLang="ru-RU" sz="2000" dirty="0">
                <a:solidFill>
                  <a:srgbClr val="FF0000"/>
                </a:solidFill>
              </a:rPr>
              <a:t>   Нед.</a:t>
            </a:r>
            <a:endParaRPr lang="en-US" altLang="ru-RU" sz="2000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2000" dirty="0">
                <a:solidFill>
                  <a:srgbClr val="FF0000"/>
                </a:solidFill>
              </a:rPr>
              <a:t> 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ru-RU" altLang="ru-RU" sz="2000" dirty="0">
                <a:solidFill>
                  <a:srgbClr val="FF0000"/>
                </a:solidFill>
              </a:rPr>
              <a:t>                                                                День</a:t>
            </a:r>
            <a:endParaRPr lang="en-US" altLang="ru-RU" sz="2000" dirty="0">
              <a:solidFill>
                <a:srgbClr val="FF0000"/>
              </a:solidFill>
            </a:endParaRPr>
          </a:p>
        </p:txBody>
      </p: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5FCEB637-D9DF-456C-B5F0-FB132085FBBD}"/>
              </a:ext>
            </a:extLst>
          </p:cNvPr>
          <p:cNvCxnSpPr>
            <a:cxnSpLocks/>
          </p:cNvCxnSpPr>
          <p:nvPr/>
        </p:nvCxnSpPr>
        <p:spPr>
          <a:xfrm>
            <a:off x="6510335" y="3187700"/>
            <a:ext cx="20642" cy="301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id="{4863C720-F255-4C4E-873E-1182DCC0FD75}"/>
              </a:ext>
            </a:extLst>
          </p:cNvPr>
          <p:cNvCxnSpPr/>
          <p:nvPr/>
        </p:nvCxnSpPr>
        <p:spPr>
          <a:xfrm>
            <a:off x="6510335" y="3954462"/>
            <a:ext cx="0" cy="3317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id="{7704C665-A8C4-4435-928F-9C4B56C322C1}"/>
              </a:ext>
            </a:extLst>
          </p:cNvPr>
          <p:cNvCxnSpPr>
            <a:cxnSpLocks/>
          </p:cNvCxnSpPr>
          <p:nvPr/>
        </p:nvCxnSpPr>
        <p:spPr>
          <a:xfrm>
            <a:off x="7990714" y="3226738"/>
            <a:ext cx="6993" cy="3362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 стрелкой 77">
            <a:extLst>
              <a:ext uri="{FF2B5EF4-FFF2-40B4-BE49-F238E27FC236}">
                <a16:creationId xmlns:a16="http://schemas.microsoft.com/office/drawing/2014/main" id="{8C6100AD-FCED-47E2-AB11-56E3A8450913}"/>
              </a:ext>
            </a:extLst>
          </p:cNvPr>
          <p:cNvCxnSpPr>
            <a:cxnSpLocks/>
          </p:cNvCxnSpPr>
          <p:nvPr/>
        </p:nvCxnSpPr>
        <p:spPr>
          <a:xfrm>
            <a:off x="7963694" y="3866356"/>
            <a:ext cx="0" cy="384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id="{2BDC7FF5-E3AC-4DA8-8FA1-9CDA04EC1D82}"/>
              </a:ext>
            </a:extLst>
          </p:cNvPr>
          <p:cNvCxnSpPr/>
          <p:nvPr/>
        </p:nvCxnSpPr>
        <p:spPr>
          <a:xfrm>
            <a:off x="9906000" y="3226738"/>
            <a:ext cx="0" cy="237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Прямая со стрелкой 83">
            <a:extLst>
              <a:ext uri="{FF2B5EF4-FFF2-40B4-BE49-F238E27FC236}">
                <a16:creationId xmlns:a16="http://schemas.microsoft.com/office/drawing/2014/main" id="{2B96E66C-E755-431A-A9E6-337541403039}"/>
              </a:ext>
            </a:extLst>
          </p:cNvPr>
          <p:cNvCxnSpPr/>
          <p:nvPr/>
        </p:nvCxnSpPr>
        <p:spPr>
          <a:xfrm>
            <a:off x="9918700" y="3866356"/>
            <a:ext cx="0" cy="338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Прямая со стрелкой 85">
            <a:extLst>
              <a:ext uri="{FF2B5EF4-FFF2-40B4-BE49-F238E27FC236}">
                <a16:creationId xmlns:a16="http://schemas.microsoft.com/office/drawing/2014/main" id="{8107551D-3560-4B47-BE8F-9EA2A6778E6D}"/>
              </a:ext>
            </a:extLst>
          </p:cNvPr>
          <p:cNvCxnSpPr/>
          <p:nvPr/>
        </p:nvCxnSpPr>
        <p:spPr>
          <a:xfrm>
            <a:off x="9906000" y="4581525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151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2B49E01-1C19-4067-B921-E2B2AF4DDC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569700" cy="56674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2CCF517-A1BD-4D9F-83AC-0A643D1DC2F2}"/>
              </a:ext>
            </a:extLst>
          </p:cNvPr>
          <p:cNvSpPr txBox="1"/>
          <p:nvPr/>
        </p:nvSpPr>
        <p:spPr>
          <a:xfrm>
            <a:off x="0" y="5525149"/>
            <a:ext cx="120523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Інтернет речей (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англ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Internet Of Things, IoT) -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 обчислювальної мережі фізичних предметів («речей»), оснащених вбудованими технологіями для взаємодії один з одним або із зовнішнім середовищем, що розглядає організацію таких мереж як явище, здатне перебудувати економічні та суспільні процеси, що виключає із частини дій та операцій необхідність участі людини.</a:t>
            </a:r>
          </a:p>
        </p:txBody>
      </p:sp>
    </p:spTree>
    <p:extLst>
      <p:ext uri="{BB962C8B-B14F-4D97-AF65-F5344CB8AC3E}">
        <p14:creationId xmlns:p14="http://schemas.microsoft.com/office/powerpoint/2010/main" val="22270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D6BCE98-BE86-4019-9C9D-44EEA0113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49301"/>
            <a:ext cx="8596668" cy="5292062"/>
          </a:xfrm>
        </p:spPr>
        <p:txBody>
          <a:bodyPr/>
          <a:lstStyle/>
          <a:p>
            <a:pPr marL="0" indent="0">
              <a:buNone/>
            </a:pP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Персональні продажі у комунікативному процесі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Фактори персонального продажу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Процес персональних продажів</a:t>
            </a:r>
          </a:p>
          <a:p>
            <a:pPr marL="0" indent="0">
              <a:buNone/>
            </a:pPr>
            <a:r>
              <a:rPr lang="uk-UA" sz="28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Перспективи використання хмарних технологій в маркетингу.</a:t>
            </a:r>
          </a:p>
        </p:txBody>
      </p:sp>
    </p:spTree>
    <p:extLst>
      <p:ext uri="{BB962C8B-B14F-4D97-AF65-F5344CB8AC3E}">
        <p14:creationId xmlns:p14="http://schemas.microsoft.com/office/powerpoint/2010/main" val="358497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682DE79-55B7-481C-BB0F-9B90A0384AF3}"/>
              </a:ext>
            </a:extLst>
          </p:cNvPr>
          <p:cNvSpPr txBox="1"/>
          <p:nvPr/>
        </p:nvSpPr>
        <p:spPr>
          <a:xfrm>
            <a:off x="546100" y="345043"/>
            <a:ext cx="8077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комунікативному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EBDAFA-653A-4E58-97F8-559CE690CAC4}"/>
              </a:ext>
            </a:extLst>
          </p:cNvPr>
          <p:cNvSpPr txBox="1"/>
          <p:nvPr/>
        </p:nvSpPr>
        <p:spPr>
          <a:xfrm>
            <a:off x="546100" y="1566893"/>
            <a:ext cx="874395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Персональні продажі — це усне подання товару чи послуги під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розмови з одним чи кількома покупцями для здійснення їх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продажу. Даний інструмент активно застосовують у торгівлі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дорогими товарами, оскільки витрати, пов’язані з цим видом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комунікації, високі, до того ж дорогі товари зазвичай розраховані на вузьку групу споживачів, інформувати яких доцільніше за допомогою особової комунікації.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персональних продажів дуже важливе під час просування на ринок промислових товарів — особисті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контакти є неоціненним чинником здійснення продажу значної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частини товарів промислового призначення.</a:t>
            </a:r>
          </a:p>
        </p:txBody>
      </p:sp>
    </p:spTree>
    <p:extLst>
      <p:ext uri="{BB962C8B-B14F-4D97-AF65-F5344CB8AC3E}">
        <p14:creationId xmlns:p14="http://schemas.microsoft.com/office/powerpoint/2010/main" val="418605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D9F9AEF-9612-4281-A00D-48087184D8C8}"/>
              </a:ext>
            </a:extLst>
          </p:cNvPr>
          <p:cNvSpPr txBox="1"/>
          <p:nvPr/>
        </p:nvSpPr>
        <p:spPr>
          <a:xfrm>
            <a:off x="977900" y="927100"/>
            <a:ext cx="818515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 роботи у сфері персонального продажу:</a:t>
            </a:r>
          </a:p>
          <a:p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розпочати власну справу;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розвивати нові особисті та ділові навички;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одночасно працювати і виховувати дітей;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покращити рівень життя своєї родини;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можливість зустрічатися та спілкуватись з цікавими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людьми;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відсутність будь-якої дискримінації;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гнучкий графік роботи.</a:t>
            </a:r>
          </a:p>
        </p:txBody>
      </p:sp>
    </p:spTree>
    <p:extLst>
      <p:ext uri="{BB962C8B-B14F-4D97-AF65-F5344CB8AC3E}">
        <p14:creationId xmlns:p14="http://schemas.microsoft.com/office/powerpoint/2010/main" val="2183048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E65A137-0F6F-4473-994C-6E2250BAC49F}"/>
              </a:ext>
            </a:extLst>
          </p:cNvPr>
          <p:cNvSpPr txBox="1"/>
          <p:nvPr/>
        </p:nvSpPr>
        <p:spPr>
          <a:xfrm>
            <a:off x="2495550" y="2153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Фактори персонального продажу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CCA70F6-DB2E-4609-8862-EC84F3E054F6}"/>
              </a:ext>
            </a:extLst>
          </p:cNvPr>
          <p:cNvSpPr txBox="1"/>
          <p:nvPr/>
        </p:nvSpPr>
        <p:spPr>
          <a:xfrm>
            <a:off x="558800" y="1092706"/>
            <a:ext cx="93218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 кілька критеріїв, за якими характеризують вдалого продавця.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Процес продажу — це послідовність стимулів і реакцій.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продавець знайде правильний стимул, наприклад створить у споживача уявлення про вигоду, пов’язану з придбанням товару, продаж відбудеться сам собою.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Продавець діє тим переконливіше, чим краще йому вдасться підтримати покупця під час прийняття рішення.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Імідж магазину складається з двох компонентів — іміджу форми торгового підприємства і сприйняття споживачами конкретної специфіки конкретного магазину.</a:t>
            </a:r>
          </a:p>
        </p:txBody>
      </p:sp>
    </p:spTree>
    <p:extLst>
      <p:ext uri="{BB962C8B-B14F-4D97-AF65-F5344CB8AC3E}">
        <p14:creationId xmlns:p14="http://schemas.microsoft.com/office/powerpoint/2010/main" val="1292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218E48C-15AE-42C1-AC73-CB951B1EBEFF}"/>
              </a:ext>
            </a:extLst>
          </p:cNvPr>
          <p:cNvSpPr txBox="1"/>
          <p:nvPr/>
        </p:nvSpPr>
        <p:spPr>
          <a:xfrm>
            <a:off x="431800" y="117693"/>
            <a:ext cx="96393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Імідж магазину складається з двох компонентів — іміджу форми торгового підприємства і сприйняття споживачами конкретної специфіки конкретного магазину. Дослідження іміджу підприємств торгівлі дало  змогу виокремити низку найважливіших атрибутів.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Зручність розташування: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близькість розташування;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наявність автостоянки або близькість транспортних маршрутів.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Облаштування магазину: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архітектура;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зручність здійснення купівлі;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наявність устаткування, яке полегшує процес продажу і купівлі, дає змогу зручно, функціонально розміщувати певні групи товарів.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Атмосфера магазину.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Наявність послуг служби клієнтів: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попереднє замовлення товару;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доставка товару додому;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повернення товару, якщо він з якихось причин не задовольняє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окупця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надання кредиту.</a:t>
            </a:r>
          </a:p>
        </p:txBody>
      </p:sp>
    </p:spTree>
    <p:extLst>
      <p:ext uri="{BB962C8B-B14F-4D97-AF65-F5344CB8AC3E}">
        <p14:creationId xmlns:p14="http://schemas.microsoft.com/office/powerpoint/2010/main" val="4069930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9273F8-855D-4409-A1D8-A38E67BAA962}"/>
              </a:ext>
            </a:extLst>
          </p:cNvPr>
          <p:cNvSpPr txBox="1"/>
          <p:nvPr/>
        </p:nvSpPr>
        <p:spPr>
          <a:xfrm>
            <a:off x="1600200" y="532884"/>
            <a:ext cx="61087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персональних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endParaRPr lang="ru-RU" sz="2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FA1F04-7AB7-4CD6-A957-8B09C40388EB}"/>
              </a:ext>
            </a:extLst>
          </p:cNvPr>
          <p:cNvSpPr txBox="1"/>
          <p:nvPr/>
        </p:nvSpPr>
        <p:spPr>
          <a:xfrm>
            <a:off x="1600200" y="6325116"/>
            <a:ext cx="61087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персонального продажу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7F10C63-DF04-4B71-8766-5949BD2918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6138" y="895350"/>
            <a:ext cx="5592762" cy="52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1043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4EFDB8F-F098-4CD4-984E-5AAA482EA3D6}"/>
              </a:ext>
            </a:extLst>
          </p:cNvPr>
          <p:cNvSpPr txBox="1"/>
          <p:nvPr/>
        </p:nvSpPr>
        <p:spPr>
          <a:xfrm>
            <a:off x="1257300" y="228600"/>
            <a:ext cx="8585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Перспективи використання хмарних технологій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маркетингу.</a:t>
            </a:r>
          </a:p>
          <a:p>
            <a:r>
              <a:rPr lang="uk-UA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15C655-CE4F-4DD7-A6EC-F8660AF8B09D}"/>
              </a:ext>
            </a:extLst>
          </p:cNvPr>
          <p:cNvSpPr txBox="1"/>
          <p:nvPr/>
        </p:nvSpPr>
        <p:spPr>
          <a:xfrm>
            <a:off x="622300" y="785991"/>
            <a:ext cx="9220200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 здійснення персональних продажів торговий агент для кожної конкретної ситуації обирає відповідний стиль комунікації. Існує п’ять основних елементів комунікативного стилю у використанні хмарних технологій: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темп, або швидкість, з якою торговий агент просувається до завершення продажу. Торговий агент коригує цей темп так, щоб покупець не відчував, що на нього тиснуть, прискорюють прийняття рішення, або, навпаки, щоб він не нудьгував;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масштаб, або охоплення аудиторії презентацією. Для деяких товарів та аудиторій презентація може бути широкомасштабною, для вужчої аудиторії і спеціалізованого товару презентація обмежується вужчими рамками;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глибина інтересу — ступінь вивчення агентами процесу прийняття рішення споживачем;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інтерактивна поведінка — персональні продажі характеризуються активною поведінкою самого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агента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він формулює і ставить запитання, одержує від споживача інформацію про свій товар та товари конкурентів, подає продукт так, що це не перешкоджає взаємодії з покупцем;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використання додаткових матеріалів — торгові агенти багатьох підприємств використовують для підкріплення своїх презентацій додаткові матеріали, відео- та аудіовізуальні засоби. </a:t>
            </a:r>
          </a:p>
        </p:txBody>
      </p:sp>
    </p:spTree>
    <p:extLst>
      <p:ext uri="{BB962C8B-B14F-4D97-AF65-F5344CB8AC3E}">
        <p14:creationId xmlns:p14="http://schemas.microsoft.com/office/powerpoint/2010/main" val="1076807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4">
            <a:extLst>
              <a:ext uri="{FF2B5EF4-FFF2-40B4-BE49-F238E27FC236}">
                <a16:creationId xmlns:a16="http://schemas.microsoft.com/office/drawing/2014/main" id="{60261B3B-1351-4BDE-A607-A51D32A6C8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594" y="0"/>
            <a:ext cx="9413984" cy="675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03750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985</TotalTime>
  <Words>809</Words>
  <Application>Microsoft Office PowerPoint</Application>
  <PresentationFormat>Широкоэкранный</PresentationFormat>
  <Paragraphs>131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Times New Roman</vt:lpstr>
      <vt:lpstr>Trebuchet MS</vt:lpstr>
      <vt:lpstr>Wingdings 3</vt:lpstr>
      <vt:lpstr>Аспект</vt:lpstr>
      <vt:lpstr>Хмарні технології в управлінні маркетинговою діяльністю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MapReduce - модель розподіленої обробки даних, запропонована Google для обробки великих обсягів даних на комп'ютерних кластерах. </vt:lpstr>
      <vt:lpstr>Побудова системи обміну інформації </vt:lpstr>
      <vt:lpstr>Механізми доступу та комунікація даними </vt:lpstr>
      <vt:lpstr>Модель багатовимірного представлення інформації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Хмарні технології в управлінні маркетинговою діяльністю</dc:title>
  <dc:creator>Иванов</dc:creator>
  <cp:lastModifiedBy>nik.nik.ivanov@gmail.com</cp:lastModifiedBy>
  <cp:revision>53</cp:revision>
  <dcterms:created xsi:type="dcterms:W3CDTF">2022-10-18T06:29:57Z</dcterms:created>
  <dcterms:modified xsi:type="dcterms:W3CDTF">2025-11-13T10:32:20Z</dcterms:modified>
</cp:coreProperties>
</file>