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7" r:id="rId5"/>
    <p:sldId id="260" r:id="rId6"/>
    <p:sldId id="261" r:id="rId7"/>
    <p:sldId id="278" r:id="rId8"/>
    <p:sldId id="263" r:id="rId9"/>
    <p:sldId id="266" r:id="rId10"/>
    <p:sldId id="264" r:id="rId11"/>
    <p:sldId id="265" r:id="rId12"/>
    <p:sldId id="279" r:id="rId13"/>
    <p:sldId id="280" r:id="rId14"/>
    <p:sldId id="281" r:id="rId15"/>
    <p:sldId id="282" r:id="rId16"/>
    <p:sldId id="259" r:id="rId17"/>
    <p:sldId id="283" r:id="rId18"/>
    <p:sldId id="284" r:id="rId19"/>
    <p:sldId id="285" r:id="rId20"/>
    <p:sldId id="286" r:id="rId21"/>
    <p:sldId id="268" r:id="rId22"/>
    <p:sldId id="270" r:id="rId23"/>
    <p:sldId id="287" r:id="rId24"/>
    <p:sldId id="288" r:id="rId25"/>
    <p:sldId id="289" r:id="rId26"/>
    <p:sldId id="293" r:id="rId27"/>
    <p:sldId id="272" r:id="rId28"/>
    <p:sldId id="291" r:id="rId29"/>
    <p:sldId id="294" r:id="rId30"/>
    <p:sldId id="298" r:id="rId31"/>
    <p:sldId id="271" r:id="rId32"/>
    <p:sldId id="295" r:id="rId33"/>
    <p:sldId id="269" r:id="rId34"/>
    <p:sldId id="296" r:id="rId35"/>
    <p:sldId id="297" r:id="rId36"/>
    <p:sldId id="267" r:id="rId37"/>
    <p:sldId id="274" r:id="rId38"/>
    <p:sldId id="305" r:id="rId39"/>
    <p:sldId id="308" r:id="rId40"/>
    <p:sldId id="309" r:id="rId41"/>
    <p:sldId id="306" r:id="rId42"/>
    <p:sldId id="276" r:id="rId43"/>
    <p:sldId id="301" r:id="rId44"/>
    <p:sldId id="310" r:id="rId45"/>
    <p:sldId id="311" r:id="rId46"/>
    <p:sldId id="312" r:id="rId47"/>
    <p:sldId id="303" r:id="rId48"/>
    <p:sldId id="299" r:id="rId49"/>
    <p:sldId id="313" r:id="rId50"/>
    <p:sldId id="314" r:id="rId51"/>
    <p:sldId id="300" r:id="rId5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E5E05D-51CD-47DD-86EE-65475F442367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725FAB8-69AD-4FB9-9E39-0A4A08AE18CC}">
      <dgm:prSet/>
      <dgm:spPr/>
      <dgm:t>
        <a:bodyPr/>
        <a:lstStyle/>
        <a:p>
          <a:pPr rtl="0"/>
          <a:r>
            <a:rPr lang="uk-UA" dirty="0"/>
            <a:t>З'ясовується - успадковується ознака і чи має вона контрастні форми.</a:t>
          </a:r>
        </a:p>
      </dgm:t>
    </dgm:pt>
    <dgm:pt modelId="{EDCD9BB8-A17C-40C0-BE4A-41FE258D2B4C}" type="parTrans" cxnId="{81D4F52D-5056-4E92-A77C-A366283231C1}">
      <dgm:prSet/>
      <dgm:spPr/>
      <dgm:t>
        <a:bodyPr/>
        <a:lstStyle/>
        <a:p>
          <a:endParaRPr lang="uk-UA"/>
        </a:p>
      </dgm:t>
    </dgm:pt>
    <dgm:pt modelId="{A5826738-965C-4D86-9998-10E38ACFC429}" type="sibTrans" cxnId="{81D4F52D-5056-4E92-A77C-A366283231C1}">
      <dgm:prSet/>
      <dgm:spPr/>
      <dgm:t>
        <a:bodyPr/>
        <a:lstStyle/>
        <a:p>
          <a:endParaRPr lang="uk-UA"/>
        </a:p>
      </dgm:t>
    </dgm:pt>
    <dgm:pt modelId="{F3BB1A72-1266-4B5B-BAFB-14295A76EE15}">
      <dgm:prSet/>
      <dgm:spPr/>
      <dgm:t>
        <a:bodyPr/>
        <a:lstStyle/>
        <a:p>
          <a:pPr rtl="0"/>
          <a:r>
            <a:rPr lang="uk-UA" dirty="0"/>
            <a:t>З'ясовується число генів, що контролюють розвиток даної ознаки.</a:t>
          </a:r>
        </a:p>
      </dgm:t>
    </dgm:pt>
    <dgm:pt modelId="{3A5843BE-B072-4D66-B759-BE9F816FBD99}" type="parTrans" cxnId="{2FC58540-E161-460C-9D94-42007998623A}">
      <dgm:prSet/>
      <dgm:spPr/>
      <dgm:t>
        <a:bodyPr/>
        <a:lstStyle/>
        <a:p>
          <a:endParaRPr lang="uk-UA"/>
        </a:p>
      </dgm:t>
    </dgm:pt>
    <dgm:pt modelId="{42C49AC8-D04D-4C05-B0C8-787EA841EF63}" type="sibTrans" cxnId="{2FC58540-E161-460C-9D94-42007998623A}">
      <dgm:prSet/>
      <dgm:spPr/>
      <dgm:t>
        <a:bodyPr/>
        <a:lstStyle/>
        <a:p>
          <a:endParaRPr lang="uk-UA"/>
        </a:p>
      </dgm:t>
    </dgm:pt>
    <dgm:pt modelId="{91B997AC-ECC4-4F8A-B074-F389A97E6E80}">
      <dgm:prSet/>
      <dgm:spPr/>
      <dgm:t>
        <a:bodyPr/>
        <a:lstStyle/>
        <a:p>
          <a:pPr rtl="0"/>
          <a:r>
            <a:rPr lang="uk-UA" dirty="0"/>
            <a:t>З’ясовується - чи є взаємодія між цими генами.</a:t>
          </a:r>
        </a:p>
      </dgm:t>
    </dgm:pt>
    <dgm:pt modelId="{36387C88-D95F-41FC-8DFD-41437C16E123}" type="parTrans" cxnId="{378AE338-CFCE-4A64-AE26-CAB6E88E9260}">
      <dgm:prSet/>
      <dgm:spPr/>
      <dgm:t>
        <a:bodyPr/>
        <a:lstStyle/>
        <a:p>
          <a:endParaRPr lang="uk-UA"/>
        </a:p>
      </dgm:t>
    </dgm:pt>
    <dgm:pt modelId="{3A08490A-6C60-400F-84C9-7DF26E925BD4}" type="sibTrans" cxnId="{378AE338-CFCE-4A64-AE26-CAB6E88E9260}">
      <dgm:prSet/>
      <dgm:spPr/>
      <dgm:t>
        <a:bodyPr/>
        <a:lstStyle/>
        <a:p>
          <a:endParaRPr lang="uk-UA"/>
        </a:p>
      </dgm:t>
    </dgm:pt>
    <dgm:pt modelId="{226DA9BA-0222-46A3-99CD-F400A3B3A49E}">
      <dgm:prSet/>
      <dgm:spPr/>
      <dgm:t>
        <a:bodyPr/>
        <a:lstStyle/>
        <a:p>
          <a:pPr rtl="0"/>
          <a:r>
            <a:rPr lang="uk-UA" dirty="0"/>
            <a:t>Визначається група зчеплення (хромосома) і картування генів в хромосомі.</a:t>
          </a:r>
        </a:p>
      </dgm:t>
    </dgm:pt>
    <dgm:pt modelId="{E7DCBAB0-98CA-4632-A439-52B8C2598D01}" type="parTrans" cxnId="{CBFE4AB9-ADA9-41A6-88A0-661665E1BF19}">
      <dgm:prSet/>
      <dgm:spPr/>
      <dgm:t>
        <a:bodyPr/>
        <a:lstStyle/>
        <a:p>
          <a:endParaRPr lang="uk-UA"/>
        </a:p>
      </dgm:t>
    </dgm:pt>
    <dgm:pt modelId="{85B4D426-F9FE-4C95-8049-1D06E505F2B3}" type="sibTrans" cxnId="{CBFE4AB9-ADA9-41A6-88A0-661665E1BF19}">
      <dgm:prSet/>
      <dgm:spPr/>
      <dgm:t>
        <a:bodyPr/>
        <a:lstStyle/>
        <a:p>
          <a:endParaRPr lang="uk-UA"/>
        </a:p>
      </dgm:t>
    </dgm:pt>
    <dgm:pt modelId="{E009061E-8F24-47A1-80E9-A7540A4E7F3F}">
      <dgm:prSet/>
      <dgm:spPr/>
      <dgm:t>
        <a:bodyPr/>
        <a:lstStyle/>
        <a:p>
          <a:pPr rtl="0"/>
          <a:r>
            <a:rPr lang="uk-UA" dirty="0"/>
            <a:t>Дається характеристика генів (клонування, визначення послідовності нуклеотидів в ДНК, з'ясовується </a:t>
          </a:r>
          <a:r>
            <a:rPr lang="uk-UA" dirty="0" err="1"/>
            <a:t>інтрон-екзонна</a:t>
          </a:r>
          <a:r>
            <a:rPr lang="uk-UA" dirty="0"/>
            <a:t> структура гена і експресія гена в онтогенезі).</a:t>
          </a:r>
        </a:p>
      </dgm:t>
    </dgm:pt>
    <dgm:pt modelId="{0A6C8716-1A32-46CB-ADCB-3E351A573644}" type="parTrans" cxnId="{53FA79CC-EE0F-4147-A7B3-5713301A518F}">
      <dgm:prSet/>
      <dgm:spPr/>
      <dgm:t>
        <a:bodyPr/>
        <a:lstStyle/>
        <a:p>
          <a:endParaRPr lang="uk-UA"/>
        </a:p>
      </dgm:t>
    </dgm:pt>
    <dgm:pt modelId="{C6FCAB01-3B87-4DFD-90BB-CD0812D8AE1F}" type="sibTrans" cxnId="{53FA79CC-EE0F-4147-A7B3-5713301A518F}">
      <dgm:prSet/>
      <dgm:spPr/>
      <dgm:t>
        <a:bodyPr/>
        <a:lstStyle/>
        <a:p>
          <a:endParaRPr lang="uk-UA"/>
        </a:p>
      </dgm:t>
    </dgm:pt>
    <dgm:pt modelId="{E9981215-2143-4ED2-81CA-36013BC2C833}" type="pres">
      <dgm:prSet presAssocID="{7EE5E05D-51CD-47DD-86EE-65475F442367}" presName="diagram" presStyleCnt="0">
        <dgm:presLayoutVars>
          <dgm:dir/>
          <dgm:resizeHandles val="exact"/>
        </dgm:presLayoutVars>
      </dgm:prSet>
      <dgm:spPr/>
    </dgm:pt>
    <dgm:pt modelId="{EFF919F4-6D02-4FE5-9CA4-C0B4F5FC407C}" type="pres">
      <dgm:prSet presAssocID="{5725FAB8-69AD-4FB9-9E39-0A4A08AE18CC}" presName="node" presStyleLbl="node1" presStyleIdx="0" presStyleCnt="5">
        <dgm:presLayoutVars>
          <dgm:bulletEnabled val="1"/>
        </dgm:presLayoutVars>
      </dgm:prSet>
      <dgm:spPr/>
    </dgm:pt>
    <dgm:pt modelId="{1BC8DE5A-45A8-4187-BCF3-D5D84B2C34AD}" type="pres">
      <dgm:prSet presAssocID="{A5826738-965C-4D86-9998-10E38ACFC429}" presName="sibTrans" presStyleCnt="0"/>
      <dgm:spPr/>
    </dgm:pt>
    <dgm:pt modelId="{522D763D-BDE9-417E-9DDF-9314EAA2AFB4}" type="pres">
      <dgm:prSet presAssocID="{F3BB1A72-1266-4B5B-BAFB-14295A76EE15}" presName="node" presStyleLbl="node1" presStyleIdx="1" presStyleCnt="5">
        <dgm:presLayoutVars>
          <dgm:bulletEnabled val="1"/>
        </dgm:presLayoutVars>
      </dgm:prSet>
      <dgm:spPr/>
    </dgm:pt>
    <dgm:pt modelId="{BD584606-BB77-4131-8A31-1A8B154EC88A}" type="pres">
      <dgm:prSet presAssocID="{42C49AC8-D04D-4C05-B0C8-787EA841EF63}" presName="sibTrans" presStyleCnt="0"/>
      <dgm:spPr/>
    </dgm:pt>
    <dgm:pt modelId="{2EFEA631-2621-4EEC-B6C6-C8116B4C981D}" type="pres">
      <dgm:prSet presAssocID="{91B997AC-ECC4-4F8A-B074-F389A97E6E80}" presName="node" presStyleLbl="node1" presStyleIdx="2" presStyleCnt="5">
        <dgm:presLayoutVars>
          <dgm:bulletEnabled val="1"/>
        </dgm:presLayoutVars>
      </dgm:prSet>
      <dgm:spPr/>
    </dgm:pt>
    <dgm:pt modelId="{8BF05BEE-C3F8-433E-995F-46536B1BD80C}" type="pres">
      <dgm:prSet presAssocID="{3A08490A-6C60-400F-84C9-7DF26E925BD4}" presName="sibTrans" presStyleCnt="0"/>
      <dgm:spPr/>
    </dgm:pt>
    <dgm:pt modelId="{28EB6EA4-2B7B-426D-A9D9-812E3C0015A8}" type="pres">
      <dgm:prSet presAssocID="{226DA9BA-0222-46A3-99CD-F400A3B3A49E}" presName="node" presStyleLbl="node1" presStyleIdx="3" presStyleCnt="5">
        <dgm:presLayoutVars>
          <dgm:bulletEnabled val="1"/>
        </dgm:presLayoutVars>
      </dgm:prSet>
      <dgm:spPr/>
    </dgm:pt>
    <dgm:pt modelId="{2C345A7F-944F-40DD-A66F-EEE9FE0A2F8B}" type="pres">
      <dgm:prSet presAssocID="{85B4D426-F9FE-4C95-8049-1D06E505F2B3}" presName="sibTrans" presStyleCnt="0"/>
      <dgm:spPr/>
    </dgm:pt>
    <dgm:pt modelId="{DE6378C1-D3A5-4FB8-8FAF-66DF820583EA}" type="pres">
      <dgm:prSet presAssocID="{E009061E-8F24-47A1-80E9-A7540A4E7F3F}" presName="node" presStyleLbl="node1" presStyleIdx="4" presStyleCnt="5">
        <dgm:presLayoutVars>
          <dgm:bulletEnabled val="1"/>
        </dgm:presLayoutVars>
      </dgm:prSet>
      <dgm:spPr/>
    </dgm:pt>
  </dgm:ptLst>
  <dgm:cxnLst>
    <dgm:cxn modelId="{81D4F52D-5056-4E92-A77C-A366283231C1}" srcId="{7EE5E05D-51CD-47DD-86EE-65475F442367}" destId="{5725FAB8-69AD-4FB9-9E39-0A4A08AE18CC}" srcOrd="0" destOrd="0" parTransId="{EDCD9BB8-A17C-40C0-BE4A-41FE258D2B4C}" sibTransId="{A5826738-965C-4D86-9998-10E38ACFC429}"/>
    <dgm:cxn modelId="{DE63452F-294F-4C8D-B7A3-8CE53712A0F0}" type="presOf" srcId="{F3BB1A72-1266-4B5B-BAFB-14295A76EE15}" destId="{522D763D-BDE9-417E-9DDF-9314EAA2AFB4}" srcOrd="0" destOrd="0" presId="urn:microsoft.com/office/officeart/2005/8/layout/default"/>
    <dgm:cxn modelId="{378AE338-CFCE-4A64-AE26-CAB6E88E9260}" srcId="{7EE5E05D-51CD-47DD-86EE-65475F442367}" destId="{91B997AC-ECC4-4F8A-B074-F389A97E6E80}" srcOrd="2" destOrd="0" parTransId="{36387C88-D95F-41FC-8DFD-41437C16E123}" sibTransId="{3A08490A-6C60-400F-84C9-7DF26E925BD4}"/>
    <dgm:cxn modelId="{2FC58540-E161-460C-9D94-42007998623A}" srcId="{7EE5E05D-51CD-47DD-86EE-65475F442367}" destId="{F3BB1A72-1266-4B5B-BAFB-14295A76EE15}" srcOrd="1" destOrd="0" parTransId="{3A5843BE-B072-4D66-B759-BE9F816FBD99}" sibTransId="{42C49AC8-D04D-4C05-B0C8-787EA841EF63}"/>
    <dgm:cxn modelId="{23981C6C-676B-47FC-A7E1-2736CD4B1CB1}" type="presOf" srcId="{226DA9BA-0222-46A3-99CD-F400A3B3A49E}" destId="{28EB6EA4-2B7B-426D-A9D9-812E3C0015A8}" srcOrd="0" destOrd="0" presId="urn:microsoft.com/office/officeart/2005/8/layout/default"/>
    <dgm:cxn modelId="{CBFE4AB9-ADA9-41A6-88A0-661665E1BF19}" srcId="{7EE5E05D-51CD-47DD-86EE-65475F442367}" destId="{226DA9BA-0222-46A3-99CD-F400A3B3A49E}" srcOrd="3" destOrd="0" parTransId="{E7DCBAB0-98CA-4632-A439-52B8C2598D01}" sibTransId="{85B4D426-F9FE-4C95-8049-1D06E505F2B3}"/>
    <dgm:cxn modelId="{8482E5B9-2134-417D-9116-5F87CD4D2AE2}" type="presOf" srcId="{E009061E-8F24-47A1-80E9-A7540A4E7F3F}" destId="{DE6378C1-D3A5-4FB8-8FAF-66DF820583EA}" srcOrd="0" destOrd="0" presId="urn:microsoft.com/office/officeart/2005/8/layout/default"/>
    <dgm:cxn modelId="{53FA79CC-EE0F-4147-A7B3-5713301A518F}" srcId="{7EE5E05D-51CD-47DD-86EE-65475F442367}" destId="{E009061E-8F24-47A1-80E9-A7540A4E7F3F}" srcOrd="4" destOrd="0" parTransId="{0A6C8716-1A32-46CB-ADCB-3E351A573644}" sibTransId="{C6FCAB01-3B87-4DFD-90BB-CD0812D8AE1F}"/>
    <dgm:cxn modelId="{94ADF4D6-A53B-401C-889E-C873317643F8}" type="presOf" srcId="{5725FAB8-69AD-4FB9-9E39-0A4A08AE18CC}" destId="{EFF919F4-6D02-4FE5-9CA4-C0B4F5FC407C}" srcOrd="0" destOrd="0" presId="urn:microsoft.com/office/officeart/2005/8/layout/default"/>
    <dgm:cxn modelId="{AA91D1FA-FB04-4A18-B626-E01379BA0DB1}" type="presOf" srcId="{7EE5E05D-51CD-47DD-86EE-65475F442367}" destId="{E9981215-2143-4ED2-81CA-36013BC2C833}" srcOrd="0" destOrd="0" presId="urn:microsoft.com/office/officeart/2005/8/layout/default"/>
    <dgm:cxn modelId="{6FCCBAFD-09A6-40EB-8FAB-BA4766B50699}" type="presOf" srcId="{91B997AC-ECC4-4F8A-B074-F389A97E6E80}" destId="{2EFEA631-2621-4EEC-B6C6-C8116B4C981D}" srcOrd="0" destOrd="0" presId="urn:microsoft.com/office/officeart/2005/8/layout/default"/>
    <dgm:cxn modelId="{0B4383CF-94D1-4622-BED2-FE2C32CC5686}" type="presParOf" srcId="{E9981215-2143-4ED2-81CA-36013BC2C833}" destId="{EFF919F4-6D02-4FE5-9CA4-C0B4F5FC407C}" srcOrd="0" destOrd="0" presId="urn:microsoft.com/office/officeart/2005/8/layout/default"/>
    <dgm:cxn modelId="{B0890BE8-A2D4-444E-939C-E00AFD25FAB2}" type="presParOf" srcId="{E9981215-2143-4ED2-81CA-36013BC2C833}" destId="{1BC8DE5A-45A8-4187-BCF3-D5D84B2C34AD}" srcOrd="1" destOrd="0" presId="urn:microsoft.com/office/officeart/2005/8/layout/default"/>
    <dgm:cxn modelId="{015907F1-E5BD-43D8-869D-65EABF14E168}" type="presParOf" srcId="{E9981215-2143-4ED2-81CA-36013BC2C833}" destId="{522D763D-BDE9-417E-9DDF-9314EAA2AFB4}" srcOrd="2" destOrd="0" presId="urn:microsoft.com/office/officeart/2005/8/layout/default"/>
    <dgm:cxn modelId="{3351DF24-BB47-4A32-BAB4-23890E52825F}" type="presParOf" srcId="{E9981215-2143-4ED2-81CA-36013BC2C833}" destId="{BD584606-BB77-4131-8A31-1A8B154EC88A}" srcOrd="3" destOrd="0" presId="urn:microsoft.com/office/officeart/2005/8/layout/default"/>
    <dgm:cxn modelId="{52A2F9EB-AC25-4DD2-B9DF-A317C35F9D21}" type="presParOf" srcId="{E9981215-2143-4ED2-81CA-36013BC2C833}" destId="{2EFEA631-2621-4EEC-B6C6-C8116B4C981D}" srcOrd="4" destOrd="0" presId="urn:microsoft.com/office/officeart/2005/8/layout/default"/>
    <dgm:cxn modelId="{E87F14C0-ED4E-4143-92ED-210AF446DC08}" type="presParOf" srcId="{E9981215-2143-4ED2-81CA-36013BC2C833}" destId="{8BF05BEE-C3F8-433E-995F-46536B1BD80C}" srcOrd="5" destOrd="0" presId="urn:microsoft.com/office/officeart/2005/8/layout/default"/>
    <dgm:cxn modelId="{E785CC8B-59C7-439C-AC5A-194610CB13ED}" type="presParOf" srcId="{E9981215-2143-4ED2-81CA-36013BC2C833}" destId="{28EB6EA4-2B7B-426D-A9D9-812E3C0015A8}" srcOrd="6" destOrd="0" presId="urn:microsoft.com/office/officeart/2005/8/layout/default"/>
    <dgm:cxn modelId="{EA5B095A-012C-4C2D-9B8F-E5E5C736B0A5}" type="presParOf" srcId="{E9981215-2143-4ED2-81CA-36013BC2C833}" destId="{2C345A7F-944F-40DD-A66F-EEE9FE0A2F8B}" srcOrd="7" destOrd="0" presId="urn:microsoft.com/office/officeart/2005/8/layout/default"/>
    <dgm:cxn modelId="{8EE130B5-F8DD-46C6-A529-AC7D9B844C4C}" type="presParOf" srcId="{E9981215-2143-4ED2-81CA-36013BC2C833}" destId="{DE6378C1-D3A5-4FB8-8FAF-66DF820583E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014754-63BB-4020-825B-97C64E65AF2C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88BF976-D457-469D-9E7E-09377AFC5BF1}">
      <dgm:prSet/>
      <dgm:spPr/>
      <dgm:t>
        <a:bodyPr/>
        <a:lstStyle/>
        <a:p>
          <a:pPr rtl="0"/>
          <a:r>
            <a:rPr lang="uk-UA" dirty="0"/>
            <a:t>1 − знаходження генів,що враховуються в </a:t>
          </a:r>
          <a:r>
            <a:rPr lang="uk-UA" dirty="0">
              <a:solidFill>
                <a:schemeClr val="tx1"/>
              </a:solidFill>
              <a:highlight>
                <a:srgbClr val="FFFF00"/>
              </a:highlight>
            </a:rPr>
            <a:t>негомологічних</a:t>
          </a:r>
          <a:r>
            <a:rPr lang="uk-UA" dirty="0">
              <a:highlight>
                <a:srgbClr val="FFFF00"/>
              </a:highlight>
            </a:rPr>
            <a:t> </a:t>
          </a:r>
          <a:r>
            <a:rPr lang="uk-UA" dirty="0"/>
            <a:t>хромосомах;  </a:t>
          </a:r>
        </a:p>
      </dgm:t>
    </dgm:pt>
    <dgm:pt modelId="{2BE8643D-A2BA-4828-8104-2E946CD30AC2}" type="parTrans" cxnId="{914E8F71-9FFC-4B4C-B608-01B2FCC06E9C}">
      <dgm:prSet/>
      <dgm:spPr/>
      <dgm:t>
        <a:bodyPr/>
        <a:lstStyle/>
        <a:p>
          <a:endParaRPr lang="uk-UA"/>
        </a:p>
      </dgm:t>
    </dgm:pt>
    <dgm:pt modelId="{9BBB85D9-463A-4C31-AA1A-3514428F41BC}" type="sibTrans" cxnId="{914E8F71-9FFC-4B4C-B608-01B2FCC06E9C}">
      <dgm:prSet/>
      <dgm:spPr/>
      <dgm:t>
        <a:bodyPr/>
        <a:lstStyle/>
        <a:p>
          <a:endParaRPr lang="uk-UA"/>
        </a:p>
      </dgm:t>
    </dgm:pt>
    <dgm:pt modelId="{E5C25C12-9643-43E7-ABBC-C8E14F601854}">
      <dgm:prSet/>
      <dgm:spPr/>
      <dgm:t>
        <a:bodyPr/>
        <a:lstStyle/>
        <a:p>
          <a:pPr rtl="0"/>
          <a:r>
            <a:rPr lang="uk-UA" dirty="0"/>
            <a:t>2 − </a:t>
          </a:r>
          <a:r>
            <a:rPr lang="uk-UA" dirty="0" err="1"/>
            <a:t>рівновірогідне</a:t>
          </a:r>
          <a:r>
            <a:rPr lang="uk-UA" dirty="0"/>
            <a:t> утворення гамет всіх сортів на основі випадкової розбіжності хромосом в мейозі;  </a:t>
          </a:r>
        </a:p>
      </dgm:t>
    </dgm:pt>
    <dgm:pt modelId="{34C934C8-59CD-44E7-9C52-418207F19F95}" type="parTrans" cxnId="{FBA65A5A-EDAB-4D3A-A954-4400EBAF3009}">
      <dgm:prSet/>
      <dgm:spPr/>
      <dgm:t>
        <a:bodyPr/>
        <a:lstStyle/>
        <a:p>
          <a:endParaRPr lang="uk-UA"/>
        </a:p>
      </dgm:t>
    </dgm:pt>
    <dgm:pt modelId="{8089257E-57B8-413F-A6D5-6C8B59E05EF2}" type="sibTrans" cxnId="{FBA65A5A-EDAB-4D3A-A954-4400EBAF3009}">
      <dgm:prSet/>
      <dgm:spPr/>
      <dgm:t>
        <a:bodyPr/>
        <a:lstStyle/>
        <a:p>
          <a:endParaRPr lang="uk-UA"/>
        </a:p>
      </dgm:t>
    </dgm:pt>
    <dgm:pt modelId="{9473A2C3-9CBD-48F8-82E3-F5FA737C3598}">
      <dgm:prSet/>
      <dgm:spPr/>
      <dgm:t>
        <a:bodyPr/>
        <a:lstStyle/>
        <a:p>
          <a:pPr rtl="0"/>
          <a:r>
            <a:rPr lang="uk-UA" dirty="0"/>
            <a:t>3 − </a:t>
          </a:r>
          <a:r>
            <a:rPr lang="uk-UA" dirty="0" err="1"/>
            <a:t>рівновірогідне</a:t>
          </a:r>
          <a:r>
            <a:rPr lang="uk-UA" dirty="0"/>
            <a:t> дозрівання гамет всіх типів;  </a:t>
          </a:r>
        </a:p>
      </dgm:t>
    </dgm:pt>
    <dgm:pt modelId="{99783B45-3E20-42D4-A88D-05D744A55D78}" type="parTrans" cxnId="{ECBE29C5-3414-4703-960A-07008E83700B}">
      <dgm:prSet/>
      <dgm:spPr/>
      <dgm:t>
        <a:bodyPr/>
        <a:lstStyle/>
        <a:p>
          <a:endParaRPr lang="uk-UA"/>
        </a:p>
      </dgm:t>
    </dgm:pt>
    <dgm:pt modelId="{D94C799C-6F9B-4903-B4BF-B43B1FB02658}" type="sibTrans" cxnId="{ECBE29C5-3414-4703-960A-07008E83700B}">
      <dgm:prSet/>
      <dgm:spPr/>
      <dgm:t>
        <a:bodyPr/>
        <a:lstStyle/>
        <a:p>
          <a:endParaRPr lang="uk-UA"/>
        </a:p>
      </dgm:t>
    </dgm:pt>
    <dgm:pt modelId="{6B8B6F5C-BF35-49DB-A8D5-CAACC5BE41A5}">
      <dgm:prSet/>
      <dgm:spPr/>
      <dgm:t>
        <a:bodyPr/>
        <a:lstStyle/>
        <a:p>
          <a:pPr rtl="0"/>
          <a:r>
            <a:rPr lang="uk-UA" dirty="0"/>
            <a:t>4 – </a:t>
          </a:r>
          <a:r>
            <a:rPr lang="uk-UA" dirty="0" err="1"/>
            <a:t>рівновірогідна</a:t>
          </a:r>
          <a:r>
            <a:rPr lang="uk-UA" dirty="0"/>
            <a:t> зустріч гамет при заплідненні;  </a:t>
          </a:r>
        </a:p>
      </dgm:t>
    </dgm:pt>
    <dgm:pt modelId="{1B9F1740-FB02-4570-B7EB-4B003201A86D}" type="parTrans" cxnId="{1152C164-E6D1-496E-B55B-36085B14529D}">
      <dgm:prSet/>
      <dgm:spPr/>
      <dgm:t>
        <a:bodyPr/>
        <a:lstStyle/>
        <a:p>
          <a:endParaRPr lang="uk-UA"/>
        </a:p>
      </dgm:t>
    </dgm:pt>
    <dgm:pt modelId="{17854870-1D1C-4103-BB9A-588E30AD370D}" type="sibTrans" cxnId="{1152C164-E6D1-496E-B55B-36085B14529D}">
      <dgm:prSet/>
      <dgm:spPr/>
      <dgm:t>
        <a:bodyPr/>
        <a:lstStyle/>
        <a:p>
          <a:endParaRPr lang="uk-UA"/>
        </a:p>
      </dgm:t>
    </dgm:pt>
    <dgm:pt modelId="{857F366D-266D-42BF-9FD0-220BE3422DC8}">
      <dgm:prSet/>
      <dgm:spPr/>
      <dgm:t>
        <a:bodyPr/>
        <a:lstStyle/>
        <a:p>
          <a:pPr rtl="0"/>
          <a:r>
            <a:rPr lang="uk-UA" dirty="0"/>
            <a:t>5 − </a:t>
          </a:r>
          <a:r>
            <a:rPr lang="uk-UA" dirty="0" err="1"/>
            <a:t>рівновірогідна</a:t>
          </a:r>
          <a:r>
            <a:rPr lang="uk-UA" dirty="0"/>
            <a:t> виживаність гамет і дорослих організмів;  </a:t>
          </a:r>
        </a:p>
      </dgm:t>
    </dgm:pt>
    <dgm:pt modelId="{69843C1E-2E25-47E1-BF2B-6BD3B95F91FD}" type="parTrans" cxnId="{61FE67D1-06DF-4777-B712-CF7465A03143}">
      <dgm:prSet/>
      <dgm:spPr/>
      <dgm:t>
        <a:bodyPr/>
        <a:lstStyle/>
        <a:p>
          <a:endParaRPr lang="uk-UA"/>
        </a:p>
      </dgm:t>
    </dgm:pt>
    <dgm:pt modelId="{B8AD8D70-4D40-4C30-BFB5-9F391A781949}" type="sibTrans" cxnId="{61FE67D1-06DF-4777-B712-CF7465A03143}">
      <dgm:prSet/>
      <dgm:spPr/>
      <dgm:t>
        <a:bodyPr/>
        <a:lstStyle/>
        <a:p>
          <a:endParaRPr lang="uk-UA"/>
        </a:p>
      </dgm:t>
    </dgm:pt>
    <dgm:pt modelId="{7EC2FFCD-32BD-4E07-80D0-EFBDD44E060E}">
      <dgm:prSet/>
      <dgm:spPr/>
      <dgm:t>
        <a:bodyPr/>
        <a:lstStyle/>
        <a:p>
          <a:pPr rtl="0"/>
          <a:r>
            <a:rPr lang="uk-UA" dirty="0"/>
            <a:t>6 − відносна стабільність досліджуваних ознак.</a:t>
          </a:r>
        </a:p>
      </dgm:t>
    </dgm:pt>
    <dgm:pt modelId="{115DB83D-1B3F-4884-BE16-C5A2C08B94BA}" type="parTrans" cxnId="{73F4837C-38F5-491D-B184-6B5BCB42D40B}">
      <dgm:prSet/>
      <dgm:spPr/>
      <dgm:t>
        <a:bodyPr/>
        <a:lstStyle/>
        <a:p>
          <a:endParaRPr lang="uk-UA"/>
        </a:p>
      </dgm:t>
    </dgm:pt>
    <dgm:pt modelId="{F0765E05-1CBC-4A7B-AEB5-8D52B12F77B8}" type="sibTrans" cxnId="{73F4837C-38F5-491D-B184-6B5BCB42D40B}">
      <dgm:prSet/>
      <dgm:spPr/>
      <dgm:t>
        <a:bodyPr/>
        <a:lstStyle/>
        <a:p>
          <a:endParaRPr lang="uk-UA"/>
        </a:p>
      </dgm:t>
    </dgm:pt>
    <dgm:pt modelId="{FAEE89B7-8F3F-44B0-BE66-FA869303E499}" type="pres">
      <dgm:prSet presAssocID="{56014754-63BB-4020-825B-97C64E65AF2C}" presName="diagram" presStyleCnt="0">
        <dgm:presLayoutVars>
          <dgm:dir/>
          <dgm:resizeHandles val="exact"/>
        </dgm:presLayoutVars>
      </dgm:prSet>
      <dgm:spPr/>
    </dgm:pt>
    <dgm:pt modelId="{2C3F77F6-AF05-4A21-BB5B-A550DFD46981}" type="pres">
      <dgm:prSet presAssocID="{188BF976-D457-469D-9E7E-09377AFC5BF1}" presName="node" presStyleLbl="node1" presStyleIdx="0" presStyleCnt="6" custScaleY="138443">
        <dgm:presLayoutVars>
          <dgm:bulletEnabled val="1"/>
        </dgm:presLayoutVars>
      </dgm:prSet>
      <dgm:spPr/>
    </dgm:pt>
    <dgm:pt modelId="{6461E3B3-1573-48EB-93F3-CCAA6ADBBE1B}" type="pres">
      <dgm:prSet presAssocID="{9BBB85D9-463A-4C31-AA1A-3514428F41BC}" presName="sibTrans" presStyleCnt="0"/>
      <dgm:spPr/>
    </dgm:pt>
    <dgm:pt modelId="{2F3E51B9-8457-4EFB-B56E-CAEFD235E33D}" type="pres">
      <dgm:prSet presAssocID="{E5C25C12-9643-43E7-ABBC-C8E14F601854}" presName="node" presStyleLbl="node1" presStyleIdx="1" presStyleCnt="6" custScaleY="138443">
        <dgm:presLayoutVars>
          <dgm:bulletEnabled val="1"/>
        </dgm:presLayoutVars>
      </dgm:prSet>
      <dgm:spPr/>
    </dgm:pt>
    <dgm:pt modelId="{0D7D8243-6D9C-44C7-A442-33A0DF680725}" type="pres">
      <dgm:prSet presAssocID="{8089257E-57B8-413F-A6D5-6C8B59E05EF2}" presName="sibTrans" presStyleCnt="0"/>
      <dgm:spPr/>
    </dgm:pt>
    <dgm:pt modelId="{E715EEA4-434E-455C-95E0-C9873079FCF7}" type="pres">
      <dgm:prSet presAssocID="{9473A2C3-9CBD-48F8-82E3-F5FA737C3598}" presName="node" presStyleLbl="node1" presStyleIdx="2" presStyleCnt="6" custScaleY="138443">
        <dgm:presLayoutVars>
          <dgm:bulletEnabled val="1"/>
        </dgm:presLayoutVars>
      </dgm:prSet>
      <dgm:spPr/>
    </dgm:pt>
    <dgm:pt modelId="{685905FA-5D60-4723-AAFA-459BA2A18B2E}" type="pres">
      <dgm:prSet presAssocID="{D94C799C-6F9B-4903-B4BF-B43B1FB02658}" presName="sibTrans" presStyleCnt="0"/>
      <dgm:spPr/>
    </dgm:pt>
    <dgm:pt modelId="{B3C30AB3-3832-4A63-A9F2-3AF757BE7C8B}" type="pres">
      <dgm:prSet presAssocID="{6B8B6F5C-BF35-49DB-A8D5-CAACC5BE41A5}" presName="node" presStyleLbl="node1" presStyleIdx="3" presStyleCnt="6" custScaleY="139556">
        <dgm:presLayoutVars>
          <dgm:bulletEnabled val="1"/>
        </dgm:presLayoutVars>
      </dgm:prSet>
      <dgm:spPr/>
    </dgm:pt>
    <dgm:pt modelId="{8CE822C6-9CF6-48BB-BE4F-A90E61861A69}" type="pres">
      <dgm:prSet presAssocID="{17854870-1D1C-4103-BB9A-588E30AD370D}" presName="sibTrans" presStyleCnt="0"/>
      <dgm:spPr/>
    </dgm:pt>
    <dgm:pt modelId="{FAC160F0-EE23-483D-8E91-86DAB032D6A4}" type="pres">
      <dgm:prSet presAssocID="{857F366D-266D-42BF-9FD0-220BE3422DC8}" presName="node" presStyleLbl="node1" presStyleIdx="4" presStyleCnt="6" custScaleY="139556">
        <dgm:presLayoutVars>
          <dgm:bulletEnabled val="1"/>
        </dgm:presLayoutVars>
      </dgm:prSet>
      <dgm:spPr/>
    </dgm:pt>
    <dgm:pt modelId="{5E70CF20-1523-4040-9FC5-8880E1952572}" type="pres">
      <dgm:prSet presAssocID="{B8AD8D70-4D40-4C30-BFB5-9F391A781949}" presName="sibTrans" presStyleCnt="0"/>
      <dgm:spPr/>
    </dgm:pt>
    <dgm:pt modelId="{9D6114DF-CE6B-411F-ABD1-592489A50107}" type="pres">
      <dgm:prSet presAssocID="{7EC2FFCD-32BD-4E07-80D0-EFBDD44E060E}" presName="node" presStyleLbl="node1" presStyleIdx="5" presStyleCnt="6" custScaleY="140440">
        <dgm:presLayoutVars>
          <dgm:bulletEnabled val="1"/>
        </dgm:presLayoutVars>
      </dgm:prSet>
      <dgm:spPr/>
    </dgm:pt>
  </dgm:ptLst>
  <dgm:cxnLst>
    <dgm:cxn modelId="{C2C8F729-66A6-4050-84F1-422AE5134003}" type="presOf" srcId="{9473A2C3-9CBD-48F8-82E3-F5FA737C3598}" destId="{E715EEA4-434E-455C-95E0-C9873079FCF7}" srcOrd="0" destOrd="0" presId="urn:microsoft.com/office/officeart/2005/8/layout/default"/>
    <dgm:cxn modelId="{B4B0DE2A-43BE-4ED7-8A4F-DB7019D8AD87}" type="presOf" srcId="{857F366D-266D-42BF-9FD0-220BE3422DC8}" destId="{FAC160F0-EE23-483D-8E91-86DAB032D6A4}" srcOrd="0" destOrd="0" presId="urn:microsoft.com/office/officeart/2005/8/layout/default"/>
    <dgm:cxn modelId="{1152C164-E6D1-496E-B55B-36085B14529D}" srcId="{56014754-63BB-4020-825B-97C64E65AF2C}" destId="{6B8B6F5C-BF35-49DB-A8D5-CAACC5BE41A5}" srcOrd="3" destOrd="0" parTransId="{1B9F1740-FB02-4570-B7EB-4B003201A86D}" sibTransId="{17854870-1D1C-4103-BB9A-588E30AD370D}"/>
    <dgm:cxn modelId="{914E8F71-9FFC-4B4C-B608-01B2FCC06E9C}" srcId="{56014754-63BB-4020-825B-97C64E65AF2C}" destId="{188BF976-D457-469D-9E7E-09377AFC5BF1}" srcOrd="0" destOrd="0" parTransId="{2BE8643D-A2BA-4828-8104-2E946CD30AC2}" sibTransId="{9BBB85D9-463A-4C31-AA1A-3514428F41BC}"/>
    <dgm:cxn modelId="{FBA65A5A-EDAB-4D3A-A954-4400EBAF3009}" srcId="{56014754-63BB-4020-825B-97C64E65AF2C}" destId="{E5C25C12-9643-43E7-ABBC-C8E14F601854}" srcOrd="1" destOrd="0" parTransId="{34C934C8-59CD-44E7-9C52-418207F19F95}" sibTransId="{8089257E-57B8-413F-A6D5-6C8B59E05EF2}"/>
    <dgm:cxn modelId="{73F4837C-38F5-491D-B184-6B5BCB42D40B}" srcId="{56014754-63BB-4020-825B-97C64E65AF2C}" destId="{7EC2FFCD-32BD-4E07-80D0-EFBDD44E060E}" srcOrd="5" destOrd="0" parTransId="{115DB83D-1B3F-4884-BE16-C5A2C08B94BA}" sibTransId="{F0765E05-1CBC-4A7B-AEB5-8D52B12F77B8}"/>
    <dgm:cxn modelId="{759C1982-0798-4161-9768-F7D1DE08D6AB}" type="presOf" srcId="{56014754-63BB-4020-825B-97C64E65AF2C}" destId="{FAEE89B7-8F3F-44B0-BE66-FA869303E499}" srcOrd="0" destOrd="0" presId="urn:microsoft.com/office/officeart/2005/8/layout/default"/>
    <dgm:cxn modelId="{D009C185-66E5-4452-B0F0-D1690B223499}" type="presOf" srcId="{E5C25C12-9643-43E7-ABBC-C8E14F601854}" destId="{2F3E51B9-8457-4EFB-B56E-CAEFD235E33D}" srcOrd="0" destOrd="0" presId="urn:microsoft.com/office/officeart/2005/8/layout/default"/>
    <dgm:cxn modelId="{ECBE29C5-3414-4703-960A-07008E83700B}" srcId="{56014754-63BB-4020-825B-97C64E65AF2C}" destId="{9473A2C3-9CBD-48F8-82E3-F5FA737C3598}" srcOrd="2" destOrd="0" parTransId="{99783B45-3E20-42D4-A88D-05D744A55D78}" sibTransId="{D94C799C-6F9B-4903-B4BF-B43B1FB02658}"/>
    <dgm:cxn modelId="{61FE67D1-06DF-4777-B712-CF7465A03143}" srcId="{56014754-63BB-4020-825B-97C64E65AF2C}" destId="{857F366D-266D-42BF-9FD0-220BE3422DC8}" srcOrd="4" destOrd="0" parTransId="{69843C1E-2E25-47E1-BF2B-6BD3B95F91FD}" sibTransId="{B8AD8D70-4D40-4C30-BFB5-9F391A781949}"/>
    <dgm:cxn modelId="{91ADA1DF-9641-4D24-9799-352A87F2D3E8}" type="presOf" srcId="{6B8B6F5C-BF35-49DB-A8D5-CAACC5BE41A5}" destId="{B3C30AB3-3832-4A63-A9F2-3AF757BE7C8B}" srcOrd="0" destOrd="0" presId="urn:microsoft.com/office/officeart/2005/8/layout/default"/>
    <dgm:cxn modelId="{EDB5B8E9-6C95-4D35-8C3A-ABD9D30534A5}" type="presOf" srcId="{188BF976-D457-469D-9E7E-09377AFC5BF1}" destId="{2C3F77F6-AF05-4A21-BB5B-A550DFD46981}" srcOrd="0" destOrd="0" presId="urn:microsoft.com/office/officeart/2005/8/layout/default"/>
    <dgm:cxn modelId="{264E48FA-9FAF-40AC-94E0-336371737289}" type="presOf" srcId="{7EC2FFCD-32BD-4E07-80D0-EFBDD44E060E}" destId="{9D6114DF-CE6B-411F-ABD1-592489A50107}" srcOrd="0" destOrd="0" presId="urn:microsoft.com/office/officeart/2005/8/layout/default"/>
    <dgm:cxn modelId="{866A7460-B8DD-4FC6-A542-AEC5DBBA4C15}" type="presParOf" srcId="{FAEE89B7-8F3F-44B0-BE66-FA869303E499}" destId="{2C3F77F6-AF05-4A21-BB5B-A550DFD46981}" srcOrd="0" destOrd="0" presId="urn:microsoft.com/office/officeart/2005/8/layout/default"/>
    <dgm:cxn modelId="{79670A7B-7380-4FE0-98E1-A8BBCC7DBCF8}" type="presParOf" srcId="{FAEE89B7-8F3F-44B0-BE66-FA869303E499}" destId="{6461E3B3-1573-48EB-93F3-CCAA6ADBBE1B}" srcOrd="1" destOrd="0" presId="urn:microsoft.com/office/officeart/2005/8/layout/default"/>
    <dgm:cxn modelId="{FCDF1EF9-C91F-416C-B2D8-C1DC767D2256}" type="presParOf" srcId="{FAEE89B7-8F3F-44B0-BE66-FA869303E499}" destId="{2F3E51B9-8457-4EFB-B56E-CAEFD235E33D}" srcOrd="2" destOrd="0" presId="urn:microsoft.com/office/officeart/2005/8/layout/default"/>
    <dgm:cxn modelId="{52B5C71D-C4F8-417E-9A89-218771224162}" type="presParOf" srcId="{FAEE89B7-8F3F-44B0-BE66-FA869303E499}" destId="{0D7D8243-6D9C-44C7-A442-33A0DF680725}" srcOrd="3" destOrd="0" presId="urn:microsoft.com/office/officeart/2005/8/layout/default"/>
    <dgm:cxn modelId="{DB30396D-B041-4A6B-BA36-71CC4C9F1B2B}" type="presParOf" srcId="{FAEE89B7-8F3F-44B0-BE66-FA869303E499}" destId="{E715EEA4-434E-455C-95E0-C9873079FCF7}" srcOrd="4" destOrd="0" presId="urn:microsoft.com/office/officeart/2005/8/layout/default"/>
    <dgm:cxn modelId="{795845B4-1C24-4E2E-A841-CC7971748293}" type="presParOf" srcId="{FAEE89B7-8F3F-44B0-BE66-FA869303E499}" destId="{685905FA-5D60-4723-AAFA-459BA2A18B2E}" srcOrd="5" destOrd="0" presId="urn:microsoft.com/office/officeart/2005/8/layout/default"/>
    <dgm:cxn modelId="{56CF7F87-E8A6-4479-A7AB-475CDA9952C8}" type="presParOf" srcId="{FAEE89B7-8F3F-44B0-BE66-FA869303E499}" destId="{B3C30AB3-3832-4A63-A9F2-3AF757BE7C8B}" srcOrd="6" destOrd="0" presId="urn:microsoft.com/office/officeart/2005/8/layout/default"/>
    <dgm:cxn modelId="{240DBD29-9282-49AE-A67F-8BA48D380F25}" type="presParOf" srcId="{FAEE89B7-8F3F-44B0-BE66-FA869303E499}" destId="{8CE822C6-9CF6-48BB-BE4F-A90E61861A69}" srcOrd="7" destOrd="0" presId="urn:microsoft.com/office/officeart/2005/8/layout/default"/>
    <dgm:cxn modelId="{560C130F-203A-4082-BD75-010E22872D23}" type="presParOf" srcId="{FAEE89B7-8F3F-44B0-BE66-FA869303E499}" destId="{FAC160F0-EE23-483D-8E91-86DAB032D6A4}" srcOrd="8" destOrd="0" presId="urn:microsoft.com/office/officeart/2005/8/layout/default"/>
    <dgm:cxn modelId="{00DB8F90-B428-4C36-BEC4-2D52C4AF5BCA}" type="presParOf" srcId="{FAEE89B7-8F3F-44B0-BE66-FA869303E499}" destId="{5E70CF20-1523-4040-9FC5-8880E1952572}" srcOrd="9" destOrd="0" presId="urn:microsoft.com/office/officeart/2005/8/layout/default"/>
    <dgm:cxn modelId="{906E9201-EBDE-4A24-93FC-469A5D72FC95}" type="presParOf" srcId="{FAEE89B7-8F3F-44B0-BE66-FA869303E499}" destId="{9D6114DF-CE6B-411F-ABD1-592489A5010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919F4-6D02-4FE5-9CA4-C0B4F5FC407C}">
      <dsp:nvSpPr>
        <dsp:cNvPr id="0" name=""/>
        <dsp:cNvSpPr/>
      </dsp:nvSpPr>
      <dsp:spPr>
        <a:xfrm>
          <a:off x="0" y="577204"/>
          <a:ext cx="2857499" cy="17145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З'ясовується - успадковується ознака і чи має вона контрастні форми.</a:t>
          </a:r>
        </a:p>
      </dsp:txBody>
      <dsp:txXfrm>
        <a:off x="0" y="577204"/>
        <a:ext cx="2857499" cy="1714500"/>
      </dsp:txXfrm>
    </dsp:sp>
    <dsp:sp modelId="{522D763D-BDE9-417E-9DDF-9314EAA2AFB4}">
      <dsp:nvSpPr>
        <dsp:cNvPr id="0" name=""/>
        <dsp:cNvSpPr/>
      </dsp:nvSpPr>
      <dsp:spPr>
        <a:xfrm>
          <a:off x="3143250" y="577204"/>
          <a:ext cx="2857499" cy="17145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З'ясовується число генів, що контролюють розвиток даної ознаки.</a:t>
          </a:r>
        </a:p>
      </dsp:txBody>
      <dsp:txXfrm>
        <a:off x="3143250" y="577204"/>
        <a:ext cx="2857499" cy="1714500"/>
      </dsp:txXfrm>
    </dsp:sp>
    <dsp:sp modelId="{2EFEA631-2621-4EEC-B6C6-C8116B4C981D}">
      <dsp:nvSpPr>
        <dsp:cNvPr id="0" name=""/>
        <dsp:cNvSpPr/>
      </dsp:nvSpPr>
      <dsp:spPr>
        <a:xfrm>
          <a:off x="6286500" y="577204"/>
          <a:ext cx="2857499" cy="17145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З’ясовується - чи є взаємодія між цими генами.</a:t>
          </a:r>
        </a:p>
      </dsp:txBody>
      <dsp:txXfrm>
        <a:off x="6286500" y="577204"/>
        <a:ext cx="2857499" cy="1714500"/>
      </dsp:txXfrm>
    </dsp:sp>
    <dsp:sp modelId="{28EB6EA4-2B7B-426D-A9D9-812E3C0015A8}">
      <dsp:nvSpPr>
        <dsp:cNvPr id="0" name=""/>
        <dsp:cNvSpPr/>
      </dsp:nvSpPr>
      <dsp:spPr>
        <a:xfrm>
          <a:off x="1571625" y="2577455"/>
          <a:ext cx="2857499" cy="17145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Визначається група зчеплення (хромосома) і картування генів в хромосомі.</a:t>
          </a:r>
        </a:p>
      </dsp:txBody>
      <dsp:txXfrm>
        <a:off x="1571625" y="2577455"/>
        <a:ext cx="2857499" cy="1714500"/>
      </dsp:txXfrm>
    </dsp:sp>
    <dsp:sp modelId="{DE6378C1-D3A5-4FB8-8FAF-66DF820583EA}">
      <dsp:nvSpPr>
        <dsp:cNvPr id="0" name=""/>
        <dsp:cNvSpPr/>
      </dsp:nvSpPr>
      <dsp:spPr>
        <a:xfrm>
          <a:off x="4714875" y="2577454"/>
          <a:ext cx="2857499" cy="17145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Дається характеристика генів (клонування, визначення послідовності нуклеотидів в ДНК, з'ясовується </a:t>
          </a:r>
          <a:r>
            <a:rPr lang="uk-UA" sz="1700" kern="1200" dirty="0" err="1"/>
            <a:t>інтрон-екзонна</a:t>
          </a:r>
          <a:r>
            <a:rPr lang="uk-UA" sz="1700" kern="1200" dirty="0"/>
            <a:t> структура гена і експресія гена в онтогенезі).</a:t>
          </a:r>
        </a:p>
      </dsp:txBody>
      <dsp:txXfrm>
        <a:off x="4714875" y="2577454"/>
        <a:ext cx="2857499" cy="1714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3F77F6-AF05-4A21-BB5B-A550DFD46981}">
      <dsp:nvSpPr>
        <dsp:cNvPr id="0" name=""/>
        <dsp:cNvSpPr/>
      </dsp:nvSpPr>
      <dsp:spPr>
        <a:xfrm>
          <a:off x="0" y="352245"/>
          <a:ext cx="2632792" cy="21869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1 − знаходження генів,що враховуються в </a:t>
          </a:r>
          <a:r>
            <a:rPr lang="uk-UA" sz="2300" kern="1200" dirty="0">
              <a:solidFill>
                <a:schemeClr val="tx1"/>
              </a:solidFill>
              <a:highlight>
                <a:srgbClr val="FFFF00"/>
              </a:highlight>
            </a:rPr>
            <a:t>негомологічних</a:t>
          </a:r>
          <a:r>
            <a:rPr lang="uk-UA" sz="2300" kern="1200" dirty="0">
              <a:highlight>
                <a:srgbClr val="FFFF00"/>
              </a:highlight>
            </a:rPr>
            <a:t> </a:t>
          </a:r>
          <a:r>
            <a:rPr lang="uk-UA" sz="2300" kern="1200" dirty="0"/>
            <a:t>хромосомах;  </a:t>
          </a:r>
        </a:p>
      </dsp:txBody>
      <dsp:txXfrm>
        <a:off x="0" y="352245"/>
        <a:ext cx="2632792" cy="2186950"/>
      </dsp:txXfrm>
    </dsp:sp>
    <dsp:sp modelId="{2F3E51B9-8457-4EFB-B56E-CAEFD235E33D}">
      <dsp:nvSpPr>
        <dsp:cNvPr id="0" name=""/>
        <dsp:cNvSpPr/>
      </dsp:nvSpPr>
      <dsp:spPr>
        <a:xfrm>
          <a:off x="2896071" y="352245"/>
          <a:ext cx="2632792" cy="21869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2 − </a:t>
          </a:r>
          <a:r>
            <a:rPr lang="uk-UA" sz="2300" kern="1200" dirty="0" err="1"/>
            <a:t>рівновірогідне</a:t>
          </a:r>
          <a:r>
            <a:rPr lang="uk-UA" sz="2300" kern="1200" dirty="0"/>
            <a:t> утворення гамет всіх сортів на основі випадкової розбіжності хромосом в мейозі;  </a:t>
          </a:r>
        </a:p>
      </dsp:txBody>
      <dsp:txXfrm>
        <a:off x="2896071" y="352245"/>
        <a:ext cx="2632792" cy="2186950"/>
      </dsp:txXfrm>
    </dsp:sp>
    <dsp:sp modelId="{E715EEA4-434E-455C-95E0-C9873079FCF7}">
      <dsp:nvSpPr>
        <dsp:cNvPr id="0" name=""/>
        <dsp:cNvSpPr/>
      </dsp:nvSpPr>
      <dsp:spPr>
        <a:xfrm>
          <a:off x="5792143" y="352245"/>
          <a:ext cx="2632792" cy="21869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3 − </a:t>
          </a:r>
          <a:r>
            <a:rPr lang="uk-UA" sz="2300" kern="1200" dirty="0" err="1"/>
            <a:t>рівновірогідне</a:t>
          </a:r>
          <a:r>
            <a:rPr lang="uk-UA" sz="2300" kern="1200" dirty="0"/>
            <a:t> дозрівання гамет всіх типів;  </a:t>
          </a:r>
        </a:p>
      </dsp:txBody>
      <dsp:txXfrm>
        <a:off x="5792143" y="352245"/>
        <a:ext cx="2632792" cy="2186950"/>
      </dsp:txXfrm>
    </dsp:sp>
    <dsp:sp modelId="{B3C30AB3-3832-4A63-A9F2-3AF757BE7C8B}">
      <dsp:nvSpPr>
        <dsp:cNvPr id="0" name=""/>
        <dsp:cNvSpPr/>
      </dsp:nvSpPr>
      <dsp:spPr>
        <a:xfrm>
          <a:off x="0" y="2809456"/>
          <a:ext cx="2632792" cy="22045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4 – </a:t>
          </a:r>
          <a:r>
            <a:rPr lang="uk-UA" sz="2300" kern="1200" dirty="0" err="1"/>
            <a:t>рівновірогідна</a:t>
          </a:r>
          <a:r>
            <a:rPr lang="uk-UA" sz="2300" kern="1200" dirty="0"/>
            <a:t> зустріч гамет при заплідненні;  </a:t>
          </a:r>
        </a:p>
      </dsp:txBody>
      <dsp:txXfrm>
        <a:off x="0" y="2809456"/>
        <a:ext cx="2632792" cy="2204531"/>
      </dsp:txXfrm>
    </dsp:sp>
    <dsp:sp modelId="{FAC160F0-EE23-483D-8E91-86DAB032D6A4}">
      <dsp:nvSpPr>
        <dsp:cNvPr id="0" name=""/>
        <dsp:cNvSpPr/>
      </dsp:nvSpPr>
      <dsp:spPr>
        <a:xfrm>
          <a:off x="2896071" y="2809456"/>
          <a:ext cx="2632792" cy="22045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5 − </a:t>
          </a:r>
          <a:r>
            <a:rPr lang="uk-UA" sz="2300" kern="1200" dirty="0" err="1"/>
            <a:t>рівновірогідна</a:t>
          </a:r>
          <a:r>
            <a:rPr lang="uk-UA" sz="2300" kern="1200" dirty="0"/>
            <a:t> виживаність гамет і дорослих організмів;  </a:t>
          </a:r>
        </a:p>
      </dsp:txBody>
      <dsp:txXfrm>
        <a:off x="2896071" y="2809456"/>
        <a:ext cx="2632792" cy="2204531"/>
      </dsp:txXfrm>
    </dsp:sp>
    <dsp:sp modelId="{9D6114DF-CE6B-411F-ABD1-592489A50107}">
      <dsp:nvSpPr>
        <dsp:cNvPr id="0" name=""/>
        <dsp:cNvSpPr/>
      </dsp:nvSpPr>
      <dsp:spPr>
        <a:xfrm>
          <a:off x="5792143" y="2802474"/>
          <a:ext cx="2632792" cy="22184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6 − відносна стабільність досліджуваних ознак.</a:t>
          </a:r>
        </a:p>
      </dsp:txBody>
      <dsp:txXfrm>
        <a:off x="5792143" y="2802474"/>
        <a:ext cx="2632792" cy="2218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44E2CF2-72E2-4B2D-9511-270036CE1591}" type="datetimeFigureOut">
              <a:rPr lang="uk-UA" smtClean="0"/>
              <a:t>10.03.2021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DE2D197E-23EB-4A1F-9C26-B10579ACD537}" type="slidenum">
              <a:rPr lang="uk-UA" smtClean="0"/>
              <a:t>‹#›</a:t>
            </a:fld>
            <a:endParaRPr lang="uk-UA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2CF2-72E2-4B2D-9511-270036CE1591}" type="datetimeFigureOut">
              <a:rPr lang="uk-UA" smtClean="0"/>
              <a:t>10.03.2021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197E-23EB-4A1F-9C26-B10579ACD53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2CF2-72E2-4B2D-9511-270036CE1591}" type="datetimeFigureOut">
              <a:rPr lang="uk-UA" smtClean="0"/>
              <a:t>10.03.2021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197E-23EB-4A1F-9C26-B10579ACD537}" type="slidenum">
              <a:rPr lang="uk-UA" smtClean="0"/>
              <a:t>‹#›</a:t>
            </a:fld>
            <a:endParaRPr lang="uk-UA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2CF2-72E2-4B2D-9511-270036CE1591}" type="datetimeFigureOut">
              <a:rPr lang="uk-UA" smtClean="0"/>
              <a:t>10.03.2021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197E-23EB-4A1F-9C26-B10579ACD537}" type="slidenum">
              <a:rPr lang="uk-UA" smtClean="0"/>
              <a:t>‹#›</a:t>
            </a:fld>
            <a:endParaRPr lang="uk-UA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44E2CF2-72E2-4B2D-9511-270036CE1591}" type="datetimeFigureOut">
              <a:rPr lang="uk-UA" smtClean="0"/>
              <a:t>10.03.2021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DE2D197E-23EB-4A1F-9C26-B10579ACD537}" type="slidenum">
              <a:rPr lang="uk-UA" smtClean="0"/>
              <a:t>‹#›</a:t>
            </a:fld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2CF2-72E2-4B2D-9511-270036CE1591}" type="datetimeFigureOut">
              <a:rPr lang="uk-UA" smtClean="0"/>
              <a:t>10.03.2021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197E-23EB-4A1F-9C26-B10579ACD537}" type="slidenum">
              <a:rPr lang="uk-UA" smtClean="0"/>
              <a:t>‹#›</a:t>
            </a:fld>
            <a:endParaRPr lang="uk-UA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2CF2-72E2-4B2D-9511-270036CE1591}" type="datetimeFigureOut">
              <a:rPr lang="uk-UA" smtClean="0"/>
              <a:t>10.03.2021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197E-23EB-4A1F-9C26-B10579ACD537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2CF2-72E2-4B2D-9511-270036CE1591}" type="datetimeFigureOut">
              <a:rPr lang="uk-UA" smtClean="0"/>
              <a:t>10.03.2021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197E-23EB-4A1F-9C26-B10579ACD537}" type="slidenum">
              <a:rPr lang="uk-UA" smtClean="0"/>
              <a:t>‹#›</a:t>
            </a:fld>
            <a:endParaRPr lang="uk-UA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2CF2-72E2-4B2D-9511-270036CE1591}" type="datetimeFigureOut">
              <a:rPr lang="uk-UA" smtClean="0"/>
              <a:t>10.03.2021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197E-23EB-4A1F-9C26-B10579ACD537}" type="slidenum">
              <a:rPr lang="uk-UA" smtClean="0"/>
              <a:t>‹#›</a:t>
            </a:fld>
            <a:endParaRPr lang="uk-UA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2CF2-72E2-4B2D-9511-270036CE1591}" type="datetimeFigureOut">
              <a:rPr lang="uk-UA" smtClean="0"/>
              <a:t>10.03.2021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197E-23EB-4A1F-9C26-B10579ACD537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2CF2-72E2-4B2D-9511-270036CE1591}" type="datetimeFigureOut">
              <a:rPr lang="uk-UA" smtClean="0"/>
              <a:t>10.03.2021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197E-23EB-4A1F-9C26-B10579ACD537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44E2CF2-72E2-4B2D-9511-270036CE1591}" type="datetimeFigureOut">
              <a:rPr lang="uk-UA" smtClean="0"/>
              <a:t>10.03.2021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E2D197E-23EB-4A1F-9C26-B10579ACD537}" type="slidenum">
              <a:rPr lang="uk-UA" smtClean="0"/>
              <a:t>‹#›</a:t>
            </a:fld>
            <a:endParaRPr lang="uk-UA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s://cdn.gdz4you.com/files/slides/122/26fcf9e127023b55bc1dab3feacf45a8.jpe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204864"/>
            <a:ext cx="8568952" cy="3168352"/>
          </a:xfrm>
        </p:spPr>
        <p:txBody>
          <a:bodyPr>
            <a:normAutofit/>
          </a:bodyPr>
          <a:lstStyle/>
          <a:p>
            <a:r>
              <a:rPr lang="uk-UA" sz="2800" dirty="0"/>
              <a:t>Лекція 3-4.</a:t>
            </a:r>
            <a:br>
              <a:rPr lang="uk-UA" sz="2800" dirty="0"/>
            </a:br>
            <a:br>
              <a:rPr lang="uk-UA" sz="2800" dirty="0"/>
            </a:br>
            <a:br>
              <a:rPr lang="uk-UA" sz="2800" dirty="0"/>
            </a:br>
            <a:r>
              <a:rPr lang="ru-RU" b="1" dirty="0" err="1">
                <a:highlight>
                  <a:srgbClr val="FFFF00"/>
                </a:highlight>
              </a:rPr>
              <a:t>Незалежне</a:t>
            </a:r>
            <a:r>
              <a:rPr lang="ru-RU" b="1" dirty="0">
                <a:highlight>
                  <a:srgbClr val="FFFF00"/>
                </a:highlight>
              </a:rPr>
              <a:t> (</a:t>
            </a:r>
            <a:r>
              <a:rPr lang="ru-RU" b="1" dirty="0" err="1">
                <a:highlight>
                  <a:srgbClr val="FFFF00"/>
                </a:highlight>
              </a:rPr>
              <a:t>менделівське</a:t>
            </a:r>
            <a:r>
              <a:rPr lang="ru-RU" b="1" dirty="0">
                <a:highlight>
                  <a:srgbClr val="FFFF00"/>
                </a:highlight>
              </a:rPr>
              <a:t>) </a:t>
            </a:r>
            <a:r>
              <a:rPr lang="ru-RU" b="1" dirty="0" err="1">
                <a:highlight>
                  <a:srgbClr val="FFFF00"/>
                </a:highlight>
              </a:rPr>
              <a:t>успадкування</a:t>
            </a:r>
            <a:endParaRPr lang="uk-UA" b="1" dirty="0">
              <a:highlight>
                <a:srgbClr val="FFFF00"/>
              </a:highlight>
            </a:endParaRPr>
          </a:p>
        </p:txBody>
      </p:sp>
      <p:pic>
        <p:nvPicPr>
          <p:cNvPr id="12290" name="Picture 2" descr="https://mozok.click/uploads/biologiya-9-anderson/biologiya-9-anderson-117.jpg">
            <a:extLst>
              <a:ext uri="{FF2B5EF4-FFF2-40B4-BE49-F238E27FC236}">
                <a16:creationId xmlns:a16="http://schemas.microsoft.com/office/drawing/2014/main" id="{AA963F46-CB18-4B48-BB46-D82784767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0" r="39975" b="21200"/>
          <a:stretch/>
        </p:blipFill>
        <p:spPr bwMode="auto">
          <a:xfrm>
            <a:off x="5868144" y="4365104"/>
            <a:ext cx="266429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Мендель, Грегор Иоганн — Википедия">
            <a:extLst>
              <a:ext uri="{FF2B5EF4-FFF2-40B4-BE49-F238E27FC236}">
                <a16:creationId xmlns:a16="http://schemas.microsoft.com/office/drawing/2014/main" id="{83623285-BB27-497D-9822-C2D6C39CB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2252"/>
            <a:ext cx="2514679" cy="318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Закони Менделя. Взаємодія алельних та неалельних генів | Тест з біології –  «На Урок»">
            <a:extLst>
              <a:ext uri="{FF2B5EF4-FFF2-40B4-BE49-F238E27FC236}">
                <a16:creationId xmlns:a16="http://schemas.microsoft.com/office/drawing/2014/main" id="{F2DB83A3-10F6-4620-8EB5-871F16336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11491"/>
            <a:ext cx="319087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3898776" cy="990600"/>
          </a:xfrm>
        </p:spPr>
        <p:txBody>
          <a:bodyPr>
            <a:normAutofit fontScale="90000"/>
          </a:bodyPr>
          <a:lstStyle/>
          <a:p>
            <a:r>
              <a:rPr lang="uk-UA" dirty="0" err="1"/>
              <a:t>Реджинальд</a:t>
            </a:r>
            <a:r>
              <a:rPr lang="uk-UA" dirty="0"/>
              <a:t> </a:t>
            </a:r>
            <a:r>
              <a:rPr lang="uk-UA" dirty="0" err="1"/>
              <a:t>Пеннет</a:t>
            </a:r>
            <a:br>
              <a:rPr lang="uk-UA" dirty="0"/>
            </a:br>
            <a:r>
              <a:rPr lang="uk-UA" dirty="0"/>
              <a:t>  (1875—1967) </a:t>
            </a:r>
          </a:p>
        </p:txBody>
      </p:sp>
      <p:pic>
        <p:nvPicPr>
          <p:cNvPr id="4" name="Содержимое 3" descr="https://alchetron.com/cdn/reginald-punnett-2242f737-1ee2-4f03-9694-072e716114c-resize-750.jpe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32656"/>
            <a:ext cx="342782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1242919"/>
            <a:ext cx="51480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Для </a:t>
            </a:r>
            <a:r>
              <a:rPr kumimoji="0" lang="ru-RU" altLang="ja-JP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полегшення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altLang="ja-JP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розрахунку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altLang="ja-JP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поєднань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altLang="ja-JP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різних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altLang="ja-JP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типів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гамет </a:t>
            </a:r>
            <a:r>
              <a:rPr kumimoji="0" lang="ru-RU" altLang="ja-JP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англійськ</a:t>
            </a:r>
            <a:r>
              <a:rPr kumimoji="0" lang="uk-UA" altLang="ja-JP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ий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генетик </a:t>
            </a:r>
            <a:r>
              <a:rPr kumimoji="0" lang="ru-RU" altLang="ja-JP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Р.Пеннет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altLang="ja-JP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запропонував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altLang="ja-JP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запис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у </a:t>
            </a:r>
            <a:r>
              <a:rPr kumimoji="0" lang="ru-RU" altLang="ja-JP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вигляді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altLang="ja-JP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решітки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- </a:t>
            </a:r>
            <a:r>
              <a:rPr kumimoji="0" lang="ru-RU" altLang="ja-JP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таблиці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altLang="ja-JP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з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числом </a:t>
            </a:r>
            <a:r>
              <a:rPr kumimoji="0" lang="uk-UA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комірчин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, </a:t>
            </a:r>
            <a:r>
              <a:rPr kumimoji="0" lang="ru-RU" altLang="ja-JP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що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altLang="ja-JP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залежать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altLang="ja-JP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від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числа </a:t>
            </a:r>
            <a:r>
              <a:rPr kumimoji="0" lang="ru-RU" altLang="ja-JP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типів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гамет, </a:t>
            </a:r>
            <a:r>
              <a:rPr kumimoji="0" lang="ru-RU" altLang="ja-JP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утворених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altLang="ja-JP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особин</a:t>
            </a:r>
            <a:r>
              <a:rPr kumimoji="0" lang="uk-UA" altLang="ja-JP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ами</a:t>
            </a:r>
            <a:r>
              <a:rPr kumimoji="0" lang="uk-UA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, що схрещуються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.</a:t>
            </a:r>
            <a:endParaRPr kumimoji="0" lang="ru-RU" altLang="ja-JP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 l="39420" t="52078" r="44727" b="24028"/>
          <a:stretch>
            <a:fillRect/>
          </a:stretch>
        </p:blipFill>
        <p:spPr bwMode="auto">
          <a:xfrm>
            <a:off x="1068033" y="3573016"/>
            <a:ext cx="2840034" cy="2406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Вільям </a:t>
            </a:r>
            <a:r>
              <a:rPr lang="uk-UA" dirty="0" err="1"/>
              <a:t>Бетсон</a:t>
            </a:r>
            <a:r>
              <a:rPr lang="uk-UA" dirty="0"/>
              <a:t> (1861-1926)</a:t>
            </a:r>
          </a:p>
        </p:txBody>
      </p:sp>
      <p:pic>
        <p:nvPicPr>
          <p:cNvPr id="4" name="Содержимое 3" descr="https://img.pravda.ru/image/photo/2/3/6/252236.jpe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3296257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283968" y="227687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/>
              <a:t>Константні</a:t>
            </a:r>
            <a:r>
              <a:rPr lang="ru-RU" sz="2400" dirty="0"/>
              <a:t> </a:t>
            </a:r>
            <a:r>
              <a:rPr lang="ru-RU" sz="2400" dirty="0" err="1"/>
              <a:t>форми</a:t>
            </a:r>
            <a:r>
              <a:rPr lang="ru-RU" sz="2400" dirty="0"/>
              <a:t> </a:t>
            </a:r>
            <a:r>
              <a:rPr lang="ru-RU" sz="2400" b="1" i="1" dirty="0"/>
              <a:t>АА</a:t>
            </a:r>
            <a:r>
              <a:rPr lang="ru-RU" sz="2400" dirty="0"/>
              <a:t> </a:t>
            </a:r>
            <a:r>
              <a:rPr lang="ru-RU" sz="2400" dirty="0" err="1"/>
              <a:t>і</a:t>
            </a:r>
            <a:r>
              <a:rPr lang="ru-RU" sz="2400" dirty="0"/>
              <a:t> </a:t>
            </a:r>
            <a:r>
              <a:rPr lang="ru-RU" sz="2400" b="1" i="1" dirty="0" err="1"/>
              <a:t>аа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в </a:t>
            </a:r>
            <a:r>
              <a:rPr lang="ru-RU" sz="2400" dirty="0" err="1"/>
              <a:t>наступних</a:t>
            </a:r>
            <a:r>
              <a:rPr lang="ru-RU" sz="2400" dirty="0"/>
              <a:t> </a:t>
            </a:r>
            <a:r>
              <a:rPr lang="ru-RU" sz="2400" dirty="0" err="1"/>
              <a:t>поколіннях</a:t>
            </a:r>
            <a:r>
              <a:rPr lang="ru-RU" sz="2400" dirty="0"/>
              <a:t> не </a:t>
            </a:r>
            <a:r>
              <a:rPr lang="ru-RU" sz="2400" dirty="0" err="1"/>
              <a:t>дають</a:t>
            </a:r>
            <a:r>
              <a:rPr lang="ru-RU" sz="2400" dirty="0"/>
              <a:t> </a:t>
            </a:r>
            <a:r>
              <a:rPr lang="ru-RU" sz="2400" dirty="0" err="1"/>
              <a:t>розщеплення</a:t>
            </a:r>
            <a:r>
              <a:rPr lang="ru-RU" sz="2400" dirty="0"/>
              <a:t>, </a:t>
            </a:r>
            <a:r>
              <a:rPr lang="ru-RU" sz="2400" dirty="0" err="1"/>
              <a:t>В.Бетсон</a:t>
            </a:r>
            <a:r>
              <a:rPr lang="ru-RU" sz="2400" dirty="0"/>
              <a:t> </a:t>
            </a:r>
            <a:r>
              <a:rPr lang="ru-RU" sz="2400" dirty="0" err="1"/>
              <a:t>запропонував</a:t>
            </a:r>
            <a:r>
              <a:rPr lang="ru-RU" sz="2400" dirty="0"/>
              <a:t> </a:t>
            </a:r>
            <a:r>
              <a:rPr lang="ru-RU" sz="2400" dirty="0" err="1"/>
              <a:t>називати</a:t>
            </a:r>
            <a:r>
              <a:rPr lang="ru-RU" sz="2400" dirty="0"/>
              <a:t> </a:t>
            </a:r>
            <a:r>
              <a:rPr lang="ru-RU" sz="2400" i="1" dirty="0" err="1"/>
              <a:t>гомозиготними</a:t>
            </a:r>
            <a:r>
              <a:rPr lang="ru-RU" sz="2400" i="1" dirty="0"/>
              <a:t>,</a:t>
            </a:r>
            <a:r>
              <a:rPr lang="ru-RU" sz="2400" dirty="0"/>
              <a:t> а </a:t>
            </a:r>
            <a:r>
              <a:rPr lang="ru-RU" sz="2400" dirty="0" err="1"/>
              <a:t>форми</a:t>
            </a:r>
            <a:r>
              <a:rPr lang="ru-RU" sz="2400" dirty="0"/>
              <a:t> </a:t>
            </a:r>
            <a:r>
              <a:rPr lang="ru-RU" sz="2400" b="1" i="1" dirty="0" err="1"/>
              <a:t>Аа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дають</a:t>
            </a:r>
            <a:r>
              <a:rPr lang="ru-RU" sz="2400" dirty="0"/>
              <a:t> </a:t>
            </a:r>
            <a:r>
              <a:rPr lang="ru-RU" sz="2400" dirty="0" err="1"/>
              <a:t>розщеплення</a:t>
            </a:r>
            <a:r>
              <a:rPr lang="ru-RU" sz="2400" dirty="0"/>
              <a:t> - </a:t>
            </a:r>
            <a:r>
              <a:rPr lang="ru-RU" sz="2400" i="1" dirty="0" err="1"/>
              <a:t>гетерозиготними</a:t>
            </a:r>
            <a:r>
              <a:rPr lang="ru-RU" sz="2400" dirty="0"/>
              <a:t>.</a:t>
            </a:r>
            <a:endParaRPr lang="uk-UA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C54D51-C14F-4894-86F1-845A7CFB5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88640"/>
            <a:ext cx="9036496" cy="1528192"/>
          </a:xfrm>
        </p:spPr>
        <p:txBody>
          <a:bodyPr>
            <a:normAutofit fontScale="90000"/>
          </a:bodyPr>
          <a:lstStyle/>
          <a:p>
            <a:pPr algn="just"/>
            <a:r>
              <a:rPr lang="uk-UA" sz="2000" b="1" dirty="0">
                <a:highlight>
                  <a:srgbClr val="FFFF00"/>
                </a:highlight>
              </a:rPr>
              <a:t>Що таке ген</a:t>
            </a:r>
            <a:r>
              <a:rPr lang="uk-UA" sz="2000" b="1" dirty="0"/>
              <a:t>?      </a:t>
            </a:r>
            <a:r>
              <a:rPr lang="ru-RU" b="1" dirty="0"/>
              <a:t>Ген</a:t>
            </a:r>
            <a:r>
              <a:rPr lang="ru-RU" dirty="0"/>
              <a:t> — </a:t>
            </a:r>
            <a:r>
              <a:rPr lang="ru-RU" dirty="0" err="1"/>
              <a:t>одиниця</a:t>
            </a:r>
            <a:r>
              <a:rPr lang="ru-RU" dirty="0"/>
              <a:t> </a:t>
            </a:r>
            <a:r>
              <a:rPr lang="ru-RU" dirty="0" err="1"/>
              <a:t>спадкового</a:t>
            </a:r>
            <a:r>
              <a:rPr lang="ru-RU" dirty="0"/>
              <a:t> </a:t>
            </a:r>
            <a:r>
              <a:rPr lang="ru-RU" dirty="0" err="1"/>
              <a:t>матеріалу</a:t>
            </a:r>
            <a:r>
              <a:rPr lang="ru-RU" dirty="0"/>
              <a:t> (</a:t>
            </a:r>
            <a:r>
              <a:rPr lang="ru-RU" dirty="0" err="1"/>
              <a:t>ділянка</a:t>
            </a:r>
            <a:r>
              <a:rPr lang="ru-RU" dirty="0"/>
              <a:t> ДНК),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відповідає</a:t>
            </a:r>
            <a:r>
              <a:rPr lang="ru-RU" dirty="0"/>
              <a:t> за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певної</a:t>
            </a:r>
            <a:r>
              <a:rPr lang="ru-RU" dirty="0"/>
              <a:t> </a:t>
            </a:r>
            <a:r>
              <a:rPr lang="ru-RU" dirty="0" err="1"/>
              <a:t>елементарної</a:t>
            </a:r>
            <a:r>
              <a:rPr lang="ru-RU" dirty="0"/>
              <a:t> </a:t>
            </a:r>
            <a:r>
              <a:rPr lang="ru-RU" dirty="0" err="1"/>
              <a:t>ознаки</a:t>
            </a:r>
            <a:r>
              <a:rPr lang="ru-RU" dirty="0"/>
              <a:t>.</a:t>
            </a:r>
            <a:endParaRPr lang="ru-UA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70A6572-9CB2-462B-B914-5C9B383758ED}"/>
              </a:ext>
            </a:extLst>
          </p:cNvPr>
          <p:cNvSpPr txBox="1">
            <a:spLocks/>
          </p:cNvSpPr>
          <p:nvPr/>
        </p:nvSpPr>
        <p:spPr>
          <a:xfrm>
            <a:off x="0" y="1953951"/>
            <a:ext cx="8913168" cy="813383"/>
          </a:xfrm>
          <a:prstGeom prst="rect">
            <a:avLst/>
          </a:prstGeom>
        </p:spPr>
        <p:txBody>
          <a:bodyPr vert="horz" anchor="b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uk-UA" sz="5600" b="1" dirty="0">
                <a:highlight>
                  <a:srgbClr val="FFFF00"/>
                </a:highlight>
              </a:rPr>
              <a:t>Що таке локус?                                  </a:t>
            </a:r>
            <a:r>
              <a:rPr lang="uk-UA" sz="10700" b="1" dirty="0"/>
              <a:t>Локус – </a:t>
            </a:r>
            <a:r>
              <a:rPr lang="uk-UA" sz="10700" dirty="0"/>
              <a:t>місце розташування гена на хромосомі</a:t>
            </a:r>
            <a:endParaRPr lang="ru-UA" sz="107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3F11E38-8ACA-4854-A9BB-1F705409D940}"/>
              </a:ext>
            </a:extLst>
          </p:cNvPr>
          <p:cNvSpPr txBox="1">
            <a:spLocks/>
          </p:cNvSpPr>
          <p:nvPr/>
        </p:nvSpPr>
        <p:spPr>
          <a:xfrm>
            <a:off x="-108520" y="2874240"/>
            <a:ext cx="8229600" cy="536104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800" b="1" dirty="0">
                <a:highlight>
                  <a:srgbClr val="FFFF00"/>
                </a:highlight>
              </a:rPr>
              <a:t>Що таке алель і скільки їх може бути?</a:t>
            </a:r>
            <a:endParaRPr lang="ru-UA" sz="1800" b="1" dirty="0">
              <a:highlight>
                <a:srgbClr val="FFFF00"/>
              </a:highligh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B80457D-6A59-40AC-AD2C-9DE7B93A3242}"/>
              </a:ext>
            </a:extLst>
          </p:cNvPr>
          <p:cNvSpPr/>
          <p:nvPr/>
        </p:nvSpPr>
        <p:spPr>
          <a:xfrm>
            <a:off x="5148064" y="2750712"/>
            <a:ext cx="31500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/>
              <a:t>Алель–</a:t>
            </a:r>
            <a:r>
              <a:rPr lang="uk-UA" sz="2000" b="1" dirty="0"/>
              <a:t> </a:t>
            </a:r>
            <a:r>
              <a:rPr lang="uk-UA" sz="2800" dirty="0"/>
              <a:t>якісний стан гену !!!!!!!!!!!</a:t>
            </a:r>
            <a:endParaRPr lang="ru-UA" sz="28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9BD58AF-6D7C-4321-937D-C9E9727907A0}"/>
              </a:ext>
            </a:extLst>
          </p:cNvPr>
          <p:cNvSpPr/>
          <p:nvPr/>
        </p:nvSpPr>
        <p:spPr>
          <a:xfrm>
            <a:off x="107504" y="3704820"/>
            <a:ext cx="40892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AGCATTAG </a:t>
            </a:r>
            <a:r>
              <a:rPr lang="en-US" sz="1600" b="1" dirty="0"/>
              <a:t>– </a:t>
            </a:r>
            <a:r>
              <a:rPr lang="uk-UA" sz="1600" b="1" dirty="0"/>
              <a:t>алель 1</a:t>
            </a:r>
            <a:endParaRPr lang="en-US" sz="1600" b="1" dirty="0"/>
          </a:p>
          <a:p>
            <a:r>
              <a:rPr lang="en-US" sz="2800" b="1" dirty="0"/>
              <a:t>AGCATTAT</a:t>
            </a:r>
            <a:r>
              <a:rPr lang="en-US" b="1" dirty="0"/>
              <a:t>– </a:t>
            </a:r>
            <a:r>
              <a:rPr lang="uk-UA" b="1" dirty="0"/>
              <a:t>алель 2</a:t>
            </a:r>
            <a:endParaRPr lang="en-US" sz="2800" b="1" dirty="0"/>
          </a:p>
          <a:p>
            <a:r>
              <a:rPr lang="en-US" sz="2800" b="1" dirty="0"/>
              <a:t>AGCATTAC</a:t>
            </a:r>
            <a:r>
              <a:rPr lang="uk-UA" sz="2800" b="1" dirty="0"/>
              <a:t> </a:t>
            </a:r>
            <a:r>
              <a:rPr lang="uk-UA" b="1" dirty="0"/>
              <a:t>– алель 3</a:t>
            </a:r>
            <a:endParaRPr lang="en-US" b="1" dirty="0"/>
          </a:p>
          <a:p>
            <a:r>
              <a:rPr lang="en-US" sz="2800" b="1" dirty="0"/>
              <a:t>AGCATTAA</a:t>
            </a:r>
            <a:r>
              <a:rPr lang="uk-UA" sz="2800" b="1" dirty="0"/>
              <a:t> </a:t>
            </a:r>
            <a:r>
              <a:rPr lang="uk-UA" b="1" dirty="0"/>
              <a:t>– алель 4</a:t>
            </a:r>
            <a:endParaRPr lang="en-US" b="1" dirty="0"/>
          </a:p>
          <a:p>
            <a:r>
              <a:rPr lang="en-US" sz="2800" b="1" dirty="0"/>
              <a:t>AGCGTTACAC</a:t>
            </a:r>
            <a:r>
              <a:rPr lang="uk-UA" sz="2800" b="1" dirty="0"/>
              <a:t> </a:t>
            </a:r>
            <a:r>
              <a:rPr lang="uk-UA" b="1" dirty="0"/>
              <a:t>–алель 5</a:t>
            </a:r>
            <a:endParaRPr lang="en-US" b="1" dirty="0"/>
          </a:p>
          <a:p>
            <a:r>
              <a:rPr lang="en-US" sz="2800" b="1" dirty="0"/>
              <a:t>……………</a:t>
            </a:r>
            <a:endParaRPr lang="ru-UA" sz="2800" dirty="0"/>
          </a:p>
        </p:txBody>
      </p:sp>
      <p:pic>
        <p:nvPicPr>
          <p:cNvPr id="2052" name="Picture 4" descr="ГЕНЕТИКА. МЕТОДИ ГЕНЕТИЧНИХ ДОСЛІДЖЕНЬ - ЗАКОНОМІРНОСТІ УСПАДКУВАННЯ ОЗНАК  - Підручник Біологія 9 клас - В. І. Соболь - Абетка 2017">
            <a:extLst>
              <a:ext uri="{FF2B5EF4-FFF2-40B4-BE49-F238E27FC236}">
                <a16:creationId xmlns:a16="http://schemas.microsoft.com/office/drawing/2014/main" id="{AC352B70-2045-4CA3-8D62-600501E93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4" b="20832"/>
          <a:stretch/>
        </p:blipFill>
        <p:spPr bwMode="auto">
          <a:xfrm>
            <a:off x="5292080" y="4501579"/>
            <a:ext cx="3528700" cy="101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636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F2391-ABE6-4F29-A828-8CC65D412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208"/>
            <a:ext cx="9144000" cy="1567600"/>
          </a:xfrm>
        </p:spPr>
        <p:txBody>
          <a:bodyPr>
            <a:normAutofit/>
          </a:bodyPr>
          <a:lstStyle/>
          <a:p>
            <a:r>
              <a:rPr lang="uk-UA" sz="2700" dirty="0"/>
              <a:t>Якщо певний ген має лише один алель – </a:t>
            </a:r>
            <a:r>
              <a:rPr lang="uk-UA" sz="2700" dirty="0" err="1">
                <a:highlight>
                  <a:srgbClr val="00FF00"/>
                </a:highlight>
              </a:rPr>
              <a:t>моноалельний</a:t>
            </a:r>
            <a:br>
              <a:rPr lang="uk-UA" sz="2700" dirty="0"/>
            </a:br>
            <a:r>
              <a:rPr lang="uk-UA" sz="2700" dirty="0"/>
              <a:t>Якщо певний ген має два алелі – </a:t>
            </a:r>
            <a:r>
              <a:rPr lang="uk-UA" sz="2700" dirty="0" err="1">
                <a:highlight>
                  <a:srgbClr val="00FF00"/>
                </a:highlight>
              </a:rPr>
              <a:t>диалельний</a:t>
            </a:r>
            <a:br>
              <a:rPr lang="uk-UA" sz="2700" dirty="0"/>
            </a:br>
            <a:r>
              <a:rPr lang="uk-UA" sz="2700" dirty="0"/>
              <a:t>Якщо певний ген має багато алелів – </a:t>
            </a:r>
            <a:r>
              <a:rPr lang="uk-UA" sz="2700" dirty="0" err="1">
                <a:highlight>
                  <a:srgbClr val="00FF00"/>
                </a:highlight>
              </a:rPr>
              <a:t>поліалельний</a:t>
            </a:r>
            <a:endParaRPr lang="ru-UA" sz="2700" dirty="0">
              <a:highlight>
                <a:srgbClr val="00FF00"/>
              </a:highlight>
            </a:endParaRPr>
          </a:p>
        </p:txBody>
      </p:sp>
      <p:pic>
        <p:nvPicPr>
          <p:cNvPr id="3" name="Picture 2" descr="Алелі : А - Словничок : Все про гени!">
            <a:extLst>
              <a:ext uri="{FF2B5EF4-FFF2-40B4-BE49-F238E27FC236}">
                <a16:creationId xmlns:a16="http://schemas.microsoft.com/office/drawing/2014/main" id="{71154B5E-BAD6-4B26-811C-63FA745AB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505" y="2716434"/>
            <a:ext cx="4908119" cy="330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B83F1A-6A22-4B42-B939-2E4B0D01C8DB}"/>
              </a:ext>
            </a:extLst>
          </p:cNvPr>
          <p:cNvSpPr txBox="1"/>
          <p:nvPr/>
        </p:nvSpPr>
        <p:spPr>
          <a:xfrm>
            <a:off x="88776" y="2636912"/>
            <a:ext cx="38415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</a:rPr>
              <a:t>Але!!!!!!!!!! </a:t>
            </a:r>
            <a:r>
              <a:rPr lang="uk-UA" sz="2400" dirty="0"/>
              <a:t>Кожен організм має лише дві гомологічні хромосоми, а отже лише два локуси, де розташований певний ген. Тому кожен організм  завжди несе лише два можливих алеля по кожному гену !!!!!!!!!!</a:t>
            </a:r>
            <a:endParaRPr lang="ru-UA" sz="2400" dirty="0"/>
          </a:p>
        </p:txBody>
      </p:sp>
    </p:spTree>
    <p:extLst>
      <p:ext uri="{BB962C8B-B14F-4D97-AF65-F5344CB8AC3E}">
        <p14:creationId xmlns:p14="http://schemas.microsoft.com/office/powerpoint/2010/main" val="927807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C54D51-C14F-4894-86F1-845A7CFB5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88640"/>
            <a:ext cx="9036496" cy="1528192"/>
          </a:xfrm>
        </p:spPr>
        <p:txBody>
          <a:bodyPr>
            <a:normAutofit/>
          </a:bodyPr>
          <a:lstStyle/>
          <a:p>
            <a:pPr algn="just"/>
            <a:r>
              <a:rPr lang="uk-UA" sz="2000" b="1" dirty="0">
                <a:highlight>
                  <a:srgbClr val="FFFF00"/>
                </a:highlight>
              </a:rPr>
              <a:t>Якою буде ознака, якщо організм несе два різних алеля</a:t>
            </a:r>
            <a:r>
              <a:rPr lang="uk-UA" sz="2000" b="1" dirty="0"/>
              <a:t>?     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залежить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типу </a:t>
            </a:r>
            <a:r>
              <a:rPr lang="ru-RU" b="1" dirty="0" err="1"/>
              <a:t>алельної</a:t>
            </a:r>
            <a:r>
              <a:rPr lang="ru-RU" b="1" dirty="0"/>
              <a:t> </a:t>
            </a:r>
            <a:r>
              <a:rPr lang="ru-RU" b="1" dirty="0" err="1"/>
              <a:t>взаємодії</a:t>
            </a:r>
            <a:r>
              <a:rPr lang="ru-RU" b="1" dirty="0"/>
              <a:t>!</a:t>
            </a:r>
            <a:endParaRPr lang="ru-UA" dirty="0"/>
          </a:p>
        </p:txBody>
      </p: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2A15886D-1491-4C28-B521-8F179207D1AA}"/>
              </a:ext>
            </a:extLst>
          </p:cNvPr>
          <p:cNvSpPr txBox="1">
            <a:spLocks/>
          </p:cNvSpPr>
          <p:nvPr/>
        </p:nvSpPr>
        <p:spPr>
          <a:xfrm>
            <a:off x="251520" y="2420888"/>
            <a:ext cx="8178702" cy="3965633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/>
              <a:buNone/>
            </a:pPr>
            <a:r>
              <a:rPr lang="uk-UA" sz="4000" b="1" dirty="0">
                <a:solidFill>
                  <a:srgbClr val="002060"/>
                </a:solidFill>
              </a:rPr>
              <a:t>Форми взаємодії між </a:t>
            </a:r>
            <a:r>
              <a:rPr lang="uk-UA" sz="4000" b="1" dirty="0" err="1">
                <a:solidFill>
                  <a:srgbClr val="002060"/>
                </a:solidFill>
              </a:rPr>
              <a:t>алельними</a:t>
            </a:r>
            <a:r>
              <a:rPr lang="uk-UA" sz="4000" b="1" dirty="0">
                <a:solidFill>
                  <a:srgbClr val="002060"/>
                </a:solidFill>
              </a:rPr>
              <a:t> генами: </a:t>
            </a:r>
          </a:p>
          <a:p>
            <a:pPr marL="0" indent="0">
              <a:buFont typeface="Wingdings 3"/>
              <a:buNone/>
            </a:pPr>
            <a:r>
              <a:rPr lang="uk-UA" sz="3200" b="1" dirty="0">
                <a:solidFill>
                  <a:srgbClr val="FF0000"/>
                </a:solidFill>
              </a:rPr>
              <a:t>1.Повне домінування.</a:t>
            </a:r>
          </a:p>
          <a:p>
            <a:pPr marL="0" indent="0">
              <a:buFont typeface="Wingdings 3"/>
              <a:buNone/>
            </a:pPr>
            <a:r>
              <a:rPr lang="uk-UA" sz="3200" b="1" dirty="0">
                <a:solidFill>
                  <a:srgbClr val="FF0000"/>
                </a:solidFill>
              </a:rPr>
              <a:t>2.Неповне домінування. </a:t>
            </a:r>
          </a:p>
          <a:p>
            <a:pPr marL="0" indent="0">
              <a:buFont typeface="Wingdings 3"/>
              <a:buNone/>
            </a:pPr>
            <a:r>
              <a:rPr lang="uk-UA" sz="3200" b="1" dirty="0">
                <a:solidFill>
                  <a:srgbClr val="FF0000"/>
                </a:solidFill>
              </a:rPr>
              <a:t>3.Кодомінування.</a:t>
            </a:r>
          </a:p>
          <a:p>
            <a:pPr marL="0" indent="0">
              <a:buFont typeface="Wingdings 3"/>
              <a:buNone/>
            </a:pPr>
            <a:r>
              <a:rPr lang="uk-UA" sz="3200" b="1" dirty="0">
                <a:solidFill>
                  <a:srgbClr val="FF0000"/>
                </a:solidFill>
              </a:rPr>
              <a:t>4. Множинний алелізм.</a:t>
            </a:r>
          </a:p>
          <a:p>
            <a:pPr marL="0" indent="0">
              <a:buFont typeface="Wingdings 3"/>
              <a:buNone/>
            </a:pPr>
            <a:endParaRPr lang="uk-UA" sz="32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 descr="i009-001-243537341.jpg">
            <a:extLst>
              <a:ext uri="{FF2B5EF4-FFF2-40B4-BE49-F238E27FC236}">
                <a16:creationId xmlns:a16="http://schemas.microsoft.com/office/drawing/2014/main" id="{360D34CF-FC28-46FD-A4E1-BBE785631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271" y="3626655"/>
            <a:ext cx="2689151" cy="304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41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8A4BCCBF-27DD-44B5-AE08-3D9FB5AB8032}"/>
              </a:ext>
            </a:extLst>
          </p:cNvPr>
          <p:cNvSpPr txBox="1">
            <a:spLocks/>
          </p:cNvSpPr>
          <p:nvPr/>
        </p:nvSpPr>
        <p:spPr>
          <a:xfrm>
            <a:off x="197768" y="188640"/>
            <a:ext cx="8748464" cy="522124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/>
              <a:buNone/>
            </a:pPr>
            <a:r>
              <a:rPr lang="ru-RU" sz="3200" b="1" dirty="0">
                <a:solidFill>
                  <a:srgbClr val="FF0000"/>
                </a:solidFill>
              </a:rPr>
              <a:t>1.Повне </a:t>
            </a:r>
            <a:r>
              <a:rPr lang="ru-RU" sz="3200" b="1" dirty="0" err="1">
                <a:solidFill>
                  <a:srgbClr val="FF0000"/>
                </a:solidFill>
              </a:rPr>
              <a:t>домінування</a:t>
            </a:r>
            <a:r>
              <a:rPr lang="ru-RU" sz="3200" b="1" dirty="0">
                <a:solidFill>
                  <a:srgbClr val="FF0000"/>
                </a:solidFill>
              </a:rPr>
              <a:t> – </a:t>
            </a:r>
            <a:r>
              <a:rPr lang="ru-RU" sz="3200" b="1" dirty="0" err="1"/>
              <a:t>це</a:t>
            </a:r>
            <a:r>
              <a:rPr lang="ru-RU" sz="3200" b="1" dirty="0"/>
              <a:t> форма </a:t>
            </a:r>
            <a:r>
              <a:rPr lang="ru-RU" sz="3200" b="1" dirty="0" err="1"/>
              <a:t>взаємодії</a:t>
            </a:r>
            <a:r>
              <a:rPr lang="ru-RU" sz="3200" b="1" dirty="0"/>
              <a:t> </a:t>
            </a:r>
            <a:r>
              <a:rPr lang="ru-RU" sz="3200" b="1" dirty="0" err="1"/>
              <a:t>алельних</a:t>
            </a:r>
            <a:r>
              <a:rPr lang="ru-RU" sz="3200" b="1" dirty="0"/>
              <a:t> </a:t>
            </a:r>
            <a:r>
              <a:rPr lang="ru-RU" sz="3200" b="1" dirty="0" err="1"/>
              <a:t>генів</a:t>
            </a:r>
            <a:r>
              <a:rPr lang="ru-RU" sz="3200" b="1" dirty="0"/>
              <a:t>, за </a:t>
            </a:r>
            <a:r>
              <a:rPr lang="ru-RU" sz="3200" b="1" dirty="0" err="1"/>
              <a:t>якої</a:t>
            </a:r>
            <a:r>
              <a:rPr lang="ru-RU" sz="3200" b="1" dirty="0"/>
              <a:t> у гетерозиготного </a:t>
            </a:r>
            <a:r>
              <a:rPr lang="ru-RU" sz="3200" b="1" dirty="0" err="1"/>
              <a:t>організму</a:t>
            </a:r>
            <a:r>
              <a:rPr lang="ru-RU" sz="3200" b="1" dirty="0"/>
              <a:t> </a:t>
            </a:r>
            <a:r>
              <a:rPr lang="ru-RU" sz="3200" b="1" dirty="0" err="1"/>
              <a:t>домінантний</a:t>
            </a:r>
            <a:r>
              <a:rPr lang="ru-RU" sz="3200" b="1" dirty="0"/>
              <a:t> </a:t>
            </a:r>
            <a:r>
              <a:rPr lang="ru-RU" sz="3200" b="1" dirty="0" err="1"/>
              <a:t>алель</a:t>
            </a:r>
            <a:r>
              <a:rPr lang="ru-RU" sz="3200" b="1" dirty="0"/>
              <a:t> (А) </a:t>
            </a:r>
            <a:r>
              <a:rPr lang="ru-RU" sz="3200" b="1" dirty="0" err="1"/>
              <a:t>повністю</a:t>
            </a:r>
            <a:r>
              <a:rPr lang="ru-RU" sz="3200" b="1" dirty="0"/>
              <a:t> </a:t>
            </a:r>
            <a:r>
              <a:rPr lang="ru-RU" sz="3200" b="1" dirty="0" err="1"/>
              <a:t>пригнічує</a:t>
            </a:r>
            <a:r>
              <a:rPr lang="ru-RU" sz="3200" b="1" dirty="0"/>
              <a:t> </a:t>
            </a:r>
            <a:r>
              <a:rPr lang="ru-RU" sz="3200" b="1" dirty="0" err="1"/>
              <a:t>дію</a:t>
            </a:r>
            <a:r>
              <a:rPr lang="ru-RU" sz="3200" b="1" dirty="0"/>
              <a:t> </a:t>
            </a:r>
            <a:r>
              <a:rPr lang="ru-RU" sz="3200" b="1" dirty="0" err="1"/>
              <a:t>рецесивного</a:t>
            </a:r>
            <a:r>
              <a:rPr lang="ru-RU" sz="3200" b="1" dirty="0"/>
              <a:t> (а).</a:t>
            </a:r>
          </a:p>
          <a:p>
            <a:pPr marL="0" indent="0">
              <a:buClr>
                <a:srgbClr val="B83D68"/>
              </a:buClr>
              <a:buFont typeface="Wingdings 3"/>
              <a:buNone/>
            </a:pPr>
            <a:r>
              <a:rPr lang="uk-UA" b="1" dirty="0">
                <a:solidFill>
                  <a:srgbClr val="002060"/>
                </a:solidFill>
              </a:rPr>
              <a:t>Вперше описано Г. Менделем. </a:t>
            </a:r>
          </a:p>
        </p:txBody>
      </p:sp>
    </p:spTree>
    <p:extLst>
      <p:ext uri="{BB962C8B-B14F-4D97-AF65-F5344CB8AC3E}">
        <p14:creationId xmlns:p14="http://schemas.microsoft.com/office/powerpoint/2010/main" val="2190116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729" y="654910"/>
            <a:ext cx="7886700" cy="687621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Comic Sans MS" panose="030F0702030302020204" pitchFamily="66" charset="0"/>
              </a:rPr>
              <a:t>1.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uk-UA" b="1" dirty="0">
                <a:solidFill>
                  <a:srgbClr val="FF0000"/>
                </a:solidFill>
                <a:latin typeface="Comic Sans MS" panose="030F0702030302020204" pitchFamily="66" charset="0"/>
              </a:rPr>
              <a:t>ПОВНЕ ДОМІНУВАННЯ –</a:t>
            </a:r>
            <a:br>
              <a:rPr lang="uk-UA" sz="135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uk-UA" sz="2025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один </a:t>
            </a:r>
            <a:r>
              <a:rPr lang="uk-UA" sz="2025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алельний</a:t>
            </a:r>
            <a:r>
              <a:rPr lang="uk-UA" sz="2025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ген (домінантний) повністю пригнічує прояв іншого (рецесивного)</a:t>
            </a:r>
            <a:endParaRPr lang="ru-RU" sz="2025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17532"/>
            <a:ext cx="8384242" cy="37855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500" dirty="0">
                <a:latin typeface="Comic Sans MS" panose="030F0702030302020204" pitchFamily="66" charset="0"/>
              </a:rPr>
              <a:t>А – алель жовтого кольору насінин</a:t>
            </a:r>
            <a:endParaRPr lang="uk-UA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uk-UA" sz="1500" dirty="0">
                <a:latin typeface="Comic Sans MS" panose="030F0702030302020204" pitchFamily="66" charset="0"/>
              </a:rPr>
              <a:t>а - алель зеленого кольору насінин</a:t>
            </a:r>
            <a:endParaRPr lang="ru-RU" sz="1500" dirty="0">
              <a:latin typeface="Comic Sans MS" panose="030F0702030302020204" pitchFamily="66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839" y="2585197"/>
            <a:ext cx="813887" cy="62641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l="50655" t="12507" r="2300" b="71706"/>
          <a:stretch/>
        </p:blipFill>
        <p:spPr>
          <a:xfrm>
            <a:off x="4151257" y="1761389"/>
            <a:ext cx="4364093" cy="82380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t="8560"/>
          <a:stretch/>
        </p:blipFill>
        <p:spPr>
          <a:xfrm>
            <a:off x="7241347" y="2585197"/>
            <a:ext cx="730526" cy="65890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51258" y="3356167"/>
            <a:ext cx="380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G   </a:t>
            </a:r>
            <a:r>
              <a:rPr lang="en-US" sz="1350" dirty="0"/>
              <a:t>        </a:t>
            </a:r>
            <a:r>
              <a:rPr lang="en-US" sz="3600" dirty="0">
                <a:latin typeface="Comic Sans MS" panose="030F0702030302020204" pitchFamily="66" charset="0"/>
              </a:rPr>
              <a:t>A              </a:t>
            </a:r>
            <a:r>
              <a:rPr lang="en-US" sz="3600" dirty="0" err="1">
                <a:latin typeface="Comic Sans MS" panose="030F0702030302020204" pitchFamily="66" charset="0"/>
              </a:rPr>
              <a:t>a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179862" y="3445842"/>
            <a:ext cx="545841" cy="52592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0835" y="3453493"/>
            <a:ext cx="571550" cy="553260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>
            <a:off x="5591369" y="4006753"/>
            <a:ext cx="741935" cy="3914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6634065" y="4006753"/>
            <a:ext cx="769776" cy="3914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127097" y="4376652"/>
            <a:ext cx="758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Aa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741" y="4935448"/>
            <a:ext cx="813887" cy="62641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36834" y="4581351"/>
            <a:ext cx="475643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100" dirty="0">
                <a:latin typeface="Comic Sans MS" panose="030F0702030302020204" pitchFamily="66" charset="0"/>
              </a:rPr>
              <a:t>За генотипом – </a:t>
            </a:r>
            <a:r>
              <a:rPr lang="uk-UA" sz="2100" dirty="0" err="1">
                <a:latin typeface="Comic Sans MS" panose="030F0702030302020204" pitchFamily="66" charset="0"/>
              </a:rPr>
              <a:t>Аа</a:t>
            </a:r>
            <a:r>
              <a:rPr lang="uk-UA" sz="2100" dirty="0">
                <a:latin typeface="Comic Sans MS" panose="030F0702030302020204" pitchFamily="66" charset="0"/>
              </a:rPr>
              <a:t> – 100%</a:t>
            </a:r>
          </a:p>
          <a:p>
            <a:r>
              <a:rPr lang="uk-UA" sz="2100" dirty="0">
                <a:latin typeface="Comic Sans MS" panose="030F0702030302020204" pitchFamily="66" charset="0"/>
              </a:rPr>
              <a:t>За фенотипом – жовте забарвлення</a:t>
            </a:r>
          </a:p>
          <a:p>
            <a:r>
              <a:rPr lang="uk-UA" sz="2100" dirty="0">
                <a:latin typeface="Comic Sans MS" panose="030F0702030302020204" pitchFamily="66" charset="0"/>
              </a:rPr>
              <a:t>                           насінин– 100%</a:t>
            </a:r>
            <a:endParaRPr lang="ru-RU" sz="2100" dirty="0"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141A10-6A5A-45E9-B4AB-09EB85B2B054}"/>
              </a:ext>
            </a:extLst>
          </p:cNvPr>
          <p:cNvSpPr/>
          <p:nvPr/>
        </p:nvSpPr>
        <p:spPr>
          <a:xfrm>
            <a:off x="220335" y="1629342"/>
            <a:ext cx="3308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B83D68"/>
              </a:buClr>
            </a:pPr>
            <a:r>
              <a:rPr lang="uk-UA" b="1" dirty="0">
                <a:solidFill>
                  <a:srgbClr val="002060"/>
                </a:solidFill>
              </a:rPr>
              <a:t>Вперше описано Г. Менделем. </a:t>
            </a:r>
          </a:p>
        </p:txBody>
      </p:sp>
    </p:spTree>
    <p:extLst>
      <p:ext uri="{BB962C8B-B14F-4D97-AF65-F5344CB8AC3E}">
        <p14:creationId xmlns:p14="http://schemas.microsoft.com/office/powerpoint/2010/main" val="210929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77" y="205225"/>
            <a:ext cx="7886700" cy="687621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ПОВНЕ ДОМІНУВАННЯ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2729" y="1816024"/>
            <a:ext cx="8384242" cy="37855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500" dirty="0">
                <a:latin typeface="Comic Sans MS" panose="030F0702030302020204" pitchFamily="66" charset="0"/>
              </a:rPr>
              <a:t>А – алель жовтого кольору насінин</a:t>
            </a:r>
            <a:endParaRPr lang="uk-UA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uk-UA" sz="1500" dirty="0">
                <a:latin typeface="Comic Sans MS" panose="030F0702030302020204" pitchFamily="66" charset="0"/>
              </a:rPr>
              <a:t>а - алель зеленого кольору насінин</a:t>
            </a:r>
            <a:endParaRPr lang="ru-RU" sz="1500" dirty="0">
              <a:latin typeface="Comic Sans MS" panose="030F0702030302020204" pitchFamily="66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714" y="2543580"/>
            <a:ext cx="813887" cy="6264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5298" t="18175" r="7501" b="66621"/>
          <a:stretch/>
        </p:blipFill>
        <p:spPr>
          <a:xfrm>
            <a:off x="4000614" y="1713008"/>
            <a:ext cx="4665379" cy="8452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666" y="2543580"/>
            <a:ext cx="813887" cy="626418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722679" y="4319866"/>
            <a:ext cx="861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>
                <a:latin typeface="Comic Sans MS" panose="030F0702030302020204" pitchFamily="66" charset="0"/>
              </a:rPr>
              <a:t>АА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56596" y="4319867"/>
            <a:ext cx="630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F</a:t>
            </a:r>
            <a:r>
              <a:rPr lang="uk-UA" sz="2100" dirty="0">
                <a:latin typeface="Comic Sans MS" panose="030F0702030302020204" pitchFamily="66" charset="0"/>
              </a:rPr>
              <a:t>2</a:t>
            </a:r>
            <a:endParaRPr lang="ru-RU" sz="2100" dirty="0">
              <a:latin typeface="Comic Sans MS" panose="030F0702030302020204" pitchFamily="66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731978" y="4319867"/>
            <a:ext cx="758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Aa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1077" y="4240479"/>
            <a:ext cx="1090129" cy="938846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7757238" y="4299695"/>
            <a:ext cx="655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aa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435" y="4901555"/>
            <a:ext cx="813887" cy="62641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093" y="4901555"/>
            <a:ext cx="813887" cy="626418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500" y="4901555"/>
            <a:ext cx="813887" cy="62641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5"/>
          <a:srcRect t="7060"/>
          <a:stretch/>
        </p:blipFill>
        <p:spPr>
          <a:xfrm>
            <a:off x="7689615" y="4901556"/>
            <a:ext cx="703338" cy="642605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320077" y="4424337"/>
            <a:ext cx="4118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За генотипом – 1АА:2Аа:1аа</a:t>
            </a:r>
          </a:p>
          <a:p>
            <a:r>
              <a:rPr lang="uk-UA" dirty="0">
                <a:latin typeface="Comic Sans MS" panose="030F0702030302020204" pitchFamily="66" charset="0"/>
              </a:rPr>
              <a:t>За фенотипом – 3:1</a:t>
            </a:r>
          </a:p>
          <a:p>
            <a:r>
              <a:rPr lang="uk-UA" dirty="0">
                <a:latin typeface="Comic Sans MS" panose="030F0702030302020204" pitchFamily="66" charset="0"/>
              </a:rPr>
              <a:t>     75% - насінин жовтого кольору</a:t>
            </a:r>
          </a:p>
          <a:p>
            <a:r>
              <a:rPr lang="uk-UA" dirty="0">
                <a:latin typeface="Comic Sans MS" panose="030F0702030302020204" pitchFamily="66" charset="0"/>
              </a:rPr>
              <a:t>     25% - насінин зеленого кольору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6"/>
          <a:srcRect l="45275" t="47177" r="5591" b="35670"/>
          <a:stretch/>
        </p:blipFill>
        <p:spPr>
          <a:xfrm>
            <a:off x="4007808" y="3184064"/>
            <a:ext cx="4632650" cy="9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4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56283"/>
            <a:ext cx="7886700" cy="687621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ПОВНЕ ДОМІНУВАННЯ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2729" y="1816024"/>
            <a:ext cx="8384242" cy="37855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500" dirty="0">
                <a:latin typeface="Comic Sans MS" panose="030F0702030302020204" pitchFamily="66" charset="0"/>
              </a:rPr>
              <a:t>А – алель коричневого кольору очей</a:t>
            </a:r>
          </a:p>
          <a:p>
            <a:pPr marL="0" indent="0">
              <a:buNone/>
            </a:pPr>
            <a:r>
              <a:rPr lang="uk-UA" sz="1500" dirty="0">
                <a:latin typeface="Comic Sans MS" panose="030F0702030302020204" pitchFamily="66" charset="0"/>
              </a:rPr>
              <a:t>а – алель блакитного кольору очей</a:t>
            </a:r>
            <a:endParaRPr lang="ru-RU" sz="1500" dirty="0">
              <a:latin typeface="Comic Sans MS" panose="030F0702030302020204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 l="50655" t="12507" r="2300" b="71706"/>
          <a:stretch/>
        </p:blipFill>
        <p:spPr>
          <a:xfrm>
            <a:off x="4151257" y="1761389"/>
            <a:ext cx="4364093" cy="8238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97623" y="3218298"/>
            <a:ext cx="380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G   </a:t>
            </a:r>
            <a:r>
              <a:rPr lang="en-US" sz="1350" dirty="0"/>
              <a:t>        </a:t>
            </a:r>
            <a:r>
              <a:rPr lang="en-US" sz="3600" dirty="0">
                <a:latin typeface="Comic Sans MS" panose="030F0702030302020204" pitchFamily="66" charset="0"/>
              </a:rPr>
              <a:t>A              </a:t>
            </a:r>
            <a:r>
              <a:rPr lang="en-US" sz="3600" dirty="0" err="1">
                <a:latin typeface="Comic Sans MS" panose="030F0702030302020204" pitchFamily="66" charset="0"/>
              </a:rPr>
              <a:t>a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213388" y="3273440"/>
            <a:ext cx="545841" cy="52592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352" y="3339382"/>
            <a:ext cx="571550" cy="553260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>
            <a:off x="5591369" y="4006753"/>
            <a:ext cx="741935" cy="3914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6750361" y="4006753"/>
            <a:ext cx="769776" cy="3914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127097" y="4376652"/>
            <a:ext cx="758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Aa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7332" y="4610815"/>
            <a:ext cx="46378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100" dirty="0">
                <a:latin typeface="Comic Sans MS" panose="030F0702030302020204" pitchFamily="66" charset="0"/>
              </a:rPr>
              <a:t>За генотипом – </a:t>
            </a:r>
            <a:r>
              <a:rPr lang="uk-UA" sz="2100" dirty="0" err="1">
                <a:latin typeface="Comic Sans MS" panose="030F0702030302020204" pitchFamily="66" charset="0"/>
              </a:rPr>
              <a:t>Аа</a:t>
            </a:r>
            <a:r>
              <a:rPr lang="uk-UA" sz="2100" dirty="0">
                <a:latin typeface="Comic Sans MS" panose="030F0702030302020204" pitchFamily="66" charset="0"/>
              </a:rPr>
              <a:t> – 100%</a:t>
            </a:r>
          </a:p>
          <a:p>
            <a:r>
              <a:rPr lang="uk-UA" sz="2100" dirty="0">
                <a:latin typeface="Comic Sans MS" panose="030F0702030302020204" pitchFamily="66" charset="0"/>
              </a:rPr>
              <a:t>За фенотипом – </a:t>
            </a:r>
            <a:r>
              <a:rPr lang="uk-UA" sz="2100" dirty="0" err="1">
                <a:latin typeface="Comic Sans MS" panose="030F0702030302020204" pitchFamily="66" charset="0"/>
              </a:rPr>
              <a:t>кароокість</a:t>
            </a:r>
            <a:r>
              <a:rPr lang="uk-UA" sz="2100" dirty="0">
                <a:latin typeface="Comic Sans MS" panose="030F0702030302020204" pitchFamily="66" charset="0"/>
              </a:rPr>
              <a:t> – 100%</a:t>
            </a:r>
            <a:endParaRPr lang="ru-RU" sz="21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0480" t="14836" r="58161" b="72141"/>
          <a:stretch/>
        </p:blipFill>
        <p:spPr>
          <a:xfrm>
            <a:off x="5000883" y="2475384"/>
            <a:ext cx="1075858" cy="6560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36" t="45745" r="80215" b="41926"/>
          <a:stretch/>
        </p:blipFill>
        <p:spPr>
          <a:xfrm>
            <a:off x="7320835" y="2481558"/>
            <a:ext cx="915671" cy="580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0654" t="14836" r="58509" b="71620"/>
          <a:stretch/>
        </p:blipFill>
        <p:spPr>
          <a:xfrm>
            <a:off x="5962337" y="4900036"/>
            <a:ext cx="1028088" cy="66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7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56283"/>
            <a:ext cx="7886700" cy="687621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ПОВНЕ ДОМІНУВАННЯ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2729" y="1816024"/>
            <a:ext cx="8384242" cy="37855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500" dirty="0">
                <a:latin typeface="Comic Sans MS" panose="030F0702030302020204" pitchFamily="66" charset="0"/>
              </a:rPr>
              <a:t>А – алель коричневого кольору очей</a:t>
            </a:r>
          </a:p>
          <a:p>
            <a:pPr marL="0" indent="0">
              <a:buNone/>
            </a:pPr>
            <a:r>
              <a:rPr lang="uk-UA" sz="1500" dirty="0">
                <a:latin typeface="Comic Sans MS" panose="030F0702030302020204" pitchFamily="66" charset="0"/>
              </a:rPr>
              <a:t>а – алель блакитного кольору очей</a:t>
            </a:r>
            <a:endParaRPr lang="ru-RU" sz="1500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5298" t="18175" r="7501" b="66621"/>
          <a:stretch/>
        </p:blipFill>
        <p:spPr>
          <a:xfrm>
            <a:off x="4000614" y="1713008"/>
            <a:ext cx="4665379" cy="84529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722679" y="4319866"/>
            <a:ext cx="861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>
                <a:latin typeface="Comic Sans MS" panose="030F0702030302020204" pitchFamily="66" charset="0"/>
              </a:rPr>
              <a:t>АА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56596" y="4319867"/>
            <a:ext cx="630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F</a:t>
            </a:r>
            <a:r>
              <a:rPr lang="uk-UA" sz="2100" dirty="0">
                <a:latin typeface="Comic Sans MS" panose="030F0702030302020204" pitchFamily="66" charset="0"/>
              </a:rPr>
              <a:t>2</a:t>
            </a:r>
            <a:endParaRPr lang="ru-RU" sz="2100" dirty="0">
              <a:latin typeface="Comic Sans MS" panose="030F0702030302020204" pitchFamily="66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731978" y="4319867"/>
            <a:ext cx="758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Aa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077" y="4240479"/>
            <a:ext cx="1090129" cy="938846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7757238" y="4299695"/>
            <a:ext cx="655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aa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0077" y="4424337"/>
            <a:ext cx="3313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За генотипом – 1АА:2Аа:1аа</a:t>
            </a:r>
          </a:p>
          <a:p>
            <a:r>
              <a:rPr lang="uk-UA" dirty="0">
                <a:latin typeface="Comic Sans MS" panose="030F0702030302020204" pitchFamily="66" charset="0"/>
              </a:rPr>
              <a:t>За фенотипом – 3:1</a:t>
            </a:r>
          </a:p>
          <a:p>
            <a:r>
              <a:rPr lang="uk-UA" dirty="0">
                <a:latin typeface="Comic Sans MS" panose="030F0702030302020204" pitchFamily="66" charset="0"/>
              </a:rPr>
              <a:t>     75% - </a:t>
            </a:r>
            <a:r>
              <a:rPr lang="uk-UA" dirty="0" err="1">
                <a:latin typeface="Comic Sans MS" panose="030F0702030302020204" pitchFamily="66" charset="0"/>
              </a:rPr>
              <a:t>кароокість</a:t>
            </a:r>
            <a:endParaRPr lang="uk-UA" dirty="0">
              <a:latin typeface="Comic Sans MS" panose="030F0702030302020204" pitchFamily="66" charset="0"/>
            </a:endParaRPr>
          </a:p>
          <a:p>
            <a:r>
              <a:rPr lang="uk-UA" dirty="0">
                <a:latin typeface="Comic Sans MS" panose="030F0702030302020204" pitchFamily="66" charset="0"/>
              </a:rPr>
              <a:t>     25% - </a:t>
            </a:r>
            <a:r>
              <a:rPr lang="uk-UA" dirty="0" err="1">
                <a:latin typeface="Comic Sans MS" panose="030F0702030302020204" pitchFamily="66" charset="0"/>
              </a:rPr>
              <a:t>блакитноокість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4"/>
          <a:srcRect l="45275" t="47177" r="5591" b="35670"/>
          <a:stretch/>
        </p:blipFill>
        <p:spPr>
          <a:xfrm>
            <a:off x="4007808" y="3184064"/>
            <a:ext cx="4632650" cy="90973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927" y="2464986"/>
            <a:ext cx="1028789" cy="66757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298" y="2459073"/>
            <a:ext cx="1028789" cy="66757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273" y="4902762"/>
            <a:ext cx="1028789" cy="66757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017" y="4922943"/>
            <a:ext cx="1028789" cy="66757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9500" y="4934012"/>
            <a:ext cx="1028789" cy="667570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6941" y="4922943"/>
            <a:ext cx="919052" cy="5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5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Генетичний аналіз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1"/>
          </p:nvPr>
        </p:nvGraphicFramePr>
        <p:xfrm>
          <a:off x="0" y="1988840"/>
          <a:ext cx="9144000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67544" y="1340768"/>
            <a:ext cx="7758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/>
              <a:t>Основним методом генетичного аналізу є система усіх можливих схрещувань і передбачає вирішення наступний завдань: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90419"/>
            <a:ext cx="7886700" cy="687621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Comic Sans MS" panose="030F0702030302020204" pitchFamily="66" charset="0"/>
              </a:rPr>
              <a:t>2. НЕПОВНЕ ДОМІНУВАННЯ 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– </a:t>
            </a:r>
            <a:br>
              <a:rPr lang="uk-UA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uk-UA" sz="2325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один </a:t>
            </a:r>
            <a:r>
              <a:rPr lang="uk-UA" sz="2325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алельний</a:t>
            </a:r>
            <a:r>
              <a:rPr lang="uk-UA" sz="2325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ген НЕ повністю пригнічує прояв іншого.</a:t>
            </a:r>
            <a:br>
              <a:rPr lang="uk-UA" sz="2325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ru-RU" sz="2325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9879" y="1776308"/>
            <a:ext cx="8384242" cy="37855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500" dirty="0">
                <a:latin typeface="Comic Sans MS" panose="030F0702030302020204" pitchFamily="66" charset="0"/>
              </a:rPr>
              <a:t>А – алель червоного забарвлення квіток</a:t>
            </a:r>
          </a:p>
          <a:p>
            <a:pPr marL="0" indent="0">
              <a:buNone/>
            </a:pPr>
            <a:r>
              <a:rPr lang="uk-UA" sz="1500" dirty="0">
                <a:latin typeface="Comic Sans MS" panose="030F0702030302020204" pitchFamily="66" charset="0"/>
              </a:rPr>
              <a:t>а – алель білого забарвлення квіток</a:t>
            </a:r>
            <a:endParaRPr lang="ru-RU" sz="1500" dirty="0">
              <a:latin typeface="Comic Sans MS" panose="030F0702030302020204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 l="50655" t="12507" r="2300" b="71706"/>
          <a:stretch/>
        </p:blipFill>
        <p:spPr>
          <a:xfrm>
            <a:off x="4151257" y="1761389"/>
            <a:ext cx="4364093" cy="8238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51258" y="3356167"/>
            <a:ext cx="380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G   </a:t>
            </a:r>
            <a:r>
              <a:rPr lang="en-US" sz="1350" dirty="0"/>
              <a:t>        </a:t>
            </a:r>
            <a:r>
              <a:rPr lang="en-US" sz="3600" dirty="0">
                <a:latin typeface="Comic Sans MS" panose="030F0702030302020204" pitchFamily="66" charset="0"/>
              </a:rPr>
              <a:t>A              </a:t>
            </a:r>
            <a:r>
              <a:rPr lang="en-US" sz="3600" dirty="0" err="1">
                <a:latin typeface="Comic Sans MS" panose="030F0702030302020204" pitchFamily="66" charset="0"/>
              </a:rPr>
              <a:t>a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179862" y="3445842"/>
            <a:ext cx="545841" cy="52592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729" y="3453383"/>
            <a:ext cx="571550" cy="553260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>
            <a:off x="5591369" y="4006753"/>
            <a:ext cx="741935" cy="4640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6676465" y="4006753"/>
            <a:ext cx="727376" cy="4640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127097" y="4376652"/>
            <a:ext cx="758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Aa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6834" y="4581351"/>
            <a:ext cx="4714752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100" dirty="0">
                <a:latin typeface="Comic Sans MS" panose="030F0702030302020204" pitchFamily="66" charset="0"/>
              </a:rPr>
              <a:t>За генотипом – </a:t>
            </a:r>
            <a:r>
              <a:rPr lang="uk-UA" sz="2100" dirty="0" err="1">
                <a:latin typeface="Comic Sans MS" panose="030F0702030302020204" pitchFamily="66" charset="0"/>
              </a:rPr>
              <a:t>Аа</a:t>
            </a:r>
            <a:r>
              <a:rPr lang="uk-UA" sz="2100" dirty="0">
                <a:latin typeface="Comic Sans MS" panose="030F0702030302020204" pitchFamily="66" charset="0"/>
              </a:rPr>
              <a:t> – 100%</a:t>
            </a:r>
          </a:p>
          <a:p>
            <a:r>
              <a:rPr lang="uk-UA" sz="2100" dirty="0">
                <a:latin typeface="Comic Sans MS" panose="030F0702030302020204" pitchFamily="66" charset="0"/>
              </a:rPr>
              <a:t>За фенотипом –</a:t>
            </a:r>
          </a:p>
          <a:p>
            <a:r>
              <a:rPr lang="uk-UA" sz="2100" dirty="0">
                <a:latin typeface="Comic Sans MS" panose="030F0702030302020204" pitchFamily="66" charset="0"/>
              </a:rPr>
              <a:t>   рожеве забарвлення квіток– 100%</a:t>
            </a:r>
            <a:endParaRPr lang="ru-RU" sz="21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52114" t="14353" r="38511" b="76076"/>
          <a:stretch/>
        </p:blipFill>
        <p:spPr>
          <a:xfrm>
            <a:off x="5039902" y="2483453"/>
            <a:ext cx="920197" cy="7036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85845" t="14599" r="5148" b="75462"/>
          <a:stretch/>
        </p:blipFill>
        <p:spPr>
          <a:xfrm>
            <a:off x="7426310" y="2502006"/>
            <a:ext cx="828918" cy="6851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63143" t="29569" r="27482" b="60860"/>
          <a:stretch/>
        </p:blipFill>
        <p:spPr>
          <a:xfrm>
            <a:off x="6062867" y="4897301"/>
            <a:ext cx="841634" cy="64360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C01633-6BB2-4A9B-9881-84B70D8A2B26}"/>
              </a:ext>
            </a:extLst>
          </p:cNvPr>
          <p:cNvSpPr/>
          <p:nvPr/>
        </p:nvSpPr>
        <p:spPr>
          <a:xfrm>
            <a:off x="727599" y="6047802"/>
            <a:ext cx="69059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Гетерозигота </a:t>
            </a:r>
            <a:r>
              <a:rPr lang="ru-RU" dirty="0" err="1"/>
              <a:t>має</a:t>
            </a:r>
            <a:r>
              <a:rPr lang="ru-RU" dirty="0"/>
              <a:t> фенотип, </a:t>
            </a:r>
            <a:r>
              <a:rPr lang="ru-RU" dirty="0" err="1"/>
              <a:t>проміжний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фенотипами </a:t>
            </a:r>
            <a:r>
              <a:rPr lang="ru-RU" dirty="0" err="1"/>
              <a:t>гомозигот</a:t>
            </a:r>
            <a:r>
              <a:rPr lang="ru-RU" dirty="0"/>
              <a:t>.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50387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 animBg="1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725" y="117277"/>
            <a:ext cx="7886700" cy="687621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НЕПОВНЕ ДОМІНУВАННЯ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2729" y="1816024"/>
            <a:ext cx="8384242" cy="37855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500" dirty="0">
                <a:latin typeface="Comic Sans MS" panose="030F0702030302020204" pitchFamily="66" charset="0"/>
              </a:rPr>
              <a:t>А – алель </a:t>
            </a:r>
            <a:r>
              <a:rPr lang="uk-UA" sz="1500" dirty="0">
                <a:solidFill>
                  <a:prstClr val="black"/>
                </a:solidFill>
                <a:latin typeface="Comic Sans MS" panose="030F0702030302020204" pitchFamily="66" charset="0"/>
              </a:rPr>
              <a:t>червоного забарвлення квіток</a:t>
            </a:r>
          </a:p>
          <a:p>
            <a:pPr marL="0" indent="0">
              <a:buNone/>
            </a:pPr>
            <a:r>
              <a:rPr lang="uk-UA" sz="1500" dirty="0">
                <a:latin typeface="Comic Sans MS" panose="030F0702030302020204" pitchFamily="66" charset="0"/>
              </a:rPr>
              <a:t> а – алель </a:t>
            </a:r>
            <a:r>
              <a:rPr lang="uk-UA" sz="1500" dirty="0">
                <a:solidFill>
                  <a:prstClr val="black"/>
                </a:solidFill>
                <a:latin typeface="Comic Sans MS" panose="030F0702030302020204" pitchFamily="66" charset="0"/>
              </a:rPr>
              <a:t>білого забарвлення квіток</a:t>
            </a:r>
            <a:endParaRPr lang="ru-RU" sz="15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1500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5298" t="18175" r="7501" b="66621"/>
          <a:stretch/>
        </p:blipFill>
        <p:spPr>
          <a:xfrm>
            <a:off x="4000614" y="1713008"/>
            <a:ext cx="4665379" cy="84529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722679" y="4319866"/>
            <a:ext cx="861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>
                <a:latin typeface="Comic Sans MS" panose="030F0702030302020204" pitchFamily="66" charset="0"/>
              </a:rPr>
              <a:t>АА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56596" y="4319867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F</a:t>
            </a:r>
            <a:r>
              <a:rPr lang="en-US" sz="2100" dirty="0">
                <a:latin typeface="Comic Sans MS" panose="030F0702030302020204" pitchFamily="66" charset="0"/>
              </a:rPr>
              <a:t>1</a:t>
            </a:r>
            <a:endParaRPr lang="ru-RU" sz="2100" dirty="0">
              <a:latin typeface="Comic Sans MS" panose="030F0702030302020204" pitchFamily="66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731978" y="4319867"/>
            <a:ext cx="758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Aa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077" y="4240479"/>
            <a:ext cx="1090129" cy="938846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7757238" y="4299695"/>
            <a:ext cx="655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aa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93458" y="4319865"/>
            <a:ext cx="35397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За генотипом – 1АА:2Аа:1аа</a:t>
            </a:r>
          </a:p>
          <a:p>
            <a:r>
              <a:rPr lang="uk-UA" dirty="0">
                <a:latin typeface="Comic Sans MS" panose="030F0702030302020204" pitchFamily="66" charset="0"/>
              </a:rPr>
              <a:t>За фенотипом – 1:2:1</a:t>
            </a:r>
          </a:p>
          <a:p>
            <a:r>
              <a:rPr lang="uk-UA" dirty="0">
                <a:latin typeface="Comic Sans MS" panose="030F0702030302020204" pitchFamily="66" charset="0"/>
              </a:rPr>
              <a:t>     25% - червоне забарвлення</a:t>
            </a:r>
          </a:p>
          <a:p>
            <a:r>
              <a:rPr lang="uk-UA" dirty="0">
                <a:latin typeface="Comic Sans MS" panose="030F0702030302020204" pitchFamily="66" charset="0"/>
              </a:rPr>
              <a:t>     50% - рожеве забарвлення</a:t>
            </a:r>
          </a:p>
          <a:p>
            <a:r>
              <a:rPr lang="uk-UA" dirty="0">
                <a:latin typeface="Comic Sans MS" panose="030F0702030302020204" pitchFamily="66" charset="0"/>
              </a:rPr>
              <a:t>     25% - біле забарвлення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4"/>
          <a:srcRect l="45275" t="47177" r="5591" b="35670"/>
          <a:stretch/>
        </p:blipFill>
        <p:spPr>
          <a:xfrm>
            <a:off x="4007808" y="3184064"/>
            <a:ext cx="4632650" cy="9097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667" y="2464302"/>
            <a:ext cx="841321" cy="6401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104" y="2464302"/>
            <a:ext cx="841321" cy="6401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0985" y="4922942"/>
            <a:ext cx="841321" cy="6401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8963" y="4930196"/>
            <a:ext cx="841321" cy="6401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5221" y="4898190"/>
            <a:ext cx="923624" cy="7041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7863" y="4919333"/>
            <a:ext cx="832176" cy="6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8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Повне домінування   </a:t>
            </a:r>
            <a:r>
              <a:rPr lang="en-US" dirty="0"/>
              <a:t>VS</a:t>
            </a:r>
            <a:r>
              <a:rPr lang="uk-UA" dirty="0"/>
              <a:t>    Неповне домінування</a:t>
            </a:r>
          </a:p>
        </p:txBody>
      </p:sp>
      <p:pic>
        <p:nvPicPr>
          <p:cNvPr id="4" name="Содержимое 3" descr="https://svitppt.com.ua/images/6/5346/960/img9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858" t="18891" r="-35" b="16782"/>
          <a:stretch>
            <a:fillRect/>
          </a:stretch>
        </p:blipFill>
        <p:spPr bwMode="auto">
          <a:xfrm>
            <a:off x="0" y="1556792"/>
            <a:ext cx="914400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61763" y="508639"/>
            <a:ext cx="9540552" cy="83968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3. КОДОМІНУВАННЯ </a:t>
            </a:r>
            <a:r>
              <a:rPr lang="uk-UA" sz="3000" b="1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–</a:t>
            </a:r>
            <a:br>
              <a:rPr lang="uk-UA" sz="3000" b="1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</a:br>
            <a:r>
              <a:rPr lang="uk-UA" sz="2100" b="1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жоден із пари </a:t>
            </a:r>
            <a:r>
              <a:rPr lang="uk-UA" sz="2100" b="1" dirty="0" err="1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алельних</a:t>
            </a:r>
            <a:r>
              <a:rPr lang="uk-UA" sz="2100" b="1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 генів не домінує,</a:t>
            </a:r>
            <a:r>
              <a:rPr lang="en-US" sz="2100" b="1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обидва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алелі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мають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рівноцінний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внесок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у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формування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фенотипу</a:t>
            </a:r>
            <a:r>
              <a:rPr lang="uk-UA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їх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комбінація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призводить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формування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нового</a:t>
            </a:r>
            <a:r>
              <a:rPr lang="en-US" sz="2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фенотипу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81" t="17744" r="1154" b="52672"/>
          <a:stretch/>
        </p:blipFill>
        <p:spPr>
          <a:xfrm>
            <a:off x="0" y="1600200"/>
            <a:ext cx="9083489" cy="15508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6276" y="5270682"/>
            <a:ext cx="90762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highlight>
                  <a:srgbClr val="FFFF00"/>
                </a:highlight>
                <a:latin typeface="Comic Sans MS" panose="030F0702030302020204" pitchFamily="66" charset="0"/>
              </a:rPr>
              <a:t>IV </a:t>
            </a:r>
            <a:r>
              <a:rPr lang="uk-UA" sz="1350" dirty="0">
                <a:highlight>
                  <a:srgbClr val="FFFF00"/>
                </a:highlight>
                <a:latin typeface="Comic Sans MS" panose="030F0702030302020204" pitchFamily="66" charset="0"/>
              </a:rPr>
              <a:t>група</a:t>
            </a:r>
          </a:p>
          <a:p>
            <a:pPr algn="ctr"/>
            <a:r>
              <a:rPr lang="uk-UA" sz="1350" dirty="0">
                <a:highlight>
                  <a:srgbClr val="FFFF00"/>
                </a:highlight>
                <a:latin typeface="Comic Sans MS" panose="030F0702030302020204" pitchFamily="66" charset="0"/>
              </a:rPr>
              <a:t>крові</a:t>
            </a:r>
            <a:endParaRPr lang="ru-RU" sz="1350" dirty="0"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7726" y="5270682"/>
            <a:ext cx="8899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350" dirty="0">
                <a:latin typeface="Comic Sans MS" panose="030F0702030302020204" pitchFamily="66" charset="0"/>
              </a:rPr>
              <a:t>ІІ група</a:t>
            </a:r>
          </a:p>
          <a:p>
            <a:pPr algn="ctr"/>
            <a:r>
              <a:rPr lang="uk-UA" sz="1350" dirty="0">
                <a:latin typeface="Comic Sans MS" panose="030F0702030302020204" pitchFamily="66" charset="0"/>
              </a:rPr>
              <a:t>крові</a:t>
            </a:r>
            <a:endParaRPr lang="ru-RU" sz="135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1543" y="5270682"/>
            <a:ext cx="9845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350" dirty="0">
                <a:latin typeface="Comic Sans MS" panose="030F0702030302020204" pitchFamily="66" charset="0"/>
              </a:rPr>
              <a:t>ІІІ група</a:t>
            </a:r>
          </a:p>
          <a:p>
            <a:pPr algn="ctr"/>
            <a:r>
              <a:rPr lang="uk-UA" sz="1350" dirty="0">
                <a:latin typeface="Comic Sans MS" panose="030F0702030302020204" pitchFamily="66" charset="0"/>
              </a:rPr>
              <a:t>крові</a:t>
            </a:r>
            <a:endParaRPr lang="ru-RU" sz="1350" dirty="0">
              <a:latin typeface="Comic Sans MS" panose="030F0702030302020204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-138" t="45804" r="349" b="13181"/>
          <a:stretch/>
        </p:blipFill>
        <p:spPr>
          <a:xfrm>
            <a:off x="0" y="3003971"/>
            <a:ext cx="8982637" cy="20767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026491" y="5285977"/>
            <a:ext cx="79541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350" dirty="0">
                <a:latin typeface="Comic Sans MS" panose="030F0702030302020204" pitchFamily="66" charset="0"/>
              </a:rPr>
              <a:t>І група</a:t>
            </a:r>
          </a:p>
          <a:p>
            <a:pPr algn="ctr"/>
            <a:r>
              <a:rPr lang="uk-UA" sz="1350" dirty="0">
                <a:latin typeface="Comic Sans MS" panose="030F0702030302020204" pitchFamily="66" charset="0"/>
              </a:rPr>
              <a:t> крові</a:t>
            </a:r>
            <a:endParaRPr lang="ru-RU" sz="1350" dirty="0"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6D33FA6-C889-4C26-9CAC-29A80BF9119F}"/>
              </a:ext>
            </a:extLst>
          </p:cNvPr>
          <p:cNvSpPr/>
          <p:nvPr/>
        </p:nvSpPr>
        <p:spPr>
          <a:xfrm>
            <a:off x="781382" y="6093296"/>
            <a:ext cx="8497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</a:rPr>
              <a:t>В </a:t>
            </a:r>
            <a:r>
              <a:rPr lang="ru-RU" dirty="0" err="1">
                <a:latin typeface="+mj-lt"/>
              </a:rPr>
              <a:t>гетерозиготі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проявляється</a:t>
            </a:r>
            <a:r>
              <a:rPr lang="ru-RU" dirty="0">
                <a:latin typeface="+mj-lt"/>
              </a:rPr>
              <a:t>  </a:t>
            </a:r>
            <a:r>
              <a:rPr lang="ru-RU" dirty="0" err="1">
                <a:highlight>
                  <a:srgbClr val="FFFF00"/>
                </a:highlight>
                <a:latin typeface="+mj-lt"/>
              </a:rPr>
              <a:t>новий</a:t>
            </a:r>
            <a:r>
              <a:rPr lang="ru-RU" dirty="0">
                <a:latin typeface="+mj-lt"/>
              </a:rPr>
              <a:t> фенотип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endParaRPr lang="ru-UA" dirty="0">
              <a:latin typeface="+mj-lt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0E69B92-5C9A-4A41-B616-79E1C92A3CE4}"/>
              </a:ext>
            </a:extLst>
          </p:cNvPr>
          <p:cNvSpPr/>
          <p:nvPr/>
        </p:nvSpPr>
        <p:spPr>
          <a:xfrm>
            <a:off x="-56113" y="1378174"/>
            <a:ext cx="909486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700" b="1" dirty="0">
                <a:latin typeface="+mj-lt"/>
              </a:rPr>
              <a:t>Ген </a:t>
            </a:r>
            <a:r>
              <a:rPr lang="en-US" sz="1700" b="1" dirty="0">
                <a:latin typeface="+mj-lt"/>
              </a:rPr>
              <a:t>I</a:t>
            </a:r>
            <a:r>
              <a:rPr lang="ru-RU" sz="1700" b="1" dirty="0">
                <a:latin typeface="+mj-lt"/>
              </a:rPr>
              <a:t>, </a:t>
            </a:r>
            <a:r>
              <a:rPr lang="ru-RU" sz="1700" b="1" dirty="0" err="1">
                <a:latin typeface="+mj-lt"/>
              </a:rPr>
              <a:t>що</a:t>
            </a:r>
            <a:r>
              <a:rPr lang="ru-RU" sz="1700" b="1" dirty="0">
                <a:latin typeface="+mj-lt"/>
              </a:rPr>
              <a:t> </a:t>
            </a:r>
            <a:r>
              <a:rPr lang="ru-RU" sz="1700" b="1" dirty="0" err="1">
                <a:latin typeface="+mj-lt"/>
              </a:rPr>
              <a:t>визначає</a:t>
            </a:r>
            <a:r>
              <a:rPr lang="ru-RU" sz="1700" b="1" dirty="0">
                <a:latin typeface="+mj-lt"/>
              </a:rPr>
              <a:t> </a:t>
            </a:r>
            <a:r>
              <a:rPr lang="ru-RU" sz="1700" b="1" dirty="0" err="1">
                <a:latin typeface="+mj-lt"/>
              </a:rPr>
              <a:t>групу</a:t>
            </a:r>
            <a:r>
              <a:rPr lang="ru-RU" sz="1700" b="1" dirty="0">
                <a:latin typeface="+mj-lt"/>
              </a:rPr>
              <a:t> </a:t>
            </a:r>
            <a:r>
              <a:rPr lang="ru-RU" sz="1700" b="1" dirty="0" err="1">
                <a:latin typeface="+mj-lt"/>
              </a:rPr>
              <a:t>крові</a:t>
            </a:r>
            <a:r>
              <a:rPr lang="ru-RU" sz="1700" b="1" dirty="0">
                <a:latin typeface="+mj-lt"/>
              </a:rPr>
              <a:t> за системою АВО</a:t>
            </a:r>
            <a:r>
              <a:rPr lang="uk-UA" sz="1700" b="1" dirty="0">
                <a:latin typeface="+mj-lt"/>
              </a:rPr>
              <a:t>,</a:t>
            </a:r>
            <a:r>
              <a:rPr lang="ru-RU" sz="1700" b="1" dirty="0">
                <a:latin typeface="+mj-lt"/>
              </a:rPr>
              <a:t> </a:t>
            </a:r>
            <a:r>
              <a:rPr lang="ru-RU" sz="1700" b="1" dirty="0" err="1">
                <a:latin typeface="+mj-lt"/>
              </a:rPr>
              <a:t>існує</a:t>
            </a:r>
            <a:r>
              <a:rPr lang="ru-RU" sz="1700" b="1" dirty="0">
                <a:latin typeface="+mj-lt"/>
              </a:rPr>
              <a:t> три </a:t>
            </a:r>
            <a:r>
              <a:rPr lang="ru-RU" sz="1700" b="1" dirty="0" err="1">
                <a:latin typeface="+mj-lt"/>
              </a:rPr>
              <a:t>можливих</a:t>
            </a:r>
            <a:r>
              <a:rPr lang="ru-RU" sz="1700" b="1" dirty="0">
                <a:latin typeface="+mj-lt"/>
              </a:rPr>
              <a:t> </a:t>
            </a:r>
            <a:r>
              <a:rPr lang="ru-RU" sz="1700" b="1" dirty="0" err="1">
                <a:latin typeface="+mj-lt"/>
              </a:rPr>
              <a:t>алеля</a:t>
            </a:r>
            <a:r>
              <a:rPr lang="ru-RU" sz="1700" b="1" dirty="0">
                <a:latin typeface="+mj-lt"/>
              </a:rPr>
              <a:t>: </a:t>
            </a:r>
            <a:r>
              <a:rPr lang="en-US" sz="1700" b="1" dirty="0">
                <a:latin typeface="+mj-lt"/>
              </a:rPr>
              <a:t>I</a:t>
            </a:r>
            <a:r>
              <a:rPr lang="en-US" sz="1700" b="1" baseline="30000" dirty="0">
                <a:latin typeface="+mj-lt"/>
              </a:rPr>
              <a:t>A</a:t>
            </a:r>
            <a:r>
              <a:rPr lang="en-US" sz="1700" b="1" dirty="0">
                <a:latin typeface="+mj-lt"/>
              </a:rPr>
              <a:t>, I</a:t>
            </a:r>
            <a:r>
              <a:rPr lang="en-US" sz="1700" b="1" baseline="30000" dirty="0">
                <a:latin typeface="+mj-lt"/>
              </a:rPr>
              <a:t>B</a:t>
            </a:r>
            <a:r>
              <a:rPr lang="en-US" sz="1700" b="1" dirty="0">
                <a:latin typeface="+mj-lt"/>
              </a:rPr>
              <a:t>,I</a:t>
            </a:r>
            <a:r>
              <a:rPr lang="en-US" sz="1700" b="1" baseline="30000" dirty="0">
                <a:latin typeface="+mj-lt"/>
              </a:rPr>
              <a:t>O</a:t>
            </a:r>
            <a:r>
              <a:rPr lang="ru-RU" sz="1700" b="1" dirty="0">
                <a:latin typeface="+mj-lt"/>
              </a:rPr>
              <a:t> </a:t>
            </a:r>
            <a:endParaRPr lang="ru-UA" sz="17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060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4. МНОЖИННИЙ АЛЕЛІЗМ –</a:t>
            </a:r>
            <a:br>
              <a:rPr lang="uk-UA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uk-UA" sz="1875" b="1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існування гена у багатьох </a:t>
            </a:r>
            <a:r>
              <a:rPr lang="uk-UA" sz="1875" b="1" dirty="0" err="1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алельних</a:t>
            </a:r>
            <a:r>
              <a:rPr lang="uk-UA" sz="1875" b="1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 станах,</a:t>
            </a:r>
            <a:br>
              <a:rPr lang="uk-UA" sz="1875" b="1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</a:br>
            <a:r>
              <a:rPr lang="uk-UA" sz="1875" b="1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 що нерідко утворюють ряд домінування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" y="1155727"/>
            <a:ext cx="4089095" cy="2276502"/>
          </a:xfrm>
          <a:prstGeom prst="rect">
            <a:avLst/>
          </a:prstGeom>
        </p:spPr>
      </p:pic>
      <p:pic>
        <p:nvPicPr>
          <p:cNvPr id="12" name="Содержимое 3" descr="https://cdn.kastatic.org/ka-perseus-images/d6049ca09dfc688504e47172cc9e692b04f3ca00.png">
            <a:extLst>
              <a:ext uri="{FF2B5EF4-FFF2-40B4-BE49-F238E27FC236}">
                <a16:creationId xmlns:a16="http://schemas.microsoft.com/office/drawing/2014/main" id="{31C6A153-4C42-4D56-8040-FFB21E86F2A3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4600" y="3132584"/>
            <a:ext cx="6372200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87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523" t="65548" r="56982" b="3333"/>
          <a:stretch/>
        </p:blipFill>
        <p:spPr>
          <a:xfrm>
            <a:off x="15761" y="4738766"/>
            <a:ext cx="3821503" cy="16518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42928" t="10256" r="-1132" b="15425"/>
          <a:stretch/>
        </p:blipFill>
        <p:spPr>
          <a:xfrm>
            <a:off x="4235568" y="2873781"/>
            <a:ext cx="4850271" cy="34836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430" y="6424306"/>
            <a:ext cx="1042506" cy="3246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327" y="6311751"/>
            <a:ext cx="1037934" cy="5075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704" y="6311751"/>
            <a:ext cx="1037934" cy="5075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9273" y="6356264"/>
            <a:ext cx="804742" cy="3246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3791582" cy="211086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9A5936-F633-4089-A8DC-1B3D55360D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616" t="23170" b="2877"/>
          <a:stretch/>
        </p:blipFill>
        <p:spPr>
          <a:xfrm>
            <a:off x="5085683" y="33901"/>
            <a:ext cx="3195156" cy="2747027"/>
          </a:xfrm>
          <a:prstGeom prst="rect">
            <a:avLst/>
          </a:prstGeom>
        </p:spPr>
      </p:pic>
      <p:sp>
        <p:nvSpPr>
          <p:cNvPr id="16" name="Объект 4">
            <a:extLst>
              <a:ext uri="{FF2B5EF4-FFF2-40B4-BE49-F238E27FC236}">
                <a16:creationId xmlns:a16="http://schemas.microsoft.com/office/drawing/2014/main" id="{C86925C9-2EDC-44F5-9ACD-66C61378C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84" y="2491711"/>
            <a:ext cx="5128460" cy="57843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sz="1800" dirty="0">
                <a:latin typeface="Comic Sans MS" panose="030F0702030302020204" pitchFamily="66" charset="0"/>
              </a:rPr>
              <a:t>За генотипом – 100% -</a:t>
            </a:r>
          </a:p>
          <a:p>
            <a:pPr marL="0" indent="0">
              <a:buNone/>
            </a:pPr>
            <a:r>
              <a:rPr lang="uk-UA" sz="1800" dirty="0">
                <a:latin typeface="Comic Sans MS" panose="030F0702030302020204" pitchFamily="66" charset="0"/>
              </a:rPr>
              <a:t>За фенотипом – 100% - світла «</a:t>
            </a:r>
            <a:r>
              <a:rPr lang="uk-UA" sz="1800" dirty="0" err="1">
                <a:latin typeface="Comic Sans MS" panose="030F0702030302020204" pitchFamily="66" charset="0"/>
              </a:rPr>
              <a:t>шиншила</a:t>
            </a:r>
            <a:r>
              <a:rPr lang="uk-UA" sz="1800" dirty="0">
                <a:latin typeface="Comic Sans MS" panose="030F0702030302020204" pitchFamily="66" charset="0"/>
              </a:rPr>
              <a:t>» </a:t>
            </a:r>
            <a:endParaRPr lang="ru-RU" sz="1800" dirty="0">
              <a:latin typeface="Comic Sans MS" panose="030F0702030302020204" pitchFamily="66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DC55334-189C-4D57-B56E-BBF538685C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648" t="57588" r="40042" b="34885"/>
          <a:stretch/>
        </p:blipFill>
        <p:spPr>
          <a:xfrm>
            <a:off x="2597169" y="2348140"/>
            <a:ext cx="767012" cy="28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1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D7AA7D-1E52-408D-A60C-B013E65BF4D4}"/>
              </a:ext>
            </a:extLst>
          </p:cNvPr>
          <p:cNvSpPr txBox="1">
            <a:spLocks/>
          </p:cNvSpPr>
          <p:nvPr/>
        </p:nvSpPr>
        <p:spPr>
          <a:xfrm>
            <a:off x="457199" y="324059"/>
            <a:ext cx="8229600" cy="512653"/>
          </a:xfrm>
          <a:prstGeom prst="rect">
            <a:avLst/>
          </a:prstGeom>
        </p:spPr>
        <p:txBody>
          <a:bodyPr vert="horz" anchor="b" anchorCtr="0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Як отримати </a:t>
            </a:r>
            <a:r>
              <a:rPr lang="uk-UA" sz="3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гімалайского</a:t>
            </a:r>
            <a:r>
              <a:rPr lang="uk-UA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кролика?</a:t>
            </a:r>
            <a:endParaRPr lang="ru-RU" dirty="0"/>
          </a:p>
        </p:txBody>
      </p:sp>
      <p:pic>
        <p:nvPicPr>
          <p:cNvPr id="5" name="Picture 2" descr="История декоративного кролиководства">
            <a:extLst>
              <a:ext uri="{FF2B5EF4-FFF2-40B4-BE49-F238E27FC236}">
                <a16:creationId xmlns:a16="http://schemas.microsoft.com/office/drawing/2014/main" id="{564A67CA-00DE-4B9B-ADF5-5EAAE707E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495" y="1052736"/>
            <a:ext cx="2736304" cy="204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5CD96C8D-DAA9-49C0-8DE3-E84133BBDCB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052736"/>
            <a:ext cx="5186083" cy="2887223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71D3C6A-C57F-4FBD-9DD9-D9424D876798}"/>
              </a:ext>
            </a:extLst>
          </p:cNvPr>
          <p:cNvSpPr txBox="1">
            <a:spLocks/>
          </p:cNvSpPr>
          <p:nvPr/>
        </p:nvSpPr>
        <p:spPr>
          <a:xfrm>
            <a:off x="0" y="4077072"/>
            <a:ext cx="8229600" cy="512653"/>
          </a:xfrm>
          <a:prstGeom prst="rect">
            <a:avLst/>
          </a:prstGeom>
        </p:spPr>
        <p:txBody>
          <a:bodyPr vert="horz" anchor="b" anchorCtr="0"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Який генотип може мати кролик дикого типу?</a:t>
            </a:r>
            <a:endParaRPr lang="ru-RU" dirty="0"/>
          </a:p>
        </p:txBody>
      </p:sp>
      <p:pic>
        <p:nvPicPr>
          <p:cNvPr id="6146" name="Picture 2" descr="Европейский кролик – дикий предок домашних кроликов">
            <a:extLst>
              <a:ext uri="{FF2B5EF4-FFF2-40B4-BE49-F238E27FC236}">
                <a16:creationId xmlns:a16="http://schemas.microsoft.com/office/drawing/2014/main" id="{CE41ECD7-138A-4CB3-B333-651B72D3F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8972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D18BAA-58A3-431D-9511-F2A69C7C23D8}"/>
              </a:ext>
            </a:extLst>
          </p:cNvPr>
          <p:cNvSpPr txBox="1"/>
          <p:nvPr/>
        </p:nvSpPr>
        <p:spPr>
          <a:xfrm>
            <a:off x="4788024" y="519514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CC</a:t>
            </a:r>
            <a:r>
              <a:rPr lang="ru-RU" b="1" dirty="0">
                <a:latin typeface="+mj-lt"/>
              </a:rPr>
              <a:t>, </a:t>
            </a:r>
            <a:r>
              <a:rPr lang="en-US" b="1" dirty="0" err="1">
                <a:latin typeface="+mj-lt"/>
              </a:rPr>
              <a:t>CC</a:t>
            </a:r>
            <a:r>
              <a:rPr lang="en-US" b="1" baseline="30000" dirty="0" err="1">
                <a:latin typeface="+mj-lt"/>
              </a:rPr>
              <a:t>ch</a:t>
            </a:r>
            <a:r>
              <a:rPr lang="en-US" b="1" dirty="0">
                <a:latin typeface="+mj-lt"/>
              </a:rPr>
              <a:t>, </a:t>
            </a:r>
            <a:r>
              <a:rPr lang="en-US" b="1" dirty="0" err="1">
                <a:latin typeface="+mj-lt"/>
              </a:rPr>
              <a:t>CC</a:t>
            </a:r>
            <a:r>
              <a:rPr lang="en-US" b="1" baseline="30000" dirty="0" err="1">
                <a:latin typeface="+mj-lt"/>
              </a:rPr>
              <a:t>h</a:t>
            </a:r>
            <a:r>
              <a:rPr lang="en-US" b="1" dirty="0">
                <a:latin typeface="+mj-lt"/>
              </a:rPr>
              <a:t>, </a:t>
            </a:r>
            <a:r>
              <a:rPr lang="en-US" b="1" dirty="0" err="1">
                <a:latin typeface="+mj-lt"/>
              </a:rPr>
              <a:t>CC</a:t>
            </a:r>
            <a:r>
              <a:rPr lang="en-US" b="1" baseline="30000" dirty="0" err="1">
                <a:latin typeface="+mj-lt"/>
              </a:rPr>
              <a:t>a</a:t>
            </a:r>
            <a:endParaRPr lang="ru-UA" b="1" baseline="30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275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789" y="393642"/>
            <a:ext cx="8856984" cy="69269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 </a:t>
            </a:r>
            <a:r>
              <a:rPr lang="ru-RU" b="1" dirty="0">
                <a:solidFill>
                  <a:srgbClr val="FF0000"/>
                </a:solidFill>
              </a:rPr>
              <a:t>Коли </a:t>
            </a:r>
            <a:r>
              <a:rPr lang="ru-RU" b="1" dirty="0" err="1">
                <a:solidFill>
                  <a:srgbClr val="FF0000"/>
                </a:solidFill>
              </a:rPr>
              <a:t>спостергаються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відхилення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від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Мендел</a:t>
            </a:r>
            <a:r>
              <a:rPr lang="uk-UA" b="1" dirty="0">
                <a:solidFill>
                  <a:srgbClr val="FF0000"/>
                </a:solidFill>
              </a:rPr>
              <a:t>і</a:t>
            </a:r>
            <a:r>
              <a:rPr lang="ru-RU" b="1" dirty="0" err="1">
                <a:solidFill>
                  <a:srgbClr val="FF0000"/>
                </a:solidFill>
              </a:rPr>
              <a:t>вського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розщеплення</a:t>
            </a:r>
            <a:r>
              <a:rPr lang="ru-RU" b="1" dirty="0">
                <a:solidFill>
                  <a:srgbClr val="FF0000"/>
                </a:solidFill>
              </a:rPr>
              <a:t>?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https://svitppt.com.ua/images/8/7153/960/img26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988840"/>
            <a:ext cx="5499893" cy="464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C1571F1-79B2-4802-BF7D-D98933A0A0B5}"/>
              </a:ext>
            </a:extLst>
          </p:cNvPr>
          <p:cNvSpPr/>
          <p:nvPr/>
        </p:nvSpPr>
        <p:spPr>
          <a:xfrm>
            <a:off x="187285" y="1157843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1. УСПАДКУВАННЯ ЛЕТАЛЬНИХ АЛЕЛЕЙ –</a:t>
            </a:r>
            <a:br>
              <a:rPr lang="uk-UA" sz="2400" b="1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</a:br>
            <a:r>
              <a:rPr lang="uk-UA" b="1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домінантні або рецесивні </a:t>
            </a:r>
            <a:r>
              <a:rPr lang="uk-UA" b="1" dirty="0" err="1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гомозиготи</a:t>
            </a:r>
            <a:r>
              <a:rPr lang="uk-UA" b="1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 з такими генами гинуть на ранніх стадіях розвитку</a:t>
            </a:r>
            <a:endParaRPr lang="ru-UA" dirty="0"/>
          </a:p>
        </p:txBody>
      </p:sp>
      <p:pic>
        <p:nvPicPr>
          <p:cNvPr id="8194" name="Picture 2" descr="Лиса – платиновая краса">
            <a:extLst>
              <a:ext uri="{FF2B5EF4-FFF2-40B4-BE49-F238E27FC236}">
                <a16:creationId xmlns:a16="http://schemas.microsoft.com/office/drawing/2014/main" id="{3CDA1FB9-3EA2-4447-9DBC-DEAD9EDA9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5" y="4868562"/>
            <a:ext cx="2514385" cy="159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tatic.tildacdn.com/tild6565-6464-4639-a566-613335356662/hcLXA2sFSMQ.jpg">
            <a:extLst>
              <a:ext uri="{FF2B5EF4-FFF2-40B4-BE49-F238E27FC236}">
                <a16:creationId xmlns:a16="http://schemas.microsoft.com/office/drawing/2014/main" id="{F199743D-27AF-4C94-B749-0F464C84D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76" b="11149"/>
          <a:stretch/>
        </p:blipFill>
        <p:spPr bwMode="auto">
          <a:xfrm>
            <a:off x="187285" y="2573033"/>
            <a:ext cx="2306067" cy="17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1245" r="65632" b="50095"/>
          <a:stretch/>
        </p:blipFill>
        <p:spPr>
          <a:xfrm>
            <a:off x="366799" y="223559"/>
            <a:ext cx="3065131" cy="14377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554" t="51281" r="72626" b="7538"/>
          <a:stretch/>
        </p:blipFill>
        <p:spPr>
          <a:xfrm>
            <a:off x="539552" y="4653136"/>
            <a:ext cx="1894975" cy="17686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7965" t="21550" r="10388" b="38289"/>
          <a:stretch/>
        </p:blipFill>
        <p:spPr>
          <a:xfrm>
            <a:off x="4101363" y="223559"/>
            <a:ext cx="4742605" cy="2074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3934" t="62029" r="4115" b="17273"/>
          <a:stretch/>
        </p:blipFill>
        <p:spPr>
          <a:xfrm>
            <a:off x="4705492" y="2298031"/>
            <a:ext cx="4438508" cy="9947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2569" t="84691" r="4447" b="3585"/>
          <a:stretch/>
        </p:blipFill>
        <p:spPr>
          <a:xfrm>
            <a:off x="2843808" y="3729952"/>
            <a:ext cx="6136732" cy="64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6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Мінливість як властивість життя і генетичне явище — презентация на  Slide-Share.ru 🎓">
            <a:extLst>
              <a:ext uri="{FF2B5EF4-FFF2-40B4-BE49-F238E27FC236}">
                <a16:creationId xmlns:a16="http://schemas.microsoft.com/office/drawing/2014/main" id="{AE7A4374-392B-4B5F-AFF0-73C635EE1F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sp>
        <p:nvSpPr>
          <p:cNvPr id="9" name="AutoShape 12" descr="Мінливість як властивість життя і генетичне явище — презентация на  Slide-Share.ru 🎓">
            <a:extLst>
              <a:ext uri="{FF2B5EF4-FFF2-40B4-BE49-F238E27FC236}">
                <a16:creationId xmlns:a16="http://schemas.microsoft.com/office/drawing/2014/main" id="{08B9DBDB-DD92-431B-AF2D-E10E6D0EBC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3FFE6A-48D5-4AF4-AD1A-BE19037F9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00" t="22001" r="5000" b="31800"/>
          <a:stretch/>
        </p:blipFill>
        <p:spPr>
          <a:xfrm>
            <a:off x="182516" y="882047"/>
            <a:ext cx="8778967" cy="570350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7A90E0F-43E0-4011-8D6B-8B1B227C8A22}"/>
              </a:ext>
            </a:extLst>
          </p:cNvPr>
          <p:cNvSpPr/>
          <p:nvPr/>
        </p:nvSpPr>
        <p:spPr>
          <a:xfrm>
            <a:off x="143508" y="127337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2. Ген має особливості прояву за певних умов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652848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23528" y="1844824"/>
            <a:ext cx="36004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Важливо, що Мендель обрав для дослідження ознаки, реєстрація яких була дуже простою.  Це ознаки були контрастні, дискретні і альтернативні: </a:t>
            </a:r>
            <a:endParaRPr kumimoji="0" lang="ru-RU" altLang="ja-JP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- </a:t>
            </a:r>
            <a:r>
              <a:rPr kumimoji="0" lang="uk-UA" altLang="ja-JP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дискретні </a:t>
            </a:r>
            <a:r>
              <a:rPr kumimoji="0" lang="uk-UA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(переривчасті) ознаки: дана ознака або присутня, або відсутня.  Наприклад, ознака кольору: горошина або зелена, або не зелена;  </a:t>
            </a:r>
            <a:endParaRPr kumimoji="0" lang="ru-RU" altLang="ja-JP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ja-JP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- альтернативні</a:t>
            </a:r>
            <a:r>
              <a:rPr kumimoji="0" lang="uk-UA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ознаки: один стан якої виключає наявність іншого стану.  Наприклад, стан такої ознаки як колір: горошина або зелена, або жовта.  Обидва стани ознаки в одному організмі проявитися не можуть.</a:t>
            </a:r>
            <a:endParaRPr kumimoji="0" lang="uk-UA" altLang="ja-JP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http://900igr.net/up/datas/124608/008.jpg"/>
          <p:cNvPicPr/>
          <p:nvPr/>
        </p:nvPicPr>
        <p:blipFill>
          <a:blip r:embed="rId2" cstate="print"/>
          <a:srcRect l="5882" t="3704" r="2943" b="5556"/>
          <a:stretch>
            <a:fillRect/>
          </a:stretch>
        </p:blipFill>
        <p:spPr bwMode="auto">
          <a:xfrm>
            <a:off x="3992308" y="1869936"/>
            <a:ext cx="5000650" cy="460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BA567A6-4707-4C9C-92FA-7ADAF0CDA0A9}"/>
              </a:ext>
            </a:extLst>
          </p:cNvPr>
          <p:cNvSpPr/>
          <p:nvPr/>
        </p:nvSpPr>
        <p:spPr>
          <a:xfrm>
            <a:off x="2339752" y="116632"/>
            <a:ext cx="3376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/>
            <a:r>
              <a:rPr lang="uk-UA" b="1" dirty="0"/>
              <a:t>Домінування за Менделем</a:t>
            </a:r>
            <a:endParaRPr lang="ru-UA" dirty="0">
              <a:effectLst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0D01DE1-B7C1-457D-B96A-142B0E077EB7}"/>
              </a:ext>
            </a:extLst>
          </p:cNvPr>
          <p:cNvSpPr/>
          <p:nvPr/>
        </p:nvSpPr>
        <p:spPr>
          <a:xfrm>
            <a:off x="683568" y="668337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highlight>
                  <a:srgbClr val="FFFF00"/>
                </a:highlight>
                <a:latin typeface="Times New Roman" panose="02020603050405020304" pitchFamily="18" charset="0"/>
                <a:ea typeface="MS Mincho" panose="02020609040205080304" pitchFamily="49" charset="-128"/>
              </a:rPr>
              <a:t>Ознака</a:t>
            </a:r>
            <a:r>
              <a:rPr lang="uk-UA" dirty="0">
                <a:latin typeface="Times New Roman" panose="02020603050405020304" pitchFamily="18" charset="0"/>
                <a:ea typeface="MS Mincho" panose="02020609040205080304" pitchFamily="49" charset="-128"/>
              </a:rPr>
              <a:t> - це окрема риса організму, за якою одна його частина відрізняється від іншої або одна особина відрізняється від іншої і які проявляються постійно.</a:t>
            </a:r>
            <a:endParaRPr lang="ru-UA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Взаємодія генів - презентація з біології">
            <a:extLst>
              <a:ext uri="{FF2B5EF4-FFF2-40B4-BE49-F238E27FC236}">
                <a16:creationId xmlns:a16="http://schemas.microsoft.com/office/drawing/2014/main" id="{F5400BFF-6665-4E4F-ACF6-6F5D2E32C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991348" cy="598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171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Пенетрантність</a:t>
            </a:r>
            <a:r>
              <a:rPr lang="uk-UA" dirty="0"/>
              <a:t> та експресивність</a:t>
            </a:r>
          </a:p>
        </p:txBody>
      </p:sp>
      <p:pic>
        <p:nvPicPr>
          <p:cNvPr id="7" name="Содержимое 6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7644" t="30052" r="52931" b="33679"/>
          <a:stretch>
            <a:fillRect/>
          </a:stretch>
        </p:blipFill>
        <p:spPr bwMode="auto">
          <a:xfrm>
            <a:off x="467544" y="1412776"/>
            <a:ext cx="820891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960" y="1212579"/>
            <a:ext cx="4474477" cy="45719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Comic Sans MS" panose="030F0702030302020204" pitchFamily="66" charset="0"/>
              </a:rPr>
              <a:t>Плейотропія- множинна дія гену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054159"/>
              </p:ext>
            </p:extLst>
          </p:nvPr>
        </p:nvGraphicFramePr>
        <p:xfrm>
          <a:off x="593092" y="2102359"/>
          <a:ext cx="7957816" cy="18897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978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8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2406">
                <a:tc gridSpan="2"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Один ген може впливати на розвиток кількох ознак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406">
                <a:tc gridSpan="2"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гр. «плейон» – більший, «тропос» - напрям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418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Забарвлення шерсті котів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Забарвлення шерсті мишей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355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–</a:t>
                      </a:r>
                      <a:r>
                        <a:rPr lang="uk-UA" sz="2000" b="1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біла, блакитні очі, глухота</a:t>
                      </a:r>
                      <a:endParaRPr lang="uk-UA" sz="20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жовті миші мерзлякуваті, безплідні, карликові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33056"/>
            <a:ext cx="3441952" cy="245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" r="7563" b="7398"/>
          <a:stretch/>
        </p:blipFill>
        <p:spPr bwMode="auto">
          <a:xfrm>
            <a:off x="5029186" y="3993419"/>
            <a:ext cx="3516580" cy="245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Взаємодія генів - презентация онлайн">
            <a:extLst>
              <a:ext uri="{FF2B5EF4-FFF2-40B4-BE49-F238E27FC236}">
                <a16:creationId xmlns:a16="http://schemas.microsoft.com/office/drawing/2014/main" id="{9394FF10-6103-40F0-8775-56EEB0602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3" t="28057"/>
          <a:stretch/>
        </p:blipFill>
        <p:spPr bwMode="auto">
          <a:xfrm>
            <a:off x="5436096" y="5340"/>
            <a:ext cx="3376282" cy="20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024FAB-2A5A-4098-83A6-3A20913D0BC8}"/>
              </a:ext>
            </a:extLst>
          </p:cNvPr>
          <p:cNvPicPr/>
          <p:nvPr/>
        </p:nvPicPr>
        <p:blipFill>
          <a:blip r:embed="rId5" cstate="print"/>
          <a:srcRect l="52523" t="35394" r="27746" b="56552"/>
          <a:stretch>
            <a:fillRect/>
          </a:stretch>
        </p:blipFill>
        <p:spPr bwMode="auto">
          <a:xfrm>
            <a:off x="755576" y="1274485"/>
            <a:ext cx="4109466" cy="68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813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C00000"/>
                </a:solidFill>
                <a:latin typeface="Comic Sans MS" panose="030F0702030302020204" pitchFamily="66" charset="0"/>
              </a:rPr>
              <a:t>Плейотропія</a:t>
            </a:r>
            <a:endParaRPr lang="uk-UA" dirty="0"/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9397" t="25862" r="58014" b="45117"/>
          <a:stretch>
            <a:fillRect/>
          </a:stretch>
        </p:blipFill>
        <p:spPr bwMode="auto">
          <a:xfrm>
            <a:off x="855204" y="1556792"/>
            <a:ext cx="7128792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 descr="Мінливість як властивість життя і генетичне явище — презентация на  Slide-Share.ru 🎓">
            <a:extLst>
              <a:ext uri="{FF2B5EF4-FFF2-40B4-BE49-F238E27FC236}">
                <a16:creationId xmlns:a16="http://schemas.microsoft.com/office/drawing/2014/main" id="{C69EA5ED-F939-4E3D-92DD-BB342DDE7D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720080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Comic Sans MS" panose="030F0702030302020204" pitchFamily="66" charset="0"/>
              </a:rPr>
              <a:t>Плейотропія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540048"/>
              </p:ext>
            </p:extLst>
          </p:nvPr>
        </p:nvGraphicFramePr>
        <p:xfrm>
          <a:off x="251520" y="1145235"/>
          <a:ext cx="8640960" cy="38100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У людини один ген визначає;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Участь одного гена в кількох біохімічних процесах у рослин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805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руде забарвлення волосся, світлий колір</a:t>
                      </a:r>
                      <a:r>
                        <a:rPr lang="uk-UA" sz="2000" b="1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шкіри, наявність ластовиння</a:t>
                      </a:r>
                      <a:endParaRPr lang="uk-UA" sz="20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червоні квіти</a:t>
                      </a:r>
                      <a:r>
                        <a:rPr lang="uk-UA" sz="2000" b="1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мають червонувате стебло</a:t>
                      </a:r>
                      <a:endParaRPr lang="uk-UA" sz="20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сорти з білими квітами мають зелене стебло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344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uk-UA" sz="20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uk-UA" sz="20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336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uk-UA" sz="20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uk-UA" sz="2000" b="1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У дрозофіл відсутність відсутність пігменту в очах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336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uk-UA" sz="20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000" b="1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забарвлення</a:t>
                      </a:r>
                      <a:r>
                        <a:rPr lang="uk-UA" sz="2000" b="1" baseline="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 органів, зниження плодючості та тривалості життя</a:t>
                      </a:r>
                      <a:endParaRPr lang="uk-UA" sz="20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1" r="3753"/>
          <a:stretch/>
        </p:blipFill>
        <p:spPr bwMode="auto">
          <a:xfrm>
            <a:off x="254525" y="2819775"/>
            <a:ext cx="4364610" cy="387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4" r="7235"/>
          <a:stretch/>
        </p:blipFill>
        <p:spPr bwMode="auto">
          <a:xfrm>
            <a:off x="4716016" y="4955236"/>
            <a:ext cx="2007909" cy="173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955235"/>
            <a:ext cx="2096547" cy="173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926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124"/>
            <a:ext cx="8424936" cy="1143000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Синдром Марфана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7"/>
          <a:stretch/>
        </p:blipFill>
        <p:spPr bwMode="auto">
          <a:xfrm>
            <a:off x="184586" y="1124744"/>
            <a:ext cx="8897234" cy="24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6" y="3555532"/>
            <a:ext cx="2659221" cy="319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87824" y="3645024"/>
            <a:ext cx="59766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Хворі на 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синдром Марфана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зазвичай є високими, худими, з довгими руками, ногами, пальцями і ступнями, також для них характерні надзвичайно гнучкі суглоби і сколіоз. Найбільш серйозні ускладнення зустрічаються з боку аорти і мітрального клапана — у хворих часто діагностують аневризму аорти та недостатність мітрального клапана через пролапс його задньої стулки. Інші органи, в яких можуть виникати зміни включають легені, очі, кістки та хребет. </a:t>
            </a:r>
            <a:endParaRPr lang="uk-UA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0421" y="3247755"/>
            <a:ext cx="161454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Ніколо Паганіні</a:t>
            </a:r>
            <a:endParaRPr lang="uk-UA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74966" y="3243263"/>
            <a:ext cx="157289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Г.Х.Андерсен</a:t>
            </a:r>
            <a:endParaRPr lang="uk-UA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347864" y="3272068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А.Лінкольн</a:t>
            </a:r>
            <a:endParaRPr lang="uk-UA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220072" y="3272068"/>
            <a:ext cx="221520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К.Чуковський</a:t>
            </a:r>
            <a:endParaRPr lang="uk-UA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435276" y="3254033"/>
            <a:ext cx="170872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О. Бен Ладен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34808915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Аналізуюче</a:t>
            </a:r>
            <a:r>
              <a:rPr lang="uk-UA" dirty="0"/>
              <a:t> схрещування</a:t>
            </a:r>
          </a:p>
        </p:txBody>
      </p:sp>
      <p:pic>
        <p:nvPicPr>
          <p:cNvPr id="7" name="Содержимое 6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16327" t="24731" r="57154" b="20935"/>
          <a:stretch>
            <a:fillRect/>
          </a:stretch>
        </p:blipFill>
        <p:spPr bwMode="auto">
          <a:xfrm>
            <a:off x="3995936" y="1196752"/>
            <a:ext cx="4608512" cy="537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95536" y="1700808"/>
            <a:ext cx="32941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Щоб перевірити, чи є даний організм </a:t>
            </a:r>
            <a:r>
              <a:rPr lang="uk-UA" dirty="0" err="1"/>
              <a:t>гомо-</a:t>
            </a:r>
            <a:r>
              <a:rPr lang="uk-UA" dirty="0"/>
              <a:t> або гетерозиготним, Мендель запропонував схрестити його з вихідною </a:t>
            </a:r>
            <a:r>
              <a:rPr lang="uk-UA" dirty="0" err="1"/>
              <a:t>гомозиготою</a:t>
            </a:r>
            <a:r>
              <a:rPr lang="uk-UA" dirty="0"/>
              <a:t> по рецесивним алелям.  Такий тип схрещування називається </a:t>
            </a:r>
            <a:r>
              <a:rPr lang="uk-UA" i="1" dirty="0" err="1"/>
              <a:t>аналізуючим</a:t>
            </a:r>
            <a:r>
              <a:rPr lang="uk-UA" dirty="0"/>
              <a:t>.  Якщо в результаті </a:t>
            </a:r>
            <a:r>
              <a:rPr lang="uk-UA" dirty="0" err="1"/>
              <a:t>аналізуючого</a:t>
            </a:r>
            <a:r>
              <a:rPr lang="uk-UA" dirty="0"/>
              <a:t> схрещування розщеплення і за фенотипом, і за генотипом становить 1: 1, це свідчить про гетерозиготність одного з батьків, які брали участь в схрещуванні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208" y="1489"/>
            <a:ext cx="8064896" cy="1260376"/>
          </a:xfrm>
        </p:spPr>
        <p:txBody>
          <a:bodyPr>
            <a:normAutofit/>
          </a:bodyPr>
          <a:lstStyle/>
          <a:p>
            <a:pPr algn="ctr"/>
            <a:r>
              <a:rPr lang="uk-UA" b="1" dirty="0" err="1"/>
              <a:t>Дигібридне</a:t>
            </a:r>
            <a:r>
              <a:rPr lang="uk-UA" b="1" dirty="0"/>
              <a:t> схрещування  </a:t>
            </a:r>
            <a:endParaRPr lang="uk-UA" dirty="0"/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899592" y="1340768"/>
            <a:ext cx="770485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ja-JP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Дигібридами </a:t>
            </a:r>
            <a:r>
              <a:rPr kumimoji="0" lang="uk-UA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називають організми, отримані від схрещування особин, що відрізняються одночасно </a:t>
            </a:r>
            <a:r>
              <a:rPr kumimoji="0" lang="uk-UA" altLang="ja-JP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двома парами альтернативних ознак. 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altLang="ja-JP" sz="2000" dirty="0"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ja-JP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Мета </a:t>
            </a:r>
            <a:r>
              <a:rPr kumimoji="0" lang="uk-UA" altLang="ja-JP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дигібридного</a:t>
            </a:r>
            <a:r>
              <a:rPr kumimoji="0" lang="uk-UA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схрещування - простежити спадкування двох пар ознак одночасно.</a:t>
            </a:r>
          </a:p>
        </p:txBody>
      </p:sp>
      <p:pic>
        <p:nvPicPr>
          <p:cNvPr id="7172" name="Picture 4" descr="Закони Менделя » Шкільні Підручники">
            <a:extLst>
              <a:ext uri="{FF2B5EF4-FFF2-40B4-BE49-F238E27FC236}">
                <a16:creationId xmlns:a16="http://schemas.microsoft.com/office/drawing/2014/main" id="{DE77157B-B68E-466D-9B95-2581637A5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80" y="3462063"/>
            <a:ext cx="3057525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history.vn.ua/pidruchniki/sobol-biology-9-class-2017-ua/sobol-biology-9-class-2017-ua.files/image210.jpg">
            <a:extLst>
              <a:ext uri="{FF2B5EF4-FFF2-40B4-BE49-F238E27FC236}">
                <a16:creationId xmlns:a16="http://schemas.microsoft.com/office/drawing/2014/main" id="{7C6DA853-ACF4-4A83-AFD9-881DCFBF0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130" y="1916832"/>
            <a:ext cx="4147716" cy="355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0C353E-33C0-494C-AEC5-212EEEB1EA4A}"/>
              </a:ext>
            </a:extLst>
          </p:cNvPr>
          <p:cNvSpPr txBox="1"/>
          <p:nvPr/>
        </p:nvSpPr>
        <p:spPr>
          <a:xfrm>
            <a:off x="1342390" y="188640"/>
            <a:ext cx="6459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highlight>
                  <a:srgbClr val="FFFF00"/>
                </a:highlight>
              </a:rPr>
              <a:t>Цитологічні основи </a:t>
            </a:r>
            <a:r>
              <a:rPr lang="uk-UA" sz="2400" dirty="0" err="1">
                <a:solidFill>
                  <a:srgbClr val="FF0000"/>
                </a:solidFill>
                <a:highlight>
                  <a:srgbClr val="FFFF00"/>
                </a:highlight>
              </a:rPr>
              <a:t>дигібридного</a:t>
            </a:r>
            <a:r>
              <a:rPr lang="uk-UA" sz="2400" dirty="0">
                <a:solidFill>
                  <a:srgbClr val="FF0000"/>
                </a:solidFill>
                <a:highlight>
                  <a:srgbClr val="FFFF00"/>
                </a:highlight>
              </a:rPr>
              <a:t> схрещування</a:t>
            </a:r>
            <a:endParaRPr lang="ru-UA" sz="2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3495DA7-3E67-46C3-9264-44A5E85D0DB0}"/>
              </a:ext>
            </a:extLst>
          </p:cNvPr>
          <p:cNvSpPr/>
          <p:nvPr/>
        </p:nvSpPr>
        <p:spPr>
          <a:xfrm>
            <a:off x="395536" y="863424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38138" algn="just">
              <a:defRPr/>
            </a:pPr>
            <a:r>
              <a:rPr lang="uk-UA" noProof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Гени різних алельних пар і детерміновані ними ознаки комбінуються незалежно одна від одної, оскільки вони локалізовані в різних парах гомологічних хромосом. </a:t>
            </a:r>
            <a:endParaRPr lang="uk-UA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68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C41139-E1CD-4483-933C-8BCF0AB09FC7}"/>
              </a:ext>
            </a:extLst>
          </p:cNvPr>
          <p:cNvSpPr txBox="1"/>
          <p:nvPr/>
        </p:nvSpPr>
        <p:spPr>
          <a:xfrm>
            <a:off x="395536" y="1268760"/>
            <a:ext cx="822960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38138" algn="just">
              <a:defRPr/>
            </a:pPr>
            <a:r>
              <a:rPr lang="uk-UA" sz="2700" noProof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uk-UA" noProof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 схрещуванні особин, які відрізняються за двома ознаками спостерігається незалежне успадкування і комбінування ознак, якщо гени, які їх визначають, розташовані в різних хромосомах. </a:t>
            </a:r>
          </a:p>
          <a:p>
            <a:pPr indent="338138" algn="just">
              <a:defRPr/>
            </a:pPr>
            <a:endParaRPr lang="uk-UA" noProof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38138" algn="just">
              <a:defRPr/>
            </a:pPr>
            <a:endParaRPr lang="uk-UA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38138" algn="just">
              <a:defRPr/>
            </a:pPr>
            <a:endParaRPr lang="uk-UA" noProof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38138" algn="just">
              <a:defRPr/>
            </a:pPr>
            <a:endParaRPr lang="uk-UA" noProof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38138" algn="just">
              <a:defRPr/>
            </a:pPr>
            <a:r>
              <a:rPr lang="uk-UA" noProof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Гени різних алельних пар і детерміновані ними ознаки комбінуються незалежно одна від одної, оскільки вони локалізовані в різних парах гомологічних хромосом. </a:t>
            </a:r>
            <a:endParaRPr lang="uk-UA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35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F4109A0-1797-4269-9EF2-1E307A681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338138" algn="ctr">
              <a:defRPr/>
            </a:pPr>
            <a:r>
              <a:rPr lang="uk-UA" sz="2800" b="1" noProof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Третій закон Менделя</a:t>
            </a:r>
            <a:r>
              <a:rPr lang="uk-UA" sz="2800" noProof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338138" algn="ctr">
              <a:defRPr/>
            </a:pPr>
            <a:r>
              <a:rPr lang="uk-UA" sz="2800" noProof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(Закон незалежного успадкування ознак)</a:t>
            </a:r>
          </a:p>
        </p:txBody>
      </p:sp>
      <p:pic>
        <p:nvPicPr>
          <p:cNvPr id="8" name="Picture 4" descr="Дигибридное скрещивание. Третий закон Менделя — урок. Биология, Общие  биологические закономерности (9–11 класс).">
            <a:extLst>
              <a:ext uri="{FF2B5EF4-FFF2-40B4-BE49-F238E27FC236}">
                <a16:creationId xmlns:a16="http://schemas.microsoft.com/office/drawing/2014/main" id="{C10D8D15-A01C-4F12-94A9-A26616FA5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493865"/>
            <a:ext cx="51435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C043F2-BD65-4333-8C38-91E02FF69D39}"/>
              </a:ext>
            </a:extLst>
          </p:cNvPr>
          <p:cNvSpPr txBox="1"/>
          <p:nvPr/>
        </p:nvSpPr>
        <p:spPr>
          <a:xfrm>
            <a:off x="683568" y="4664248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 – </a:t>
            </a:r>
            <a:r>
              <a:rPr lang="ru-RU" dirty="0" err="1"/>
              <a:t>жовте</a:t>
            </a:r>
            <a:endParaRPr lang="ru-RU" dirty="0"/>
          </a:p>
          <a:p>
            <a:r>
              <a:rPr lang="ru-RU" dirty="0"/>
              <a:t>а – </a:t>
            </a:r>
            <a:r>
              <a:rPr lang="ru-RU" dirty="0" err="1"/>
              <a:t>зелене</a:t>
            </a:r>
            <a:endParaRPr lang="ru-RU" dirty="0"/>
          </a:p>
          <a:p>
            <a:r>
              <a:rPr lang="en-US" dirty="0"/>
              <a:t>B-</a:t>
            </a:r>
            <a:r>
              <a:rPr lang="uk-UA" dirty="0"/>
              <a:t> гладке</a:t>
            </a:r>
            <a:endParaRPr lang="en-US" dirty="0"/>
          </a:p>
          <a:p>
            <a:r>
              <a:rPr lang="en-US" dirty="0"/>
              <a:t>B -</a:t>
            </a:r>
            <a:r>
              <a:rPr lang="uk-UA" dirty="0"/>
              <a:t> зморшкувате</a:t>
            </a:r>
            <a:endParaRPr lang="ru-UA" dirty="0"/>
          </a:p>
        </p:txBody>
      </p:sp>
      <p:pic>
        <p:nvPicPr>
          <p:cNvPr id="14" name="Picture 4" descr="Закономірності успадкування ознак - презентация онлайн">
            <a:extLst>
              <a:ext uri="{FF2B5EF4-FFF2-40B4-BE49-F238E27FC236}">
                <a16:creationId xmlns:a16="http://schemas.microsoft.com/office/drawing/2014/main" id="{7AD14BAD-E11B-4E3F-96C9-86E458C35F9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2" t="65607" r="4472" b="16429"/>
          <a:stretch/>
        </p:blipFill>
        <p:spPr bwMode="auto">
          <a:xfrm>
            <a:off x="2136378" y="2348880"/>
            <a:ext cx="4871244" cy="83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698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3A3378A-1B7B-4C15-B0CD-DABD1E6BFE9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1520" y="116632"/>
            <a:ext cx="8435280" cy="6480720"/>
          </a:xfrm>
        </p:spPr>
        <p:txBody>
          <a:bodyPr>
            <a:normAutofit fontScale="92500" lnSpcReduction="10000"/>
          </a:bodyPr>
          <a:lstStyle/>
          <a:p>
            <a:r>
              <a:rPr lang="uk-UA" dirty="0"/>
              <a:t>У схрещуваннях Мендель використовував генетичні </a:t>
            </a:r>
            <a:r>
              <a:rPr lang="uk-UA" i="1" dirty="0">
                <a:highlight>
                  <a:srgbClr val="FFFF00"/>
                </a:highlight>
              </a:rPr>
              <a:t>чисті лінії</a:t>
            </a:r>
            <a:r>
              <a:rPr lang="uk-UA" i="1" dirty="0"/>
              <a:t> </a:t>
            </a:r>
            <a:r>
              <a:rPr lang="uk-UA" dirty="0"/>
              <a:t>- родинні організми, які відтворюють в ряду поколінь одні і ті ж спадкові контрастні ознаки.</a:t>
            </a:r>
          </a:p>
          <a:p>
            <a:endParaRPr lang="uk-UA" dirty="0"/>
          </a:p>
          <a:p>
            <a:pPr algn="just"/>
            <a:r>
              <a:rPr lang="uk-UA" dirty="0"/>
              <a:t>Після схрещування у гібридів проявлялася (домінувала) тільки одна з пари батьківських ознак.  Рецесивна ознака у гібридів першого покоління не проявляється. Пізніше це явище домінування було названо </a:t>
            </a:r>
            <a:r>
              <a:rPr lang="uk-UA" b="1" i="1" dirty="0"/>
              <a:t>Першим законом Менделя (законом одноманітності гібридів першого покоління).</a:t>
            </a:r>
          </a:p>
          <a:p>
            <a:pPr marL="0" indent="0">
              <a:buNone/>
            </a:pPr>
            <a:endParaRPr lang="uk-UA" b="1" i="1" dirty="0"/>
          </a:p>
          <a:p>
            <a:pPr algn="just"/>
            <a:r>
              <a:rPr lang="uk-UA" dirty="0"/>
              <a:t>Мендель схрестив отримані гібриди між собою.  У гібридів другого покоління рецесивна ознака проявлялася, причому в співвідношенні 1: 3 по відношенню до домінантної.  Тобто рецесивна ознака не була втрачена і в наступному поколінні вона знову «</a:t>
            </a:r>
            <a:r>
              <a:rPr lang="uk-UA" dirty="0" err="1"/>
              <a:t>вищеплюєтся</a:t>
            </a:r>
            <a:r>
              <a:rPr lang="uk-UA" dirty="0"/>
              <a:t>» в чистому вигляді (</a:t>
            </a:r>
            <a:r>
              <a:rPr lang="uk-UA" i="1" dirty="0"/>
              <a:t>гіпотеза чистоти гамет</a:t>
            </a:r>
            <a:r>
              <a:rPr lang="uk-UA" dirty="0"/>
              <a:t>).  Це явище було названо </a:t>
            </a:r>
            <a:r>
              <a:rPr lang="uk-UA" b="1" i="1" dirty="0"/>
              <a:t>законом розщеплення </a:t>
            </a:r>
            <a:r>
              <a:rPr lang="uk-UA" dirty="0"/>
              <a:t>або</a:t>
            </a:r>
            <a:r>
              <a:rPr lang="uk-UA" b="1" i="1" dirty="0"/>
              <a:t> Другим законом Менделя</a:t>
            </a:r>
            <a:r>
              <a:rPr lang="uk-UA" dirty="0"/>
              <a:t>.</a:t>
            </a:r>
            <a:endParaRPr lang="ru-UA" dirty="0"/>
          </a:p>
          <a:p>
            <a:endParaRPr lang="uk-UA" b="1" i="1" dirty="0"/>
          </a:p>
          <a:p>
            <a:endParaRPr lang="ru-UA" dirty="0"/>
          </a:p>
          <a:p>
            <a:endParaRPr lang="uk-UA" dirty="0"/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9196409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, що містить стіл&#10;&#10;Автоматично згенерований опис">
            <a:extLst>
              <a:ext uri="{FF2B5EF4-FFF2-40B4-BE49-F238E27FC236}">
                <a16:creationId xmlns:a16="http://schemas.microsoft.com/office/drawing/2014/main" id="{2AB17370-E43A-4A17-BAD8-D1F96D080A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8" t="14240" r="-1" b="19741"/>
          <a:stretch/>
        </p:blipFill>
        <p:spPr>
          <a:xfrm>
            <a:off x="611560" y="2132856"/>
            <a:ext cx="7728588" cy="36724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9C728E-60AD-4FB0-AAED-AAF03CD01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99" y="119377"/>
            <a:ext cx="3839155" cy="191957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0811140-6373-49F1-8C10-74B3F2CFAC27}"/>
              </a:ext>
            </a:extLst>
          </p:cNvPr>
          <p:cNvSpPr/>
          <p:nvPr/>
        </p:nvSpPr>
        <p:spPr>
          <a:xfrm>
            <a:off x="4860032" y="3061344"/>
            <a:ext cx="504056" cy="36765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aB</a:t>
            </a:r>
            <a:endParaRPr lang="ru-UA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88611B0-1948-4483-A141-80D9B334DCD5}"/>
              </a:ext>
            </a:extLst>
          </p:cNvPr>
          <p:cNvSpPr/>
          <p:nvPr/>
        </p:nvSpPr>
        <p:spPr>
          <a:xfrm>
            <a:off x="7452320" y="3084213"/>
            <a:ext cx="504056" cy="36765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aB</a:t>
            </a:r>
            <a:endParaRPr lang="ru-UA" sz="1600" dirty="0"/>
          </a:p>
        </p:txBody>
      </p:sp>
    </p:spTree>
    <p:extLst>
      <p:ext uri="{BB962C8B-B14F-4D97-AF65-F5344CB8AC3E}">
        <p14:creationId xmlns:p14="http://schemas.microsoft.com/office/powerpoint/2010/main" val="10592146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>
            <a:extLst>
              <a:ext uri="{FF2B5EF4-FFF2-40B4-BE49-F238E27FC236}">
                <a16:creationId xmlns:a16="http://schemas.microsoft.com/office/drawing/2014/main" id="{B7A2BEB3-FB7F-44F7-9D44-CD3E0EF270D8}"/>
              </a:ext>
            </a:extLst>
          </p:cNvPr>
          <p:cNvPicPr>
            <a:picLocks/>
          </p:cNvPicPr>
          <p:nvPr/>
        </p:nvPicPr>
        <p:blipFill>
          <a:blip r:embed="rId2" cstate="print"/>
          <a:srcRect l="25629" t="22807" r="47303" b="10976"/>
          <a:stretch>
            <a:fillRect/>
          </a:stretch>
        </p:blipFill>
        <p:spPr bwMode="auto">
          <a:xfrm>
            <a:off x="395536" y="0"/>
            <a:ext cx="5220072" cy="667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4095F5-FA6D-4DE9-B1D1-003DDD8F9C01}"/>
              </a:ext>
            </a:extLst>
          </p:cNvPr>
          <p:cNvSpPr txBox="1"/>
          <p:nvPr/>
        </p:nvSpPr>
        <p:spPr>
          <a:xfrm>
            <a:off x="5615608" y="5085184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9</a:t>
            </a:r>
            <a:r>
              <a:rPr lang="uk-UA" dirty="0"/>
              <a:t> жовті гладенькі		</a:t>
            </a:r>
            <a:r>
              <a:rPr lang="uk-UA" dirty="0">
                <a:highlight>
                  <a:srgbClr val="FFFF00"/>
                </a:highlight>
              </a:rPr>
              <a:t>9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uk-UA" dirty="0">
                <a:highlight>
                  <a:srgbClr val="FFFF00"/>
                </a:highlight>
              </a:rPr>
              <a:t>А-В-</a:t>
            </a:r>
          </a:p>
          <a:p>
            <a:r>
              <a:rPr lang="uk-UA" dirty="0">
                <a:solidFill>
                  <a:srgbClr val="FF0000"/>
                </a:solidFill>
                <a:highlight>
                  <a:srgbClr val="FFFF00"/>
                </a:highlight>
              </a:rPr>
              <a:t>3</a:t>
            </a:r>
            <a:r>
              <a:rPr lang="uk-UA" dirty="0">
                <a:highlight>
                  <a:srgbClr val="FFFF00"/>
                </a:highlight>
              </a:rPr>
              <a:t> </a:t>
            </a:r>
            <a:r>
              <a:rPr lang="uk-UA" dirty="0"/>
              <a:t>жовті зморшкуваті	</a:t>
            </a:r>
            <a:r>
              <a:rPr lang="uk-UA" dirty="0">
                <a:highlight>
                  <a:srgbClr val="FFFF00"/>
                </a:highlight>
              </a:rPr>
              <a:t>3 А-</a:t>
            </a:r>
            <a:r>
              <a:rPr lang="en-US" dirty="0">
                <a:highlight>
                  <a:srgbClr val="FFFF00"/>
                </a:highlight>
              </a:rPr>
              <a:t>bb</a:t>
            </a:r>
            <a:endParaRPr lang="uk-UA" dirty="0">
              <a:highlight>
                <a:srgbClr val="FFFF00"/>
              </a:highlight>
            </a:endParaRPr>
          </a:p>
          <a:p>
            <a:r>
              <a:rPr lang="uk-UA" dirty="0">
                <a:solidFill>
                  <a:srgbClr val="FF0000"/>
                </a:solidFill>
                <a:highlight>
                  <a:srgbClr val="FFFF00"/>
                </a:highlight>
              </a:rPr>
              <a:t>3</a:t>
            </a:r>
            <a:r>
              <a:rPr lang="uk-UA" dirty="0"/>
              <a:t> зелені гладенькі</a:t>
            </a:r>
            <a:r>
              <a:rPr lang="en-US" dirty="0"/>
              <a:t>		</a:t>
            </a:r>
            <a:r>
              <a:rPr lang="en-US" dirty="0">
                <a:highlight>
                  <a:srgbClr val="FFFF00"/>
                </a:highlight>
              </a:rPr>
              <a:t>3 </a:t>
            </a:r>
            <a:r>
              <a:rPr lang="en-US" dirty="0" err="1">
                <a:highlight>
                  <a:srgbClr val="FFFF00"/>
                </a:highlight>
              </a:rPr>
              <a:t>aaB</a:t>
            </a:r>
            <a:r>
              <a:rPr lang="en-US" dirty="0">
                <a:highlight>
                  <a:srgbClr val="FFFF00"/>
                </a:highlight>
              </a:rPr>
              <a:t>-</a:t>
            </a:r>
            <a:endParaRPr lang="uk-UA" dirty="0">
              <a:highlight>
                <a:srgbClr val="FFFF00"/>
              </a:highlight>
            </a:endParaRPr>
          </a:p>
          <a:p>
            <a:r>
              <a:rPr lang="uk-UA" dirty="0">
                <a:solidFill>
                  <a:srgbClr val="FF0000"/>
                </a:solidFill>
                <a:highlight>
                  <a:srgbClr val="FFFF00"/>
                </a:highlight>
              </a:rPr>
              <a:t>1</a:t>
            </a:r>
            <a:r>
              <a:rPr lang="uk-UA" dirty="0"/>
              <a:t> зелений зморшкуватий</a:t>
            </a:r>
            <a:r>
              <a:rPr lang="en-US" dirty="0"/>
              <a:t>	</a:t>
            </a:r>
            <a:r>
              <a:rPr lang="en-US" dirty="0">
                <a:highlight>
                  <a:srgbClr val="FFFF00"/>
                </a:highlight>
              </a:rPr>
              <a:t>1 </a:t>
            </a:r>
            <a:r>
              <a:rPr lang="en-US" dirty="0" err="1">
                <a:highlight>
                  <a:srgbClr val="FFFF00"/>
                </a:highlight>
              </a:rPr>
              <a:t>aabb</a:t>
            </a:r>
            <a:endParaRPr lang="ru-UA" dirty="0">
              <a:highlight>
                <a:srgbClr val="FFFF00"/>
              </a:highlight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2B6A083-2815-4D40-ACFC-A8B0064FF522}"/>
              </a:ext>
            </a:extLst>
          </p:cNvPr>
          <p:cNvSpPr/>
          <p:nvPr/>
        </p:nvSpPr>
        <p:spPr>
          <a:xfrm>
            <a:off x="6084168" y="4506597"/>
            <a:ext cx="2375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Фенотипові класи в </a:t>
            </a:r>
            <a:r>
              <a:rPr lang="en-US" dirty="0"/>
              <a:t>F2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4357861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044352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Класичне розщеплення 9: 3: 3: 1 в </a:t>
            </a:r>
            <a:r>
              <a:rPr lang="uk-UA" dirty="0" err="1"/>
              <a:t>дигібридному</a:t>
            </a:r>
            <a:r>
              <a:rPr lang="uk-UA" dirty="0"/>
              <a:t> схрещуванні виходить не завжди, для цього необхідне дотримання багатьох умов: 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51363046"/>
              </p:ext>
            </p:extLst>
          </p:nvPr>
        </p:nvGraphicFramePr>
        <p:xfrm>
          <a:off x="395536" y="1484784"/>
          <a:ext cx="8424936" cy="537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оотношение при анализирующем скрещивании">
            <a:extLst>
              <a:ext uri="{FF2B5EF4-FFF2-40B4-BE49-F238E27FC236}">
                <a16:creationId xmlns:a16="http://schemas.microsoft.com/office/drawing/2014/main" id="{1A52D328-3EDE-45D8-84A6-081670824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36" y="116632"/>
            <a:ext cx="459105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om a cross AABb × aaBb, the genotypes AaBB : AaBb : Aabb : aabb will be  obtained in the following ratio - Sarthaks eConnect | Largest Online  Education Community">
            <a:extLst>
              <a:ext uri="{FF2B5EF4-FFF2-40B4-BE49-F238E27FC236}">
                <a16:creationId xmlns:a16="http://schemas.microsoft.com/office/drawing/2014/main" id="{F3744D54-94F5-4913-99B8-00B4DE041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t="-656" b="26899"/>
          <a:stretch/>
        </p:blipFill>
        <p:spPr bwMode="auto">
          <a:xfrm>
            <a:off x="373236" y="2822397"/>
            <a:ext cx="2674243" cy="139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095614-2D4E-432C-A35A-4444229F315A}"/>
              </a:ext>
            </a:extLst>
          </p:cNvPr>
          <p:cNvSpPr txBox="1"/>
          <p:nvPr/>
        </p:nvSpPr>
        <p:spPr>
          <a:xfrm>
            <a:off x="5436096" y="1340768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За генотипом: 1:1:1:1</a:t>
            </a:r>
          </a:p>
          <a:p>
            <a:r>
              <a:rPr lang="uk-UA" dirty="0"/>
              <a:t>За фенотипом: 1:1:1:1</a:t>
            </a:r>
            <a:endParaRPr lang="ru-UA" dirty="0"/>
          </a:p>
          <a:p>
            <a:endParaRPr lang="ru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BA8BF1-D95F-4B61-9A3D-5A92C17B8F38}"/>
              </a:ext>
            </a:extLst>
          </p:cNvPr>
          <p:cNvSpPr txBox="1"/>
          <p:nvPr/>
        </p:nvSpPr>
        <p:spPr>
          <a:xfrm>
            <a:off x="3704146" y="350636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За генотипом 1:2:1</a:t>
            </a:r>
          </a:p>
          <a:p>
            <a:r>
              <a:rPr lang="uk-UA" dirty="0"/>
              <a:t>За фенотипом: 3:1</a:t>
            </a:r>
            <a:endParaRPr lang="ru-UA" dirty="0"/>
          </a:p>
        </p:txBody>
      </p:sp>
      <p:pic>
        <p:nvPicPr>
          <p:cNvPr id="2056" name="Picture 8" descr="Solved: What Is The Quickest Way To Solve This? I Know You... | Chegg.com">
            <a:extLst>
              <a:ext uri="{FF2B5EF4-FFF2-40B4-BE49-F238E27FC236}">
                <a16:creationId xmlns:a16="http://schemas.microsoft.com/office/drawing/2014/main" id="{BF408751-6CC2-4173-AC6A-9F555DA58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" t="32176" r="56056"/>
          <a:stretch/>
        </p:blipFill>
        <p:spPr bwMode="auto">
          <a:xfrm>
            <a:off x="396968" y="4451871"/>
            <a:ext cx="2746250" cy="231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5596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rihybrid.html 03_09-trihybrid.jpg">
            <a:extLst>
              <a:ext uri="{FF2B5EF4-FFF2-40B4-BE49-F238E27FC236}">
                <a16:creationId xmlns:a16="http://schemas.microsoft.com/office/drawing/2014/main" id="{09C5C07C-ED05-4126-9DC0-763C5814C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12" y="692696"/>
            <a:ext cx="4079776" cy="295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8CB6900-3264-4C07-955D-066260D8E2AA}"/>
              </a:ext>
            </a:extLst>
          </p:cNvPr>
          <p:cNvSpPr txBox="1">
            <a:spLocks/>
          </p:cNvSpPr>
          <p:nvPr/>
        </p:nvSpPr>
        <p:spPr>
          <a:xfrm>
            <a:off x="491208" y="0"/>
            <a:ext cx="8064896" cy="126037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 err="1"/>
              <a:t>Тригібридне</a:t>
            </a:r>
            <a:r>
              <a:rPr lang="uk-UA" b="1" dirty="0"/>
              <a:t> схрещування  </a:t>
            </a:r>
            <a:endParaRPr lang="uk-UA" dirty="0"/>
          </a:p>
        </p:txBody>
      </p:sp>
      <p:pic>
        <p:nvPicPr>
          <p:cNvPr id="11268" name="Picture 4" descr="Trihybrid Cross Punnett Square Tutorial - YouTube">
            <a:extLst>
              <a:ext uri="{FF2B5EF4-FFF2-40B4-BE49-F238E27FC236}">
                <a16:creationId xmlns:a16="http://schemas.microsoft.com/office/drawing/2014/main" id="{AEA30B70-5BB0-4455-A509-FE2B3E987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22001"/>
          <a:stretch/>
        </p:blipFill>
        <p:spPr bwMode="auto">
          <a:xfrm>
            <a:off x="1406860" y="3850399"/>
            <a:ext cx="6330280" cy="297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BE2EE-8180-43DB-9912-B1DB92F5BAC8}"/>
              </a:ext>
            </a:extLst>
          </p:cNvPr>
          <p:cNvSpPr txBox="1"/>
          <p:nvPr/>
        </p:nvSpPr>
        <p:spPr>
          <a:xfrm>
            <a:off x="755576" y="400506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F2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386670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endelian Inheritance: Part III : Plantlet">
            <a:extLst>
              <a:ext uri="{FF2B5EF4-FFF2-40B4-BE49-F238E27FC236}">
                <a16:creationId xmlns:a16="http://schemas.microsoft.com/office/drawing/2014/main" id="{E393CAE4-9241-41C1-8519-A0711DF38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546" y="238474"/>
            <a:ext cx="6705228" cy="420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455A88-2F49-4AF3-A862-511F2BC1E5E6}"/>
              </a:ext>
            </a:extLst>
          </p:cNvPr>
          <p:cNvSpPr txBox="1"/>
          <p:nvPr/>
        </p:nvSpPr>
        <p:spPr>
          <a:xfrm>
            <a:off x="2227546" y="4517628"/>
            <a:ext cx="6120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27 </a:t>
            </a:r>
            <a:r>
              <a:rPr lang="uk-UA" dirty="0"/>
              <a:t>жовті гладенькі видовжений   </a:t>
            </a:r>
            <a:r>
              <a:rPr lang="en-US" dirty="0"/>
              <a:t>	27 R-Y-S-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9 </a:t>
            </a:r>
            <a:r>
              <a:rPr lang="ru-RU" dirty="0" err="1"/>
              <a:t>жовтий</a:t>
            </a:r>
            <a:r>
              <a:rPr lang="ru-RU" dirty="0"/>
              <a:t> гладенький </a:t>
            </a:r>
            <a:r>
              <a:rPr lang="ru-RU" dirty="0" err="1"/>
              <a:t>членистий</a:t>
            </a:r>
            <a:r>
              <a:rPr lang="en-US" dirty="0"/>
              <a:t>	 9 R-Y-ss</a:t>
            </a:r>
            <a:endParaRPr lang="ru-RU" dirty="0"/>
          </a:p>
          <a:p>
            <a:r>
              <a:rPr lang="ru-RU" dirty="0">
                <a:solidFill>
                  <a:srgbClr val="FF0000"/>
                </a:solidFill>
              </a:rPr>
              <a:t>9 </a:t>
            </a:r>
            <a:r>
              <a:rPr lang="ru-RU" dirty="0" err="1"/>
              <a:t>жовтий</a:t>
            </a:r>
            <a:r>
              <a:rPr lang="ru-RU" dirty="0"/>
              <a:t> </a:t>
            </a:r>
            <a:r>
              <a:rPr lang="ru-RU" dirty="0" err="1"/>
              <a:t>зморшкуватий</a:t>
            </a:r>
            <a:r>
              <a:rPr lang="ru-RU" dirty="0"/>
              <a:t> </a:t>
            </a:r>
            <a:r>
              <a:rPr lang="ru-RU" dirty="0" err="1"/>
              <a:t>видовжений</a:t>
            </a:r>
            <a:r>
              <a:rPr lang="en-US" dirty="0"/>
              <a:t>	 9 R-</a:t>
            </a:r>
            <a:r>
              <a:rPr lang="en-US" dirty="0" err="1"/>
              <a:t>yyS</a:t>
            </a:r>
            <a:r>
              <a:rPr lang="en-US" dirty="0"/>
              <a:t>-</a:t>
            </a:r>
            <a:endParaRPr lang="ru-RU" dirty="0"/>
          </a:p>
          <a:p>
            <a:r>
              <a:rPr lang="en-US" dirty="0">
                <a:solidFill>
                  <a:srgbClr val="FF0000"/>
                </a:solidFill>
              </a:rPr>
              <a:t>9</a:t>
            </a:r>
            <a:r>
              <a:rPr lang="uk-UA" dirty="0"/>
              <a:t> зелений гладенький видовжений	</a:t>
            </a:r>
            <a:r>
              <a:rPr lang="en-US" dirty="0"/>
              <a:t> </a:t>
            </a:r>
            <a:r>
              <a:rPr lang="uk-UA" dirty="0"/>
              <a:t>9</a:t>
            </a:r>
            <a:r>
              <a:rPr lang="en-US" dirty="0"/>
              <a:t> </a:t>
            </a:r>
            <a:r>
              <a:rPr lang="en-US" dirty="0" err="1"/>
              <a:t>rrY</a:t>
            </a:r>
            <a:r>
              <a:rPr lang="en-US" dirty="0"/>
              <a:t>-S-</a:t>
            </a:r>
            <a:endParaRPr lang="uk-UA" dirty="0"/>
          </a:p>
          <a:p>
            <a:r>
              <a:rPr lang="uk-UA" dirty="0">
                <a:solidFill>
                  <a:srgbClr val="FF0000"/>
                </a:solidFill>
              </a:rPr>
              <a:t>3</a:t>
            </a:r>
            <a:r>
              <a:rPr lang="uk-UA" dirty="0"/>
              <a:t> жовті зморшкуваті членистий	3 </a:t>
            </a:r>
            <a:r>
              <a:rPr lang="en-US" dirty="0"/>
              <a:t>R-</a:t>
            </a:r>
            <a:r>
              <a:rPr lang="en-US" dirty="0" err="1"/>
              <a:t>yyss</a:t>
            </a:r>
            <a:endParaRPr lang="uk-UA" dirty="0"/>
          </a:p>
          <a:p>
            <a:r>
              <a:rPr lang="uk-UA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uk-UA" dirty="0"/>
              <a:t>зелений гладенький членистий</a:t>
            </a:r>
            <a:r>
              <a:rPr lang="en-US" dirty="0"/>
              <a:t>       3 </a:t>
            </a:r>
            <a:r>
              <a:rPr lang="en-US" dirty="0" err="1"/>
              <a:t>rrY</a:t>
            </a:r>
            <a:r>
              <a:rPr lang="en-US" dirty="0"/>
              <a:t>-ss</a:t>
            </a:r>
            <a:endParaRPr lang="uk-UA" dirty="0"/>
          </a:p>
          <a:p>
            <a:r>
              <a:rPr lang="uk-UA" dirty="0">
                <a:solidFill>
                  <a:srgbClr val="FF0000"/>
                </a:solidFill>
              </a:rPr>
              <a:t>3</a:t>
            </a:r>
            <a:r>
              <a:rPr lang="uk-UA" dirty="0"/>
              <a:t> зелені гладенькі</a:t>
            </a:r>
            <a:r>
              <a:rPr lang="en-US" dirty="0"/>
              <a:t>	</a:t>
            </a:r>
            <a:r>
              <a:rPr lang="uk-UA" dirty="0"/>
              <a:t>видовжений</a:t>
            </a:r>
            <a:r>
              <a:rPr lang="en-US" dirty="0"/>
              <a:t>	3 </a:t>
            </a:r>
            <a:r>
              <a:rPr lang="en-US" dirty="0" err="1"/>
              <a:t>rryyS</a:t>
            </a:r>
            <a:r>
              <a:rPr lang="en-US" dirty="0"/>
              <a:t>-</a:t>
            </a:r>
            <a:endParaRPr lang="uk-UA" dirty="0"/>
          </a:p>
          <a:p>
            <a:r>
              <a:rPr lang="uk-UA" dirty="0">
                <a:solidFill>
                  <a:srgbClr val="FF0000"/>
                </a:solidFill>
              </a:rPr>
              <a:t>1</a:t>
            </a:r>
            <a:r>
              <a:rPr lang="uk-UA" dirty="0"/>
              <a:t> зелений зморшкуватий членистий</a:t>
            </a:r>
            <a:r>
              <a:rPr lang="en-US" dirty="0"/>
              <a:t>	1 </a:t>
            </a:r>
            <a:r>
              <a:rPr lang="en-US" dirty="0" err="1"/>
              <a:t>rryyss</a:t>
            </a:r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7A0FC1-D2F0-4DB0-BD25-CB0B3187A5DC}"/>
              </a:ext>
            </a:extLst>
          </p:cNvPr>
          <p:cNvSpPr txBox="1"/>
          <p:nvPr/>
        </p:nvSpPr>
        <p:spPr>
          <a:xfrm>
            <a:off x="211322" y="548680"/>
            <a:ext cx="2016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ru-RU" dirty="0"/>
              <a:t> – </a:t>
            </a:r>
            <a:r>
              <a:rPr lang="ru-RU" dirty="0" err="1"/>
              <a:t>жовте</a:t>
            </a:r>
            <a:endParaRPr lang="ru-RU" dirty="0"/>
          </a:p>
          <a:p>
            <a:r>
              <a:rPr lang="en-US" dirty="0"/>
              <a:t>r</a:t>
            </a:r>
            <a:r>
              <a:rPr lang="ru-RU" dirty="0"/>
              <a:t> – </a:t>
            </a:r>
            <a:r>
              <a:rPr lang="ru-RU" dirty="0" err="1"/>
              <a:t>зелене</a:t>
            </a:r>
            <a:endParaRPr lang="ru-RU" dirty="0"/>
          </a:p>
          <a:p>
            <a:r>
              <a:rPr lang="en-US" dirty="0"/>
              <a:t>Y-</a:t>
            </a:r>
            <a:r>
              <a:rPr lang="uk-UA" dirty="0"/>
              <a:t> гладке</a:t>
            </a:r>
            <a:endParaRPr lang="en-US" dirty="0"/>
          </a:p>
          <a:p>
            <a:r>
              <a:rPr lang="en-US" dirty="0"/>
              <a:t>y –</a:t>
            </a:r>
            <a:r>
              <a:rPr lang="uk-UA" dirty="0"/>
              <a:t> зморшкувате</a:t>
            </a:r>
            <a:endParaRPr lang="en-US" dirty="0"/>
          </a:p>
          <a:p>
            <a:r>
              <a:rPr lang="en-US" dirty="0"/>
              <a:t>S - </a:t>
            </a:r>
            <a:r>
              <a:rPr lang="uk-UA" dirty="0"/>
              <a:t>видовжений</a:t>
            </a:r>
            <a:endParaRPr lang="en-US" dirty="0"/>
          </a:p>
          <a:p>
            <a:r>
              <a:rPr lang="en-US" dirty="0"/>
              <a:t>S</a:t>
            </a:r>
            <a:r>
              <a:rPr lang="uk-UA" dirty="0"/>
              <a:t> - членистий</a:t>
            </a:r>
            <a:endParaRPr lang="ru-UA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51A0ABC9-EBF4-4728-BEA4-EE95DE8099D2}"/>
              </a:ext>
            </a:extLst>
          </p:cNvPr>
          <p:cNvSpPr/>
          <p:nvPr/>
        </p:nvSpPr>
        <p:spPr>
          <a:xfrm>
            <a:off x="3419872" y="620688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2FC968E0-343C-4EF3-BC64-5DB9EAEE366C}"/>
              </a:ext>
            </a:extLst>
          </p:cNvPr>
          <p:cNvSpPr/>
          <p:nvPr/>
        </p:nvSpPr>
        <p:spPr>
          <a:xfrm>
            <a:off x="4171762" y="626976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A367E8D-8A4B-487D-BC12-E6BB7CE0EDC2}"/>
              </a:ext>
            </a:extLst>
          </p:cNvPr>
          <p:cNvSpPr/>
          <p:nvPr/>
        </p:nvSpPr>
        <p:spPr>
          <a:xfrm>
            <a:off x="4828224" y="620688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0353538F-41AF-46B8-A945-D40C4BB2C8F2}"/>
              </a:ext>
            </a:extLst>
          </p:cNvPr>
          <p:cNvSpPr/>
          <p:nvPr/>
        </p:nvSpPr>
        <p:spPr>
          <a:xfrm>
            <a:off x="5580112" y="626976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00E056E6-1447-4DCE-B20B-9281A5290CA6}"/>
              </a:ext>
            </a:extLst>
          </p:cNvPr>
          <p:cNvSpPr/>
          <p:nvPr/>
        </p:nvSpPr>
        <p:spPr>
          <a:xfrm>
            <a:off x="6360539" y="636306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F77B4AC-64CA-49E3-B945-5312348E560C}"/>
              </a:ext>
            </a:extLst>
          </p:cNvPr>
          <p:cNvSpPr/>
          <p:nvPr/>
        </p:nvSpPr>
        <p:spPr>
          <a:xfrm>
            <a:off x="7184435" y="620688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CB5EBCA0-EDEE-4560-B5EC-847347DAB0C7}"/>
              </a:ext>
            </a:extLst>
          </p:cNvPr>
          <p:cNvSpPr/>
          <p:nvPr/>
        </p:nvSpPr>
        <p:spPr>
          <a:xfrm>
            <a:off x="7914588" y="636306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8619D512-2703-4818-B8BB-42A37F7CDA2E}"/>
              </a:ext>
            </a:extLst>
          </p:cNvPr>
          <p:cNvSpPr/>
          <p:nvPr/>
        </p:nvSpPr>
        <p:spPr>
          <a:xfrm>
            <a:off x="8580705" y="636306"/>
            <a:ext cx="144016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370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E652EE-1AB3-4D8A-BC31-B314E915FCE9}"/>
              </a:ext>
            </a:extLst>
          </p:cNvPr>
          <p:cNvSpPr txBox="1"/>
          <p:nvPr/>
        </p:nvSpPr>
        <p:spPr>
          <a:xfrm>
            <a:off x="827584" y="1017958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Скільки гамет утворює організм              </a:t>
            </a:r>
            <a:r>
              <a:rPr lang="en-US" sz="2000" b="1" i="1" dirty="0" err="1"/>
              <a:t>AaBbCcDDeeFfGgmm</a:t>
            </a:r>
            <a:r>
              <a:rPr lang="ru-RU" sz="2000" b="1" i="1" dirty="0"/>
              <a:t>?</a:t>
            </a:r>
            <a:endParaRPr lang="ru-UA" sz="2000" b="1" i="1" dirty="0"/>
          </a:p>
        </p:txBody>
      </p:sp>
      <p:pic>
        <p:nvPicPr>
          <p:cNvPr id="3" name="Picture 2" descr="Якщо дві події незалежні, то ймовірність того, що вони відбудуться одночасно, дорівнює їхньому добутку">
            <a:extLst>
              <a:ext uri="{FF2B5EF4-FFF2-40B4-BE49-F238E27FC236}">
                <a16:creationId xmlns:a16="http://schemas.microsoft.com/office/drawing/2014/main" id="{89049462-62CB-48E3-A051-5FA71B122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52936"/>
            <a:ext cx="4896544" cy="293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952E85-81E8-4F8E-9271-3877C3F7C180}"/>
              </a:ext>
            </a:extLst>
          </p:cNvPr>
          <p:cNvSpPr txBox="1"/>
          <p:nvPr/>
        </p:nvSpPr>
        <p:spPr>
          <a:xfrm>
            <a:off x="4716016" y="1700808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/>
              <a:t>2 х2 </a:t>
            </a:r>
            <a:r>
              <a:rPr lang="uk-UA" sz="2000" b="1" i="1" dirty="0" err="1"/>
              <a:t>х2</a:t>
            </a:r>
            <a:r>
              <a:rPr lang="uk-UA" sz="2000" b="1" i="1" dirty="0"/>
              <a:t> х1 </a:t>
            </a:r>
            <a:r>
              <a:rPr lang="uk-UA" sz="2000" b="1" i="1" dirty="0" err="1"/>
              <a:t>х1</a:t>
            </a:r>
            <a:r>
              <a:rPr lang="uk-UA" sz="2000" b="1" i="1" dirty="0"/>
              <a:t> х2 </a:t>
            </a:r>
            <a:r>
              <a:rPr lang="uk-UA" sz="2000" b="1" i="1" dirty="0" err="1"/>
              <a:t>х2</a:t>
            </a:r>
            <a:r>
              <a:rPr lang="uk-UA" sz="2000" b="1" i="1" dirty="0"/>
              <a:t> х1 = 32</a:t>
            </a:r>
            <a:endParaRPr lang="ru-UA" sz="2000" b="1" i="1" dirty="0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836C9630-0EA0-4F59-91A7-51D06275120B}"/>
              </a:ext>
            </a:extLst>
          </p:cNvPr>
          <p:cNvCxnSpPr/>
          <p:nvPr/>
        </p:nvCxnSpPr>
        <p:spPr>
          <a:xfrm>
            <a:off x="4932040" y="1380838"/>
            <a:ext cx="0" cy="319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6AFFB6B5-3FD2-4C7F-8218-86CABD077F27}"/>
              </a:ext>
            </a:extLst>
          </p:cNvPr>
          <p:cNvCxnSpPr/>
          <p:nvPr/>
        </p:nvCxnSpPr>
        <p:spPr>
          <a:xfrm>
            <a:off x="5220072" y="1418068"/>
            <a:ext cx="0" cy="282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6335F539-B487-404A-9B7F-447AB09188BF}"/>
              </a:ext>
            </a:extLst>
          </p:cNvPr>
          <p:cNvCxnSpPr/>
          <p:nvPr/>
        </p:nvCxnSpPr>
        <p:spPr>
          <a:xfrm>
            <a:off x="5508104" y="1380838"/>
            <a:ext cx="0" cy="319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3A6EA4AE-F3AD-4FCD-B396-8E95DC1CC589}"/>
              </a:ext>
            </a:extLst>
          </p:cNvPr>
          <p:cNvCxnSpPr/>
          <p:nvPr/>
        </p:nvCxnSpPr>
        <p:spPr>
          <a:xfrm>
            <a:off x="5796136" y="1380838"/>
            <a:ext cx="0" cy="319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E05676A7-F205-4D4C-86B2-8B69E48C9717}"/>
              </a:ext>
            </a:extLst>
          </p:cNvPr>
          <p:cNvCxnSpPr/>
          <p:nvPr/>
        </p:nvCxnSpPr>
        <p:spPr>
          <a:xfrm>
            <a:off x="6156176" y="1380838"/>
            <a:ext cx="0" cy="319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E1F14EB1-A8E6-4CE9-8D49-759F460C64BE}"/>
              </a:ext>
            </a:extLst>
          </p:cNvPr>
          <p:cNvCxnSpPr/>
          <p:nvPr/>
        </p:nvCxnSpPr>
        <p:spPr>
          <a:xfrm>
            <a:off x="6372200" y="1380838"/>
            <a:ext cx="0" cy="319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660E97C4-FAA0-4B74-BCD1-146417C40F90}"/>
              </a:ext>
            </a:extLst>
          </p:cNvPr>
          <p:cNvCxnSpPr/>
          <p:nvPr/>
        </p:nvCxnSpPr>
        <p:spPr>
          <a:xfrm>
            <a:off x="6660232" y="1380838"/>
            <a:ext cx="0" cy="319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BE220DC4-58B0-49E3-A69C-3F1DCF0B1440}"/>
              </a:ext>
            </a:extLst>
          </p:cNvPr>
          <p:cNvCxnSpPr/>
          <p:nvPr/>
        </p:nvCxnSpPr>
        <p:spPr>
          <a:xfrm>
            <a:off x="7020272" y="1380838"/>
            <a:ext cx="0" cy="319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4092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Успадкування алелів - презентация онлайн">
            <a:extLst>
              <a:ext uri="{FF2B5EF4-FFF2-40B4-BE49-F238E27FC236}">
                <a16:creationId xmlns:a16="http://schemas.microsoft.com/office/drawing/2014/main" id="{76AACD74-9A4C-4A5D-9377-A9A170914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252" b="43946"/>
          <a:stretch/>
        </p:blipFill>
        <p:spPr bwMode="auto">
          <a:xfrm>
            <a:off x="1475656" y="260649"/>
            <a:ext cx="590465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9D2EF4-1887-4C81-BA65-1E59DC56BA2E}"/>
              </a:ext>
            </a:extLst>
          </p:cNvPr>
          <p:cNvSpPr txBox="1"/>
          <p:nvPr/>
        </p:nvSpPr>
        <p:spPr>
          <a:xfrm>
            <a:off x="5364088" y="1988840"/>
            <a:ext cx="307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highlight>
                  <a:srgbClr val="FFFF00"/>
                </a:highlight>
              </a:rPr>
              <a:t>генів</a:t>
            </a:r>
            <a:r>
              <a:rPr lang="ru-RU" dirty="0">
                <a:highlight>
                  <a:srgbClr val="FFFF00"/>
                </a:highlight>
              </a:rPr>
              <a:t> в гетерозиготному </a:t>
            </a:r>
            <a:r>
              <a:rPr lang="ru-RU" dirty="0" err="1">
                <a:highlight>
                  <a:srgbClr val="FFFF00"/>
                </a:highlight>
              </a:rPr>
              <a:t>стані</a:t>
            </a:r>
            <a:endParaRPr lang="ru-UA" dirty="0">
              <a:highlight>
                <a:srgbClr val="FFFF00"/>
              </a:highlight>
            </a:endParaRPr>
          </a:p>
        </p:txBody>
      </p:sp>
      <p:pic>
        <p:nvPicPr>
          <p:cNvPr id="5" name="Содержимое 3">
            <a:extLst>
              <a:ext uri="{FF2B5EF4-FFF2-40B4-BE49-F238E27FC236}">
                <a16:creationId xmlns:a16="http://schemas.microsoft.com/office/drawing/2014/main" id="{BD1306B9-C376-48D7-ACA8-0F252AB474EC}"/>
              </a:ext>
            </a:extLst>
          </p:cNvPr>
          <p:cNvPicPr>
            <a:picLocks/>
          </p:cNvPicPr>
          <p:nvPr/>
        </p:nvPicPr>
        <p:blipFill>
          <a:blip r:embed="rId3" cstate="print"/>
          <a:srcRect l="4071" t="18391" r="28189" b="38542"/>
          <a:stretch>
            <a:fillRect/>
          </a:stretch>
        </p:blipFill>
        <p:spPr bwMode="auto">
          <a:xfrm>
            <a:off x="503548" y="3109160"/>
            <a:ext cx="8136904" cy="348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00914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ринципи та методи генетичного аналізу. Тема 3 - презентация онлайн">
            <a:extLst>
              <a:ext uri="{FF2B5EF4-FFF2-40B4-BE49-F238E27FC236}">
                <a16:creationId xmlns:a16="http://schemas.microsoft.com/office/drawing/2014/main" id="{A13028D4-A788-42F1-A1C2-08B6B4617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2721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2500E1-308C-4312-B73D-82AB2DC08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57" y="1506596"/>
            <a:ext cx="8517485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Критерій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хі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-квадрат (</a:t>
            </a:r>
            <a:r>
              <a:rPr kumimoji="0" lang="ru-UA" altLang="ru-UA" sz="16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ru-UA" altLang="ru-UA" sz="16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uk-UA" altLang="ru-UA" sz="16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застосовують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коли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необхідно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встановити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відповідність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двох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порівнюваних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рядів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розподілу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емпіричного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і теоретичного. </a:t>
            </a:r>
            <a:endParaRPr kumimoji="0" lang="uk-UA" altLang="ru-UA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UA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Критерій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хі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-квадрат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представляє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суму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квадратів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відхилень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емпіричних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частот (</a:t>
            </a:r>
            <a:r>
              <a:rPr kumimoji="0" lang="ru-UA" altLang="ru-UA" sz="16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теоретичних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ru-UA" altLang="ru-UA" sz="16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віднесену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теоретичних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частот: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uk-UA" altLang="ru-UA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altLang="ru-UA" sz="1600" dirty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UA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altLang="ru-UA" sz="1600" dirty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UA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altLang="ru-UA" sz="1600" dirty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UA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altLang="ru-UA" sz="1600" dirty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UA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altLang="ru-UA" sz="1600" dirty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            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uk-UA" altLang="ru-UA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Цей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показник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використовується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при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вивченні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якісних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ознак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оцінки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відповідності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емпіричних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даних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теоретичній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передумові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нульовій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гіпотезі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ru-UA" altLang="ru-UA" sz="16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0" lang="ru-UA" altLang="ru-UA" sz="1600" b="0" i="1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0" lang="ru-UA" altLang="ru-UA" sz="1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kumimoji="0" lang="uk-UA" altLang="ru-UA" sz="1600" b="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UA" sz="1600" b="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Гіпотеза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відкидається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якщо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uk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отримане значення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     </a:t>
            </a:r>
            <a:r>
              <a:rPr lang="uk-UA" altLang="ru-UA" sz="1600" dirty="0"/>
              <a:t>     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і не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відкидається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якщо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                  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і коли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фактичні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теоретичні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очікувані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частоти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UA" altLang="ru-UA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збіга­ються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kumimoji="0" lang="ru-UA" altLang="ru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UA" altLang="ru-UA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314" name="Picture 2" descr="https://studfile.net/html/2706/1200/html__o6weB7u64.RN4S/img-rZ6w0N.png">
            <a:extLst>
              <a:ext uri="{FF2B5EF4-FFF2-40B4-BE49-F238E27FC236}">
                <a16:creationId xmlns:a16="http://schemas.microsoft.com/office/drawing/2014/main" id="{C9AD46D3-1EDA-4908-906D-27EAAD32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2388" y="-190500"/>
            <a:ext cx="10382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https://studfile.net/html/2706/1200/html__o6weB7u64.RN4S/img-hCzkCc.png">
            <a:extLst>
              <a:ext uri="{FF2B5EF4-FFF2-40B4-BE49-F238E27FC236}">
                <a16:creationId xmlns:a16="http://schemas.microsoft.com/office/drawing/2014/main" id="{401B8F6F-A213-47DB-B8F0-54AE562D1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6338" y="-190500"/>
            <a:ext cx="790575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tudfile.net/html/2706/1200/html__o6weB7u64.RN4S/img-_qMbTq.png">
            <a:extLst>
              <a:ext uri="{FF2B5EF4-FFF2-40B4-BE49-F238E27FC236}">
                <a16:creationId xmlns:a16="http://schemas.microsoft.com/office/drawing/2014/main" id="{B663C3A5-3472-4063-B258-A550F115E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188" y="-190500"/>
            <a:ext cx="790575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studfile.net/html/2706/1200/html__o6weB7u64.RN4S/img-rZ6w0N.png">
            <a:extLst>
              <a:ext uri="{FF2B5EF4-FFF2-40B4-BE49-F238E27FC236}">
                <a16:creationId xmlns:a16="http://schemas.microsoft.com/office/drawing/2014/main" id="{53B36480-2BCC-4C47-BF6D-FF6E2C78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484" y="3348225"/>
            <a:ext cx="3631659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B15108A-6EDE-4698-9977-EBDDA562D171}"/>
              </a:ext>
            </a:extLst>
          </p:cNvPr>
          <p:cNvSpPr txBox="1">
            <a:spLocks/>
          </p:cNvSpPr>
          <p:nvPr/>
        </p:nvSpPr>
        <p:spPr>
          <a:xfrm>
            <a:off x="491208" y="0"/>
            <a:ext cx="8064896" cy="126037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/>
              <a:t>Статистична перевірка гіпотези розщеплення (хі-квадрат)</a:t>
            </a:r>
          </a:p>
          <a:p>
            <a:pPr algn="ctr"/>
            <a:r>
              <a:rPr lang="uk-UA" b="1" dirty="0"/>
              <a:t>  </a:t>
            </a:r>
            <a:endParaRPr lang="uk-UA" dirty="0"/>
          </a:p>
        </p:txBody>
      </p:sp>
      <p:pic>
        <p:nvPicPr>
          <p:cNvPr id="11" name="Picture 8" descr="https://studfile.net/html/2706/1200/html__o6weB7u64.RN4S/img-rZ6w0N.png">
            <a:extLst>
              <a:ext uri="{FF2B5EF4-FFF2-40B4-BE49-F238E27FC236}">
                <a16:creationId xmlns:a16="http://schemas.microsoft.com/office/drawing/2014/main" id="{5D00DB09-E84C-486F-9551-41DA616EF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0" r="82155" b="19001"/>
          <a:stretch/>
        </p:blipFill>
        <p:spPr bwMode="auto">
          <a:xfrm>
            <a:off x="2339752" y="1340768"/>
            <a:ext cx="504056" cy="5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s://studfile.net/html/2706/1200/html__o6weB7u64.RN4S/img-hCzkCc.png">
            <a:extLst>
              <a:ext uri="{FF2B5EF4-FFF2-40B4-BE49-F238E27FC236}">
                <a16:creationId xmlns:a16="http://schemas.microsoft.com/office/drawing/2014/main" id="{49544165-5ABF-4141-9FF5-067551875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064" y="5877272"/>
            <a:ext cx="986726" cy="30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https://studfile.net/html/2706/1200/html__o6weB7u64.RN4S/img-_qMbTq.png">
            <a:extLst>
              <a:ext uri="{FF2B5EF4-FFF2-40B4-BE49-F238E27FC236}">
                <a16:creationId xmlns:a16="http://schemas.microsoft.com/office/drawing/2014/main" id="{68A77EC5-A2BC-4F92-8C76-8FAB45607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79247"/>
            <a:ext cx="781142" cy="24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769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77915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highlight>
                  <a:srgbClr val="FFFF00"/>
                </a:highlight>
              </a:rPr>
              <a:t>1-й та 2-й закони Менделя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51520" y="1124744"/>
            <a:ext cx="4040188" cy="414883"/>
          </a:xfrm>
        </p:spPr>
        <p:txBody>
          <a:bodyPr/>
          <a:lstStyle/>
          <a:p>
            <a:r>
              <a:rPr lang="uk-UA" dirty="0">
                <a:solidFill>
                  <a:schemeClr val="tx1"/>
                </a:solidFill>
              </a:rPr>
              <a:t>Перший закон Менделя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4644008" y="1052736"/>
            <a:ext cx="4041775" cy="496416"/>
          </a:xfrm>
        </p:spPr>
        <p:txBody>
          <a:bodyPr/>
          <a:lstStyle/>
          <a:p>
            <a:r>
              <a:rPr lang="uk-UA" dirty="0">
                <a:solidFill>
                  <a:schemeClr val="tx1"/>
                </a:solidFill>
              </a:rPr>
              <a:t>Другий закон Менделя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55679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/>
              <a:t>(</a:t>
            </a:r>
            <a:r>
              <a:rPr lang="ru-RU" sz="1600" dirty="0" err="1"/>
              <a:t>або</a:t>
            </a:r>
            <a:r>
              <a:rPr lang="ru-RU" sz="1600" dirty="0"/>
              <a:t> закон </a:t>
            </a:r>
            <a:r>
              <a:rPr lang="ru-RU" sz="1600" dirty="0" err="1"/>
              <a:t>одноманітності</a:t>
            </a:r>
            <a:r>
              <a:rPr lang="ru-RU" sz="1600" dirty="0"/>
              <a:t> </a:t>
            </a:r>
            <a:r>
              <a:rPr lang="ru-RU" sz="1600" dirty="0" err="1"/>
              <a:t>гібридів</a:t>
            </a:r>
            <a:r>
              <a:rPr lang="ru-RU" sz="1600" dirty="0"/>
              <a:t> </a:t>
            </a:r>
            <a:r>
              <a:rPr lang="ru-RU" sz="1600" dirty="0" err="1"/>
              <a:t>першого</a:t>
            </a:r>
            <a:r>
              <a:rPr lang="ru-RU" sz="1600" dirty="0"/>
              <a:t> </a:t>
            </a:r>
            <a:r>
              <a:rPr lang="ru-RU" sz="1600" dirty="0" err="1"/>
              <a:t>покоління</a:t>
            </a:r>
            <a:r>
              <a:rPr lang="ru-RU" sz="1600" dirty="0"/>
              <a:t>): </a:t>
            </a:r>
            <a:r>
              <a:rPr lang="ru-RU" sz="1600" b="1" dirty="0"/>
              <a:t>у </a:t>
            </a:r>
            <a:r>
              <a:rPr lang="ru-RU" sz="1600" b="1" dirty="0" err="1"/>
              <a:t>першому</a:t>
            </a:r>
            <a:r>
              <a:rPr lang="ru-RU" sz="1600" b="1" dirty="0"/>
              <a:t> </a:t>
            </a:r>
            <a:r>
              <a:rPr lang="ru-RU" sz="1600" b="1" dirty="0" err="1"/>
              <a:t>поколінні</a:t>
            </a:r>
            <a:r>
              <a:rPr lang="ru-RU" sz="1600" b="1" dirty="0"/>
              <a:t> </a:t>
            </a:r>
            <a:r>
              <a:rPr lang="ru-RU" sz="1600" b="1" dirty="0" err="1"/>
              <a:t>від</a:t>
            </a:r>
            <a:r>
              <a:rPr lang="ru-RU" sz="1600" b="1" dirty="0"/>
              <a:t> </a:t>
            </a:r>
            <a:r>
              <a:rPr lang="ru-RU" sz="1600" b="1" dirty="0" err="1"/>
              <a:t>схрещування</a:t>
            </a:r>
            <a:r>
              <a:rPr lang="ru-RU" sz="1600" b="1" dirty="0"/>
              <a:t> </a:t>
            </a:r>
            <a:r>
              <a:rPr lang="ru-RU" sz="1600" b="1" dirty="0" err="1"/>
              <a:t>гомозигот</a:t>
            </a:r>
            <a:r>
              <a:rPr lang="ru-RU" sz="1600" b="1" dirty="0"/>
              <a:t> </a:t>
            </a:r>
            <a:r>
              <a:rPr lang="ru-RU" sz="1600" b="1" dirty="0" err="1"/>
              <a:t>із</a:t>
            </a:r>
            <a:r>
              <a:rPr lang="ru-RU" sz="1600" b="1" dirty="0"/>
              <a:t> </a:t>
            </a:r>
            <a:r>
              <a:rPr lang="ru-RU" sz="1600" b="1" dirty="0" err="1"/>
              <a:t>домінантною</a:t>
            </a:r>
            <a:r>
              <a:rPr lang="ru-RU" sz="1600" b="1" dirty="0"/>
              <a:t> та </a:t>
            </a:r>
            <a:r>
              <a:rPr lang="ru-RU" sz="1600" b="1" dirty="0" err="1"/>
              <a:t>рецесивною</a:t>
            </a:r>
            <a:r>
              <a:rPr lang="ru-RU" sz="1600" b="1" dirty="0"/>
              <a:t> </a:t>
            </a:r>
            <a:r>
              <a:rPr lang="ru-RU" sz="1600" b="1" dirty="0" err="1"/>
              <a:t>ознаками</a:t>
            </a:r>
            <a:r>
              <a:rPr lang="ru-RU" sz="1600" b="1" dirty="0"/>
              <a:t> </a:t>
            </a:r>
            <a:r>
              <a:rPr lang="ru-RU" sz="1600" b="1" dirty="0" err="1"/>
              <a:t>виявляється</a:t>
            </a:r>
            <a:r>
              <a:rPr lang="ru-RU" sz="1600" b="1" dirty="0"/>
              <a:t> </a:t>
            </a:r>
            <a:r>
              <a:rPr lang="ru-RU" sz="1600" b="1" dirty="0" err="1"/>
              <a:t>тільки</a:t>
            </a:r>
            <a:r>
              <a:rPr lang="ru-RU" sz="1600" b="1" dirty="0"/>
              <a:t> </a:t>
            </a:r>
            <a:r>
              <a:rPr lang="ru-RU" sz="1600" b="1" dirty="0" err="1"/>
              <a:t>домінантна</a:t>
            </a:r>
            <a:r>
              <a:rPr lang="ru-RU" sz="1600" b="1" dirty="0"/>
              <a:t> </a:t>
            </a:r>
            <a:r>
              <a:rPr lang="ru-RU" sz="1600" b="1" dirty="0" err="1"/>
              <a:t>ознака</a:t>
            </a:r>
            <a:r>
              <a:rPr lang="ru-RU" sz="1600" b="1" dirty="0"/>
              <a:t>.</a:t>
            </a:r>
            <a:endParaRPr lang="uk-UA" sz="1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155679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600" dirty="0"/>
              <a:t>(закон розщеплення) </a:t>
            </a:r>
            <a:r>
              <a:rPr lang="uk-UA" sz="1600" b="1" dirty="0"/>
              <a:t>: У  другому поколінні відбувається розщеплення</a:t>
            </a:r>
          </a:p>
          <a:p>
            <a:r>
              <a:rPr lang="ru-RU" sz="1600" b="1" dirty="0" err="1"/>
              <a:t>домінантної</a:t>
            </a:r>
            <a:r>
              <a:rPr lang="ru-RU" sz="1600" b="1" dirty="0"/>
              <a:t> </a:t>
            </a:r>
            <a:r>
              <a:rPr lang="ru-RU" sz="1600" b="1" dirty="0" err="1"/>
              <a:t>ознаки</a:t>
            </a:r>
            <a:r>
              <a:rPr lang="ru-RU" sz="1600" b="1" dirty="0"/>
              <a:t> на </a:t>
            </a:r>
            <a:r>
              <a:rPr lang="ru-RU" sz="1600" b="1" dirty="0" err="1"/>
              <a:t>домінантну</a:t>
            </a:r>
            <a:r>
              <a:rPr lang="ru-RU" sz="1600" b="1" dirty="0"/>
              <a:t> та </a:t>
            </a:r>
            <a:r>
              <a:rPr lang="ru-RU" sz="1600" b="1" dirty="0" err="1"/>
              <a:t>рецесивну</a:t>
            </a:r>
            <a:r>
              <a:rPr lang="ru-RU" sz="1600" b="1" dirty="0"/>
              <a:t> у </a:t>
            </a:r>
            <a:r>
              <a:rPr lang="ru-RU" sz="1600" b="1" dirty="0" err="1"/>
              <a:t>співвідношенні</a:t>
            </a:r>
            <a:r>
              <a:rPr lang="ru-RU" sz="1600" b="1" dirty="0"/>
              <a:t> 3 : 1</a:t>
            </a:r>
            <a:endParaRPr lang="uk-UA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87824" y="5805264"/>
            <a:ext cx="36004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Содержимое 3">
            <a:extLst>
              <a:ext uri="{FF2B5EF4-FFF2-40B4-BE49-F238E27FC236}">
                <a16:creationId xmlns:a16="http://schemas.microsoft.com/office/drawing/2014/main" id="{91016610-F2AF-46C8-A9F6-6D2932FEBAF3}"/>
              </a:ext>
            </a:extLst>
          </p:cNvPr>
          <p:cNvPicPr>
            <a:picLocks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979712" y="2859933"/>
            <a:ext cx="5544616" cy="3821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E4EA85B-7507-4B7A-9DA6-BFFDE029F8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939307"/>
              </p:ext>
            </p:extLst>
          </p:nvPr>
        </p:nvGraphicFramePr>
        <p:xfrm>
          <a:off x="1443037" y="1033725"/>
          <a:ext cx="6257925" cy="17068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51585">
                  <a:extLst>
                    <a:ext uri="{9D8B030D-6E8A-4147-A177-3AD203B41FA5}">
                      <a16:colId xmlns:a16="http://schemas.microsoft.com/office/drawing/2014/main" val="1843951558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796316868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128876078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979607236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284206106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Число ступенів свободи (n-1)</a:t>
                      </a:r>
                      <a:endParaRPr lang="ru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Рівні значущості  (р)</a:t>
                      </a:r>
                      <a:endParaRPr lang="ru-U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64795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0,1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0,05</a:t>
                      </a:r>
                      <a:endParaRPr lang="ru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0,025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0,01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1424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2,71</a:t>
                      </a:r>
                      <a:endParaRPr lang="ru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3,84</a:t>
                      </a:r>
                      <a:endParaRPr lang="ru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5,02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6,63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31170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4,61</a:t>
                      </a:r>
                      <a:endParaRPr lang="ru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5,99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7,38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9,21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3945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3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6,25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7,81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9,35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11,34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5687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7,78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9,49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11,14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13,2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34714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9,24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11,0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12,83</a:t>
                      </a:r>
                      <a:endParaRPr lang="ru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15,0</a:t>
                      </a:r>
                      <a:endParaRPr lang="ru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0552822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2C8BA85-F4B3-49EB-98E1-59A948E0EA18}"/>
              </a:ext>
            </a:extLst>
          </p:cNvPr>
          <p:cNvSpPr/>
          <p:nvPr/>
        </p:nvSpPr>
        <p:spPr>
          <a:xfrm>
            <a:off x="395536" y="2996952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uk-UA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Нульова гіпотеза підтверджується, якщо розраховане значення </a:t>
            </a:r>
            <a:r>
              <a:rPr lang="uk-UA" u="sng" dirty="0">
                <a:latin typeface="Symbol" panose="05050102010706020507" pitchFamily="18" charset="2"/>
                <a:ea typeface="Times New Roman" panose="02020603050405020304" pitchFamily="18" charset="0"/>
              </a:rPr>
              <a:t>c</a:t>
            </a:r>
            <a:r>
              <a:rPr lang="uk-UA" u="sng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менше табличного для даного рівня значущості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365F034-CA13-4135-8492-B007AED17A5F}"/>
              </a:ext>
            </a:extLst>
          </p:cNvPr>
          <p:cNvSpPr/>
          <p:nvPr/>
        </p:nvSpPr>
        <p:spPr>
          <a:xfrm>
            <a:off x="539552" y="40770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біологічних дослідженнях зазвичай приймають 5%-вий рівень значущості, якому відповідає вірогідність Р = 0,95.</a:t>
            </a:r>
            <a:endParaRPr lang="ru-UA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26654C-B31D-460F-992D-C9B6A6C0D8E0}"/>
              </a:ext>
            </a:extLst>
          </p:cNvPr>
          <p:cNvSpPr/>
          <p:nvPr/>
        </p:nvSpPr>
        <p:spPr>
          <a:xfrm>
            <a:off x="4967536" y="4005064"/>
            <a:ext cx="4176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Число ступенів свободи при аналізі розщеплення завжди дорівнює числу різних класів мінус одиниця.</a:t>
            </a:r>
            <a:endParaRPr lang="ru-UA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55CA68C-F71E-484C-B9E8-C95AB52545CF}"/>
              </a:ext>
            </a:extLst>
          </p:cNvPr>
          <p:cNvSpPr/>
          <p:nvPr/>
        </p:nvSpPr>
        <p:spPr>
          <a:xfrm>
            <a:off x="1979712" y="5441088"/>
            <a:ext cx="4379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Критерій хі-квадрат дає надійні результати, якщо об’єм вибірки більше 50.</a:t>
            </a:r>
            <a:endParaRPr lang="ru-UA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60BA3C-78F9-4354-8D12-90AE231C976E}"/>
              </a:ext>
            </a:extLst>
          </p:cNvPr>
          <p:cNvSpPr/>
          <p:nvPr/>
        </p:nvSpPr>
        <p:spPr>
          <a:xfrm>
            <a:off x="29817" y="414695"/>
            <a:ext cx="8784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UA" sz="1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Значення </a:t>
            </a:r>
            <a:r>
              <a:rPr lang="uk-UA" altLang="ru-UA" sz="1600" b="1" dirty="0">
                <a:solidFill>
                  <a:srgbClr val="FF0000"/>
                </a:solidFill>
                <a:latin typeface="Symbol" panose="05050102010706020507" pitchFamily="18" charset="2"/>
                <a:ea typeface="Times New Roman" panose="02020603050405020304" pitchFamily="18" charset="0"/>
              </a:rPr>
              <a:t>c</a:t>
            </a:r>
            <a:r>
              <a:rPr lang="uk-UA" altLang="ru-UA" sz="1600" b="1" baseline="30000" dirty="0">
                <a:solidFill>
                  <a:srgbClr val="FF0000"/>
                </a:solidFill>
                <a:ea typeface="Times New Roman" panose="02020603050405020304" pitchFamily="18" charset="0"/>
              </a:rPr>
              <a:t>2</a:t>
            </a:r>
            <a:r>
              <a:rPr lang="uk-UA" altLang="ru-UA" sz="1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які відповідають різним рівням значущості та ступеням свободи</a:t>
            </a:r>
            <a:endParaRPr lang="ru-RU" altLang="ru-UA" sz="16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0884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51246FA-4D24-48A9-BBF7-D3DBB66FD797}"/>
              </a:ext>
            </a:extLst>
          </p:cNvPr>
          <p:cNvSpPr/>
          <p:nvPr/>
        </p:nvSpPr>
        <p:spPr>
          <a:xfrm>
            <a:off x="395536" y="332656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 схрещування світлих коропів з малюнком між собою отримали: 420 світлих з малюнком, 154 світлих без малюнка, 144 темних з малюнком і 59 темних без малюнка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всього 777 риб. Як успадковуються ознаки?</a:t>
            </a:r>
            <a:endParaRPr lang="ru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D3BCE3-A1B1-4BC2-B907-2D6A3081EA53}"/>
              </a:ext>
            </a:extLst>
          </p:cNvPr>
          <p:cNvSpPr txBox="1"/>
          <p:nvPr/>
        </p:nvSpPr>
        <p:spPr>
          <a:xfrm>
            <a:off x="683568" y="1438550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А-світлий</a:t>
            </a:r>
          </a:p>
          <a:p>
            <a:r>
              <a:rPr lang="uk-UA" dirty="0"/>
              <a:t>а –темний</a:t>
            </a:r>
          </a:p>
          <a:p>
            <a:r>
              <a:rPr lang="uk-UA" dirty="0"/>
              <a:t>В –з малюнком</a:t>
            </a:r>
          </a:p>
          <a:p>
            <a:r>
              <a:rPr lang="en-US" dirty="0"/>
              <a:t>B</a:t>
            </a:r>
            <a:r>
              <a:rPr lang="ru-RU" dirty="0"/>
              <a:t> – без </a:t>
            </a:r>
            <a:r>
              <a:rPr lang="ru-RU" dirty="0" err="1"/>
              <a:t>малюнка</a:t>
            </a:r>
            <a:endParaRPr lang="ru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0A819B-2477-489D-B671-C329E984344C}"/>
              </a:ext>
            </a:extLst>
          </p:cNvPr>
          <p:cNvSpPr txBox="1"/>
          <p:nvPr/>
        </p:nvSpPr>
        <p:spPr>
          <a:xfrm>
            <a:off x="3896951" y="1343909"/>
            <a:ext cx="4824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uk-UA" dirty="0"/>
              <a:t>             </a:t>
            </a:r>
            <a:r>
              <a:rPr lang="en-US" dirty="0" err="1"/>
              <a:t>AaBb</a:t>
            </a:r>
            <a:r>
              <a:rPr lang="en-US" dirty="0"/>
              <a:t>  </a:t>
            </a:r>
            <a:r>
              <a:rPr lang="uk-UA" dirty="0"/>
              <a:t>                </a:t>
            </a:r>
            <a:r>
              <a:rPr lang="en-US" dirty="0"/>
              <a:t>x </a:t>
            </a:r>
            <a:r>
              <a:rPr lang="uk-UA" dirty="0"/>
              <a:t>   </a:t>
            </a:r>
            <a:r>
              <a:rPr lang="en-US" dirty="0" err="1"/>
              <a:t>AaBb</a:t>
            </a:r>
            <a:endParaRPr lang="uk-UA" dirty="0"/>
          </a:p>
          <a:p>
            <a:r>
              <a:rPr lang="uk-UA" dirty="0"/>
              <a:t>     світлий з малюнком х світлий з малюнком</a:t>
            </a:r>
            <a:endParaRPr lang="en-US" dirty="0"/>
          </a:p>
          <a:p>
            <a:r>
              <a:rPr lang="en-US" dirty="0"/>
              <a:t>F1     </a:t>
            </a:r>
            <a:r>
              <a:rPr lang="uk-UA" dirty="0"/>
              <a:t>420</a:t>
            </a:r>
            <a:r>
              <a:rPr lang="en-US" dirty="0"/>
              <a:t> c</a:t>
            </a:r>
            <a:r>
              <a:rPr lang="ru-RU" dirty="0" err="1"/>
              <a:t>вітлих</a:t>
            </a:r>
            <a:r>
              <a:rPr lang="ru-RU" dirty="0"/>
              <a:t> з </a:t>
            </a:r>
            <a:r>
              <a:rPr lang="ru-RU" dirty="0" err="1"/>
              <a:t>малюнком</a:t>
            </a:r>
            <a:endParaRPr lang="ru-RU" dirty="0"/>
          </a:p>
          <a:p>
            <a:r>
              <a:rPr lang="ru-RU" dirty="0"/>
              <a:t>           154 </a:t>
            </a:r>
            <a:r>
              <a:rPr lang="ru-RU" dirty="0" err="1"/>
              <a:t>світлих</a:t>
            </a:r>
            <a:r>
              <a:rPr lang="ru-RU" dirty="0"/>
              <a:t> без </a:t>
            </a:r>
            <a:r>
              <a:rPr lang="ru-RU" dirty="0" err="1"/>
              <a:t>малюнка</a:t>
            </a:r>
            <a:endParaRPr lang="ru-RU" dirty="0"/>
          </a:p>
          <a:p>
            <a:r>
              <a:rPr lang="ru-RU" dirty="0"/>
              <a:t>           144 </a:t>
            </a:r>
            <a:r>
              <a:rPr lang="ru-RU" dirty="0" err="1"/>
              <a:t>темних</a:t>
            </a:r>
            <a:r>
              <a:rPr lang="ru-RU" dirty="0"/>
              <a:t> з </a:t>
            </a:r>
            <a:r>
              <a:rPr lang="ru-RU" dirty="0" err="1"/>
              <a:t>малюнком</a:t>
            </a:r>
            <a:endParaRPr lang="ru-RU" dirty="0"/>
          </a:p>
          <a:p>
            <a:r>
              <a:rPr lang="ru-RU" dirty="0"/>
              <a:t>             59 </a:t>
            </a:r>
            <a:r>
              <a:rPr lang="ru-RU" dirty="0" err="1"/>
              <a:t>темних</a:t>
            </a:r>
            <a:r>
              <a:rPr lang="ru-RU" dirty="0"/>
              <a:t> без </a:t>
            </a:r>
            <a:r>
              <a:rPr lang="ru-RU" dirty="0" err="1"/>
              <a:t>малюнка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B39858-6958-4753-B012-C4FBAD9F9DF8}"/>
              </a:ext>
            </a:extLst>
          </p:cNvPr>
          <p:cNvSpPr txBox="1"/>
          <p:nvPr/>
        </p:nvSpPr>
        <p:spPr>
          <a:xfrm>
            <a:off x="3995936" y="320466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9:3:3:1</a:t>
            </a:r>
            <a:r>
              <a:rPr lang="uk-UA" dirty="0"/>
              <a:t>   ?????????? – </a:t>
            </a:r>
            <a:r>
              <a:rPr lang="uk-UA" dirty="0">
                <a:solidFill>
                  <a:srgbClr val="FF0000"/>
                </a:solidFill>
              </a:rPr>
              <a:t>це нульова гіпотеза</a:t>
            </a:r>
            <a:endParaRPr lang="ru-UA" dirty="0">
              <a:solidFill>
                <a:srgbClr val="FF0000"/>
              </a:solidFill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2551CB45-AD0E-4B34-AD02-E64C43193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938504"/>
              </p:ext>
            </p:extLst>
          </p:nvPr>
        </p:nvGraphicFramePr>
        <p:xfrm>
          <a:off x="251519" y="3759766"/>
          <a:ext cx="8469966" cy="211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6543">
                  <a:extLst>
                    <a:ext uri="{9D8B030D-6E8A-4147-A177-3AD203B41FA5}">
                      <a16:colId xmlns:a16="http://schemas.microsoft.com/office/drawing/2014/main" val="4022006031"/>
                    </a:ext>
                  </a:extLst>
                </a:gridCol>
                <a:gridCol w="2117491">
                  <a:extLst>
                    <a:ext uri="{9D8B030D-6E8A-4147-A177-3AD203B41FA5}">
                      <a16:colId xmlns:a16="http://schemas.microsoft.com/office/drawing/2014/main" val="835210849"/>
                    </a:ext>
                  </a:extLst>
                </a:gridCol>
                <a:gridCol w="2336542">
                  <a:extLst>
                    <a:ext uri="{9D8B030D-6E8A-4147-A177-3AD203B41FA5}">
                      <a16:colId xmlns:a16="http://schemas.microsoft.com/office/drawing/2014/main" val="1096428150"/>
                    </a:ext>
                  </a:extLst>
                </a:gridCol>
                <a:gridCol w="803186">
                  <a:extLst>
                    <a:ext uri="{9D8B030D-6E8A-4147-A177-3AD203B41FA5}">
                      <a16:colId xmlns:a16="http://schemas.microsoft.com/office/drawing/2014/main" val="477102448"/>
                    </a:ext>
                  </a:extLst>
                </a:gridCol>
                <a:gridCol w="876204">
                  <a:extLst>
                    <a:ext uri="{9D8B030D-6E8A-4147-A177-3AD203B41FA5}">
                      <a16:colId xmlns:a16="http://schemas.microsoft.com/office/drawing/2014/main" val="42255319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uk-UA" dirty="0" err="1"/>
                        <a:t>Фенотиповий</a:t>
                      </a:r>
                      <a:r>
                        <a:rPr lang="uk-UA" dirty="0"/>
                        <a:t> клас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Емпірична частота</a:t>
                      </a:r>
                    </a:p>
                    <a:p>
                      <a:r>
                        <a:rPr lang="en-US" dirty="0"/>
                        <a:t>f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Теоретична частота</a:t>
                      </a:r>
                      <a:r>
                        <a:rPr lang="en-US" dirty="0"/>
                        <a:t>  F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f-F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(</a:t>
                      </a:r>
                      <a:r>
                        <a:rPr lang="en-US" dirty="0"/>
                        <a:t>f-F</a:t>
                      </a:r>
                      <a:r>
                        <a:rPr lang="uk-UA" dirty="0"/>
                        <a:t>)</a:t>
                      </a:r>
                      <a:r>
                        <a:rPr lang="en-US" dirty="0"/>
                        <a:t>^2</a:t>
                      </a:r>
                      <a:endParaRPr lang="ru-UA" dirty="0"/>
                    </a:p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49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Світлий з малюнком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420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777</a:t>
                      </a:r>
                      <a:r>
                        <a:rPr lang="uk-UA" dirty="0"/>
                        <a:t>:16 х 9 = 437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-17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289</a:t>
                      </a:r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899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Світлий без малюнка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r>
                        <a:rPr lang="uk-UA" dirty="0"/>
                        <a:t>5</a:t>
                      </a:r>
                      <a:r>
                        <a:rPr lang="en-US" dirty="0"/>
                        <a:t>4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777</a:t>
                      </a:r>
                      <a:r>
                        <a:rPr lang="uk-UA" dirty="0"/>
                        <a:t>:16 х 3 =146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8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16</a:t>
                      </a:r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99912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uk-UA" dirty="0"/>
                        <a:t>Темний з малюнком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r>
                        <a:rPr lang="uk-UA" dirty="0"/>
                        <a:t>4</a:t>
                      </a:r>
                      <a:r>
                        <a:rPr lang="en-US" dirty="0"/>
                        <a:t>4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777</a:t>
                      </a:r>
                      <a:r>
                        <a:rPr lang="uk-UA" dirty="0"/>
                        <a:t>:16 х 3 =146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-2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4</a:t>
                      </a:r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52222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uk-UA" dirty="0"/>
                        <a:t>Темний без малюнка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59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777</a:t>
                      </a:r>
                      <a:r>
                        <a:rPr lang="uk-UA" dirty="0"/>
                        <a:t>:16 х 1 =49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10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100</a:t>
                      </a:r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32415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354D129-5F9E-4220-825A-C7207263593A}"/>
              </a:ext>
            </a:extLst>
          </p:cNvPr>
          <p:cNvSpPr txBox="1"/>
          <p:nvPr/>
        </p:nvSpPr>
        <p:spPr>
          <a:xfrm>
            <a:off x="2483768" y="616530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= 289/437 + 16/146 + 4/146 + 100/49 = 2,84</a:t>
            </a:r>
            <a:endParaRPr lang="ru-UA" dirty="0"/>
          </a:p>
        </p:txBody>
      </p:sp>
      <p:pic>
        <p:nvPicPr>
          <p:cNvPr id="13" name="Picture 8" descr="https://studfile.net/html/2706/1200/html__o6weB7u64.RN4S/img-rZ6w0N.png">
            <a:extLst>
              <a:ext uri="{FF2B5EF4-FFF2-40B4-BE49-F238E27FC236}">
                <a16:creationId xmlns:a16="http://schemas.microsoft.com/office/drawing/2014/main" id="{9B2987D9-2571-450A-BB5F-A37C347C8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0" r="82155" b="19001"/>
          <a:stretch/>
        </p:blipFill>
        <p:spPr bwMode="auto">
          <a:xfrm>
            <a:off x="1994722" y="6097941"/>
            <a:ext cx="504056" cy="5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01BB55-E79C-4AB8-A603-B95028E73A3E}"/>
              </a:ext>
            </a:extLst>
          </p:cNvPr>
          <p:cNvSpPr txBox="1"/>
          <p:nvPr/>
        </p:nvSpPr>
        <p:spPr>
          <a:xfrm>
            <a:off x="6156176" y="6459127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/>
              <a:t>(7,84) </a:t>
            </a:r>
            <a:r>
              <a:rPr lang="uk-UA" dirty="0">
                <a:solidFill>
                  <a:srgbClr val="FF0000"/>
                </a:solidFill>
              </a:rPr>
              <a:t>нульова гіпотеза вірна!</a:t>
            </a:r>
            <a:endParaRPr lang="ru-UA" dirty="0">
              <a:solidFill>
                <a:srgbClr val="FF0000"/>
              </a:solidFill>
            </a:endParaRPr>
          </a:p>
        </p:txBody>
      </p:sp>
      <p:pic>
        <p:nvPicPr>
          <p:cNvPr id="15" name="Picture 14" descr="https://studfile.net/html/2706/1200/html__o6weB7u64.RN4S/img-_qMbTq.png">
            <a:extLst>
              <a:ext uri="{FF2B5EF4-FFF2-40B4-BE49-F238E27FC236}">
                <a16:creationId xmlns:a16="http://schemas.microsoft.com/office/drawing/2014/main" id="{D786F3DF-EA3B-4B69-BA37-685D9095F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034" y="6543784"/>
            <a:ext cx="781142" cy="24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126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cdn.gdz4you.com/files/slides/122/26fcf9e127023b55bc1dab3feacf45a8.jpeg"/>
          <p:cNvPicPr>
            <a:picLocks noGrp="1"/>
          </p:cNvPicPr>
          <p:nvPr>
            <p:ph sz="quarter" idx="1"/>
          </p:nvPr>
        </p:nvPicPr>
        <p:blipFill>
          <a:blip r:embed="rId2" r:link="rId3" cstate="print"/>
          <a:srcRect r="2948"/>
          <a:stretch>
            <a:fillRect/>
          </a:stretch>
        </p:blipFill>
        <p:spPr bwMode="auto">
          <a:xfrm>
            <a:off x="395536" y="0"/>
            <a:ext cx="82809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62E18-DAF8-4EE2-B13C-F68E525B5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CF5874-E1B6-49F9-A895-370B309CFB9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результати</a:t>
            </a:r>
            <a:r>
              <a:rPr lang="ru-RU" dirty="0"/>
              <a:t> Мендель </a:t>
            </a:r>
            <a:r>
              <a:rPr lang="ru-RU" dirty="0" err="1"/>
              <a:t>пояснював</a:t>
            </a:r>
            <a:r>
              <a:rPr lang="ru-RU" dirty="0"/>
              <a:t> </a:t>
            </a:r>
            <a:r>
              <a:rPr lang="ru-RU" dirty="0" err="1"/>
              <a:t>тим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«в </a:t>
            </a:r>
            <a:r>
              <a:rPr lang="ru-RU" dirty="0" err="1"/>
              <a:t>заплідненні</a:t>
            </a:r>
            <a:r>
              <a:rPr lang="ru-RU" dirty="0"/>
              <a:t> </a:t>
            </a:r>
            <a:r>
              <a:rPr lang="ru-RU" dirty="0" err="1"/>
              <a:t>беруть</a:t>
            </a:r>
            <a:r>
              <a:rPr lang="ru-RU" dirty="0"/>
              <a:t> участь </a:t>
            </a:r>
            <a:r>
              <a:rPr lang="ru-RU" dirty="0" err="1">
                <a:solidFill>
                  <a:srgbClr val="FF0000"/>
                </a:solidFill>
              </a:rPr>
              <a:t>пилкові</a:t>
            </a:r>
            <a:r>
              <a:rPr lang="ru-RU" dirty="0">
                <a:solidFill>
                  <a:srgbClr val="FF0000"/>
                </a:solidFill>
              </a:rPr>
              <a:t> і </a:t>
            </a:r>
            <a:r>
              <a:rPr lang="ru-RU" dirty="0" err="1">
                <a:solidFill>
                  <a:srgbClr val="FF0000"/>
                </a:solidFill>
              </a:rPr>
              <a:t>зародкові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форми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i="1" dirty="0"/>
              <a:t>А</a:t>
            </a:r>
            <a:r>
              <a:rPr lang="ru-RU" dirty="0"/>
              <a:t> і </a:t>
            </a:r>
            <a:r>
              <a:rPr lang="ru-RU" i="1" dirty="0"/>
              <a:t>а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uk-UA" dirty="0"/>
              <a:t>по</a:t>
            </a:r>
            <a:r>
              <a:rPr lang="ru-RU" dirty="0" err="1"/>
              <a:t>єднуються</a:t>
            </a:r>
            <a:r>
              <a:rPr lang="ru-RU" dirty="0"/>
              <a:t> </a:t>
            </a:r>
            <a:r>
              <a:rPr lang="ru-RU" dirty="0" err="1"/>
              <a:t>випадковим</a:t>
            </a:r>
            <a:r>
              <a:rPr lang="ru-RU" dirty="0"/>
              <a:t> чином». </a:t>
            </a:r>
          </a:p>
          <a:p>
            <a:endParaRPr lang="ru-RU" dirty="0"/>
          </a:p>
          <a:p>
            <a:r>
              <a:rPr lang="ru-RU" dirty="0"/>
              <a:t> </a:t>
            </a:r>
            <a:r>
              <a:rPr lang="ru-RU" dirty="0" err="1"/>
              <a:t>Іншими</a:t>
            </a:r>
            <a:r>
              <a:rPr lang="ru-RU" dirty="0"/>
              <a:t> словами, </a:t>
            </a:r>
            <a:r>
              <a:rPr lang="ru-RU" dirty="0" err="1"/>
              <a:t>батьківські</a:t>
            </a:r>
            <a:r>
              <a:rPr lang="ru-RU" dirty="0"/>
              <a:t> </a:t>
            </a:r>
            <a:r>
              <a:rPr lang="ru-RU" dirty="0" err="1"/>
              <a:t>гамети</a:t>
            </a:r>
            <a:r>
              <a:rPr lang="ru-RU" dirty="0"/>
              <a:t> </a:t>
            </a:r>
            <a:r>
              <a:rPr lang="ru-RU" dirty="0" err="1"/>
              <a:t>несуть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по одному </a:t>
            </a:r>
            <a:r>
              <a:rPr lang="ru-RU" dirty="0">
                <a:solidFill>
                  <a:srgbClr val="FF0000"/>
                </a:solidFill>
              </a:rPr>
              <a:t>фактору</a:t>
            </a:r>
            <a:r>
              <a:rPr lang="ru-RU" dirty="0"/>
              <a:t>, </a:t>
            </a:r>
            <a:r>
              <a:rPr lang="ru-RU" dirty="0" err="1"/>
              <a:t>об'єднання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в </a:t>
            </a:r>
            <a:r>
              <a:rPr lang="ru-RU" dirty="0" err="1"/>
              <a:t>першому</a:t>
            </a:r>
            <a:r>
              <a:rPr lang="ru-RU" dirty="0"/>
              <a:t> </a:t>
            </a:r>
            <a:r>
              <a:rPr lang="ru-RU" dirty="0" err="1"/>
              <a:t>поколінні</a:t>
            </a:r>
            <a:r>
              <a:rPr lang="ru-RU" dirty="0"/>
              <a:t>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сприяє</a:t>
            </a:r>
            <a:r>
              <a:rPr lang="ru-RU" dirty="0"/>
              <a:t> </a:t>
            </a:r>
            <a:r>
              <a:rPr lang="ru-RU" dirty="0" err="1"/>
              <a:t>прояву</a:t>
            </a:r>
            <a:r>
              <a:rPr lang="ru-RU" dirty="0"/>
              <a:t> </a:t>
            </a:r>
            <a:r>
              <a:rPr lang="ru-RU" dirty="0" err="1"/>
              <a:t>домінантно</a:t>
            </a:r>
            <a:r>
              <a:rPr lang="uk-UA" dirty="0"/>
              <a:t>го</a:t>
            </a:r>
            <a:r>
              <a:rPr lang="ru-RU" dirty="0"/>
              <a:t>.  </a:t>
            </a:r>
            <a:r>
              <a:rPr lang="ru-RU" dirty="0" err="1">
                <a:solidFill>
                  <a:srgbClr val="FF0000"/>
                </a:solidFill>
              </a:rPr>
              <a:t>Рецесивний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детермінант</a:t>
            </a:r>
            <a:r>
              <a:rPr lang="ru-RU" dirty="0"/>
              <a:t> в </a:t>
            </a:r>
            <a:r>
              <a:rPr lang="ru-RU" dirty="0" err="1"/>
              <a:t>клі</a:t>
            </a:r>
            <a:r>
              <a:rPr lang="uk-UA" dirty="0"/>
              <a:t>тині</a:t>
            </a:r>
            <a:r>
              <a:rPr lang="ru-RU" dirty="0"/>
              <a:t> </a:t>
            </a:r>
            <a:r>
              <a:rPr lang="ru-RU" dirty="0" err="1"/>
              <a:t>зберігається</a:t>
            </a:r>
            <a:r>
              <a:rPr lang="ru-RU" dirty="0"/>
              <a:t>, і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стає</a:t>
            </a:r>
            <a:r>
              <a:rPr lang="ru-RU" dirty="0"/>
              <a:t> </a:t>
            </a:r>
            <a:r>
              <a:rPr lang="ru-RU" dirty="0" err="1"/>
              <a:t>очевидним</a:t>
            </a:r>
            <a:r>
              <a:rPr lang="ru-RU" dirty="0"/>
              <a:t> у другому </a:t>
            </a:r>
            <a:r>
              <a:rPr lang="ru-RU" dirty="0" err="1"/>
              <a:t>поколінні</a:t>
            </a:r>
            <a:r>
              <a:rPr lang="ru-RU" dirty="0"/>
              <a:t>, </a:t>
            </a:r>
            <a:r>
              <a:rPr lang="ru-RU" dirty="0" err="1"/>
              <a:t>чому</a:t>
            </a:r>
            <a:r>
              <a:rPr lang="ru-RU" dirty="0"/>
              <a:t> </a:t>
            </a:r>
            <a:r>
              <a:rPr lang="ru-RU" dirty="0" err="1"/>
              <a:t>передує</a:t>
            </a:r>
            <a:r>
              <a:rPr lang="ru-RU" dirty="0"/>
              <a:t> роз</a:t>
            </a:r>
            <a:r>
              <a:rPr lang="uk-UA" dirty="0"/>
              <a:t>ходження</a:t>
            </a:r>
            <a:r>
              <a:rPr lang="ru-RU" dirty="0"/>
              <a:t> </a:t>
            </a:r>
            <a:r>
              <a:rPr lang="ru-RU" dirty="0" err="1"/>
              <a:t>домінантного</a:t>
            </a:r>
            <a:r>
              <a:rPr lang="ru-RU" dirty="0"/>
              <a:t> і </a:t>
            </a:r>
            <a:r>
              <a:rPr lang="ru-RU" dirty="0" err="1"/>
              <a:t>рецесивного</a:t>
            </a:r>
            <a:r>
              <a:rPr lang="ru-RU" dirty="0"/>
              <a:t> </a:t>
            </a:r>
            <a:r>
              <a:rPr lang="ru-RU" dirty="0" err="1"/>
              <a:t>факторів</a:t>
            </a:r>
            <a:r>
              <a:rPr lang="ru-RU" dirty="0"/>
              <a:t> </a:t>
            </a:r>
            <a:r>
              <a:rPr lang="uk-UA" dirty="0"/>
              <a:t>по</a:t>
            </a:r>
            <a:r>
              <a:rPr lang="ru-RU" dirty="0"/>
              <a:t> </a:t>
            </a:r>
            <a:r>
              <a:rPr lang="ru-RU" dirty="0" err="1"/>
              <a:t>різними</a:t>
            </a:r>
            <a:r>
              <a:rPr lang="ru-RU" dirty="0"/>
              <a:t> гаметам.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186169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75103"/>
          </a:xfrm>
        </p:spPr>
        <p:txBody>
          <a:bodyPr>
            <a:normAutofit fontScale="90000"/>
          </a:bodyPr>
          <a:lstStyle/>
          <a:p>
            <a:r>
              <a:rPr lang="uk-UA" dirty="0"/>
              <a:t>В. </a:t>
            </a:r>
            <a:r>
              <a:rPr lang="uk-UA" dirty="0" err="1"/>
              <a:t>Йогансен</a:t>
            </a:r>
            <a:r>
              <a:rPr lang="uk-UA" dirty="0"/>
              <a:t> (1857 — 1927)</a:t>
            </a:r>
          </a:p>
        </p:txBody>
      </p:sp>
      <p:pic>
        <p:nvPicPr>
          <p:cNvPr id="4" name="Содержимое 3" descr="https://img0.liveinternet.ru/images/attach/c/2/83/59/83059432_large_Wilhelm_Johannsen_18571927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152" y="1285306"/>
            <a:ext cx="2934824" cy="394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3347864" y="727503"/>
            <a:ext cx="5112568" cy="622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ja-JP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altLang="ja-JP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Для «</a:t>
            </a:r>
            <a:r>
              <a:rPr kumimoji="0" lang="ru-RU" altLang="ja-JP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зовнішньої</a:t>
            </a:r>
            <a:r>
              <a:rPr kumimoji="0" lang="ru-RU" altLang="ja-JP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» характеристики </a:t>
            </a:r>
            <a:r>
              <a:rPr kumimoji="0" lang="ru-RU" altLang="ja-JP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ознаки</a:t>
            </a:r>
            <a:r>
              <a:rPr kumimoji="0" lang="ru-RU" altLang="ja-JP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В.</a:t>
            </a:r>
            <a:r>
              <a:rPr kumimoji="0" lang="uk-UA" altLang="ja-JP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Й</a:t>
            </a:r>
            <a:r>
              <a:rPr kumimoji="0" lang="ru-RU" altLang="ja-JP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огансен</a:t>
            </a:r>
            <a:r>
              <a:rPr kumimoji="0" lang="ru-RU" altLang="ja-JP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в 1903 </a:t>
            </a:r>
            <a:r>
              <a:rPr kumimoji="0" lang="ru-RU" altLang="ja-JP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році</a:t>
            </a:r>
            <a:r>
              <a:rPr kumimoji="0" lang="ru-RU" altLang="ja-JP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altLang="ja-JP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запропонував</a:t>
            </a:r>
            <a:r>
              <a:rPr kumimoji="0" lang="ru-RU" altLang="ja-JP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altLang="ja-JP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термін</a:t>
            </a:r>
            <a:r>
              <a:rPr kumimoji="0" lang="ru-RU" altLang="ja-JP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«</a:t>
            </a:r>
            <a:r>
              <a:rPr kumimoji="0" lang="ru-RU" altLang="ja-JP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фенотип</a:t>
            </a:r>
            <a:r>
              <a:rPr kumimoji="0" lang="ru-RU" altLang="ja-JP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», а для характеристики </a:t>
            </a:r>
            <a:r>
              <a:rPr kumimoji="0" lang="ru-RU" altLang="ja-JP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істинно</a:t>
            </a:r>
            <a:r>
              <a:rPr kumimoji="0" lang="ru-RU" altLang="ja-JP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altLang="ja-JP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спадкових</a:t>
            </a:r>
            <a:r>
              <a:rPr kumimoji="0" lang="ru-RU" altLang="ja-JP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altLang="ja-JP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задатків</a:t>
            </a:r>
            <a:r>
              <a:rPr kumimoji="0" lang="ru-RU" altLang="ja-JP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- «</a:t>
            </a:r>
            <a:r>
              <a:rPr kumimoji="0" lang="ru-RU" altLang="ja-JP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генотип</a:t>
            </a:r>
            <a:r>
              <a:rPr kumimoji="0" lang="ru-RU" altLang="ja-JP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».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altLang="ja-JP" dirty="0"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ja-JP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Для </a:t>
            </a:r>
            <a:r>
              <a:rPr lang="ru-RU" altLang="ja-JP" dirty="0" err="1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позначення</a:t>
            </a:r>
            <a:r>
              <a:rPr lang="ru-RU" altLang="ja-JP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ru-RU" altLang="ja-JP" dirty="0" err="1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ознак</a:t>
            </a:r>
            <a:r>
              <a:rPr lang="ru-RU" altLang="ja-JP" i="1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ru-RU" altLang="ja-JP" b="1" i="1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А</a:t>
            </a:r>
            <a:r>
              <a:rPr lang="ru-RU" altLang="ja-JP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і </a:t>
            </a:r>
            <a:r>
              <a:rPr lang="ru-RU" altLang="ja-JP" b="1" i="1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а</a:t>
            </a:r>
            <a:r>
              <a:rPr lang="ru-RU" altLang="ja-JP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В.</a:t>
            </a:r>
            <a:r>
              <a:rPr lang="uk-UA" altLang="ja-JP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Й</a:t>
            </a:r>
            <a:r>
              <a:rPr lang="ru-RU" altLang="ja-JP" dirty="0" err="1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огансен</a:t>
            </a:r>
            <a:r>
              <a:rPr lang="ru-RU" altLang="ja-JP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ru-RU" altLang="ja-JP" dirty="0" err="1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запропонував</a:t>
            </a:r>
            <a:r>
              <a:rPr lang="ru-RU" altLang="ja-JP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ru-RU" altLang="ja-JP" dirty="0" err="1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термін</a:t>
            </a:r>
            <a:r>
              <a:rPr lang="ru-RU" altLang="ja-JP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«</a:t>
            </a:r>
            <a:r>
              <a:rPr lang="ru-RU" altLang="ja-JP" i="1" dirty="0" err="1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алель</a:t>
            </a:r>
            <a:r>
              <a:rPr lang="ru-RU" altLang="ja-JP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».  Пара алел</a:t>
            </a:r>
            <a:r>
              <a:rPr lang="uk-UA" altLang="ja-JP" dirty="0" err="1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ів</a:t>
            </a:r>
            <a:r>
              <a:rPr lang="ru-RU" altLang="ja-JP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ru-RU" altLang="ja-JP" dirty="0" err="1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характеризує</a:t>
            </a:r>
            <a:r>
              <a:rPr lang="ru-RU" altLang="ja-JP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два </a:t>
            </a:r>
            <a:r>
              <a:rPr lang="ru-RU" altLang="ja-JP" dirty="0" err="1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контрастних</a:t>
            </a:r>
            <a:r>
              <a:rPr lang="ru-RU" altLang="ja-JP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стан</a:t>
            </a:r>
            <a:r>
              <a:rPr lang="uk-UA" altLang="ja-JP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и</a:t>
            </a:r>
            <a:r>
              <a:rPr lang="ru-RU" altLang="ja-JP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гена. </a:t>
            </a:r>
            <a:endParaRPr kumimoji="0" lang="ru-RU" altLang="ja-JP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ja-JP" dirty="0"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ja-JP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ja-JP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ja-JP" dirty="0"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ja-JP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ja-JP" dirty="0"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ja-JP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ja-JP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ja-JP" dirty="0"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Тому </a:t>
            </a:r>
            <a:r>
              <a:rPr kumimoji="0" lang="ru-RU" altLang="ja-JP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розщеплення</a:t>
            </a:r>
            <a:r>
              <a:rPr kumimoji="0" lang="ru-RU" altLang="ja-JP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за генотипом в F</a:t>
            </a:r>
            <a:r>
              <a:rPr kumimoji="0" lang="ru-RU" altLang="ja-JP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</a:t>
            </a:r>
            <a:r>
              <a:rPr kumimoji="0" lang="ru-RU" altLang="ja-JP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altLang="ja-JP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моног</a:t>
            </a:r>
            <a:r>
              <a:rPr kumimoji="0" lang="uk-UA" altLang="ja-JP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і</a:t>
            </a:r>
            <a:r>
              <a:rPr kumimoji="0" lang="ru-RU" altLang="ja-JP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бридного</a:t>
            </a:r>
            <a:r>
              <a:rPr kumimoji="0" lang="ru-RU" altLang="ja-JP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altLang="ja-JP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схрещування</a:t>
            </a:r>
            <a:r>
              <a:rPr kumimoji="0" lang="ru-RU" altLang="ja-JP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становить ряд 1: 2: 1, а за фенотипом 3: 1.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ja-JP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kumimoji="0" lang="ru-RU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Рисунок 4">
            <a:extLst>
              <a:ext uri="{FF2B5EF4-FFF2-40B4-BE49-F238E27FC236}">
                <a16:creationId xmlns:a16="http://schemas.microsoft.com/office/drawing/2014/main" id="{00EFE00B-7E75-4CC5-9ED8-E0D458741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0" t="33334" r="40518" b="27713"/>
          <a:stretch>
            <a:fillRect/>
          </a:stretch>
        </p:blipFill>
        <p:spPr bwMode="auto">
          <a:xfrm>
            <a:off x="4427984" y="3256770"/>
            <a:ext cx="2734440" cy="20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err="1"/>
              <a:t>Наявність</a:t>
            </a:r>
            <a:r>
              <a:rPr lang="ru-RU" sz="2400" dirty="0"/>
              <a:t> </a:t>
            </a:r>
            <a:r>
              <a:rPr lang="ru-RU" sz="2400" dirty="0" err="1"/>
              <a:t>контрастних</a:t>
            </a:r>
            <a:r>
              <a:rPr lang="ru-RU" sz="2400" dirty="0"/>
              <a:t> </a:t>
            </a:r>
            <a:r>
              <a:rPr lang="ru-RU" sz="2400" dirty="0" err="1"/>
              <a:t>ознак</a:t>
            </a:r>
            <a:r>
              <a:rPr lang="ru-RU" sz="2400" dirty="0"/>
              <a:t>, </a:t>
            </a:r>
            <a:r>
              <a:rPr lang="ru-RU" sz="2400" dirty="0" err="1"/>
              <a:t>контрольованих</a:t>
            </a:r>
            <a:r>
              <a:rPr lang="ru-RU" sz="2400" dirty="0"/>
              <a:t> </a:t>
            </a:r>
            <a:r>
              <a:rPr lang="ru-RU" sz="2400" dirty="0" err="1"/>
              <a:t>різними</a:t>
            </a:r>
            <a:r>
              <a:rPr lang="ru-RU" sz="2400" dirty="0"/>
              <a:t> </a:t>
            </a:r>
            <a:r>
              <a:rPr lang="ru-RU" sz="2400" dirty="0" err="1"/>
              <a:t>алелями</a:t>
            </a:r>
            <a:r>
              <a:rPr lang="ru-RU" sz="2400" dirty="0"/>
              <a:t> </a:t>
            </a:r>
            <a:r>
              <a:rPr lang="ru-RU" sz="2400" dirty="0" err="1"/>
              <a:t>генів</a:t>
            </a:r>
            <a:r>
              <a:rPr lang="ru-RU" sz="2400" dirty="0"/>
              <a:t>, </a:t>
            </a:r>
            <a:r>
              <a:rPr lang="ru-RU" sz="2400" dirty="0" err="1"/>
              <a:t>виявлені</a:t>
            </a:r>
            <a:r>
              <a:rPr lang="ru-RU" sz="2400" dirty="0"/>
              <a:t> у </a:t>
            </a:r>
            <a:r>
              <a:rPr lang="ru-RU" sz="2400" dirty="0" err="1"/>
              <a:t>всіх</a:t>
            </a:r>
            <a:r>
              <a:rPr lang="ru-RU" sz="2400" dirty="0"/>
              <a:t> </a:t>
            </a:r>
            <a:r>
              <a:rPr lang="ru-RU" sz="2400" dirty="0" err="1"/>
              <a:t>живих</a:t>
            </a:r>
            <a:r>
              <a:rPr lang="ru-RU" sz="2400" dirty="0"/>
              <a:t> </a:t>
            </a:r>
            <a:r>
              <a:rPr lang="ru-RU" sz="2400" dirty="0" err="1"/>
              <a:t>організмів</a:t>
            </a:r>
            <a:endParaRPr lang="uk-UA" sz="2400" dirty="0"/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9267" t="36891" r="53156" b="26966"/>
          <a:stretch>
            <a:fillRect/>
          </a:stretch>
        </p:blipFill>
        <p:spPr bwMode="auto">
          <a:xfrm>
            <a:off x="899592" y="1340768"/>
            <a:ext cx="7701184" cy="502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1295</TotalTime>
  <Words>2011</Words>
  <Application>Microsoft Office PowerPoint</Application>
  <PresentationFormat>Экран (4:3)</PresentationFormat>
  <Paragraphs>326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2" baseType="lpstr">
      <vt:lpstr>Arial</vt:lpstr>
      <vt:lpstr>Bookman Old Style</vt:lpstr>
      <vt:lpstr>Calibri</vt:lpstr>
      <vt:lpstr>Cambria</vt:lpstr>
      <vt:lpstr>Comic Sans MS</vt:lpstr>
      <vt:lpstr>Gill Sans MT</vt:lpstr>
      <vt:lpstr>Symbol</vt:lpstr>
      <vt:lpstr>Times New Roman</vt:lpstr>
      <vt:lpstr>Wingdings</vt:lpstr>
      <vt:lpstr>Wingdings 3</vt:lpstr>
      <vt:lpstr>Начальная</vt:lpstr>
      <vt:lpstr>Лекція 3-4.   Незалежне (менделівське) успадкування</vt:lpstr>
      <vt:lpstr>Генетичний аналіз</vt:lpstr>
      <vt:lpstr>Презентация PowerPoint</vt:lpstr>
      <vt:lpstr>Презентация PowerPoint</vt:lpstr>
      <vt:lpstr>1-й та 2-й закони Менделя</vt:lpstr>
      <vt:lpstr>Презентация PowerPoint</vt:lpstr>
      <vt:lpstr>Презентация PowerPoint</vt:lpstr>
      <vt:lpstr>В. Йогансен (1857 — 1927)</vt:lpstr>
      <vt:lpstr>Наявність контрастних ознак, контрольованих різними алелями генів, виявлені у всіх живих організмів</vt:lpstr>
      <vt:lpstr>Реджинальд Пеннет   (1875—1967) </vt:lpstr>
      <vt:lpstr>Вільям Бетсон (1861-1926)</vt:lpstr>
      <vt:lpstr>Що таке ген?      Ген — одиниця спадкового матеріалу (ділянка ДНК), що відповідає за формування певної елементарної ознаки.</vt:lpstr>
      <vt:lpstr>Якщо певний ген має лише один алель – моноалельний Якщо певний ген має два алелі – диалельний Якщо певний ген має багато алелів – поліалельний</vt:lpstr>
      <vt:lpstr>Якою буде ознака, якщо організм несе два різних алеля?      Це залежить від типу алельної взаємодії!</vt:lpstr>
      <vt:lpstr>Презентация PowerPoint</vt:lpstr>
      <vt:lpstr>1. ПОВНЕ ДОМІНУВАННЯ – один алельний ген (домінантний) повністю пригнічує прояв іншого (рецесивного)</vt:lpstr>
      <vt:lpstr>ПОВНЕ ДОМІНУВАННЯ</vt:lpstr>
      <vt:lpstr>ПОВНЕ ДОМІНУВАННЯ</vt:lpstr>
      <vt:lpstr>ПОВНЕ ДОМІНУВАННЯ</vt:lpstr>
      <vt:lpstr>2. НЕПОВНЕ ДОМІНУВАННЯ –  один алельний ген НЕ повністю пригнічує прояв іншого. </vt:lpstr>
      <vt:lpstr>НЕПОВНЕ ДОМІНУВАННЯ</vt:lpstr>
      <vt:lpstr>Повне домінування   VS    Неповне домінування</vt:lpstr>
      <vt:lpstr>3. КОДОМІНУВАННЯ – жоден із пари алельних генів не домінує, обидва алелі мають рівноцінний внесок у формування фенотипу, а їх комбінація призводить до формування нового фенотипу.</vt:lpstr>
      <vt:lpstr>4. МНОЖИННИЙ АЛЕЛІЗМ – існування гена у багатьох алельних станах,  що нерідко утворюють ряд домінування</vt:lpstr>
      <vt:lpstr>Презентация PowerPoint</vt:lpstr>
      <vt:lpstr>Презентация PowerPoint</vt:lpstr>
      <vt:lpstr> Коли спостергаються відхилення від Менделівського розщеплення?</vt:lpstr>
      <vt:lpstr>Презентация PowerPoint</vt:lpstr>
      <vt:lpstr>Презентация PowerPoint</vt:lpstr>
      <vt:lpstr>Презентация PowerPoint</vt:lpstr>
      <vt:lpstr>Пенетрантність та експресивність</vt:lpstr>
      <vt:lpstr>Плейотропія- множинна дія гену</vt:lpstr>
      <vt:lpstr>Плейотропія</vt:lpstr>
      <vt:lpstr>Плейотропія</vt:lpstr>
      <vt:lpstr>Синдром Марфана</vt:lpstr>
      <vt:lpstr>Аналізуюче схрещування</vt:lpstr>
      <vt:lpstr>Дигібридне схрещування  </vt:lpstr>
      <vt:lpstr>Презентация PowerPoint</vt:lpstr>
      <vt:lpstr>Третій закон Менделя  (Закон незалежного успадкування ознак)</vt:lpstr>
      <vt:lpstr>Презентация PowerPoint</vt:lpstr>
      <vt:lpstr>Презентация PowerPoint</vt:lpstr>
      <vt:lpstr>Класичне розщеплення 9: 3: 3: 1 в дигібридному схрещуванні виходить не завжди, для цього необхідне дотримання багатьох умов: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3-4. Генетичний аналіз. Закони Менделя</dc:title>
  <dc:creator>Саня</dc:creator>
  <cp:lastModifiedBy>helenVoit@gmail.com</cp:lastModifiedBy>
  <cp:revision>77</cp:revision>
  <dcterms:created xsi:type="dcterms:W3CDTF">2019-06-02T17:27:23Z</dcterms:created>
  <dcterms:modified xsi:type="dcterms:W3CDTF">2021-03-11T10:30:10Z</dcterms:modified>
</cp:coreProperties>
</file>