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57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3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trzeU30Ge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menti.com/mfb9pu6cn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Конвергентність як домінуюча ознака нових медіа </a:t>
            </a:r>
            <a:r>
              <a:rPr lang="ru-RU" dirty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Викладач: Сіріньок-Долгарьова Катерина Григорівна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14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v.detector.media/content/images/newsro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52" y="947056"/>
            <a:ext cx="7837715" cy="52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07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uper de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39" y="1077684"/>
            <a:ext cx="10091058" cy="50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56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uper de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457" y="236538"/>
            <a:ext cx="9730922" cy="64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0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vJW4hcO5zWmxq8pQpeQNo_5EoFgvA3zbsXWx8Kd4-1VNwSREjfAU3GLFFFpikUDyGl3JvBf9aKYthTAAm5CN5p4osY_YYu0yjFndVmd78tLQWD5uqNSl5aq_wVVp58Wydpbqw3JHouwuxw4LS5M35yi6gIn_ZfGXtpvcBuAd0Mv01MmZ41O647fqho-uZfCV-EC-xNI2Bqx_NWuoeDKMSGeEiCoiAIOC0oiOubM6kM-re1Y3Tq2R3SI9Kc6orp6Y1LtNpViPdbOtti13Olap9dqQHh7bA2JtxwoVMsCNluNurs3tWPK3O9WX34qFnUEJ4UcH98nd23bYg04AHdAUgswLKykDliHM0J3QOYS7FNW8iCDnDmGkfgg_1JnjC0urTGQd-syKa8wX7XF2-NMmuOvv530KCE0gsPZlcGV8xs2P3-DK9khJECgzPc3xHbi79GBxHyVQ0Pvo-4LEpz2pmN-XABRVhh_LBNgkZB5XyjTpbJ6YxduXtrrlpaXuPrJKX0GHmK3dqzvwIN-Q30qdBqSFwkbE3e9Kk6dJSBTmJ7m6KUDWFEdQDrOU_IFXYFb7KRV-0vfaAMsc8qHZq0r2Oi1aRbJl0GlwmS_R8w4w5pU9M9rnh1SmjehND9Sv-UnEivEWlbMvOBJBuIngcsv6NIL52T7FtEE5OAtKQKNUKPy5GYi6kXUgIEI=w1258-h94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27"/>
          <a:stretch/>
        </p:blipFill>
        <p:spPr bwMode="auto">
          <a:xfrm>
            <a:off x="2669721" y="1999129"/>
            <a:ext cx="8658679" cy="468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Конвергентна редакція «</a:t>
            </a:r>
            <a:r>
              <a:rPr lang="en-US" dirty="0" smtClean="0"/>
              <a:t>Chicago Tribune</a:t>
            </a:r>
            <a:r>
              <a:rPr lang="uk-UA" dirty="0" smtClean="0"/>
              <a:t>»</a:t>
            </a:r>
            <a:r>
              <a:rPr lang="en-US" dirty="0" smtClean="0"/>
              <a:t>, </a:t>
            </a:r>
            <a:r>
              <a:rPr lang="uk-UA" dirty="0" smtClean="0"/>
              <a:t>м. Чикаго, США, </a:t>
            </a:r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81" y="262217"/>
            <a:ext cx="8650941" cy="64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8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Майбутнє конвергентної журналістики?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592925" y="2269315"/>
            <a:ext cx="7963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latin typeface="Century Gothic" panose="020B0502020202020204" pitchFamily="34" charset="0"/>
              </a:rPr>
              <a:t>Універсальність</a:t>
            </a:r>
            <a:r>
              <a:rPr lang="ru-RU" sz="2400" b="1" dirty="0" smtClean="0">
                <a:latin typeface="Century Gothic" panose="020B0502020202020204" pitchFamily="34" charset="0"/>
              </a:rPr>
              <a:t> </a:t>
            </a:r>
            <a:r>
              <a:rPr lang="ru-RU" sz="2400" b="1" dirty="0" err="1" smtClean="0">
                <a:latin typeface="Century Gothic" panose="020B0502020202020204" pitchFamily="34" charset="0"/>
              </a:rPr>
              <a:t>журналіста</a:t>
            </a:r>
            <a:r>
              <a:rPr lang="ru-RU" sz="2400" b="1" dirty="0" smtClean="0">
                <a:latin typeface="Century Gothic" panose="020B0502020202020204" pitchFamily="34" charset="0"/>
              </a:rPr>
              <a:t> – </a:t>
            </a:r>
          </a:p>
          <a:p>
            <a:endParaRPr lang="ru-RU" sz="2400" b="1" dirty="0">
              <a:latin typeface="Century Gothic" panose="020B0502020202020204" pitchFamily="34" charset="0"/>
            </a:endParaRPr>
          </a:p>
          <a:p>
            <a:r>
              <a:rPr lang="ru-RU" sz="2400" dirty="0" err="1" smtClean="0">
                <a:latin typeface="Century Gothic" panose="020B0502020202020204" pitchFamily="34" charset="0"/>
              </a:rPr>
              <a:t>Журналіст</a:t>
            </a:r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може</a:t>
            </a:r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визначити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що</a:t>
            </a:r>
            <a:r>
              <a:rPr lang="ru-RU" sz="2400" dirty="0">
                <a:latin typeface="Century Gothic" panose="020B0502020202020204" pitchFamily="34" charset="0"/>
              </a:rPr>
              <a:t> для </a:t>
            </a:r>
            <a:r>
              <a:rPr lang="ru-RU" sz="2400" dirty="0" err="1">
                <a:latin typeface="Century Gothic" panose="020B0502020202020204" pitchFamily="34" charset="0"/>
              </a:rPr>
              <a:t>якої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історії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краще</a:t>
            </a:r>
            <a:r>
              <a:rPr lang="ru-RU" sz="2400" dirty="0">
                <a:latin typeface="Century Gothic" panose="020B0502020202020204" pitchFamily="34" charset="0"/>
              </a:rPr>
              <a:t>, </a:t>
            </a:r>
            <a:r>
              <a:rPr lang="ru-RU" sz="2400" dirty="0" err="1">
                <a:latin typeface="Century Gothic" panose="020B0502020202020204" pitchFamily="34" charset="0"/>
              </a:rPr>
              <a:t>який</a:t>
            </a:r>
            <a:r>
              <a:rPr lang="ru-RU" sz="2400" dirty="0">
                <a:latin typeface="Century Gothic" panose="020B0502020202020204" pitchFamily="34" charset="0"/>
              </a:rPr>
              <a:t> тип </a:t>
            </a:r>
            <a:r>
              <a:rPr lang="ru-RU" sz="2400" dirty="0" err="1">
                <a:latin typeface="Century Gothic" panose="020B0502020202020204" pitchFamily="34" charset="0"/>
              </a:rPr>
              <a:t>медіа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краще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розкаже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історію</a:t>
            </a:r>
            <a:r>
              <a:rPr lang="ru-RU" sz="2400" dirty="0">
                <a:latin typeface="Century Gothic" panose="020B0502020202020204" pitchFamily="34" charset="0"/>
              </a:rPr>
              <a:t>, і через </a:t>
            </a:r>
            <a:r>
              <a:rPr lang="ru-RU" sz="2400" dirty="0" err="1" smtClean="0">
                <a:latin typeface="Century Gothic" panose="020B0502020202020204" pitchFamily="34" charset="0"/>
              </a:rPr>
              <a:t>який</a:t>
            </a:r>
            <a:r>
              <a:rPr lang="ru-RU" sz="2400" dirty="0" smtClean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медіа</a:t>
            </a:r>
            <a:r>
              <a:rPr lang="ru-RU" sz="2400" dirty="0" smtClean="0">
                <a:latin typeface="Century Gothic" panose="020B0502020202020204" pitchFamily="34" charset="0"/>
              </a:rPr>
              <a:t> канал </a:t>
            </a:r>
            <a:r>
              <a:rPr lang="ru-RU" sz="2400" dirty="0" err="1">
                <a:latin typeface="Century Gothic" panose="020B0502020202020204" pitchFamily="34" charset="0"/>
              </a:rPr>
              <a:t>його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аудиторія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краще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latin typeface="Century Gothic" panose="020B0502020202020204" pitchFamily="34" charset="0"/>
              </a:rPr>
              <a:t>сприйме</a:t>
            </a:r>
            <a:r>
              <a:rPr lang="ru-RU" sz="2400" dirty="0">
                <a:latin typeface="Century Gothic" panose="020B0502020202020204" pitchFamily="34" charset="0"/>
              </a:rPr>
              <a:t> </a:t>
            </a:r>
            <a:r>
              <a:rPr lang="ru-RU" sz="2400" dirty="0" err="1" smtClean="0">
                <a:latin typeface="Century Gothic" panose="020B0502020202020204" pitchFamily="34" charset="0"/>
              </a:rPr>
              <a:t>історію</a:t>
            </a:r>
            <a:r>
              <a:rPr lang="ru-RU" sz="2400" dirty="0">
                <a:latin typeface="Century Gothic" panose="020B0502020202020204" pitchFamily="34" charset="0"/>
              </a:rPr>
              <a:t>.</a:t>
            </a:r>
          </a:p>
          <a:p>
            <a:endParaRPr lang="ru-RU" sz="2400" dirty="0" smtClean="0">
              <a:latin typeface="Century Gothic" panose="020B0502020202020204" pitchFamily="34" charset="0"/>
            </a:endParaRPr>
          </a:p>
          <a:p>
            <a:r>
              <a:rPr lang="en-US" sz="2400" dirty="0">
                <a:hlinkClick r:id="rId2"/>
              </a:rPr>
              <a:t>https://www.youtube.com/watch?v=5trzeU30GeU</a:t>
            </a:r>
            <a:endParaRPr lang="ru-RU" sz="24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0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таке</a:t>
            </a:r>
            <a:r>
              <a:rPr lang="ru-RU" b="1" dirty="0"/>
              <a:t> </a:t>
            </a:r>
            <a:r>
              <a:rPr lang="ru-RU" b="1" dirty="0" err="1"/>
              <a:t>ньюзрум</a:t>
            </a:r>
            <a:r>
              <a:rPr lang="ru-RU" b="1" dirty="0"/>
              <a:t> </a:t>
            </a:r>
            <a:r>
              <a:rPr lang="ru-RU" b="1" dirty="0" err="1"/>
              <a:t>майбутнього</a:t>
            </a:r>
            <a:r>
              <a:rPr lang="ru-RU" b="1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фокус </a:t>
            </a:r>
            <a:r>
              <a:rPr lang="ru-RU" sz="2400" dirty="0">
                <a:solidFill>
                  <a:schemeClr val="tx1"/>
                </a:solidFill>
              </a:rPr>
              <a:t>– не на </a:t>
            </a:r>
            <a:r>
              <a:rPr lang="ru-RU" sz="2400" dirty="0" err="1">
                <a:solidFill>
                  <a:schemeClr val="tx1"/>
                </a:solidFill>
              </a:rPr>
              <a:t>технології</a:t>
            </a:r>
            <a:r>
              <a:rPr lang="ru-RU" sz="2400" dirty="0">
                <a:solidFill>
                  <a:schemeClr val="tx1"/>
                </a:solidFill>
              </a:rPr>
              <a:t>, а на </a:t>
            </a:r>
            <a:r>
              <a:rPr lang="ru-RU" sz="2400" dirty="0" err="1">
                <a:solidFill>
                  <a:schemeClr val="tx1"/>
                </a:solidFill>
              </a:rPr>
              <a:t>історії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smtClean="0">
                <a:solidFill>
                  <a:schemeClr val="tx1"/>
                </a:solidFill>
              </a:rPr>
              <a:t>сюжет</a:t>
            </a:r>
            <a:r>
              <a:rPr lang="uk-UA" sz="2400" dirty="0">
                <a:solidFill>
                  <a:schemeClr val="tx1"/>
                </a:solidFill>
              </a:rPr>
              <a:t>и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інформацію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err="1">
                <a:solidFill>
                  <a:schemeClr val="tx1"/>
                </a:solidFill>
              </a:rPr>
              <a:t>більше</a:t>
            </a:r>
            <a:r>
              <a:rPr lang="ru-RU" sz="2400" dirty="0">
                <a:solidFill>
                  <a:schemeClr val="tx1"/>
                </a:solidFill>
              </a:rPr>
              <a:t> контенту, </a:t>
            </a:r>
            <a:r>
              <a:rPr lang="ru-RU" sz="2400" dirty="0" err="1">
                <a:solidFill>
                  <a:schemeClr val="tx1"/>
                </a:solidFill>
              </a:rPr>
              <a:t>більше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форматів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більше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менеджменту, </a:t>
            </a:r>
            <a:r>
              <a:rPr lang="ru-RU" sz="2400" dirty="0" err="1" smtClean="0">
                <a:solidFill>
                  <a:schemeClr val="tx1"/>
                </a:solidFill>
              </a:rPr>
              <a:t>зростає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роль редактора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виготовлення</a:t>
            </a:r>
            <a:r>
              <a:rPr lang="ru-RU" sz="2400" dirty="0">
                <a:solidFill>
                  <a:schemeClr val="tx1"/>
                </a:solidFill>
              </a:rPr>
              <a:t> контенту для </a:t>
            </a:r>
            <a:r>
              <a:rPr lang="ru-RU" sz="2400" dirty="0" err="1">
                <a:solidFill>
                  <a:schemeClr val="tx1"/>
                </a:solidFill>
              </a:rPr>
              <a:t>різних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типів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медіа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err="1">
                <a:solidFill>
                  <a:schemeClr val="tx1"/>
                </a:solidFill>
              </a:rPr>
              <a:t>покращення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технології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створення</a:t>
            </a:r>
            <a:r>
              <a:rPr lang="ru-RU" sz="2400" dirty="0">
                <a:solidFill>
                  <a:schemeClr val="tx1"/>
                </a:solidFill>
              </a:rPr>
              <a:t> контенту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постійне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навчання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dirty="0" err="1">
                <a:solidFill>
                  <a:schemeClr val="tx1"/>
                </a:solidFill>
              </a:rPr>
              <a:t>тренінги</a:t>
            </a:r>
            <a:r>
              <a:rPr lang="ru-RU" sz="2400" dirty="0">
                <a:solidFill>
                  <a:schemeClr val="tx1"/>
                </a:solidFill>
              </a:rPr>
              <a:t>) для </a:t>
            </a:r>
            <a:r>
              <a:rPr lang="ru-RU" sz="2400" dirty="0" err="1">
                <a:solidFill>
                  <a:schemeClr val="tx1"/>
                </a:solidFill>
              </a:rPr>
              <a:t>журналістів</a:t>
            </a:r>
            <a:r>
              <a:rPr lang="ru-RU" sz="2400" dirty="0">
                <a:solidFill>
                  <a:schemeClr val="tx1"/>
                </a:solidFill>
              </a:rPr>
              <a:t> (робота в </a:t>
            </a:r>
            <a:r>
              <a:rPr lang="ru-RU" sz="2400" dirty="0" err="1">
                <a:solidFill>
                  <a:schemeClr val="tx1"/>
                </a:solidFill>
              </a:rPr>
              <a:t>різних</a:t>
            </a:r>
            <a:r>
              <a:rPr lang="ru-RU" sz="2400" dirty="0">
                <a:solidFill>
                  <a:schemeClr val="tx1"/>
                </a:solidFill>
              </a:rPr>
              <a:t> форматах, </a:t>
            </a:r>
            <a:r>
              <a:rPr lang="ru-RU" sz="2400" dirty="0" err="1">
                <a:solidFill>
                  <a:schemeClr val="tx1"/>
                </a:solidFill>
              </a:rPr>
              <a:t>ролі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в конвергентному </a:t>
            </a:r>
            <a:r>
              <a:rPr lang="ru-RU" sz="2400" dirty="0" err="1" smtClean="0">
                <a:solidFill>
                  <a:schemeClr val="tx1"/>
                </a:solidFill>
              </a:rPr>
              <a:t>ньюзрумі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Ролі в конвергентному </a:t>
            </a:r>
            <a:r>
              <a:rPr lang="uk-UA" b="1" dirty="0" err="1" smtClean="0"/>
              <a:t>ньюзрумі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4" y="1747156"/>
            <a:ext cx="9070158" cy="48867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редактор </a:t>
            </a:r>
            <a:r>
              <a:rPr lang="ru-RU" sz="2400" dirty="0">
                <a:solidFill>
                  <a:schemeClr val="tx1"/>
                </a:solidFill>
              </a:rPr>
              <a:t>потоку новин (редактор,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розподіляє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історії</a:t>
            </a:r>
            <a:r>
              <a:rPr lang="ru-RU" sz="2400" dirty="0">
                <a:solidFill>
                  <a:schemeClr val="tx1"/>
                </a:solidFill>
              </a:rPr>
              <a:t> за типами </a:t>
            </a:r>
            <a:r>
              <a:rPr lang="ru-RU" sz="2400" dirty="0" err="1">
                <a:solidFill>
                  <a:schemeClr val="tx1"/>
                </a:solidFill>
              </a:rPr>
              <a:t>медіа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універсальний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журналіст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dirty="0" err="1">
                <a:solidFill>
                  <a:schemeClr val="tx1"/>
                </a:solidFill>
              </a:rPr>
              <a:t>бере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інтерв’ю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пише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історію</a:t>
            </a:r>
            <a:r>
              <a:rPr lang="ru-RU" sz="2400" dirty="0">
                <a:solidFill>
                  <a:schemeClr val="tx1"/>
                </a:solidFill>
              </a:rPr>
              <a:t> для </a:t>
            </a:r>
            <a:r>
              <a:rPr lang="ru-RU" sz="2400" dirty="0" err="1">
                <a:solidFill>
                  <a:schemeClr val="tx1"/>
                </a:solidFill>
              </a:rPr>
              <a:t>радіо</a:t>
            </a:r>
            <a:r>
              <a:rPr lang="ru-RU" sz="2400" dirty="0">
                <a:solidFill>
                  <a:schemeClr val="tx1"/>
                </a:solidFill>
              </a:rPr>
              <a:t>/ТВ, новину, </a:t>
            </a:r>
            <a:r>
              <a:rPr lang="ru-RU" sz="2400" dirty="0" err="1" smtClean="0">
                <a:solidFill>
                  <a:schemeClr val="tx1"/>
                </a:solidFill>
              </a:rPr>
              <a:t>коротку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анотацію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відповідальний</a:t>
            </a:r>
            <a:r>
              <a:rPr lang="ru-RU" sz="2400" dirty="0">
                <a:solidFill>
                  <a:schemeClr val="tx1"/>
                </a:solidFill>
              </a:rPr>
              <a:t> за </a:t>
            </a:r>
            <a:r>
              <a:rPr lang="ru-RU" sz="2400" dirty="0" err="1">
                <a:solidFill>
                  <a:schemeClr val="tx1"/>
                </a:solidFill>
              </a:rPr>
              <a:t>історію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dirty="0" err="1">
                <a:solidFill>
                  <a:schemeClr val="tx1"/>
                </a:solidFill>
              </a:rPr>
              <a:t>координує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всіх</a:t>
            </a:r>
            <a:r>
              <a:rPr lang="ru-RU" sz="2400" dirty="0">
                <a:solidFill>
                  <a:schemeClr val="tx1"/>
                </a:solidFill>
              </a:rPr>
              <a:t> – </a:t>
            </a:r>
            <a:r>
              <a:rPr lang="ru-RU" sz="2400" dirty="0" err="1">
                <a:solidFill>
                  <a:schemeClr val="tx1"/>
                </a:solidFill>
              </a:rPr>
              <a:t>журналіста</a:t>
            </a:r>
            <a:r>
              <a:rPr lang="ru-RU" sz="2400" dirty="0">
                <a:solidFill>
                  <a:schemeClr val="tx1"/>
                </a:solidFill>
              </a:rPr>
              <a:t>, фотографа, </a:t>
            </a:r>
            <a:r>
              <a:rPr lang="ru-RU" sz="2400" dirty="0" err="1">
                <a:solidFill>
                  <a:schemeClr val="tx1"/>
                </a:solidFill>
              </a:rPr>
              <a:t>архіваріуса</a:t>
            </a:r>
            <a:r>
              <a:rPr lang="ru-RU" sz="2400" dirty="0">
                <a:solidFill>
                  <a:schemeClr val="tx1"/>
                </a:solidFill>
              </a:rPr>
              <a:t> і </a:t>
            </a:r>
            <a:r>
              <a:rPr lang="ru-RU" sz="2400" dirty="0" err="1" smtClean="0">
                <a:solidFill>
                  <a:schemeClr val="tx1"/>
                </a:solidFill>
              </a:rPr>
              <a:t>навіть</a:t>
            </a:r>
            <a:r>
              <a:rPr lang="ru-RU" sz="2400" dirty="0" smtClean="0">
                <a:solidFill>
                  <a:schemeClr val="tx1"/>
                </a:solidFill>
              </a:rPr>
              <a:t> редактора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відповідальний</a:t>
            </a:r>
            <a:r>
              <a:rPr lang="ru-RU" sz="2400" dirty="0">
                <a:solidFill>
                  <a:schemeClr val="tx1"/>
                </a:solidFill>
              </a:rPr>
              <a:t> за </a:t>
            </a:r>
            <a:r>
              <a:rPr lang="ru-RU" sz="2400" dirty="0" err="1">
                <a:solidFill>
                  <a:schemeClr val="tx1"/>
                </a:solidFill>
              </a:rPr>
              <a:t>бекграунд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dirty="0" err="1">
                <a:solidFill>
                  <a:schemeClr val="tx1"/>
                </a:solidFill>
              </a:rPr>
              <a:t>архіваріус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бібліотекар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шукає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інформацію</a:t>
            </a:r>
            <a:r>
              <a:rPr lang="ru-RU" sz="2400" dirty="0">
                <a:solidFill>
                  <a:schemeClr val="tx1"/>
                </a:solidFill>
              </a:rPr>
              <a:t> в базах </a:t>
            </a:r>
            <a:r>
              <a:rPr lang="ru-RU" sz="2400" dirty="0" err="1">
                <a:solidFill>
                  <a:schemeClr val="tx1"/>
                </a:solidFill>
              </a:rPr>
              <a:t>даних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архівах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 smtClean="0">
                <a:solidFill>
                  <a:schemeClr val="tx1"/>
                </a:solidFill>
              </a:rPr>
              <a:t>інтернеті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>
                <a:solidFill>
                  <a:schemeClr val="tx1"/>
                </a:solidFill>
              </a:rPr>
              <a:t>редактор контенту, </a:t>
            </a:r>
            <a:r>
              <a:rPr lang="ru-RU" sz="2400" dirty="0" err="1">
                <a:solidFill>
                  <a:schemeClr val="tx1"/>
                </a:solidFill>
              </a:rPr>
              <a:t>сформованого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користувачами</a:t>
            </a:r>
            <a:r>
              <a:rPr lang="ru-RU" sz="2400" dirty="0" smtClean="0">
                <a:solidFill>
                  <a:schemeClr val="tx1"/>
                </a:solidFill>
              </a:rPr>
              <a:t> (</a:t>
            </a:r>
            <a:r>
              <a:rPr lang="uk-UA" sz="2400" dirty="0" err="1" smtClean="0">
                <a:solidFill>
                  <a:schemeClr val="tx1"/>
                </a:solidFill>
              </a:rPr>
              <a:t>англ</a:t>
            </a:r>
            <a:r>
              <a:rPr lang="uk-UA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smtClean="0">
                <a:solidFill>
                  <a:schemeClr val="tx1"/>
                </a:solidFill>
              </a:rPr>
              <a:t>UGC – user generated content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– </a:t>
            </a:r>
            <a:r>
              <a:rPr lang="ru-RU" sz="2400" dirty="0" err="1" smtClean="0">
                <a:solidFill>
                  <a:schemeClr val="tx1"/>
                </a:solidFill>
              </a:rPr>
              <a:t>читає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блоги, </a:t>
            </a:r>
            <a:r>
              <a:rPr lang="ru-RU" sz="2400" dirty="0" err="1">
                <a:solidFill>
                  <a:schemeClr val="tx1"/>
                </a:solidFill>
              </a:rPr>
              <a:t>форуми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відбирає</a:t>
            </a:r>
            <a:r>
              <a:rPr lang="ru-RU" sz="2400" dirty="0">
                <a:solidFill>
                  <a:schemeClr val="tx1"/>
                </a:solidFill>
              </a:rPr>
              <a:t> фото, </a:t>
            </a:r>
            <a:r>
              <a:rPr lang="ru-RU" sz="2400" dirty="0" err="1">
                <a:solidFill>
                  <a:schemeClr val="tx1"/>
                </a:solidFill>
              </a:rPr>
              <a:t>відео</a:t>
            </a:r>
            <a:r>
              <a:rPr lang="ru-RU" sz="2400" dirty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Конвергенція</a:t>
            </a:r>
            <a:r>
              <a:rPr lang="ru-RU" b="1" dirty="0"/>
              <a:t> - </a:t>
            </a:r>
            <a:r>
              <a:rPr lang="ru-RU" b="1" dirty="0" err="1"/>
              <a:t>це</a:t>
            </a:r>
            <a:r>
              <a:rPr lang="ru-RU" b="1" dirty="0"/>
              <a:t>...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Зайдіть на сайт </a:t>
            </a:r>
            <a:r>
              <a:rPr lang="en-US" b="1" dirty="0">
                <a:solidFill>
                  <a:schemeClr val="tx1"/>
                </a:solidFill>
              </a:rPr>
              <a:t>menti.com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і введіть код</a:t>
            </a:r>
            <a:r>
              <a:rPr lang="en-US" dirty="0">
                <a:solidFill>
                  <a:schemeClr val="tx1"/>
                </a:solidFill>
              </a:rPr>
              <a:t> </a:t>
            </a:r>
            <a:r>
              <a:rPr lang="en-US" b="1" dirty="0">
                <a:solidFill>
                  <a:schemeClr val="tx1"/>
                </a:solidFill>
              </a:rPr>
              <a:t> 7048 </a:t>
            </a:r>
            <a:r>
              <a:rPr lang="en-US" b="1" dirty="0" smtClean="0">
                <a:solidFill>
                  <a:schemeClr val="tx1"/>
                </a:solidFill>
              </a:rPr>
              <a:t>5695</a:t>
            </a:r>
            <a:r>
              <a:rPr lang="en-US" dirty="0">
                <a:solidFill>
                  <a:schemeClr val="tx1"/>
                </a:solidFill>
              </a:rPr>
              <a:t> 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www.menti.com/mfb9pu6cnw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6" y="3198278"/>
            <a:ext cx="2712944" cy="27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69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Конвергенція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від </a:t>
            </a:r>
            <a:r>
              <a:rPr lang="uk-UA" sz="2400" dirty="0" err="1" smtClean="0">
                <a:solidFill>
                  <a:schemeClr val="tx1"/>
                </a:solidFill>
              </a:rPr>
              <a:t>англ</a:t>
            </a:r>
            <a:r>
              <a:rPr lang="uk-UA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smtClean="0">
                <a:solidFill>
                  <a:schemeClr val="tx1"/>
                </a:solidFill>
              </a:rPr>
              <a:t>Convergence </a:t>
            </a:r>
            <a:r>
              <a:rPr lang="uk-UA" sz="2400" dirty="0" smtClean="0">
                <a:solidFill>
                  <a:schemeClr val="tx1"/>
                </a:solidFill>
              </a:rPr>
              <a:t>(взаємопроникнення, злиття); 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лат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  <a:r>
              <a:rPr lang="en-US" sz="2400" dirty="0" err="1">
                <a:solidFill>
                  <a:schemeClr val="tx1"/>
                </a:solidFill>
              </a:rPr>
              <a:t>convergo</a:t>
            </a:r>
            <a:r>
              <a:rPr lang="en-US" sz="2400" dirty="0">
                <a:solidFill>
                  <a:schemeClr val="tx1"/>
                </a:solidFill>
              </a:rPr>
              <a:t> – </a:t>
            </a:r>
            <a:r>
              <a:rPr lang="ru-RU" sz="2400" dirty="0" err="1">
                <a:solidFill>
                  <a:schemeClr val="tx1"/>
                </a:solidFill>
              </a:rPr>
              <a:t>зближую</a:t>
            </a:r>
            <a:endParaRPr lang="uk-UA" sz="2400" dirty="0" smtClean="0">
              <a:solidFill>
                <a:schemeClr val="tx1"/>
              </a:solidFill>
            </a:endParaRPr>
          </a:p>
          <a:p>
            <a:r>
              <a:rPr lang="uk-UA" sz="2400" dirty="0" smtClean="0">
                <a:solidFill>
                  <a:schemeClr val="tx1"/>
                </a:solidFill>
              </a:rPr>
              <a:t>«</a:t>
            </a:r>
            <a:r>
              <a:rPr lang="ru-RU" sz="2400" dirty="0" err="1" smtClean="0">
                <a:solidFill>
                  <a:schemeClr val="tx1"/>
                </a:solidFill>
              </a:rPr>
              <a:t>взаємодія</a:t>
            </a:r>
            <a:r>
              <a:rPr lang="ru-RU" sz="2400" dirty="0" smtClean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поєднання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різних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каналів</a:t>
            </a:r>
            <a:r>
              <a:rPr lang="ru-RU" sz="2400" dirty="0">
                <a:solidFill>
                  <a:schemeClr val="tx1"/>
                </a:solidFill>
              </a:rPr>
              <a:t> і </a:t>
            </a:r>
            <a:r>
              <a:rPr lang="ru-RU" sz="2400" dirty="0" err="1">
                <a:solidFill>
                  <a:schemeClr val="tx1"/>
                </a:solidFill>
              </a:rPr>
              <a:t>засобів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зв’язку</a:t>
            </a:r>
            <a:r>
              <a:rPr lang="ru-RU" sz="2400" dirty="0">
                <a:solidFill>
                  <a:schemeClr val="tx1"/>
                </a:solidFill>
              </a:rPr>
              <a:t> в </a:t>
            </a:r>
            <a:r>
              <a:rPr lang="ru-RU" sz="2400" dirty="0" err="1">
                <a:solidFill>
                  <a:schemeClr val="tx1"/>
                </a:solidFill>
              </a:rPr>
              <a:t>умовах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розвитку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мультимедійних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процесів</a:t>
            </a:r>
            <a:r>
              <a:rPr lang="ru-RU" sz="2400" dirty="0">
                <a:solidFill>
                  <a:schemeClr val="tx1"/>
                </a:solidFill>
              </a:rPr>
              <a:t> та </a:t>
            </a:r>
            <a:r>
              <a:rPr lang="uk-UA" sz="2400" dirty="0" smtClean="0">
                <a:solidFill>
                  <a:schemeClr val="tx1"/>
                </a:solidFill>
              </a:rPr>
              <a:t>інформаційних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супер-</a:t>
            </a:r>
            <a:r>
              <a:rPr lang="ru-RU" sz="2400" dirty="0" err="1">
                <a:solidFill>
                  <a:schemeClr val="tx1"/>
                </a:solidFill>
              </a:rPr>
              <a:t>магістралей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мають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місце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внаслідок</a:t>
            </a:r>
            <a:r>
              <a:rPr lang="ru-RU" sz="2400" dirty="0">
                <a:solidFill>
                  <a:schemeClr val="tx1"/>
                </a:solidFill>
              </a:rPr>
              <a:t> широкого </a:t>
            </a:r>
            <a:r>
              <a:rPr lang="ru-RU" sz="2400" dirty="0" err="1">
                <a:solidFill>
                  <a:schemeClr val="tx1"/>
                </a:solidFill>
              </a:rPr>
              <a:t>впровадження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нових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технологій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які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забезпечують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застосування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цифрової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трансмісії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інформації</a:t>
            </a:r>
            <a:r>
              <a:rPr lang="ru-RU" sz="2400" dirty="0">
                <a:solidFill>
                  <a:schemeClr val="tx1"/>
                </a:solidFill>
              </a:rPr>
              <a:t> в </a:t>
            </a:r>
            <a:r>
              <a:rPr lang="ru-RU" sz="2400" dirty="0" err="1">
                <a:solidFill>
                  <a:schemeClr val="tx1"/>
                </a:solidFill>
              </a:rPr>
              <a:t>процесі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комутації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комп’ютерних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та телефонно-</a:t>
            </a:r>
            <a:r>
              <a:rPr lang="ru-RU" sz="2400" dirty="0" err="1">
                <a:solidFill>
                  <a:schemeClr val="tx1"/>
                </a:solidFill>
              </a:rPr>
              <a:t>кабельних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мереж» </a:t>
            </a:r>
            <a:r>
              <a:rPr lang="uk-UA" sz="2400" dirty="0" smtClean="0">
                <a:solidFill>
                  <a:schemeClr val="tx1"/>
                </a:solidFill>
              </a:rPr>
              <a:t>(Л. </a:t>
            </a:r>
            <a:r>
              <a:rPr lang="uk-UA" sz="2400" dirty="0" err="1" smtClean="0">
                <a:solidFill>
                  <a:schemeClr val="tx1"/>
                </a:solidFill>
              </a:rPr>
              <a:t>Землянова</a:t>
            </a:r>
            <a:r>
              <a:rPr lang="uk-UA" sz="24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3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Рівні конвергентності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tx1"/>
                </a:solidFill>
              </a:rPr>
              <a:t>Технічний</a:t>
            </a:r>
            <a:r>
              <a:rPr lang="uk-UA" sz="3200" dirty="0" smtClean="0">
                <a:solidFill>
                  <a:schemeClr val="tx1"/>
                </a:solidFill>
              </a:rPr>
              <a:t> (об'єднання різних типів цифрової інформації в одному медіа, на одній платформі) – </a:t>
            </a:r>
            <a:r>
              <a:rPr lang="uk-UA" sz="3200" dirty="0" err="1" smtClean="0">
                <a:solidFill>
                  <a:schemeClr val="tx1"/>
                </a:solidFill>
              </a:rPr>
              <a:t>диджиталізація</a:t>
            </a:r>
            <a:endParaRPr lang="uk-UA" sz="3200" dirty="0" smtClean="0">
              <a:solidFill>
                <a:schemeClr val="tx1"/>
              </a:solidFill>
            </a:endParaRPr>
          </a:p>
          <a:p>
            <a:r>
              <a:rPr lang="uk-UA" sz="3200" b="1" dirty="0" smtClean="0">
                <a:solidFill>
                  <a:schemeClr val="tx1"/>
                </a:solidFill>
              </a:rPr>
              <a:t>Економічний</a:t>
            </a:r>
            <a:r>
              <a:rPr lang="uk-UA" sz="3200" dirty="0" smtClean="0">
                <a:solidFill>
                  <a:schemeClr val="tx1"/>
                </a:solidFill>
              </a:rPr>
              <a:t> (поява конвергентних </a:t>
            </a:r>
            <a:r>
              <a:rPr lang="uk-UA" sz="3200" dirty="0" err="1" smtClean="0">
                <a:solidFill>
                  <a:schemeClr val="tx1"/>
                </a:solidFill>
              </a:rPr>
              <a:t>медіахолдингів</a:t>
            </a:r>
            <a:r>
              <a:rPr lang="uk-UA" sz="3200" dirty="0" smtClean="0">
                <a:solidFill>
                  <a:schemeClr val="tx1"/>
                </a:solidFill>
              </a:rPr>
              <a:t>)</a:t>
            </a:r>
          </a:p>
          <a:p>
            <a:r>
              <a:rPr lang="uk-UA" sz="3200" b="1" dirty="0" smtClean="0">
                <a:solidFill>
                  <a:schemeClr val="tx1"/>
                </a:solidFill>
              </a:rPr>
              <a:t>Професійний</a:t>
            </a:r>
            <a:r>
              <a:rPr lang="uk-UA" sz="3200" dirty="0" smtClean="0">
                <a:solidFill>
                  <a:schemeClr val="tx1"/>
                </a:solidFill>
              </a:rPr>
              <a:t> (трансформація контенту)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07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Рівні </a:t>
            </a:r>
            <a:r>
              <a:rPr lang="uk-UA" b="1" dirty="0" smtClean="0"/>
              <a:t>конвергентності (А. </a:t>
            </a:r>
            <a:r>
              <a:rPr lang="uk-UA" b="1" dirty="0" err="1" smtClean="0"/>
              <a:t>Качкаєва</a:t>
            </a:r>
            <a:r>
              <a:rPr lang="uk-UA" b="1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Конвергенція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як бізнес-стратегія </a:t>
            </a:r>
            <a:r>
              <a:rPr lang="ru-RU" sz="2400" dirty="0" smtClean="0">
                <a:solidFill>
                  <a:schemeClr val="tx1"/>
                </a:solidFill>
              </a:rPr>
              <a:t>медіахолдингу (оптимізація </a:t>
            </a:r>
            <a:r>
              <a:rPr lang="ru-RU" sz="2400" dirty="0" err="1" smtClean="0">
                <a:solidFill>
                  <a:schemeClr val="tx1"/>
                </a:solidFill>
              </a:rPr>
              <a:t>витрат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content sharing</a:t>
            </a:r>
            <a:r>
              <a:rPr lang="ru-RU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Конвергенція</a:t>
            </a:r>
            <a:r>
              <a:rPr lang="ru-RU" sz="2400" dirty="0">
                <a:solidFill>
                  <a:schemeClr val="tx1"/>
                </a:solidFill>
              </a:rPr>
              <a:t> як </a:t>
            </a:r>
            <a:r>
              <a:rPr lang="ru-RU" sz="2400" dirty="0" smtClean="0">
                <a:solidFill>
                  <a:schemeClr val="tx1"/>
                </a:solidFill>
              </a:rPr>
              <a:t>тактика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</a:rPr>
              <a:t>бізнес</a:t>
            </a:r>
            <a:r>
              <a:rPr lang="ru-RU" sz="2400" dirty="0" smtClean="0">
                <a:solidFill>
                  <a:schemeClr val="tx1"/>
                </a:solidFill>
              </a:rPr>
              <a:t>-партнерство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uk-UA" sz="2400" dirty="0" smtClean="0">
                <a:solidFill>
                  <a:schemeClr val="tx1"/>
                </a:solidFill>
              </a:rPr>
              <a:t>крос-</a:t>
            </a:r>
            <a:r>
              <a:rPr lang="uk-UA" sz="2400" dirty="0" err="1" smtClean="0">
                <a:solidFill>
                  <a:schemeClr val="tx1"/>
                </a:solidFill>
              </a:rPr>
              <a:t>промоушен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uk-UA" sz="2400" dirty="0" smtClean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С</a:t>
            </a:r>
            <a:r>
              <a:rPr lang="ru-RU" sz="2400" dirty="0" smtClean="0">
                <a:solidFill>
                  <a:schemeClr val="tx1"/>
                </a:solidFill>
              </a:rPr>
              <a:t>труктурна </a:t>
            </a:r>
            <a:r>
              <a:rPr lang="ru-RU" sz="2400" dirty="0" err="1" smtClean="0">
                <a:solidFill>
                  <a:schemeClr val="tx1"/>
                </a:solidFill>
              </a:rPr>
              <a:t>конвергенція</a:t>
            </a:r>
            <a:r>
              <a:rPr lang="ru-RU" sz="2400" dirty="0" smtClean="0">
                <a:solidFill>
                  <a:schemeClr val="tx1"/>
                </a:solidFill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</a:rPr>
              <a:t>конвергентні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ньюз-руми</a:t>
            </a:r>
            <a:r>
              <a:rPr lang="ru-RU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Конвергенція</a:t>
            </a:r>
            <a:r>
              <a:rPr lang="ru-RU" sz="2400" dirty="0">
                <a:solidFill>
                  <a:schemeClr val="tx1"/>
                </a:solidFill>
              </a:rPr>
              <a:t> в </a:t>
            </a:r>
            <a:r>
              <a:rPr lang="ru-RU" sz="2400" dirty="0" err="1">
                <a:solidFill>
                  <a:schemeClr val="tx1"/>
                </a:solidFill>
              </a:rPr>
              <a:t>сфері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збору</a:t>
            </a:r>
            <a:r>
              <a:rPr lang="ru-RU" sz="2400" dirty="0">
                <a:solidFill>
                  <a:schemeClr val="tx1"/>
                </a:solidFill>
              </a:rPr>
              <a:t> та </a:t>
            </a:r>
            <a:r>
              <a:rPr lang="ru-RU" sz="2400" dirty="0" err="1">
                <a:solidFill>
                  <a:schemeClr val="tx1"/>
                </a:solidFill>
              </a:rPr>
              <a:t>виробництва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інформації</a:t>
            </a:r>
            <a:r>
              <a:rPr lang="ru-RU" sz="2400" dirty="0" smtClean="0">
                <a:solidFill>
                  <a:schemeClr val="tx1"/>
                </a:solidFill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</a:rPr>
              <a:t>універсальність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журналістів</a:t>
            </a:r>
            <a:r>
              <a:rPr lang="ru-RU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sz="2400" dirty="0" err="1">
                <a:solidFill>
                  <a:schemeClr val="tx1"/>
                </a:solidFill>
              </a:rPr>
              <a:t>Конвергенція</a:t>
            </a:r>
            <a:r>
              <a:rPr lang="ru-RU" sz="2400" dirty="0">
                <a:solidFill>
                  <a:schemeClr val="tx1"/>
                </a:solidFill>
              </a:rPr>
              <a:t> як </a:t>
            </a:r>
            <a:r>
              <a:rPr lang="ru-RU" sz="2400" dirty="0" err="1">
                <a:solidFill>
                  <a:schemeClr val="tx1"/>
                </a:solidFill>
              </a:rPr>
              <a:t>новий</a:t>
            </a:r>
            <a:r>
              <a:rPr lang="ru-RU" sz="2400" dirty="0">
                <a:solidFill>
                  <a:schemeClr val="tx1"/>
                </a:solidFill>
              </a:rPr>
              <a:t> вид </a:t>
            </a:r>
            <a:r>
              <a:rPr lang="ru-RU" sz="2400" dirty="0" err="1">
                <a:solidFill>
                  <a:schemeClr val="tx1"/>
                </a:solidFill>
              </a:rPr>
              <a:t>подачі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інформації</a:t>
            </a:r>
            <a:r>
              <a:rPr lang="ru-RU" sz="2400" dirty="0" smtClean="0">
                <a:solidFill>
                  <a:schemeClr val="tx1"/>
                </a:solidFill>
              </a:rPr>
              <a:t> (</a:t>
            </a:r>
            <a:r>
              <a:rPr lang="ru-RU" sz="2400" dirty="0" err="1" smtClean="0">
                <a:solidFill>
                  <a:schemeClr val="tx1"/>
                </a:solidFill>
              </a:rPr>
              <a:t>мультимедійний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сторітелінг</a:t>
            </a:r>
            <a:r>
              <a:rPr lang="ru-RU" sz="2400" dirty="0" smtClean="0">
                <a:solidFill>
                  <a:schemeClr val="tx1"/>
                </a:solidFill>
              </a:rPr>
              <a:t>)</a:t>
            </a:r>
          </a:p>
          <a:p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6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Три «К» цифрової конвергентності</a:t>
            </a:r>
            <a:endParaRPr lang="en-US" dirty="0"/>
          </a:p>
        </p:txBody>
      </p:sp>
      <p:pic>
        <p:nvPicPr>
          <p:cNvPr id="1030" name="Picture 6" descr="Image result for three c's of media converg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47" y="1526721"/>
            <a:ext cx="616267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99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 smtClean="0"/>
              <a:t>Контентна</a:t>
            </a:r>
            <a:r>
              <a:rPr lang="uk-UA" b="1" dirty="0" smtClean="0"/>
              <a:t> конвергенція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dirty="0" smtClean="0">
                <a:solidFill>
                  <a:schemeClr val="tx1"/>
                </a:solidFill>
              </a:rPr>
              <a:t>Гібридизація (</a:t>
            </a:r>
            <a:r>
              <a:rPr lang="uk-UA" sz="3200" dirty="0" err="1" smtClean="0">
                <a:solidFill>
                  <a:schemeClr val="tx1"/>
                </a:solidFill>
              </a:rPr>
              <a:t>транформація</a:t>
            </a:r>
            <a:r>
              <a:rPr lang="uk-UA" sz="3200" dirty="0" smtClean="0">
                <a:solidFill>
                  <a:schemeClr val="tx1"/>
                </a:solidFill>
              </a:rPr>
              <a:t>) жанрів і стилів:</a:t>
            </a:r>
          </a:p>
          <a:p>
            <a:r>
              <a:rPr lang="uk-UA" sz="3200" dirty="0" err="1" smtClean="0">
                <a:solidFill>
                  <a:schemeClr val="tx1"/>
                </a:solidFill>
              </a:rPr>
              <a:t>Інфотейнмент</a:t>
            </a:r>
            <a:endParaRPr lang="uk-UA" sz="3200" dirty="0" smtClean="0">
              <a:solidFill>
                <a:schemeClr val="tx1"/>
              </a:solidFill>
            </a:endParaRPr>
          </a:p>
          <a:p>
            <a:r>
              <a:rPr lang="uk-UA" sz="3200" dirty="0" err="1" smtClean="0">
                <a:solidFill>
                  <a:schemeClr val="tx1"/>
                </a:solidFill>
              </a:rPr>
              <a:t>Ед</a:t>
            </a:r>
            <a:r>
              <a:rPr lang="en-US" sz="3200" dirty="0" smtClean="0">
                <a:solidFill>
                  <a:schemeClr val="tx1"/>
                </a:solidFill>
              </a:rPr>
              <a:t>’</a:t>
            </a:r>
            <a:r>
              <a:rPr lang="uk-UA" sz="3200" dirty="0" err="1" smtClean="0">
                <a:solidFill>
                  <a:schemeClr val="tx1"/>
                </a:solidFill>
              </a:rPr>
              <a:t>ютейнмент</a:t>
            </a:r>
            <a:endParaRPr lang="uk-UA" sz="3200" dirty="0" smtClean="0">
              <a:solidFill>
                <a:schemeClr val="tx1"/>
              </a:solidFill>
            </a:endParaRPr>
          </a:p>
          <a:p>
            <a:r>
              <a:rPr lang="uk-UA" sz="3200" dirty="0" smtClean="0">
                <a:solidFill>
                  <a:schemeClr val="tx1"/>
                </a:solidFill>
              </a:rPr>
              <a:t>Мультимедійна історія (мультимедійний </a:t>
            </a:r>
            <a:r>
              <a:rPr lang="uk-UA" sz="3200" dirty="0" err="1" smtClean="0">
                <a:solidFill>
                  <a:schemeClr val="tx1"/>
                </a:solidFill>
              </a:rPr>
              <a:t>сторітелінг</a:t>
            </a:r>
            <a:r>
              <a:rPr lang="uk-UA" sz="3200" dirty="0" smtClean="0">
                <a:solidFill>
                  <a:schemeClr val="tx1"/>
                </a:solidFill>
              </a:rPr>
              <a:t>)…….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5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/>
              <a:t>Види</a:t>
            </a:r>
            <a:r>
              <a:rPr lang="ru-RU" b="1" dirty="0" smtClean="0"/>
              <a:t> </a:t>
            </a:r>
            <a:r>
              <a:rPr lang="ru-RU" b="1" dirty="0" err="1" smtClean="0"/>
              <a:t>редакцій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tx1"/>
                </a:solidFill>
              </a:rPr>
              <a:t>Конвергентна редакція (конвергентний </a:t>
            </a:r>
            <a:r>
              <a:rPr lang="uk-UA" sz="3600" dirty="0" err="1" smtClean="0">
                <a:solidFill>
                  <a:schemeClr val="tx1"/>
                </a:solidFill>
              </a:rPr>
              <a:t>ньюзрум</a:t>
            </a:r>
            <a:r>
              <a:rPr lang="uk-UA" sz="3600" dirty="0" smtClean="0">
                <a:solidFill>
                  <a:schemeClr val="tx1"/>
                </a:solidFill>
              </a:rPr>
              <a:t>)</a:t>
            </a:r>
          </a:p>
          <a:p>
            <a:r>
              <a:rPr lang="uk-UA" sz="3600" dirty="0" smtClean="0">
                <a:solidFill>
                  <a:schemeClr val="tx1"/>
                </a:solidFill>
              </a:rPr>
              <a:t>Мультимедійна редакція</a:t>
            </a:r>
          </a:p>
          <a:p>
            <a:r>
              <a:rPr lang="uk-UA" sz="3600" dirty="0" smtClean="0">
                <a:solidFill>
                  <a:schemeClr val="tx1"/>
                </a:solidFill>
              </a:rPr>
              <a:t>Інтегрована (об'єднана) редакція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0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v.detector.media/content/images/newsroo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514349"/>
            <a:ext cx="8682719" cy="57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95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513</TotalTime>
  <Words>409</Words>
  <Application>Microsoft Office PowerPoint</Application>
  <PresentationFormat>Widescreen</PresentationFormat>
  <Paragraphs>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Wisp</vt:lpstr>
      <vt:lpstr>Конвергентність як домінуюча ознака нових медіа  </vt:lpstr>
      <vt:lpstr>Конвергенція - це...</vt:lpstr>
      <vt:lpstr>Конвергенція </vt:lpstr>
      <vt:lpstr>Рівні конвергентності</vt:lpstr>
      <vt:lpstr>Рівні конвергентності (А. Качкаєва)</vt:lpstr>
      <vt:lpstr>Три «К» цифрової конвергентності</vt:lpstr>
      <vt:lpstr>Контентна конвергенція</vt:lpstr>
      <vt:lpstr>Види редакцій</vt:lpstr>
      <vt:lpstr>PowerPoint Presentation</vt:lpstr>
      <vt:lpstr>PowerPoint Presentation</vt:lpstr>
      <vt:lpstr>PowerPoint Presentation</vt:lpstr>
      <vt:lpstr>PowerPoint Presentation</vt:lpstr>
      <vt:lpstr>Конвергентна редакція «Chicago Tribune», м. Чикаго, США, 2014</vt:lpstr>
      <vt:lpstr>PowerPoint Presentation</vt:lpstr>
      <vt:lpstr>PowerPoint Presentation</vt:lpstr>
      <vt:lpstr>PowerPoint Presentation</vt:lpstr>
      <vt:lpstr>Майбутнє конвергентної журналістики?</vt:lpstr>
      <vt:lpstr>Що таке ньюзрум майбутнього?</vt:lpstr>
      <vt:lpstr>Ролі в конвергентному ньюзрумі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Конвергентність як домінуюча ознака нових медіа</dc:title>
  <dc:creator>Katerina Sirinyok-Dolgaryova</dc:creator>
  <cp:lastModifiedBy>Katerina Sirinyok-Dolgaryova</cp:lastModifiedBy>
  <cp:revision>25</cp:revision>
  <dcterms:created xsi:type="dcterms:W3CDTF">2020-02-26T07:54:25Z</dcterms:created>
  <dcterms:modified xsi:type="dcterms:W3CDTF">2021-03-12T13:53:26Z</dcterms:modified>
</cp:coreProperties>
</file>