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0" r:id="rId3"/>
    <p:sldId id="257" r:id="rId4"/>
    <p:sldId id="263" r:id="rId5"/>
    <p:sldId id="258" r:id="rId6"/>
    <p:sldId id="259" r:id="rId7"/>
    <p:sldId id="262" r:id="rId8"/>
    <p:sldId id="265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1" r:id="rId2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67FB-8E0E-4BE0-A14D-9D057A67FAA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70C1-1552-4ADD-A9A4-49B8B05E2BF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67FB-8E0E-4BE0-A14D-9D057A67FAA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70C1-1552-4ADD-A9A4-49B8B05E2BF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67FB-8E0E-4BE0-A14D-9D057A67FAA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70C1-1552-4ADD-A9A4-49B8B05E2BF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67FB-8E0E-4BE0-A14D-9D057A67FAA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70C1-1552-4ADD-A9A4-49B8B05E2BF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67FB-8E0E-4BE0-A14D-9D057A67FAA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70C1-1552-4ADD-A9A4-49B8B05E2BF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67FB-8E0E-4BE0-A14D-9D057A67FAA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70C1-1552-4ADD-A9A4-49B8B05E2BF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67FB-8E0E-4BE0-A14D-9D057A67FAA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70C1-1552-4ADD-A9A4-49B8B05E2BF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67FB-8E0E-4BE0-A14D-9D057A67FAA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70C1-1552-4ADD-A9A4-49B8B05E2BF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67FB-8E0E-4BE0-A14D-9D057A67FAA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70C1-1552-4ADD-A9A4-49B8B05E2BF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67FB-8E0E-4BE0-A14D-9D057A67FAA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70C1-1552-4ADD-A9A4-49B8B05E2BF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67FB-8E0E-4BE0-A14D-9D057A67FAA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0370C1-1552-4ADD-A9A4-49B8B05E2BF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2F67FB-8E0E-4BE0-A14D-9D057A67FAA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0370C1-1552-4ADD-A9A4-49B8B05E2BFC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Підвищення енергоефективності металургійного </a:t>
            </a:r>
            <a:r>
              <a:rPr lang="uk-U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uk-UA" sz="28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методом створення системи утилізації вторинного гідроенергетичного ресурсу.</a:t>
            </a:r>
            <a:endParaRPr lang="uk-UA" sz="28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Виконала					ст. гр. 8.1459 </a:t>
            </a:r>
          </a:p>
          <a:p>
            <a:pPr algn="just"/>
            <a:r>
              <a:rPr lang="uk-UA" dirty="0" smtClean="0"/>
              <a:t>						</a:t>
            </a:r>
            <a:r>
              <a:rPr lang="uk-UA" dirty="0" err="1" smtClean="0"/>
              <a:t>Манжара</a:t>
            </a:r>
            <a:r>
              <a:rPr lang="uk-UA" dirty="0" smtClean="0"/>
              <a:t> А.В.</a:t>
            </a:r>
          </a:p>
          <a:p>
            <a:pPr algn="just"/>
            <a:r>
              <a:rPr lang="uk-UA" dirty="0" smtClean="0"/>
              <a:t>Перевірив					</a:t>
            </a:r>
            <a:r>
              <a:rPr lang="uk-UA" dirty="0" err="1" smtClean="0"/>
              <a:t>к.т.н</a:t>
            </a:r>
            <a:r>
              <a:rPr lang="uk-UA" dirty="0" smtClean="0"/>
              <a:t>, доцент</a:t>
            </a:r>
          </a:p>
          <a:p>
            <a:pPr algn="just"/>
            <a:r>
              <a:rPr lang="uk-UA" dirty="0" smtClean="0"/>
              <a:t>	</a:t>
            </a:r>
            <a:r>
              <a:rPr lang="uk-UA" dirty="0" smtClean="0"/>
              <a:t>					</a:t>
            </a:r>
            <a:r>
              <a:rPr lang="uk-UA" dirty="0" err="1" smtClean="0"/>
              <a:t>Бердишев</a:t>
            </a:r>
            <a:r>
              <a:rPr lang="uk-UA" dirty="0" smtClean="0"/>
              <a:t> М.Ю.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3273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 smtClean="0"/>
              <a:t>Гідроагрегати,які випускає організація “ІНСЕТ</a:t>
            </a:r>
            <a:r>
              <a:rPr lang="uk-UA" dirty="0" smtClean="0"/>
              <a:t>”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45000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“ІНСЕТ” спеціалізується на розробці, серійному виготовленні і монтажі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енергомодулів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мікро-ГЕС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Використання таких систем не вимагає постійної присутності на об'єкті обслуговуючого персоналу - гідроагрегат надійно працює в автоматичному режимі. Система керування виконана на базі контролера, що програмується. Це дозволяє візуально контролювати параметри гідроагрегата на екрані комп’ютера.</a:t>
            </a:r>
          </a:p>
          <a:p>
            <a:pPr marL="0" indent="45000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Гідроагрегати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для мікро-ГЕС, що випускають організація “ІНСЕТ”, характеризуються високими енергетичними показниками й випускаються із пропелерними, радіально-осьовими й ковшовими турбінами. У комплект поставки входять, як правило, турбіна, генератор і система автоматичного керування гідроагрегатом. Проточні частини всіх турбін розроблені з використанням методу математичного моделювання.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Енергетичні характеристики гідроагрегатів «ІНСЕТ»</a:t>
            </a:r>
            <a:endParaRPr lang="uk-UA" sz="3600" dirty="0"/>
          </a:p>
        </p:txBody>
      </p:sp>
      <p:pic>
        <p:nvPicPr>
          <p:cNvPr id="4" name="Содержимое 3" descr="Инсет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614258" y="2145122"/>
            <a:ext cx="3915483" cy="3969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Габаритні і установочні розміри пропелерної мікро-ГЕС 50 </a:t>
            </a:r>
            <a:r>
              <a:rPr lang="uk-UA" sz="3600" dirty="0" err="1" smtClean="0"/>
              <a:t>Пр</a:t>
            </a:r>
            <a:endParaRPr lang="uk-UA" sz="3600" dirty="0"/>
          </a:p>
        </p:txBody>
      </p:sp>
      <p:pic>
        <p:nvPicPr>
          <p:cNvPr id="4" name="Содержимое 3" descr="Безымянный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14348" y="1928802"/>
            <a:ext cx="3357586" cy="3448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Безымянный4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857752" y="2000241"/>
            <a:ext cx="3143272" cy="3214710"/>
          </a:xfrm>
          <a:prstGeom prst="rect">
            <a:avLst/>
          </a:prstGeom>
          <a:noFill/>
          <a:ln>
            <a:noFill/>
          </a:ln>
        </p:spPr>
      </p:pic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714348" y="5286388"/>
            <a:ext cx="80010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а)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горизонтальна компоновка енергоблоку             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б)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вертикальна компоновка енергоблоку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57126" y="5786454"/>
            <a:ext cx="8429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енергоблок,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блок баластного навантаження з водяним охолодженням, 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блок баластного навантаження з повітряним охолодженням,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пристрій автоматичного регулювання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561228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Пристрій регулювання напруги і частоти</a:t>
            </a:r>
            <a:endParaRPr lang="uk-UA" sz="3600" dirty="0"/>
          </a:p>
        </p:txBody>
      </p:sp>
      <p:pic>
        <p:nvPicPr>
          <p:cNvPr id="4" name="Содержимое 3" descr="Регулятор частоти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71670" y="1571612"/>
            <a:ext cx="4714908" cy="44942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 smtClean="0"/>
              <a:t>Основні технічні характеристики мікро-ГЕС із пропелерними турбінами виробництва «ІНСЕТ»</a:t>
            </a:r>
            <a:endParaRPr lang="uk-UA" sz="3600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571604" y="2500306"/>
          <a:ext cx="6084887" cy="2890837"/>
        </p:xfrm>
        <a:graphic>
          <a:graphicData uri="http://schemas.openxmlformats.org/presentationml/2006/ole">
            <p:oleObj spid="_x0000_s29698" name="Документ" r:id="rId3" imgW="6228344" imgH="289121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78595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Основні технічні характеристики мікро-ГЕС із діагональною й ковшовою турбінами МНТО «ІНСЕТ»</a:t>
            </a:r>
            <a:endParaRPr lang="uk-UA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2786058"/>
          <a:ext cx="6028943" cy="2159953"/>
        </p:xfrm>
        <a:graphic>
          <a:graphicData uri="http://schemas.openxmlformats.org/drawingml/2006/table">
            <a:tbl>
              <a:tblPr/>
              <a:tblGrid>
                <a:gridCol w="2608121"/>
                <a:gridCol w="1162380"/>
                <a:gridCol w="1174438"/>
                <a:gridCol w="1084004"/>
              </a:tblGrid>
              <a:tr h="28321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Параметри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Тип мікро-ГЕС</a:t>
                      </a: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238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20ПрД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100ДО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200ДО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Потужність, кВт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10 - 20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до 100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до 200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5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Напір, м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8-18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40-250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705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Витрата,м</a:t>
                      </a:r>
                      <a:r>
                        <a:rPr lang="uk-UA" sz="1400" baseline="30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/с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0,080-0,170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0,015-0,046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0,015-0,130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5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Частота обертання, хв</a:t>
                      </a:r>
                      <a:r>
                        <a:rPr lang="uk-UA" sz="1400" baseline="30000"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1500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600; 750; 1000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705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Номінальна напруга, В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230,400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230 , 400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83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Номінальна частота струму, Гц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uk-UA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uk-UA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561228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ВАТ «</a:t>
            </a:r>
            <a:r>
              <a:rPr lang="uk-UA" sz="3600" dirty="0" err="1" smtClean="0"/>
              <a:t>Турбоатом</a:t>
            </a:r>
            <a:r>
              <a:rPr lang="uk-UA" sz="3600" dirty="0" smtClean="0"/>
              <a:t>»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389120"/>
          </a:xfrm>
        </p:spPr>
        <p:txBody>
          <a:bodyPr/>
          <a:lstStyle/>
          <a:p>
            <a:pPr marL="0" indent="450000" algn="just">
              <a:buNone/>
            </a:pPr>
            <a:r>
              <a:rPr lang="uk-UA" dirty="0" smtClean="0"/>
              <a:t>В Україні (ВАТ «</a:t>
            </a:r>
            <a:r>
              <a:rPr lang="uk-UA" dirty="0" err="1" smtClean="0"/>
              <a:t>Турбоатом</a:t>
            </a:r>
            <a:r>
              <a:rPr lang="uk-UA" dirty="0" smtClean="0"/>
              <a:t>») сертифіковане обладнання мікро-ГЕС створюється здебільшого на напори, що перевищують 5 м. При роботі з меншими напорами різко знижується ККД турбін, погіршуються можливості регулювання швидкості обертання. Отже, вибирати таке обладнання для роботи в умовах низьких напорів недоцільно.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Мікро-ГЕС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виготовляє швецька фірма 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Flugt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0000" algn="just">
              <a:buNone/>
            </a:pP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Мікро-ГЕС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виготовляє швецька фірма 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Flugt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 Воно має ряд переваг і характеризується, в першу чергу, економічністю, достатньою керованістю, маневреністю, спроможністю працювати в паралель з мережею. </a:t>
            </a:r>
          </a:p>
          <a:p>
            <a:pPr marL="0" indent="450000"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Гідрогенератори цієї фірми є стандартними виробами модульної конструкції, що дозволяє пристосувати їх практично до всіх експлуатаційних умов у діапазоні витрат від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0,5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50м</a:t>
            </a:r>
            <a:r>
              <a:rPr lang="uk-UA" sz="1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/с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і в межах напорів від 2,5 до 20 м. </a:t>
            </a:r>
          </a:p>
          <a:p>
            <a:pPr marL="0" indent="450000"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При цьому їх номінальна потужність складає від 40 до 710 кВт (наступній слайд)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.Заглибні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гідротурбогенератори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Flugt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є агрегатами, що складаються з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напівповоротно-лопастної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турбіни, трифазного асинхронного генератора й, при необхідності, планетарного редуктора з великим терміном експлуатації. Цим компактним закритим турбоагрегатам не потрібні довгі вали і звичайні силові передачі. Такий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гідротурбогенератор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працює в повністю зануреному стані в простій вертикальній колоні й утримується на місці своєю власною масою. Він охолоджується проточною водою й може бути легко занурений і піднятий для технічного обслуговування.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Енергетичні характеристики гідроагрегатів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Flugt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5429264"/>
            <a:ext cx="5786478" cy="609584"/>
          </a:xfrm>
        </p:spPr>
        <p:txBody>
          <a:bodyPr>
            <a:normAutofit fontScale="25000" lnSpcReduction="20000"/>
          </a:bodyPr>
          <a:lstStyle/>
          <a:p>
            <a:endParaRPr lang="uk-UA" dirty="0" smtClean="0"/>
          </a:p>
          <a:p>
            <a:pPr>
              <a:buNone/>
            </a:pPr>
            <a:r>
              <a:rPr lang="uk-UA" dirty="0" smtClean="0"/>
              <a:t> </a:t>
            </a:r>
          </a:p>
          <a:p>
            <a:pPr algn="ctr">
              <a:buNone/>
            </a:pPr>
            <a:r>
              <a:rPr lang="uk-UA" dirty="0" smtClean="0"/>
              <a:t> </a:t>
            </a:r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Енергетичні характеристики гідроагрегатів </a:t>
            </a:r>
            <a:r>
              <a:rPr lang="uk-UA" sz="7200" dirty="0" err="1" smtClean="0">
                <a:latin typeface="Times New Roman" pitchFamily="18" charset="0"/>
                <a:cs typeface="Times New Roman" pitchFamily="18" charset="0"/>
              </a:rPr>
              <a:t>Flugt</a:t>
            </a:r>
            <a:endParaRPr lang="uk-UA" sz="6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pic>
        <p:nvPicPr>
          <p:cNvPr id="4" name="Рисунок 3" descr="Флюгт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604962" y="1962150"/>
            <a:ext cx="5934075" cy="3395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Фірма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WaterpumpsWpOy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(Фінляндія)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000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Більш дешеве аналогічне обладнання виробляється фірмою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WaterpumpsWpOy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(Фінляндія).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Мікро-ГЕС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потужністю 10-100 кВт з турбінами, розробленими на основі лопатевих насосів, виробляє чеський завод "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ДолніБенешов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". Їх основним недоліком є необхідність великих напорів (8-20 м), спричинена використанням у зворотних режимах насосних технологій.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632666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/>
              <a:t>Вступ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143404"/>
          </a:xfrm>
        </p:spPr>
        <p:txBody>
          <a:bodyPr>
            <a:noAutofit/>
          </a:bodyPr>
          <a:lstStyle/>
          <a:p>
            <a:pPr marL="0" indent="450000" algn="just"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Останнім часом, відбувається подорожчання енергетичних ресурсів та електричної енергії зокрема, у зв'язку з порівняно високими темпами росту споживання енергії й обмеженими можливостями задоволення попиту на органічне паливо. Тому усе більше уваги приділяється підвищенню енергоефективності підприємства. Одним із напрямів досягнення цієї мети є використання вторинних енергоресурсів, які безповоротно втрачаються.</a:t>
            </a:r>
          </a:p>
          <a:p>
            <a:pPr marL="0" indent="450000" algn="just"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Для відводу вторинного тепла від технологічних агрегатів найчастіше використається вода, як універсальний і доступний теплоносій, що має високу теплоємність та відносно низьку вартість.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algn="just"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Якщо відбір вторинної теплоти на комунальні й виробничі потреби відбувається хоча б частково, то потенційна енергія й енергія руху води безповоротно втрачаються.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Утилізація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надлишкового гідроресурсу (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гідроутилізація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), могло б істотно знизити споживання її з мережі та дозволило б виробляти власну електроенергію по відносно низькій собівартості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0000" algn="just"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Об’єми вторинної води можна порівняти зі стоком малих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річок.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Тому, для даного виду утилізації як найбільш доцільне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генеруюче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обладнання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розглянемо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стандартні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мікро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ГЕС.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Фірма СІNK (Чехія).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45000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Унікальні комплектні модулі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мікроГЕС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 напори від 1,3 м виробляються серійно фірмою СІNK (Чехія). Вони найбільш придатні для утилізації енергії в системах водопостачання, навіть питної води. Комплекти оснащуються досконалою мікропроцесорною системою автоматичного регулювання вихідних параметрів генератора і забезпечують максимальний ККД гідромашин. В основному, останні працюють паралельно з електромережею. Гідротурбіни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безкавітаційні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 водночас є аераторами води.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Поперечноструйні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турбіни даного виробника найбільш конкурентоздатні і виготовляються на основі п'яти базових (за діаметром) робочих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колес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що дозволило майже без додаткових технологічних витрат виробляти понад 110 модифікацій гідромашин для застосування в конкретних умовах, але з високими значеннями ККД і необхідної зони регулювання режиму.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Висновок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5429288"/>
          </a:xfrm>
        </p:spPr>
        <p:txBody>
          <a:bodyPr>
            <a:noAutofit/>
          </a:bodyPr>
          <a:lstStyle/>
          <a:p>
            <a:pPr marL="0" indent="450000"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МікроГЕС дозволяють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зберігати природний ландшафт, навколишнє середовище не тільки на етапі експлуатації, але й у процесі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будівництва. При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наступній експлуатації відсутній негативний вплив на якість води: вона повністю зберігає первісні природні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властивості.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У ріках зберігається риба, вода може використатися для водопостачання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населення.</a:t>
            </a:r>
          </a:p>
          <a:p>
            <a:pPr marL="0" indent="450000"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Ще одна перевага малої енергетики - економічність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, використання дешевої, доступної, поновлюваної енергії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дозволяє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виробляти дешеву електроенергію. До того ж спорудження об'єктів малої гідроенергетики низьковитратне й швидко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окупається.</a:t>
            </a:r>
          </a:p>
          <a:p>
            <a:pPr marL="0" indent="450000"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Для реалізації проектів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гідроутілізації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в рамках підприємства краще використовувати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заглибинні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МікроГЕС, оскільки вони є більш маневреними з точки зору монтажу та підключення до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мережі.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Унікальні комплектні модулі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мікроГЕС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на напори від 1,3 м виробляються серійно фірмою СІNK (Чехія). Вони найбільш придатні для утилізації енергії в системах водопостачання, навіть питної води.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Реалізація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такого проекту з погляду екології не нанесе збитку навколишньому середовищу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0000"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Утилізація механічної енергії вторинних водотоків підприємств перетворенням її в електричну – перспективний напрямок в енергозбереженні, що підвищує ефективність використання теплових вторинних енергоресурсів.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algn="just">
              <a:buNone/>
            </a:pP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7554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Існуючі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міні-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мікроГЕС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389120"/>
          </a:xfrm>
        </p:spPr>
        <p:txBody>
          <a:bodyPr>
            <a:noAutofit/>
          </a:bodyPr>
          <a:lstStyle/>
          <a:p>
            <a:pPr marL="0" indent="360000" algn="just">
              <a:buNone/>
            </a:pP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Розгляенемо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МікроГЕС, які працює на оборотній воді. Оборотна вода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вода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багаторазово використовувана в технологічному процесі по принципу замкнутих систем без скидання в поверхневі водойми або каналізацію.</a:t>
            </a:r>
          </a:p>
          <a:p>
            <a:pPr marL="0" indent="360000" algn="just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Виходячи з особливостей конструкції й способу установки розрізняють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buFont typeface="Arial" pitchFamily="34" charset="0"/>
              <a:buChar char="•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вільнопроточні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(використовувані в основному в руслах рік);</a:t>
            </a:r>
          </a:p>
          <a:p>
            <a:pPr marL="0" indent="360000">
              <a:buFont typeface="Arial" pitchFamily="34" charset="0"/>
              <a:buChar char="•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заглибні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мікроГЕС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Вільнопроточні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мікроГЕС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використовують кінетичну енергію потоку річки. Заглибні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мікроГЕС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цілорічної дії зручні для невеликих селищ і фермерських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господарств,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підприєств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70410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Вільнопроточні</a:t>
            </a:r>
            <a:r>
              <a:rPr lang="uk-UA" dirty="0" smtClean="0"/>
              <a:t> </a:t>
            </a:r>
            <a:r>
              <a:rPr lang="uk-UA" dirty="0" err="1" smtClean="0"/>
              <a:t>мікроГЕС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0000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Вільнопроточні</a:t>
            </a:r>
            <a:r>
              <a:rPr lang="uk-UA" sz="2400" dirty="0" smtClean="0"/>
              <a:t> </a:t>
            </a:r>
            <a:r>
              <a:rPr lang="uk-UA" sz="2400" dirty="0" err="1" smtClean="0"/>
              <a:t>мікроГЕС</a:t>
            </a:r>
            <a:r>
              <a:rPr lang="uk-UA" sz="2400" dirty="0" smtClean="0"/>
              <a:t> використовують кінетичну енергію потоку річки. Вони можуть істотно поліпшити енергопостачання і підвищити ефективність безлічі дрібних споживачів. Вони дозволяють зберегти природний ландшафт, навколишнє середовище Не тільки на етапі експлуатації, але і в процесі будівництва. При експлуатації таких ГЕС відсутній негативний вплив на якість води: Вона не втрачає первинних природних властивостей і може вживатися для водопостачання населення. І не робить негативного впливу на фауну річки. </a:t>
            </a:r>
            <a:endParaRPr lang="uk-UA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Вільнопроточна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мікроГЕС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448190" y="2139405"/>
            <a:ext cx="6247619" cy="39809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Заглибна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мікроГЕС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610112"/>
          </a:xfrm>
        </p:spPr>
        <p:txBody>
          <a:bodyPr>
            <a:noAutofit/>
          </a:bodyPr>
          <a:lstStyle/>
          <a:p>
            <a:pPr marL="0" lvl="0" indent="45720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uk-UA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Заглибна </a:t>
            </a:r>
            <a:r>
              <a:rPr lang="uk-UA" sz="16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мікроГЕС</a:t>
            </a:r>
            <a:r>
              <a:rPr lang="uk-UA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це така ГЕС, у якій </a:t>
            </a:r>
            <a:r>
              <a:rPr lang="uk-UA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використаються заглибні</a:t>
            </a:r>
            <a:r>
              <a:rPr lang="uk-UA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тобто </a:t>
            </a:r>
            <a:r>
              <a:rPr lang="uk-UA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розташовувані</a:t>
            </a:r>
            <a:r>
              <a:rPr lang="uk-UA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під водою гідроагрегати.</a:t>
            </a:r>
            <a:endParaRPr lang="ru-RU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45720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Такі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мікрогідроелектростанції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виробляє шведська фірма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Flugt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Заглибні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гідротурбогенератори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Flugt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являють собою агрегати, що складаються з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полуповоротно-лопастної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турбіни, трифазного асинхронного генератора й, при необхідності, планетарного редуктора з більшим терміном служби. Ці компактні закриті турбоагрегати виключають необхідність у довгих валах, звичайних силових передачах і верхній будові будинку ГЕС. Такий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гідротурбогенератор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працює в повністю зануреному стані в простій вертикальній колоні й утримується на місці своєю власною масою. Він прохолоджується навколишньою водою й може бути легко опущений і піднятий для установки й технічного обслуговування. </a:t>
            </a:r>
          </a:p>
          <a:p>
            <a:pPr marL="0" lvl="0" indent="45720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Принцип установки. Заглибні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гідротурбогенератори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призначені для установки у вертикальному положенні зі спеціальною трубою турбіни на фланцевому сідлі з утриманням під дією власної маси без постійного кріплення. Самі маленькі моделі, EL 7556 і EL7570, а також типи EL7585 і EL7600, із прямим приводом можуть бути також установлені горизонтально або під нахилом. Базова труба турбіни може бути приєднана до ряду інших настановних модулів, наприклад, до труб, турбінних водоводів і лотків, обраним з урахуванням існуючих на місці умов.</a:t>
            </a:r>
          </a:p>
          <a:p>
            <a:pPr marL="0" lvl="0" indent="45720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Для реалізації проектів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гідроутилізації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 рамках підприємства переважніше використати останні, тому що вони більш маневрені з погляду монтажу й підключення до мережі.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Заглибна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мікроГЕС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285984" y="1928802"/>
            <a:ext cx="4911549" cy="41100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Переваги</a:t>
            </a:r>
            <a:r>
              <a:rPr lang="ru-RU" dirty="0" smtClean="0"/>
              <a:t> м</a:t>
            </a:r>
            <a:r>
              <a:rPr lang="uk-UA" dirty="0" smtClean="0"/>
              <a:t>і</a:t>
            </a:r>
            <a:r>
              <a:rPr lang="ru-RU" dirty="0" err="1" smtClean="0"/>
              <a:t>кроГЕС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/>
          <a:lstStyle/>
          <a:p>
            <a:pPr marL="0" indent="450000" algn="just">
              <a:buFont typeface="Arial" pitchFamily="34" charset="0"/>
              <a:buChar char="•"/>
            </a:pPr>
            <a:r>
              <a:rPr lang="uk-UA" dirty="0" smtClean="0"/>
              <a:t>придатні для тривалої експлуатації без ремонтів;</a:t>
            </a:r>
          </a:p>
          <a:p>
            <a:pPr marL="0" indent="450000" algn="just">
              <a:buFont typeface="Arial" pitchFamily="34" charset="0"/>
              <a:buChar char="•"/>
            </a:pPr>
            <a:r>
              <a:rPr lang="uk-UA" dirty="0" smtClean="0"/>
              <a:t> як правило, поставляються одним або кількома скомпонованими блоками, що спрощує монтаж на місці установки;</a:t>
            </a:r>
          </a:p>
          <a:p>
            <a:pPr marL="0" indent="450000" algn="just">
              <a:buFont typeface="Arial" pitchFamily="34" charset="0"/>
              <a:buChar char="•"/>
            </a:pPr>
            <a:r>
              <a:rPr lang="uk-UA" dirty="0" smtClean="0"/>
              <a:t> мають максимально спрощену конструкцію з мінімальною кількістю регулюючих органів;</a:t>
            </a:r>
          </a:p>
          <a:p>
            <a:pPr marL="0" indent="450000" algn="just">
              <a:buFont typeface="Arial" pitchFamily="34" charset="0"/>
              <a:buChar char="•"/>
            </a:pPr>
            <a:r>
              <a:rPr lang="uk-UA" dirty="0" smtClean="0"/>
              <a:t> потребують незначних витрат на установку і обслуговування в процесі експлуатації.</a:t>
            </a:r>
          </a:p>
          <a:p>
            <a:pPr marL="0" indent="450000"/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Виробники </a:t>
            </a:r>
            <a:r>
              <a:rPr lang="uk-UA" dirty="0" err="1" smtClean="0"/>
              <a:t>мікроГЕС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14842"/>
          </a:xfrm>
        </p:spPr>
        <p:txBody>
          <a:bodyPr>
            <a:noAutofit/>
          </a:bodyPr>
          <a:lstStyle/>
          <a:p>
            <a:pPr marL="0" indent="450000"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Широкому використанню енергії водотоків систем технічного водопостачання перешкоджає відсутність гідравлічних турбін для малих напорів – 1,5-3 м за досить великих витрат води – 2-10 м</a:t>
            </a:r>
            <a:r>
              <a:rPr lang="uk-UA" sz="1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/с. Лише останніми роками на ці потенційні енергоресурси звернули увагу в гідромашинобудуванні.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даний час ряд вітчизняних та закордонних виробників випускають придатні для зазначених цілей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мікроГЕС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а також пропонують широкий модельний ряд такого енергетичного устаткування. Їх номінальні параметри дозволяють утилізувати потік води практично будь-якого напору й витрати. </a:t>
            </a:r>
          </a:p>
          <a:p>
            <a:pPr marL="0" indent="450000"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Для реалізації проектів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гідроутілізації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в рамках підприємства краще використовувати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заглибинні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МікроГЕС, оскільки вони є більш маневреними з точки зору монтажу та підключення до мережі. </a:t>
            </a:r>
          </a:p>
          <a:p>
            <a:pPr marL="0" indent="450000" algn="just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Проектуванням і розробкою устаткування для таких ГЕС займаються багато російських науково-виробничих організацій і фірм. Одна з найбільших - міжгалузеве науково-технічне об'єднання “ІНСЕТ” (Санкт-Петербург).</a:t>
            </a:r>
          </a:p>
          <a:p>
            <a:endParaRPr lang="uk-UA" sz="11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1285</Words>
  <Application>Microsoft Office PowerPoint</Application>
  <PresentationFormat>Экран (4:3)</PresentationFormat>
  <Paragraphs>89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Поток</vt:lpstr>
      <vt:lpstr>Документ</vt:lpstr>
      <vt:lpstr>Підвищення енергоефективності металургійного підприємства методом створення системи утилізації вторинного гідроенергетичного ресурсу.</vt:lpstr>
      <vt:lpstr>Вступ</vt:lpstr>
      <vt:lpstr>Існуючі міні- та мікроГЕС</vt:lpstr>
      <vt:lpstr>Вільнопроточні мікроГЕС</vt:lpstr>
      <vt:lpstr>Вільнопроточна мікроГЕС</vt:lpstr>
      <vt:lpstr>Заглибна мікроГЕС</vt:lpstr>
      <vt:lpstr>Заглибна мікроГЕС</vt:lpstr>
      <vt:lpstr>Переваги мікроГЕС</vt:lpstr>
      <vt:lpstr>Виробники мікроГЕС</vt:lpstr>
      <vt:lpstr>Гідроагрегати,які випускає організація “ІНСЕТ”</vt:lpstr>
      <vt:lpstr>Енергетичні характеристики гідроагрегатів «ІНСЕТ»</vt:lpstr>
      <vt:lpstr>Габаритні і установочні розміри пропелерної мікро-ГЕС 50 Пр</vt:lpstr>
      <vt:lpstr>Пристрій регулювання напруги і частоти</vt:lpstr>
      <vt:lpstr>Основні технічні характеристики мікро-ГЕС із пропелерними турбінами виробництва «ІНСЕТ»</vt:lpstr>
      <vt:lpstr>Основні технічні характеристики мікро-ГЕС із діагональною й ковшовою турбінами МНТО «ІНСЕТ»</vt:lpstr>
      <vt:lpstr>ВАТ «Турбоатом»</vt:lpstr>
      <vt:lpstr>Мікро-ГЕС виготовляє швецька фірма Flugt</vt:lpstr>
      <vt:lpstr>Енергетичні характеристики гідроагрегатів Flugt</vt:lpstr>
      <vt:lpstr>Фірма WaterpumpsWpOy (Фінляндія)</vt:lpstr>
      <vt:lpstr>Фірма СІNK (Чехія).</vt:lpstr>
      <vt:lpstr>Висновок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33</cp:revision>
  <dcterms:created xsi:type="dcterms:W3CDTF">2020-11-02T11:13:04Z</dcterms:created>
  <dcterms:modified xsi:type="dcterms:W3CDTF">2020-11-03T09:31:33Z</dcterms:modified>
</cp:coreProperties>
</file>