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</p:sldIdLst>
  <p:sldSz cx="9144000" cy="5143500" type="screen16x9"/>
  <p:notesSz cx="6858000" cy="9144000"/>
  <p:embeddedFontLst>
    <p:embeddedFont>
      <p:font typeface="Lato" panose="020B0604020202020204" charset="0"/>
      <p:regular r:id="rId13"/>
      <p:bold r:id="rId14"/>
      <p:italic r:id="rId15"/>
      <p:boldItalic r:id="rId16"/>
    </p:embeddedFont>
    <p:embeddedFont>
      <p:font typeface="Raleway" panose="020B0604020202020204" charset="-52"/>
      <p:regular r:id="rId17"/>
      <p:bold r:id="rId18"/>
      <p:italic r:id="rId19"/>
      <p:boldItalic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5" d="100"/>
          <a:sy n="145" d="100"/>
        </p:scale>
        <p:origin x="624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329918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7458124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25efb39973b_0_6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25efb39973b_0_6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696211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25efb39973b_0_5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25efb39973b_0_5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909648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25efb39973b_0_5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25efb39973b_0_5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113929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25efb39973b_0_5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25efb39973b_0_5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065858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25efb39973b_0_5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25efb39973b_0_5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86637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25efb39973b_0_5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25efb39973b_0_5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133406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25efb39973b_0_5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25efb39973b_0_59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156983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25efb39973b_0_6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25efb39973b_0_6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130517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25efb39973b_0_6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25efb39973b_0_6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64862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" name="Google Shape;11;p2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2" name="Google Shape;12;p2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2371725" y="630225"/>
            <a:ext cx="6331500" cy="154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2390267" y="3238450"/>
            <a:ext cx="6331500" cy="1241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1" name="Google Shape;61;p11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2" name="Google Shape;62;p11"/>
          <p:cNvCxnSpPr/>
          <p:nvPr/>
        </p:nvCxnSpPr>
        <p:spPr>
          <a:xfrm>
            <a:off x="425200" y="415650"/>
            <a:ext cx="82968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63" name="Google Shape;63;p11"/>
          <p:cNvSpPr txBox="1">
            <a:spLocks noGrp="1"/>
          </p:cNvSpPr>
          <p:nvPr>
            <p:ph type="title" hasCustomPrompt="1"/>
          </p:nvPr>
        </p:nvSpPr>
        <p:spPr>
          <a:xfrm>
            <a:off x="853950" y="1304850"/>
            <a:ext cx="7436100" cy="15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r>
              <a:t>xx%</a:t>
            </a:r>
          </a:p>
        </p:txBody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853950" y="2919450"/>
            <a:ext cx="7436100" cy="107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2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Google Shape;17;p3"/>
          <p:cNvCxnSpPr/>
          <p:nvPr/>
        </p:nvCxnSpPr>
        <p:spPr>
          <a:xfrm>
            <a:off x="425200" y="415650"/>
            <a:ext cx="8296800" cy="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8" name="Google Shape;18;p3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9" name="Google Shape;19;p3"/>
          <p:cNvSpPr txBox="1">
            <a:spLocks noGrp="1"/>
          </p:cNvSpPr>
          <p:nvPr>
            <p:ph type="title"/>
          </p:nvPr>
        </p:nvSpPr>
        <p:spPr>
          <a:xfrm>
            <a:off x="406425" y="1806825"/>
            <a:ext cx="8296800" cy="154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Google Shape;22;p4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3" name="Google Shape;23;p4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4" name="Google Shape;24;p4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5" name="Google Shape;25;p4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body" idx="1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Google Shape;29;p5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0" name="Google Shape;30;p5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1" name="Google Shape;31;p5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2" name="Google Shape;32;p5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body" idx="1"/>
          </p:nvPr>
        </p:nvSpPr>
        <p:spPr>
          <a:xfrm>
            <a:off x="2400303" y="1602675"/>
            <a:ext cx="3071400" cy="300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body" idx="2"/>
          </p:nvPr>
        </p:nvSpPr>
        <p:spPr>
          <a:xfrm>
            <a:off x="5650572" y="1602675"/>
            <a:ext cx="3071400" cy="300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303300" y="411575"/>
            <a:ext cx="8520600" cy="63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Google Shape;40;p7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319500" y="936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319500" y="1846804"/>
            <a:ext cx="2808000" cy="280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lt2"/>
        </a:solidFill>
        <a:effectLst/>
      </p:bgPr>
    </p:bg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Google Shape;45;p8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283103" y="712141"/>
            <a:ext cx="6244200" cy="3835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9"/>
          <p:cNvSpPr/>
          <p:nvPr/>
        </p:nvSpPr>
        <p:spPr>
          <a:xfrm>
            <a:off x="4572000" y="1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50" name="Google Shape;5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51" name="Google Shape;51;p9"/>
          <p:cNvSpPr txBox="1">
            <a:spLocks noGrp="1"/>
          </p:cNvSpPr>
          <p:nvPr>
            <p:ph type="title"/>
          </p:nvPr>
        </p:nvSpPr>
        <p:spPr>
          <a:xfrm>
            <a:off x="265500" y="1397350"/>
            <a:ext cx="4045200" cy="1318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subTitle" idx="1"/>
          </p:nvPr>
        </p:nvSpPr>
        <p:spPr>
          <a:xfrm>
            <a:off x="265500" y="273537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6" name="Google Shape;56;p10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7" name="Google Shape;57;p10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58" name="Google Shape;58;p10"/>
          <p:cNvSpPr txBox="1">
            <a:spLocks noGrp="1"/>
          </p:cNvSpPr>
          <p:nvPr>
            <p:ph type="body" idx="1"/>
          </p:nvPr>
        </p:nvSpPr>
        <p:spPr>
          <a:xfrm>
            <a:off x="328017" y="4226025"/>
            <a:ext cx="83886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wiss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ato"/>
              <a:buChar char="●"/>
              <a:defRPr sz="18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3"/>
          <p:cNvSpPr txBox="1">
            <a:spLocks noGrp="1"/>
          </p:cNvSpPr>
          <p:nvPr>
            <p:ph type="ctrTitle"/>
          </p:nvPr>
        </p:nvSpPr>
        <p:spPr>
          <a:xfrm>
            <a:off x="2371725" y="630225"/>
            <a:ext cx="6331500" cy="154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dirty="0"/>
              <a:t>Управління </a:t>
            </a:r>
            <a:r>
              <a:rPr lang="uk" dirty="0" smtClean="0"/>
              <a:t>персоналом у публ</a:t>
            </a:r>
            <a:r>
              <a:rPr lang="uk-UA" dirty="0" err="1" smtClean="0"/>
              <a:t>ічному</a:t>
            </a:r>
            <a:r>
              <a:rPr lang="uk-UA" dirty="0" smtClean="0"/>
              <a:t> обслуговуванні</a:t>
            </a:r>
            <a:endParaRPr dirty="0"/>
          </a:p>
        </p:txBody>
      </p:sp>
      <p:sp>
        <p:nvSpPr>
          <p:cNvPr id="73" name="Google Shape;73;p13"/>
          <p:cNvSpPr txBox="1">
            <a:spLocks noGrp="1"/>
          </p:cNvSpPr>
          <p:nvPr>
            <p:ph type="subTitle" idx="1"/>
          </p:nvPr>
        </p:nvSpPr>
        <p:spPr>
          <a:xfrm>
            <a:off x="2390267" y="3238450"/>
            <a:ext cx="6331500" cy="1241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Масюк Олег Петрович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5"/>
          <p:cNvSpPr txBox="1">
            <a:spLocks noGrp="1"/>
          </p:cNvSpPr>
          <p:nvPr>
            <p:ph type="title"/>
          </p:nvPr>
        </p:nvSpPr>
        <p:spPr>
          <a:xfrm>
            <a:off x="853950" y="1304850"/>
            <a:ext cx="7436100" cy="15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Дякую за увагу!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7"/>
          <p:cNvSpPr txBox="1">
            <a:spLocks noGrp="1"/>
          </p:cNvSpPr>
          <p:nvPr>
            <p:ph type="title"/>
          </p:nvPr>
        </p:nvSpPr>
        <p:spPr>
          <a:xfrm>
            <a:off x="303300" y="411575"/>
            <a:ext cx="8520600" cy="63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dirty="0"/>
              <a:t>Вимоги до менеджера </a:t>
            </a:r>
            <a:r>
              <a:rPr lang="uk" dirty="0" smtClean="0"/>
              <a:t>публічної служби</a:t>
            </a:r>
            <a:r>
              <a:rPr lang="uk" dirty="0"/>
              <a:t>:</a:t>
            </a:r>
            <a:endParaRPr dirty="0"/>
          </a:p>
        </p:txBody>
      </p:sp>
      <p:sp>
        <p:nvSpPr>
          <p:cNvPr id="100" name="Google Shape;100;p17"/>
          <p:cNvSpPr txBox="1"/>
          <p:nvPr/>
        </p:nvSpPr>
        <p:spPr>
          <a:xfrm>
            <a:off x="534200" y="1320225"/>
            <a:ext cx="8028000" cy="3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just" rtl="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400"/>
              <a:buChar char="❖"/>
            </a:pPr>
            <a:r>
              <a:rPr lang="uk" sz="800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uk" sz="1200" dirty="0">
                <a:solidFill>
                  <a:schemeClr val="dk2"/>
                </a:solidFill>
              </a:rPr>
              <a:t>знання та дотримання нормативно-правової бази у сфері організації </a:t>
            </a:r>
            <a:r>
              <a:rPr lang="uk" sz="1200" dirty="0" smtClean="0">
                <a:solidFill>
                  <a:schemeClr val="dk2"/>
                </a:solidFill>
              </a:rPr>
              <a:t>публічної служби в </a:t>
            </a:r>
            <a:r>
              <a:rPr lang="uk" sz="1200" dirty="0">
                <a:solidFill>
                  <a:schemeClr val="dk2"/>
                </a:solidFill>
              </a:rPr>
              <a:t>країні та за її межами;</a:t>
            </a:r>
            <a:endParaRPr sz="1200" dirty="0">
              <a:solidFill>
                <a:schemeClr val="dk2"/>
              </a:solidFill>
            </a:endParaRPr>
          </a:p>
          <a:p>
            <a:pPr marL="457200" lvl="0" indent="-3175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❖"/>
            </a:pPr>
            <a:r>
              <a:rPr lang="uk" sz="800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uk" sz="1200" dirty="0">
                <a:solidFill>
                  <a:schemeClr val="dk2"/>
                </a:solidFill>
              </a:rPr>
              <a:t>наявність середньої спеціальної та вищої освіти у зазначеній галузі;</a:t>
            </a:r>
            <a:endParaRPr sz="1200" dirty="0">
              <a:solidFill>
                <a:schemeClr val="dk2"/>
              </a:solidFill>
            </a:endParaRPr>
          </a:p>
          <a:p>
            <a:pPr marL="457200" lvl="0" indent="-3175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❖"/>
            </a:pPr>
            <a:r>
              <a:rPr lang="uk" sz="800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uk" sz="1200" dirty="0">
                <a:solidFill>
                  <a:schemeClr val="dk2"/>
                </a:solidFill>
              </a:rPr>
              <a:t>практичний досвід в обраній сфері </a:t>
            </a:r>
            <a:r>
              <a:rPr lang="uk" sz="1200" dirty="0" smtClean="0">
                <a:solidFill>
                  <a:schemeClr val="dk2"/>
                </a:solidFill>
              </a:rPr>
              <a:t>(</a:t>
            </a:r>
            <a:r>
              <a:rPr lang="uk" sz="1200" dirty="0">
                <a:solidFill>
                  <a:schemeClr val="dk2"/>
                </a:solidFill>
              </a:rPr>
              <a:t>виробнича спіраль);</a:t>
            </a:r>
            <a:endParaRPr sz="1200" dirty="0">
              <a:solidFill>
                <a:schemeClr val="dk2"/>
              </a:solidFill>
            </a:endParaRPr>
          </a:p>
          <a:p>
            <a:pPr marL="457200" lvl="0" indent="-3175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❖"/>
            </a:pPr>
            <a:r>
              <a:rPr lang="uk" sz="800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uk" sz="1200" dirty="0">
                <a:solidFill>
                  <a:schemeClr val="dk2"/>
                </a:solidFill>
              </a:rPr>
              <a:t>фундаментальні знання та практичні навички з менеджменту організації та управління персоналом;</a:t>
            </a:r>
            <a:endParaRPr sz="1200" dirty="0">
              <a:solidFill>
                <a:schemeClr val="dk2"/>
              </a:solidFill>
            </a:endParaRPr>
          </a:p>
          <a:p>
            <a:pPr marL="457200" lvl="0" indent="-3175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❖"/>
            </a:pPr>
            <a:r>
              <a:rPr lang="uk" sz="800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uk" sz="1200" dirty="0">
                <a:solidFill>
                  <a:schemeClr val="dk2"/>
                </a:solidFill>
              </a:rPr>
              <a:t>лідерські якості, які дозволять сформувати якісну взаємодію «керівник – підлеглий» в </a:t>
            </a:r>
            <a:r>
              <a:rPr lang="uk" sz="1200" dirty="0" smtClean="0">
                <a:solidFill>
                  <a:schemeClr val="dk2"/>
                </a:solidFill>
              </a:rPr>
              <a:t>публічній </a:t>
            </a:r>
            <a:r>
              <a:rPr lang="uk" sz="1200" dirty="0">
                <a:solidFill>
                  <a:schemeClr val="dk2"/>
                </a:solidFill>
              </a:rPr>
              <a:t>службі;</a:t>
            </a:r>
            <a:endParaRPr sz="1200" dirty="0">
              <a:solidFill>
                <a:schemeClr val="dk2"/>
              </a:solidFill>
            </a:endParaRPr>
          </a:p>
          <a:p>
            <a:pPr marL="457200" lvl="0" indent="-3238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Char char="❖"/>
            </a:pPr>
            <a:r>
              <a:rPr lang="uk" sz="1200" dirty="0">
                <a:solidFill>
                  <a:schemeClr val="dk2"/>
                </a:solidFill>
              </a:rPr>
              <a:t>трудовий </a:t>
            </a:r>
            <a:r>
              <a:rPr lang="uk" sz="1200" dirty="0" smtClean="0">
                <a:solidFill>
                  <a:schemeClr val="dk2"/>
                </a:solidFill>
              </a:rPr>
              <a:t>стаж за спеціальністю;</a:t>
            </a:r>
            <a:endParaRPr sz="1200" dirty="0">
              <a:solidFill>
                <a:schemeClr val="dk2"/>
              </a:solidFill>
            </a:endParaRPr>
          </a:p>
          <a:p>
            <a:pPr marL="457200" lvl="0" indent="-3175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❖"/>
            </a:pPr>
            <a:r>
              <a:rPr lang="uk" sz="800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uk" sz="1200" dirty="0">
                <a:solidFill>
                  <a:schemeClr val="dk2"/>
                </a:solidFill>
              </a:rPr>
              <a:t>досвід ефективного використання матеріального забезпечення установи (гранти та європейські цінності);</a:t>
            </a:r>
            <a:endParaRPr sz="1200" dirty="0">
              <a:solidFill>
                <a:schemeClr val="dk2"/>
              </a:solidFill>
            </a:endParaRPr>
          </a:p>
          <a:p>
            <a:pPr marL="457200" lvl="0" indent="-3175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❖"/>
            </a:pPr>
            <a:r>
              <a:rPr lang="uk" sz="800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uk" sz="1200" dirty="0">
                <a:solidFill>
                  <a:schemeClr val="dk2"/>
                </a:solidFill>
              </a:rPr>
              <a:t>популяризація та підтримка етичного </a:t>
            </a:r>
            <a:r>
              <a:rPr lang="uk" sz="1200" dirty="0" smtClean="0">
                <a:solidFill>
                  <a:schemeClr val="dk2"/>
                </a:solidFill>
              </a:rPr>
              <a:t>кодексу.</a:t>
            </a:r>
            <a:endParaRPr sz="1200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8"/>
          <p:cNvSpPr txBox="1">
            <a:spLocks noGrp="1"/>
          </p:cNvSpPr>
          <p:nvPr>
            <p:ph type="title"/>
          </p:nvPr>
        </p:nvSpPr>
        <p:spPr>
          <a:xfrm>
            <a:off x="303300" y="411575"/>
            <a:ext cx="8520600" cy="63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990"/>
              <a:buFont typeface="Arial"/>
              <a:buNone/>
            </a:pPr>
            <a:r>
              <a:rPr lang="uk" sz="1590" dirty="0">
                <a:latin typeface="Arial"/>
                <a:ea typeface="Arial"/>
                <a:cs typeface="Arial"/>
                <a:sym typeface="Arial"/>
              </a:rPr>
              <a:t>Особистісні якості потенційних менеджерів в </a:t>
            </a:r>
            <a:r>
              <a:rPr lang="uk" sz="1590" dirty="0" smtClean="0">
                <a:latin typeface="Arial"/>
                <a:ea typeface="Arial"/>
                <a:cs typeface="Arial"/>
                <a:sym typeface="Arial"/>
              </a:rPr>
              <a:t>публічному обслуговуванні</a:t>
            </a:r>
            <a:endParaRPr sz="1590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SzPts val="990"/>
              <a:buNone/>
            </a:pPr>
            <a:endParaRPr sz="2700" dirty="0"/>
          </a:p>
        </p:txBody>
      </p:sp>
      <p:pic>
        <p:nvPicPr>
          <p:cNvPr id="106" name="Google Shape;106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22875" y="1051175"/>
            <a:ext cx="5695950" cy="3714750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18"/>
          <p:cNvSpPr txBox="1"/>
          <p:nvPr/>
        </p:nvSpPr>
        <p:spPr>
          <a:xfrm>
            <a:off x="2098600" y="1304950"/>
            <a:ext cx="870000" cy="1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9"/>
          <p:cNvSpPr txBox="1">
            <a:spLocks noGrp="1"/>
          </p:cNvSpPr>
          <p:nvPr>
            <p:ph type="body" idx="1"/>
          </p:nvPr>
        </p:nvSpPr>
        <p:spPr>
          <a:xfrm>
            <a:off x="2400303" y="1602675"/>
            <a:ext cx="3071400" cy="300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uk" sz="1600" i="1" dirty="0">
                <a:highlight>
                  <a:schemeClr val="lt1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Специфікою управління персоналом </a:t>
            </a:r>
            <a:r>
              <a:rPr lang="uk" sz="1600" i="1" dirty="0" smtClean="0">
                <a:highlight>
                  <a:schemeClr val="lt1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є </a:t>
            </a:r>
            <a:r>
              <a:rPr lang="uk" sz="1600" i="1" dirty="0">
                <a:highlight>
                  <a:schemeClr val="lt1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вміння керівника підтримувати емоційну стабільність працівників, сприяти їх психологічному розвантаженню та збереженню конструктивної професійної позиції.</a:t>
            </a:r>
            <a:endParaRPr sz="1900" i="1" dirty="0">
              <a:highlight>
                <a:schemeClr val="lt1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14" name="Google Shape;114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31728" y="1602675"/>
            <a:ext cx="3367498" cy="245646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3936003" y="842037"/>
            <a:ext cx="44667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Піраміда управління персоналом: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uk" sz="1800" b="0" dirty="0">
                <a:latin typeface="Lato"/>
                <a:ea typeface="Lato"/>
                <a:cs typeface="Lato"/>
                <a:sym typeface="Lato"/>
              </a:rPr>
              <a:t>Управління стресами у менеджменті </a:t>
            </a:r>
            <a:r>
              <a:rPr lang="uk" sz="1800" b="0" dirty="0" smtClean="0">
                <a:latin typeface="Lato"/>
                <a:ea typeface="Lato"/>
                <a:cs typeface="Lato"/>
                <a:sym typeface="Lato"/>
              </a:rPr>
              <a:t>публічного обслуговування: </a:t>
            </a:r>
            <a:endParaRPr sz="1800" b="0" dirty="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20" name="Google Shape;120;p20"/>
          <p:cNvSpPr txBox="1">
            <a:spLocks noGrp="1"/>
          </p:cNvSpPr>
          <p:nvPr>
            <p:ph type="body" idx="1"/>
          </p:nvPr>
        </p:nvSpPr>
        <p:spPr>
          <a:xfrm>
            <a:off x="1147725" y="1211350"/>
            <a:ext cx="4201200" cy="300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10000"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b="1"/>
              <a:t>Стрес </a:t>
            </a:r>
            <a:r>
              <a:rPr lang="uk"/>
              <a:t>– це сукупність захисних фізіологічних реакцій, що виникають в організмі людини й тварин у відповідь на дію різноманітних несприятливих факторів (стресорів).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uk"/>
              <a:t>Реакції на стрес:</a:t>
            </a:r>
            <a:endParaRPr/>
          </a:p>
          <a:p>
            <a:pPr marL="457200" lvl="0" indent="-334327" algn="l" rtl="0">
              <a:spcBef>
                <a:spcPts val="1200"/>
              </a:spcBef>
              <a:spcAft>
                <a:spcPts val="0"/>
              </a:spcAft>
              <a:buSzPct val="100000"/>
              <a:buAutoNum type="arabicPeriod"/>
            </a:pPr>
            <a:r>
              <a:rPr lang="uk"/>
              <a:t>Типові фізіологічні реакції;</a:t>
            </a:r>
            <a:endParaRPr/>
          </a:p>
          <a:p>
            <a:pPr marL="457200" lvl="0" indent="-334327" algn="l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uk"/>
              <a:t>Психологічні реакції на стрес;</a:t>
            </a:r>
            <a:endParaRPr/>
          </a:p>
          <a:p>
            <a:pPr marL="457200" lvl="0" indent="-334327" algn="l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uk"/>
              <a:t>Реакції пов'язані зі зміною поведінки.</a:t>
            </a:r>
            <a:endParaRPr/>
          </a:p>
        </p:txBody>
      </p:sp>
      <p:pic>
        <p:nvPicPr>
          <p:cNvPr id="121" name="Google Shape;121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23350" y="1666875"/>
            <a:ext cx="3281300" cy="1809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990"/>
              <a:buFont typeface="Arial"/>
              <a:buNone/>
            </a:pPr>
            <a:r>
              <a:rPr lang="uk" sz="2000"/>
              <a:t>Зниження негативної дії професійних стресорів:</a:t>
            </a:r>
            <a:endParaRPr sz="20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endParaRPr sz="2700"/>
          </a:p>
        </p:txBody>
      </p:sp>
      <p:sp>
        <p:nvSpPr>
          <p:cNvPr id="127" name="Google Shape;127;p21"/>
          <p:cNvSpPr txBox="1">
            <a:spLocks noGrp="1"/>
          </p:cNvSpPr>
          <p:nvPr>
            <p:ph type="body" idx="1"/>
          </p:nvPr>
        </p:nvSpPr>
        <p:spPr>
          <a:xfrm>
            <a:off x="2400303" y="1602675"/>
            <a:ext cx="3071400" cy="300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Для соціального працівника: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uk"/>
              <a:t>• удосконалення стилю і методів керівництва;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uk"/>
              <a:t>• редизайн посад;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uk"/>
              <a:t>• покращення умов праці;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uk"/>
              <a:t>• розвиток організаційної культури.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  <p:sp>
        <p:nvSpPr>
          <p:cNvPr id="128" name="Google Shape;128;p21"/>
          <p:cNvSpPr txBox="1">
            <a:spLocks noGrp="1"/>
          </p:cNvSpPr>
          <p:nvPr>
            <p:ph type="body" idx="2"/>
          </p:nvPr>
        </p:nvSpPr>
        <p:spPr>
          <a:xfrm>
            <a:off x="5650572" y="1602675"/>
            <a:ext cx="3071400" cy="300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Для менеджера: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uk"/>
              <a:t>• підтримка гарної фізичної форми;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uk"/>
              <a:t>• турбота про здоров'я персоналу;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uk"/>
              <a:t>• релаксація;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uk"/>
              <a:t>• тайм-менеджмент;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uk"/>
              <a:t>• вибір раціональної поведінки.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2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Починаючи із першого стресу на роботі:</a:t>
            </a:r>
            <a:endParaRPr/>
          </a:p>
        </p:txBody>
      </p:sp>
      <p:sp>
        <p:nvSpPr>
          <p:cNvPr id="134" name="Google Shape;134;p22"/>
          <p:cNvSpPr txBox="1">
            <a:spLocks noGrp="1"/>
          </p:cNvSpPr>
          <p:nvPr>
            <p:ph type="body" idx="1"/>
          </p:nvPr>
        </p:nvSpPr>
        <p:spPr>
          <a:xfrm>
            <a:off x="2400303" y="1602675"/>
            <a:ext cx="3071400" cy="300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b="1">
                <a:highlight>
                  <a:schemeClr val="lt1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п’ять основних етапів ефективного інтерв’ю: </a:t>
            </a:r>
            <a:endParaRPr b="1">
              <a:highlight>
                <a:schemeClr val="lt1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17500" algn="l" rtl="0">
              <a:spcBef>
                <a:spcPts val="1200"/>
              </a:spcBef>
              <a:spcAft>
                <a:spcPts val="0"/>
              </a:spcAft>
              <a:buSzPts val="1400"/>
              <a:buFont typeface="Times New Roman"/>
              <a:buChar char="●"/>
            </a:pPr>
            <a:r>
              <a:rPr lang="uk">
                <a:highlight>
                  <a:schemeClr val="lt1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встановлення контакту, </a:t>
            </a:r>
            <a:endParaRPr>
              <a:highlight>
                <a:schemeClr val="lt1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Times New Roman"/>
              <a:buChar char="●"/>
            </a:pPr>
            <a:r>
              <a:rPr lang="uk">
                <a:highlight>
                  <a:schemeClr val="lt1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коротка розповідь про організацію та вакансію,</a:t>
            </a:r>
            <a:endParaRPr>
              <a:highlight>
                <a:schemeClr val="lt1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Times New Roman"/>
              <a:buChar char="●"/>
            </a:pPr>
            <a:r>
              <a:rPr lang="uk">
                <a:highlight>
                  <a:schemeClr val="lt1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власне інтерв’ю, </a:t>
            </a:r>
            <a:endParaRPr>
              <a:highlight>
                <a:schemeClr val="lt1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Times New Roman"/>
              <a:buChar char="●"/>
            </a:pPr>
            <a:r>
              <a:rPr lang="uk">
                <a:highlight>
                  <a:schemeClr val="lt1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питання претендента,</a:t>
            </a:r>
            <a:endParaRPr>
              <a:highlight>
                <a:schemeClr val="lt1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Times New Roman"/>
              <a:buChar char="●"/>
            </a:pPr>
            <a:r>
              <a:rPr lang="uk">
                <a:highlight>
                  <a:schemeClr val="lt1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алгоритм продовження взаємодії .</a:t>
            </a:r>
            <a:endParaRPr>
              <a:highlight>
                <a:schemeClr val="lt1"/>
              </a:highlight>
            </a:endParaRPr>
          </a:p>
        </p:txBody>
      </p:sp>
      <p:pic>
        <p:nvPicPr>
          <p:cNvPr id="135" name="Google Shape;135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76175" y="1456150"/>
            <a:ext cx="2270475" cy="30024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00"/>
        </a:solidFill>
        <a:effectLst/>
      </p:bgPr>
    </p:bg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3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dirty="0"/>
              <a:t>В управлінні персоналом важлива роль керівника </a:t>
            </a:r>
            <a:r>
              <a:rPr lang="uk" dirty="0" smtClean="0"/>
              <a:t>публічної </a:t>
            </a:r>
            <a:r>
              <a:rPr lang="uk" dirty="0"/>
              <a:t>служби:</a:t>
            </a:r>
            <a:endParaRPr dirty="0"/>
          </a:p>
        </p:txBody>
      </p:sp>
      <p:sp>
        <p:nvSpPr>
          <p:cNvPr id="141" name="Google Shape;141;p23"/>
          <p:cNvSpPr txBox="1">
            <a:spLocks noGrp="1"/>
          </p:cNvSpPr>
          <p:nvPr>
            <p:ph type="body" idx="1"/>
          </p:nvPr>
        </p:nvSpPr>
        <p:spPr>
          <a:xfrm>
            <a:off x="2400303" y="1602675"/>
            <a:ext cx="3071400" cy="300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" sz="1700" b="1" i="1" dirty="0">
                <a:latin typeface="Times New Roman"/>
                <a:ea typeface="Times New Roman"/>
                <a:cs typeface="Times New Roman"/>
                <a:sym typeface="Times New Roman"/>
              </a:rPr>
              <a:t>Мотивація є однією зі сторін відносин між менеджерами та працівниками. Менеджери </a:t>
            </a:r>
            <a:r>
              <a:rPr lang="uk" sz="1700" b="1" i="1" dirty="0" smtClean="0">
                <a:latin typeface="Times New Roman"/>
                <a:ea typeface="Times New Roman"/>
                <a:cs typeface="Times New Roman"/>
                <a:sym typeface="Times New Roman"/>
              </a:rPr>
              <a:t>повинні </a:t>
            </a:r>
            <a:r>
              <a:rPr lang="uk" sz="1700" b="1" i="1" dirty="0">
                <a:latin typeface="Times New Roman"/>
                <a:ea typeface="Times New Roman"/>
                <a:cs typeface="Times New Roman"/>
                <a:sym typeface="Times New Roman"/>
              </a:rPr>
              <a:t>розуміти, що мотивує персонал, а також як його надихнути на працю.</a:t>
            </a:r>
            <a:endParaRPr sz="1700" b="1" i="1" dirty="0"/>
          </a:p>
        </p:txBody>
      </p:sp>
      <p:pic>
        <p:nvPicPr>
          <p:cNvPr id="142" name="Google Shape;142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34753" y="1866825"/>
            <a:ext cx="2428875" cy="2343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4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16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Мотивація персоналу </a:t>
            </a:r>
            <a:r>
              <a:rPr lang="uk" sz="1600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публічної </a:t>
            </a:r>
            <a:r>
              <a:rPr lang="uk" sz="16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служби необхідна для збільшення ефективності: </a:t>
            </a:r>
            <a:endParaRPr sz="3200" dirty="0"/>
          </a:p>
        </p:txBody>
      </p:sp>
      <p:sp>
        <p:nvSpPr>
          <p:cNvPr id="148" name="Google Shape;148;p24"/>
          <p:cNvSpPr txBox="1">
            <a:spLocks noGrp="1"/>
          </p:cNvSpPr>
          <p:nvPr>
            <p:ph type="body" idx="1"/>
          </p:nvPr>
        </p:nvSpPr>
        <p:spPr>
          <a:xfrm>
            <a:off x="2400297" y="1602675"/>
            <a:ext cx="6398100" cy="300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175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400"/>
              <a:buChar char="❖"/>
            </a:pPr>
            <a:r>
              <a:rPr lang="uk" sz="900" dirty="0">
                <a:solidFill>
                  <a:schemeClr val="bg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uk" sz="1600" b="1" dirty="0">
                <a:solidFill>
                  <a:schemeClr val="bg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практичної роботи щодо обслуговування клієнтів установи;</a:t>
            </a:r>
            <a:endParaRPr sz="1600" b="1" dirty="0">
              <a:solidFill>
                <a:schemeClr val="bg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175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400"/>
              <a:buChar char="❖"/>
            </a:pPr>
            <a:r>
              <a:rPr lang="uk" sz="900" dirty="0">
                <a:solidFill>
                  <a:schemeClr val="bg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uk" sz="1600" b="1" dirty="0">
                <a:solidFill>
                  <a:schemeClr val="bg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управління та супроводу діяльності </a:t>
            </a:r>
            <a:r>
              <a:rPr lang="uk" sz="1600" b="1" dirty="0" smtClean="0">
                <a:solidFill>
                  <a:schemeClr val="bg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персоналу;</a:t>
            </a:r>
            <a:endParaRPr sz="1600" b="1" dirty="0">
              <a:solidFill>
                <a:schemeClr val="bg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175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400"/>
              <a:buChar char="❖"/>
            </a:pPr>
            <a:r>
              <a:rPr lang="uk" sz="900" dirty="0">
                <a:solidFill>
                  <a:schemeClr val="bg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uk" sz="1600" b="1" dirty="0">
                <a:solidFill>
                  <a:schemeClr val="bg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участі працівників у неформальних заходах установи;</a:t>
            </a:r>
            <a:endParaRPr sz="1600" b="1" dirty="0">
              <a:solidFill>
                <a:schemeClr val="bg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175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400"/>
              <a:buChar char="❖"/>
            </a:pPr>
            <a:r>
              <a:rPr lang="uk" sz="900" dirty="0">
                <a:solidFill>
                  <a:schemeClr val="bg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uk" sz="1600" b="1" dirty="0">
                <a:solidFill>
                  <a:schemeClr val="bg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докладання зусиль до навчання персоналу;</a:t>
            </a:r>
            <a:endParaRPr sz="1600" b="1" dirty="0">
              <a:solidFill>
                <a:schemeClr val="bg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302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600"/>
              <a:buChar char="❖"/>
            </a:pPr>
            <a:r>
              <a:rPr lang="uk" sz="1600" b="1" dirty="0">
                <a:solidFill>
                  <a:schemeClr val="bg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просування </a:t>
            </a:r>
            <a:r>
              <a:rPr lang="uk" sz="1600" b="1">
                <a:solidFill>
                  <a:schemeClr val="bg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організації </a:t>
            </a:r>
            <a:r>
              <a:rPr lang="uk" sz="1600" b="1" smtClean="0">
                <a:solidFill>
                  <a:schemeClr val="bg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 громаді.</a:t>
            </a:r>
            <a:endParaRPr sz="1600" b="1" dirty="0">
              <a:solidFill>
                <a:schemeClr val="bg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wiss">
  <a:themeElements>
    <a:clrScheme name="Swiss">
      <a:dk1>
        <a:srgbClr val="F46524"/>
      </a:dk1>
      <a:lt1>
        <a:srgbClr val="FFFFFF"/>
      </a:lt1>
      <a:dk2>
        <a:srgbClr val="000000"/>
      </a:dk2>
      <a:lt2>
        <a:srgbClr val="757575"/>
      </a:lt2>
      <a:accent1>
        <a:srgbClr val="01579B"/>
      </a:accent1>
      <a:accent2>
        <a:srgbClr val="27C7BD"/>
      </a:accent2>
      <a:accent3>
        <a:srgbClr val="0099E8"/>
      </a:accent3>
      <a:accent4>
        <a:srgbClr val="51B9A3"/>
      </a:accent4>
      <a:accent5>
        <a:srgbClr val="FB8C00"/>
      </a:accent5>
      <a:accent6>
        <a:srgbClr val="FFAE88"/>
      </a:accent6>
      <a:hlink>
        <a:srgbClr val="0277BD"/>
      </a:hlink>
      <a:folHlink>
        <a:srgbClr val="0277B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368</Words>
  <Application>Microsoft Office PowerPoint</Application>
  <PresentationFormat>Экран (16:9)</PresentationFormat>
  <Paragraphs>48</Paragraphs>
  <Slides>10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Times New Roman</vt:lpstr>
      <vt:lpstr>Lato</vt:lpstr>
      <vt:lpstr>Arial</vt:lpstr>
      <vt:lpstr>Raleway</vt:lpstr>
      <vt:lpstr>Swiss</vt:lpstr>
      <vt:lpstr>Управління персоналом у публічному обслуговуванні</vt:lpstr>
      <vt:lpstr>Вимоги до менеджера публічної служби:</vt:lpstr>
      <vt:lpstr>Особистісні якості потенційних менеджерів в публічному обслуговуванні </vt:lpstr>
      <vt:lpstr>Презентация PowerPoint</vt:lpstr>
      <vt:lpstr>Управління стресами у менеджменті публічного обслуговування: </vt:lpstr>
      <vt:lpstr>Зниження негативної дії професійних стресорів: </vt:lpstr>
      <vt:lpstr>Починаючи із першого стресу на роботі:</vt:lpstr>
      <vt:lpstr>В управлінні персоналом важлива роль керівника публічної служби:</vt:lpstr>
      <vt:lpstr>Мотивація персоналу публічної служби необхідна для збільшення ефективності: </vt:lpstr>
      <vt:lpstr>Дякую за увагу!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Управління персоналом соціальної служби</dc:title>
  <cp:lastModifiedBy>Учетная запись Майкрософт</cp:lastModifiedBy>
  <cp:revision>2</cp:revision>
  <dcterms:modified xsi:type="dcterms:W3CDTF">2023-11-06T18:56:31Z</dcterms:modified>
</cp:coreProperties>
</file>