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5143500" type="screen16x9"/>
  <p:notesSz cx="6858000" cy="9144000"/>
  <p:embeddedFontLst>
    <p:embeddedFont>
      <p:font typeface="Lato" panose="020B0604020202020204" charset="0"/>
      <p:regular r:id="rId13"/>
      <p:bold r:id="rId14"/>
      <p:italic r:id="rId15"/>
      <p:boldItalic r:id="rId16"/>
    </p:embeddedFont>
    <p:embeddedFont>
      <p:font typeface="Raleway" panose="020B0604020202020204" charset="-52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29918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4581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5efb39973b_0_6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5efb39973b_0_6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9621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5efb39973b_0_5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5efb39973b_0_5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0964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5efb39973b_0_5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5efb39973b_0_5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1392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5efb39973b_0_5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5efb39973b_0_5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6585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5efb39973b_0_5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5efb39973b_0_5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663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5efb39973b_0_5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5efb39973b_0_5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3340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5efb39973b_0_5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5efb39973b_0_5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5698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5efb39973b_0_6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5efb39973b_0_6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3051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5efb39973b_0_6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5efb39973b_0_6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4862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dirty="0"/>
              <a:t>Управління </a:t>
            </a:r>
            <a:r>
              <a:rPr lang="uk" dirty="0" smtClean="0"/>
              <a:t>персоналом у публ</a:t>
            </a:r>
            <a:r>
              <a:rPr lang="uk-UA" dirty="0" err="1" smtClean="0"/>
              <a:t>ічному</a:t>
            </a:r>
            <a:r>
              <a:rPr lang="uk-UA" dirty="0" smtClean="0"/>
              <a:t> обслуговуванні</a:t>
            </a:r>
            <a:endParaRPr dirty="0"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Масюк Олег Петрович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"/>
          <p:cNvSpPr txBox="1">
            <a:spLocks noGrp="1"/>
          </p:cNvSpPr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Дякую за увагу!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dirty="0"/>
              <a:t>Вимоги до менеджера </a:t>
            </a:r>
            <a:r>
              <a:rPr lang="uk" dirty="0" smtClean="0"/>
              <a:t>публічної служби</a:t>
            </a:r>
            <a:r>
              <a:rPr lang="uk" dirty="0"/>
              <a:t>:</a:t>
            </a:r>
            <a:endParaRPr dirty="0"/>
          </a:p>
        </p:txBody>
      </p:sp>
      <p:sp>
        <p:nvSpPr>
          <p:cNvPr id="100" name="Google Shape;100;p17"/>
          <p:cNvSpPr txBox="1"/>
          <p:nvPr/>
        </p:nvSpPr>
        <p:spPr>
          <a:xfrm>
            <a:off x="534200" y="1320225"/>
            <a:ext cx="8028000" cy="3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400"/>
              <a:buChar char="❖"/>
            </a:pPr>
            <a:r>
              <a:rPr lang="uk" sz="8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" sz="1200" dirty="0">
                <a:solidFill>
                  <a:schemeClr val="dk2"/>
                </a:solidFill>
              </a:rPr>
              <a:t>знання та дотримання нормативно-правової бази у сфері організації </a:t>
            </a:r>
            <a:r>
              <a:rPr lang="uk" sz="1200" dirty="0" smtClean="0">
                <a:solidFill>
                  <a:schemeClr val="dk2"/>
                </a:solidFill>
              </a:rPr>
              <a:t>публічної служби в </a:t>
            </a:r>
            <a:r>
              <a:rPr lang="uk" sz="1200" dirty="0">
                <a:solidFill>
                  <a:schemeClr val="dk2"/>
                </a:solidFill>
              </a:rPr>
              <a:t>країні та за її межами;</a:t>
            </a:r>
            <a:endParaRPr sz="1200" dirty="0">
              <a:solidFill>
                <a:schemeClr val="dk2"/>
              </a:solidFill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❖"/>
            </a:pPr>
            <a:r>
              <a:rPr lang="uk" sz="8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" sz="1200" dirty="0">
                <a:solidFill>
                  <a:schemeClr val="dk2"/>
                </a:solidFill>
              </a:rPr>
              <a:t>наявність середньої спеціальної та вищої освіти у зазначеній галузі;</a:t>
            </a:r>
            <a:endParaRPr sz="1200" dirty="0">
              <a:solidFill>
                <a:schemeClr val="dk2"/>
              </a:solidFill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❖"/>
            </a:pPr>
            <a:r>
              <a:rPr lang="uk" sz="8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" sz="1200" dirty="0">
                <a:solidFill>
                  <a:schemeClr val="dk2"/>
                </a:solidFill>
              </a:rPr>
              <a:t>практичний досвід в обраній сфері </a:t>
            </a:r>
            <a:r>
              <a:rPr lang="uk" sz="1200" dirty="0" smtClean="0">
                <a:solidFill>
                  <a:schemeClr val="dk2"/>
                </a:solidFill>
              </a:rPr>
              <a:t>(</a:t>
            </a:r>
            <a:r>
              <a:rPr lang="uk" sz="1200" dirty="0">
                <a:solidFill>
                  <a:schemeClr val="dk2"/>
                </a:solidFill>
              </a:rPr>
              <a:t>виробнича спіраль);</a:t>
            </a:r>
            <a:endParaRPr sz="1200" dirty="0">
              <a:solidFill>
                <a:schemeClr val="dk2"/>
              </a:solidFill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❖"/>
            </a:pPr>
            <a:r>
              <a:rPr lang="uk" sz="8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" sz="1200" dirty="0">
                <a:solidFill>
                  <a:schemeClr val="dk2"/>
                </a:solidFill>
              </a:rPr>
              <a:t>фундаментальні знання та практичні навички з менеджменту організації та управління персоналом;</a:t>
            </a:r>
            <a:endParaRPr sz="1200" dirty="0">
              <a:solidFill>
                <a:schemeClr val="dk2"/>
              </a:solidFill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❖"/>
            </a:pPr>
            <a:r>
              <a:rPr lang="uk" sz="8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" sz="1200" dirty="0">
                <a:solidFill>
                  <a:schemeClr val="dk2"/>
                </a:solidFill>
              </a:rPr>
              <a:t>лідерські якості, які дозволять сформувати якісну взаємодію «керівник – підлеглий» в </a:t>
            </a:r>
            <a:r>
              <a:rPr lang="uk" sz="1200" dirty="0" smtClean="0">
                <a:solidFill>
                  <a:schemeClr val="dk2"/>
                </a:solidFill>
              </a:rPr>
              <a:t>публічній </a:t>
            </a:r>
            <a:r>
              <a:rPr lang="uk" sz="1200" dirty="0">
                <a:solidFill>
                  <a:schemeClr val="dk2"/>
                </a:solidFill>
              </a:rPr>
              <a:t>службі;</a:t>
            </a:r>
            <a:endParaRPr sz="1200" dirty="0">
              <a:solidFill>
                <a:schemeClr val="dk2"/>
              </a:solidFill>
            </a:endParaRPr>
          </a:p>
          <a:p>
            <a:pPr marL="457200" lvl="0" indent="-3238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❖"/>
            </a:pPr>
            <a:r>
              <a:rPr lang="uk" sz="1200" dirty="0">
                <a:solidFill>
                  <a:schemeClr val="dk2"/>
                </a:solidFill>
              </a:rPr>
              <a:t>трудовий </a:t>
            </a:r>
            <a:r>
              <a:rPr lang="uk" sz="1200" dirty="0" smtClean="0">
                <a:solidFill>
                  <a:schemeClr val="dk2"/>
                </a:solidFill>
              </a:rPr>
              <a:t>стаж за спеціальністю;</a:t>
            </a:r>
            <a:endParaRPr sz="1200" dirty="0">
              <a:solidFill>
                <a:schemeClr val="dk2"/>
              </a:solidFill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❖"/>
            </a:pPr>
            <a:r>
              <a:rPr lang="uk" sz="8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" sz="1200" dirty="0">
                <a:solidFill>
                  <a:schemeClr val="dk2"/>
                </a:solidFill>
              </a:rPr>
              <a:t>досвід ефективного використання матеріального забезпечення установи (гранти та європейські цінності);</a:t>
            </a:r>
            <a:endParaRPr sz="1200" dirty="0">
              <a:solidFill>
                <a:schemeClr val="dk2"/>
              </a:solidFill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❖"/>
            </a:pPr>
            <a:r>
              <a:rPr lang="uk" sz="8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" sz="1200" dirty="0">
                <a:solidFill>
                  <a:schemeClr val="dk2"/>
                </a:solidFill>
              </a:rPr>
              <a:t>популяризація та підтримка етичного </a:t>
            </a:r>
            <a:r>
              <a:rPr lang="uk" sz="1200" dirty="0" smtClean="0">
                <a:solidFill>
                  <a:schemeClr val="dk2"/>
                </a:solidFill>
              </a:rPr>
              <a:t>кодексу.</a:t>
            </a:r>
            <a:endParaRPr sz="12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990"/>
              <a:buFont typeface="Arial"/>
              <a:buNone/>
            </a:pPr>
            <a:r>
              <a:rPr lang="uk" sz="1590" dirty="0">
                <a:latin typeface="Arial"/>
                <a:ea typeface="Arial"/>
                <a:cs typeface="Arial"/>
                <a:sym typeface="Arial"/>
              </a:rPr>
              <a:t>Особистісні якості потенційних менеджерів в </a:t>
            </a:r>
            <a:r>
              <a:rPr lang="uk" sz="1590" dirty="0" smtClean="0">
                <a:latin typeface="Arial"/>
                <a:ea typeface="Arial"/>
                <a:cs typeface="Arial"/>
                <a:sym typeface="Arial"/>
              </a:rPr>
              <a:t>публічному обслуговуванні</a:t>
            </a:r>
            <a:endParaRPr sz="159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990"/>
              <a:buNone/>
            </a:pPr>
            <a:endParaRPr sz="2700" dirty="0"/>
          </a:p>
        </p:txBody>
      </p:sp>
      <p:pic>
        <p:nvPicPr>
          <p:cNvPr id="106" name="Google Shape;10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2875" y="1051175"/>
            <a:ext cx="5695950" cy="3714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8"/>
          <p:cNvSpPr txBox="1"/>
          <p:nvPr/>
        </p:nvSpPr>
        <p:spPr>
          <a:xfrm>
            <a:off x="2098600" y="1304950"/>
            <a:ext cx="870000" cy="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600" i="1" dirty="0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Специфікою управління персоналом </a:t>
            </a:r>
            <a:r>
              <a:rPr lang="uk" sz="1600" i="1" dirty="0" smtClean="0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є </a:t>
            </a:r>
            <a:r>
              <a:rPr lang="uk" sz="1600" i="1" dirty="0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вміння керівника підтримувати емоційну стабільність працівників, сприяти їх психологічному розвантаженню та збереженню конструктивної професійної позиції.</a:t>
            </a:r>
            <a:endParaRPr sz="1900" i="1" dirty="0"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4" name="Google Shape;11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1728" y="1602675"/>
            <a:ext cx="3367498" cy="245646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3936003" y="842037"/>
            <a:ext cx="4466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Піраміда управління персоналом: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uk" sz="1800" b="0" dirty="0">
                <a:latin typeface="Lato"/>
                <a:ea typeface="Lato"/>
                <a:cs typeface="Lato"/>
                <a:sym typeface="Lato"/>
              </a:rPr>
              <a:t>Управління стресами у менеджменті </a:t>
            </a:r>
            <a:r>
              <a:rPr lang="uk" sz="1800" b="0" dirty="0" smtClean="0">
                <a:latin typeface="Lato"/>
                <a:ea typeface="Lato"/>
                <a:cs typeface="Lato"/>
                <a:sym typeface="Lato"/>
              </a:rPr>
              <a:t>публічного обслуговування: </a:t>
            </a:r>
            <a:endParaRPr sz="1800" b="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0" name="Google Shape;120;p20"/>
          <p:cNvSpPr txBox="1">
            <a:spLocks noGrp="1"/>
          </p:cNvSpPr>
          <p:nvPr>
            <p:ph type="body" idx="1"/>
          </p:nvPr>
        </p:nvSpPr>
        <p:spPr>
          <a:xfrm>
            <a:off x="1147725" y="1211350"/>
            <a:ext cx="42012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b="1"/>
              <a:t>Стрес </a:t>
            </a:r>
            <a:r>
              <a:rPr lang="uk"/>
              <a:t>– це сукупність захисних фізіологічних реакцій, що виникають в організмі людини й тварин у відповідь на дію різноманітних несприятливих факторів (стресорів).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uk"/>
              <a:t>Реакції на стрес:</a:t>
            </a:r>
            <a:endParaRPr/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uk"/>
              <a:t>Типові фізіологічні реакції;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uk"/>
              <a:t>Психологічні реакції на стрес;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uk"/>
              <a:t>Реакції пов'язані зі зміною поведінки.</a:t>
            </a:r>
            <a:endParaRPr/>
          </a:p>
        </p:txBody>
      </p:sp>
      <p:pic>
        <p:nvPicPr>
          <p:cNvPr id="121" name="Google Shape;12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3350" y="1666875"/>
            <a:ext cx="3281300" cy="180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90"/>
              <a:buFont typeface="Arial"/>
              <a:buNone/>
            </a:pPr>
            <a:r>
              <a:rPr lang="uk" sz="2000"/>
              <a:t>Зниження негативної дії професійних стресорів: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700"/>
          </a:p>
        </p:txBody>
      </p:sp>
      <p:sp>
        <p:nvSpPr>
          <p:cNvPr id="127" name="Google Shape;127;p21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Для соціального працівника: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uk"/>
              <a:t>• удосконалення стилю і методів керівництва;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uk"/>
              <a:t>• редизайн посад;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uk"/>
              <a:t>• покращення умов праці;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uk"/>
              <a:t>• розвиток організаційної культури.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28" name="Google Shape;128;p21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Для менеджера: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uk"/>
              <a:t>• підтримка гарної фізичної форми;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uk"/>
              <a:t>• турбота про здоров'я персоналу;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uk"/>
              <a:t>• релаксація;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uk"/>
              <a:t>• тайм-менеджмент;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uk"/>
              <a:t>• вибір раціональної поведінки.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Починаючи із першого стресу на роботі:</a:t>
            </a:r>
            <a:endParaRPr/>
          </a:p>
        </p:txBody>
      </p:sp>
      <p:sp>
        <p:nvSpPr>
          <p:cNvPr id="134" name="Google Shape;134;p22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b="1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п’ять основних етапів ефективного інтерв’ю: </a:t>
            </a:r>
            <a:endParaRPr b="1"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Font typeface="Times New Roman"/>
              <a:buChar char="●"/>
            </a:pPr>
            <a:r>
              <a:rPr lang="uk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встановлення контакту, </a:t>
            </a:r>
            <a:endParaRPr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●"/>
            </a:pPr>
            <a:r>
              <a:rPr lang="uk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коротка розповідь про організацію та вакансію,</a:t>
            </a:r>
            <a:endParaRPr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●"/>
            </a:pPr>
            <a:r>
              <a:rPr lang="uk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власне інтерв’ю, </a:t>
            </a:r>
            <a:endParaRPr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●"/>
            </a:pPr>
            <a:r>
              <a:rPr lang="uk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питання претендента,</a:t>
            </a:r>
            <a:endParaRPr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●"/>
            </a:pPr>
            <a:r>
              <a:rPr lang="uk"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алгоритм продовження взаємодії .</a:t>
            </a:r>
            <a:endParaRPr>
              <a:highlight>
                <a:schemeClr val="lt1"/>
              </a:highlight>
            </a:endParaRPr>
          </a:p>
        </p:txBody>
      </p:sp>
      <p:pic>
        <p:nvPicPr>
          <p:cNvPr id="135" name="Google Shape;13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6175" y="1456150"/>
            <a:ext cx="2270475" cy="3002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dirty="0"/>
              <a:t>В управлінні персоналом важлива роль керівника </a:t>
            </a:r>
            <a:r>
              <a:rPr lang="uk" dirty="0" smtClean="0"/>
              <a:t>публічної </a:t>
            </a:r>
            <a:r>
              <a:rPr lang="uk" dirty="0"/>
              <a:t>служби:</a:t>
            </a:r>
            <a:endParaRPr dirty="0"/>
          </a:p>
        </p:txBody>
      </p:sp>
      <p:sp>
        <p:nvSpPr>
          <p:cNvPr id="141" name="Google Shape;141;p23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700" b="1" i="1" dirty="0">
                <a:latin typeface="Times New Roman"/>
                <a:ea typeface="Times New Roman"/>
                <a:cs typeface="Times New Roman"/>
                <a:sym typeface="Times New Roman"/>
              </a:rPr>
              <a:t>Мотивація є однією зі сторін відносин між менеджерами та працівниками. Менеджери </a:t>
            </a:r>
            <a:r>
              <a:rPr lang="uk" sz="1700" b="1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повинні </a:t>
            </a:r>
            <a:r>
              <a:rPr lang="uk" sz="1700" b="1" i="1" dirty="0">
                <a:latin typeface="Times New Roman"/>
                <a:ea typeface="Times New Roman"/>
                <a:cs typeface="Times New Roman"/>
                <a:sym typeface="Times New Roman"/>
              </a:rPr>
              <a:t>розуміти, що мотивує персонал, а також як його надихнути на працю.</a:t>
            </a:r>
            <a:endParaRPr sz="1700" b="1" i="1" dirty="0"/>
          </a:p>
        </p:txBody>
      </p:sp>
      <p:pic>
        <p:nvPicPr>
          <p:cNvPr id="142" name="Google Shape;14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34753" y="1866825"/>
            <a:ext cx="2428875" cy="234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6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Мотивація персоналу </a:t>
            </a:r>
            <a:r>
              <a:rPr lang="uk" sz="16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публічної </a:t>
            </a:r>
            <a:r>
              <a:rPr lang="uk" sz="16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служби необхідна для збільшення ефективності: </a:t>
            </a:r>
            <a:endParaRPr sz="3200" dirty="0"/>
          </a:p>
        </p:txBody>
      </p:sp>
      <p:sp>
        <p:nvSpPr>
          <p:cNvPr id="148" name="Google Shape;148;p24"/>
          <p:cNvSpPr txBox="1">
            <a:spLocks noGrp="1"/>
          </p:cNvSpPr>
          <p:nvPr>
            <p:ph type="body" idx="1"/>
          </p:nvPr>
        </p:nvSpPr>
        <p:spPr>
          <a:xfrm>
            <a:off x="2400297" y="1602675"/>
            <a:ext cx="63981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❖"/>
            </a:pPr>
            <a:r>
              <a:rPr lang="uk" sz="900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" sz="1600" b="1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практичної роботи щодо обслуговування клієнтів установи;</a:t>
            </a:r>
            <a:endParaRPr sz="1600" b="1" dirty="0">
              <a:solidFill>
                <a:schemeClr val="bg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❖"/>
            </a:pPr>
            <a:r>
              <a:rPr lang="uk" sz="900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" sz="1600" b="1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управління та супроводу діяльності </a:t>
            </a:r>
            <a:r>
              <a:rPr lang="uk" sz="1600" b="1" dirty="0" smtClean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персоналу;</a:t>
            </a:r>
            <a:endParaRPr sz="1600" b="1" dirty="0">
              <a:solidFill>
                <a:schemeClr val="bg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❖"/>
            </a:pPr>
            <a:r>
              <a:rPr lang="uk" sz="900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" sz="1600" b="1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участі працівників у неформальних заходах установи;</a:t>
            </a:r>
            <a:endParaRPr sz="1600" b="1" dirty="0">
              <a:solidFill>
                <a:schemeClr val="bg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❖"/>
            </a:pPr>
            <a:r>
              <a:rPr lang="uk" sz="900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" sz="1600" b="1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докладання зусиль до навчання персоналу;</a:t>
            </a:r>
            <a:endParaRPr sz="1600" b="1" dirty="0">
              <a:solidFill>
                <a:schemeClr val="bg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Char char="❖"/>
            </a:pPr>
            <a:r>
              <a:rPr lang="uk" sz="1600" b="1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просування </a:t>
            </a:r>
            <a:r>
              <a:rPr lang="uk" sz="1600" b="1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організації </a:t>
            </a:r>
            <a:r>
              <a:rPr lang="uk" sz="1600" b="1" smtClean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громаді.</a:t>
            </a:r>
            <a:endParaRPr sz="1600" b="1" dirty="0">
              <a:solidFill>
                <a:schemeClr val="bg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368</Words>
  <Application>Microsoft Office PowerPoint</Application>
  <PresentationFormat>Экран (16:9)</PresentationFormat>
  <Paragraphs>48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Times New Roman</vt:lpstr>
      <vt:lpstr>Lato</vt:lpstr>
      <vt:lpstr>Arial</vt:lpstr>
      <vt:lpstr>Raleway</vt:lpstr>
      <vt:lpstr>Swiss</vt:lpstr>
      <vt:lpstr>Управління персоналом у публічному обслуговуванні</vt:lpstr>
      <vt:lpstr>Вимоги до менеджера публічної служби:</vt:lpstr>
      <vt:lpstr>Особистісні якості потенційних менеджерів в публічному обслуговуванні </vt:lpstr>
      <vt:lpstr>Презентация PowerPoint</vt:lpstr>
      <vt:lpstr>Управління стресами у менеджменті публічного обслуговування: </vt:lpstr>
      <vt:lpstr>Зниження негативної дії професійних стресорів: </vt:lpstr>
      <vt:lpstr>Починаючи із першого стресу на роботі:</vt:lpstr>
      <vt:lpstr>В управлінні персоналом важлива роль керівника публічної служби:</vt:lpstr>
      <vt:lpstr>Мотивація персоналу публічної служби необхідна для збільшення ефективності: </vt:lpstr>
      <vt:lpstr>Дякую за увагу!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персоналом соціальної служби</dc:title>
  <cp:lastModifiedBy>Учетная запись Майкрософт</cp:lastModifiedBy>
  <cp:revision>2</cp:revision>
  <dcterms:modified xsi:type="dcterms:W3CDTF">2023-11-06T18:56:31Z</dcterms:modified>
</cp:coreProperties>
</file>