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294" r:id="rId4"/>
    <p:sldId id="299" r:id="rId5"/>
    <p:sldId id="300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06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0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4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168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2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4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87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62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01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25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47CD8-6B32-4F35-B55E-977B7D91AFE3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C48C-7A43-487C-92E7-4F28A5D42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50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Ряди </a:t>
            </a:r>
            <a:r>
              <a:rPr lang="ru-RU" dirty="0" err="1"/>
              <a:t>динаміки</a:t>
            </a:r>
            <a:r>
              <a:rPr lang="ru-RU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0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Вирівнювання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коефіцієнту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в тих </a:t>
            </a:r>
            <a:r>
              <a:rPr lang="ru-RU" dirty="0" err="1"/>
              <a:t>випадках</a:t>
            </a:r>
            <a:r>
              <a:rPr lang="ru-RU" dirty="0"/>
              <a:t>, коли в </a:t>
            </a:r>
            <a:r>
              <a:rPr lang="ru-RU" dirty="0" err="1"/>
              <a:t>досліджуваному</a:t>
            </a:r>
            <a:r>
              <a:rPr lang="ru-RU" dirty="0"/>
              <a:t> ряду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попереднім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в одну і ту саму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величині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коли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, </a:t>
            </a:r>
            <a:r>
              <a:rPr lang="ru-RU" dirty="0" err="1"/>
              <a:t>зумовлюють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до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Вирівняні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за формулою:</a:t>
            </a:r>
          </a:p>
          <a:p>
            <a:endParaRPr lang="ru-RU" dirty="0"/>
          </a:p>
        </p:txBody>
      </p:sp>
      <p:pic>
        <p:nvPicPr>
          <p:cNvPr id="4" name="Рисунок 3" descr="https://pidru4niki.com/imag/stat/marm_tst/image4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431" y="5599632"/>
            <a:ext cx="2663947" cy="7122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608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Динаміка</a:t>
            </a:r>
            <a:r>
              <a:rPr lang="ru-RU" b="1" dirty="0"/>
              <a:t> </a:t>
            </a:r>
            <a:r>
              <a:rPr lang="ru-RU" b="1" dirty="0" err="1"/>
              <a:t>вартості</a:t>
            </a:r>
            <a:r>
              <a:rPr lang="ru-RU" b="1" dirty="0"/>
              <a:t>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виробничих</a:t>
            </a:r>
            <a:r>
              <a:rPr lang="ru-RU" b="1" dirty="0"/>
              <a:t> </a:t>
            </a:r>
            <a:r>
              <a:rPr lang="ru-RU" b="1" dirty="0" err="1"/>
              <a:t>фондів</a:t>
            </a:r>
            <a:r>
              <a:rPr lang="ru-RU" b="1" dirty="0"/>
              <a:t> </a:t>
            </a:r>
            <a:r>
              <a:rPr lang="ru-RU" b="1" dirty="0" err="1"/>
              <a:t>тваринництва</a:t>
            </a:r>
            <a:r>
              <a:rPr lang="ru-RU" b="1" dirty="0"/>
              <a:t> в ТОВ за 2005 - 2010 </a:t>
            </a:r>
            <a:r>
              <a:rPr lang="ru-RU" b="1" dirty="0" err="1"/>
              <a:t>рр</a:t>
            </a:r>
            <a:r>
              <a:rPr lang="ru-RU" b="1" dirty="0"/>
              <a:t>.</a:t>
            </a:r>
            <a:endParaRPr lang="ru-RU" dirty="0"/>
          </a:p>
        </p:txBody>
      </p:sp>
      <p:pic>
        <p:nvPicPr>
          <p:cNvPr id="4" name="Объект 3" descr="Динаміка вартості основних виробничих фондів тваринництва в ТОВ за 2005 - 2010 рр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843" y="1805578"/>
            <a:ext cx="6830438" cy="41380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0922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6928"/>
            <a:ext cx="10515600" cy="564204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динамічного</a:t>
            </a:r>
            <a:r>
              <a:rPr lang="ru-RU" dirty="0"/>
              <a:t> ряду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 </a:t>
            </a:r>
            <a:r>
              <a:rPr lang="ru-RU" dirty="0" err="1"/>
              <a:t>збільшуються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9 - 10 тис. грн. у </a:t>
            </a:r>
            <a:r>
              <a:rPr lang="ru-RU" dirty="0" err="1"/>
              <a:t>перші</a:t>
            </a:r>
            <a:r>
              <a:rPr lang="ru-RU" dirty="0"/>
              <a:t> роки до 12 тис. грн. в </a:t>
            </a:r>
            <a:r>
              <a:rPr lang="ru-RU" dirty="0" err="1"/>
              <a:t>останні</a:t>
            </a:r>
            <a:r>
              <a:rPr lang="ru-RU" dirty="0"/>
              <a:t> роки, а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однаковими</a:t>
            </a:r>
            <a:r>
              <a:rPr lang="ru-RU" dirty="0"/>
              <a:t> і </a:t>
            </a:r>
            <a:r>
              <a:rPr lang="ru-RU" dirty="0" err="1"/>
              <a:t>становлять</a:t>
            </a:r>
            <a:r>
              <a:rPr lang="ru-RU" dirty="0"/>
              <a:t> 1,06 - 1,07. </a:t>
            </a:r>
            <a:r>
              <a:rPr lang="ru-RU" dirty="0" err="1"/>
              <a:t>Отже</a:t>
            </a:r>
            <a:r>
              <a:rPr lang="ru-RU" dirty="0"/>
              <a:t>, для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динамічного</a:t>
            </a:r>
            <a:r>
              <a:rPr lang="ru-RU" dirty="0"/>
              <a:t> ряду характерно </a:t>
            </a:r>
            <a:r>
              <a:rPr lang="ru-RU" dirty="0" err="1"/>
              <a:t>збільшення</a:t>
            </a:r>
            <a:r>
              <a:rPr lang="ru-RU" dirty="0"/>
              <a:t> кожного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попереднім</a:t>
            </a:r>
            <a:r>
              <a:rPr lang="ru-RU" dirty="0"/>
              <a:t> в ту саму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, яка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величині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. Тому </a:t>
            </a:r>
            <a:r>
              <a:rPr lang="ru-RU" dirty="0" err="1"/>
              <a:t>даний</a:t>
            </a:r>
            <a:r>
              <a:rPr lang="ru-RU" dirty="0"/>
              <a:t> ряд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вирівнювати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коефіцієнту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Визначимо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фондозабезпеченості</a:t>
            </a:r>
            <a:r>
              <a:rPr lang="ru-RU" dirty="0"/>
              <a:t> за формулою</a:t>
            </a:r>
            <a:r>
              <a:rPr lang="ru-RU" dirty="0" smtClean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За </a:t>
            </a:r>
            <a:r>
              <a:rPr lang="ru-RU" b="1" dirty="0" err="1" smtClean="0"/>
              <a:t>таблицями</a:t>
            </a:r>
            <a:r>
              <a:rPr lang="ru-RU" b="1" dirty="0" smtClean="0"/>
              <a:t> </a:t>
            </a:r>
            <a:r>
              <a:rPr lang="ru-RU" b="1" dirty="0" err="1" smtClean="0"/>
              <a:t>антилогарифмів</a:t>
            </a:r>
            <a:r>
              <a:rPr lang="ru-RU" b="1" dirty="0" smtClean="0"/>
              <a:t> </a:t>
            </a:r>
            <a:r>
              <a:rPr lang="ru-RU" b="1" dirty="0" err="1" smtClean="0"/>
              <a:t>встановимо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 </a:t>
            </a:r>
            <a:r>
              <a:rPr lang="ru-RU" b="1" i="1" dirty="0" smtClean="0"/>
              <a:t>к =</a:t>
            </a:r>
            <a:r>
              <a:rPr lang="ru-RU" b="1" dirty="0" smtClean="0"/>
              <a:t> 1,06.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err="1" smtClean="0"/>
              <a:t>Отже</a:t>
            </a:r>
            <a:r>
              <a:rPr lang="ru-RU" b="1" dirty="0" smtClean="0"/>
              <a:t>, </a:t>
            </a:r>
            <a:r>
              <a:rPr lang="ru-RU" b="1" dirty="0" err="1" smtClean="0"/>
              <a:t>фондозабезпеченість</a:t>
            </a:r>
            <a:r>
              <a:rPr lang="ru-RU" b="1" dirty="0" smtClean="0"/>
              <a:t> </a:t>
            </a:r>
            <a:r>
              <a:rPr lang="ru-RU" b="1" dirty="0" err="1" smtClean="0"/>
              <a:t>господарства</a:t>
            </a:r>
            <a:r>
              <a:rPr lang="ru-RU" b="1" dirty="0" smtClean="0"/>
              <a:t> </a:t>
            </a:r>
            <a:r>
              <a:rPr lang="ru-RU" b="1" dirty="0" err="1" smtClean="0"/>
              <a:t>щороку</a:t>
            </a:r>
            <a:r>
              <a:rPr lang="ru-RU" b="1" dirty="0" smtClean="0"/>
              <a:t> в </a:t>
            </a:r>
            <a:r>
              <a:rPr lang="ru-RU" b="1" dirty="0" err="1" smtClean="0"/>
              <a:t>середньому</a:t>
            </a:r>
            <a:r>
              <a:rPr lang="ru-RU" b="1" dirty="0" smtClean="0"/>
              <a:t> </a:t>
            </a:r>
            <a:r>
              <a:rPr lang="ru-RU" b="1" dirty="0" err="1" smtClean="0"/>
              <a:t>зростала</a:t>
            </a:r>
            <a:r>
              <a:rPr lang="ru-RU" b="1" dirty="0" smtClean="0"/>
              <a:t> в 1,06 раза, </a:t>
            </a:r>
            <a:r>
              <a:rPr lang="ru-RU" b="1" dirty="0" err="1" smtClean="0"/>
              <a:t>або</a:t>
            </a:r>
            <a:r>
              <a:rPr lang="ru-RU" b="1" dirty="0" smtClean="0"/>
              <a:t> на 6,0%.</a:t>
            </a: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https://pidru4niki.com/imag/stat/marm_tst/image46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373" y="2918297"/>
            <a:ext cx="6517262" cy="1459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2907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 smtClean="0"/>
              <a:t>Обчислимо</a:t>
            </a:r>
            <a:r>
              <a:rPr lang="ru-RU" dirty="0" smtClean="0"/>
              <a:t> </a:t>
            </a:r>
            <a:r>
              <a:rPr lang="ru-RU" dirty="0" err="1"/>
              <a:t>вирівняні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коефіцієнту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фондозабезпеченості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в 2005 р. (при X = 0) у </a:t>
            </a:r>
            <a:r>
              <a:rPr lang="ru-RU" i="1" dirty="0"/>
              <a:t>= </a:t>
            </a:r>
            <a:r>
              <a:rPr lang="ru-RU" dirty="0" smtClean="0"/>
              <a:t>160·1,06° </a:t>
            </a:r>
            <a:r>
              <a:rPr lang="ru-RU" dirty="0"/>
              <a:t>= 160 тис. </a:t>
            </a:r>
            <a:r>
              <a:rPr lang="ru-RU" dirty="0" err="1"/>
              <a:t>грн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в 2006 р. (при X = 1) </a:t>
            </a:r>
            <a:r>
              <a:rPr lang="ru-RU" i="1" dirty="0"/>
              <a:t>у, = </a:t>
            </a:r>
            <a:r>
              <a:rPr lang="ru-RU" dirty="0" smtClean="0"/>
              <a:t>160·1,06</a:t>
            </a:r>
            <a:r>
              <a:rPr lang="ru-RU" sz="2200" dirty="0" smtClean="0"/>
              <a:t>1</a:t>
            </a:r>
            <a:r>
              <a:rPr lang="ru-RU" dirty="0" smtClean="0"/>
              <a:t> </a:t>
            </a:r>
            <a:r>
              <a:rPr lang="ru-RU" dirty="0"/>
              <a:t>= 170 тис. </a:t>
            </a:r>
            <a:r>
              <a:rPr lang="ru-RU" dirty="0" err="1"/>
              <a:t>грн</a:t>
            </a:r>
            <a:r>
              <a:rPr lang="ru-RU" dirty="0"/>
              <a:t> і т.д.</a:t>
            </a:r>
          </a:p>
          <a:p>
            <a:pPr marL="0" indent="0" algn="just">
              <a:buNone/>
            </a:pP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вирівняних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коефіцієнту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, так само як і при </a:t>
            </a:r>
            <a:r>
              <a:rPr lang="ru-RU" dirty="0" err="1"/>
              <a:t>вирівнюванні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приросту, у </a:t>
            </a:r>
            <a:r>
              <a:rPr lang="ru-RU" dirty="0" err="1"/>
              <a:t>вихідному</a:t>
            </a:r>
            <a:r>
              <a:rPr lang="ru-RU" dirty="0"/>
              <a:t> і </a:t>
            </a:r>
            <a:r>
              <a:rPr lang="ru-RU" dirty="0" err="1"/>
              <a:t>вирівняному</a:t>
            </a:r>
            <a:r>
              <a:rPr lang="ru-RU" dirty="0"/>
              <a:t> рядах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початкові</a:t>
            </a:r>
            <a:r>
              <a:rPr lang="ru-RU" dirty="0"/>
              <a:t> і </a:t>
            </a:r>
            <a:r>
              <a:rPr lang="ru-RU" dirty="0" err="1"/>
              <a:t>кінцеві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Вирівняний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коефіцієнту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ряд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показникову</a:t>
            </a:r>
            <a:r>
              <a:rPr lang="ru-RU" dirty="0"/>
              <a:t> </a:t>
            </a:r>
            <a:r>
              <a:rPr lang="ru-RU" dirty="0" err="1"/>
              <a:t>криву</a:t>
            </a:r>
            <a:r>
              <a:rPr lang="ru-RU" dirty="0"/>
              <a:t>. </a:t>
            </a:r>
            <a:r>
              <a:rPr lang="ru-RU" dirty="0" err="1"/>
              <a:t>Цьому</a:t>
            </a:r>
            <a:r>
              <a:rPr lang="ru-RU" dirty="0"/>
              <a:t> способу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рядів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притаманний</a:t>
            </a:r>
            <a:r>
              <a:rPr lang="ru-RU" dirty="0"/>
              <a:t> той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/>
              <a:t>недолік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й </a:t>
            </a:r>
            <a:r>
              <a:rPr lang="ru-RU" dirty="0" err="1"/>
              <a:t>вирівнюванню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приросту. Тут 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вирівняних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два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динамічного</a:t>
            </a:r>
            <a:r>
              <a:rPr lang="ru-RU" dirty="0"/>
              <a:t> ряду (</a:t>
            </a:r>
            <a:r>
              <a:rPr lang="ru-RU" dirty="0" err="1"/>
              <a:t>початковий</a:t>
            </a:r>
            <a:r>
              <a:rPr lang="ru-RU" dirty="0"/>
              <a:t> і </a:t>
            </a:r>
            <a:r>
              <a:rPr lang="ru-RU" dirty="0" err="1"/>
              <a:t>кінцевий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нехарактерними</a:t>
            </a:r>
            <a:r>
              <a:rPr lang="ru-RU" dirty="0"/>
              <a:t> для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31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017" t="21311" r="4688" b="10282"/>
          <a:stretch/>
        </p:blipFill>
        <p:spPr>
          <a:xfrm>
            <a:off x="1206228" y="554476"/>
            <a:ext cx="10182475" cy="557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5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ПРИКЛАД. </a:t>
            </a:r>
            <a:r>
              <a:rPr lang="ru-RU" dirty="0" smtClean="0"/>
              <a:t>Порядок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укрупнених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урожайність</a:t>
            </a:r>
            <a:r>
              <a:rPr lang="ru-RU" dirty="0"/>
              <a:t> </a:t>
            </a:r>
            <a:r>
              <a:rPr lang="ru-RU" dirty="0" err="1"/>
              <a:t>соняшнику</a:t>
            </a:r>
            <a:r>
              <a:rPr lang="ru-RU" dirty="0"/>
              <a:t> за 15 </a:t>
            </a:r>
            <a:r>
              <a:rPr lang="ru-RU" dirty="0" err="1"/>
              <a:t>років</a:t>
            </a:r>
            <a:r>
              <a:rPr lang="ru-RU" dirty="0"/>
              <a:t> </a:t>
            </a:r>
          </a:p>
        </p:txBody>
      </p:sp>
      <p:pic>
        <p:nvPicPr>
          <p:cNvPr id="4" name="Объект 3" descr="Динаміка урожайності соняшнику в ТОВ району за 1996 - 2010 рр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869" y="2045426"/>
            <a:ext cx="6909476" cy="46472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84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ПРИКЛАД. </a:t>
            </a:r>
            <a:r>
              <a:rPr lang="ru-RU" b="1" dirty="0" err="1"/>
              <a:t>Динаміка</a:t>
            </a:r>
            <a:r>
              <a:rPr lang="ru-RU" b="1" dirty="0"/>
              <a:t> </a:t>
            </a:r>
            <a:r>
              <a:rPr lang="ru-RU" b="1" dirty="0" err="1"/>
              <a:t>посівної</a:t>
            </a:r>
            <a:r>
              <a:rPr lang="ru-RU" b="1" dirty="0"/>
              <a:t> </a:t>
            </a:r>
            <a:r>
              <a:rPr lang="ru-RU" b="1" dirty="0" err="1"/>
              <a:t>площі</a:t>
            </a:r>
            <a:r>
              <a:rPr lang="ru-RU" b="1" dirty="0"/>
              <a:t> </a:t>
            </a:r>
            <a:r>
              <a:rPr lang="ru-RU" b="1" dirty="0" err="1"/>
              <a:t>цукрових</a:t>
            </a:r>
            <a:r>
              <a:rPr lang="ru-RU" b="1" dirty="0"/>
              <a:t> </a:t>
            </a:r>
            <a:r>
              <a:rPr lang="ru-RU" b="1" dirty="0" err="1"/>
              <a:t>буряків</a:t>
            </a:r>
            <a:r>
              <a:rPr lang="ru-RU" b="1" dirty="0"/>
              <a:t> в </a:t>
            </a:r>
            <a:r>
              <a:rPr lang="ru-RU" b="1" dirty="0" err="1"/>
              <a:t>господарстві</a:t>
            </a:r>
            <a:r>
              <a:rPr lang="ru-RU" b="1" dirty="0"/>
              <a:t> за 2005 - 2010 </a:t>
            </a:r>
            <a:r>
              <a:rPr lang="ru-RU" b="1" dirty="0" err="1"/>
              <a:t>рр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Динаміка посівної площі цукрових буряків в господарстві за 2005 - 2010 рр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43" y="1621057"/>
            <a:ext cx="8143874" cy="3962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938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6034"/>
            <a:ext cx="10515600" cy="532092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Аналіз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характерне</a:t>
            </a:r>
            <a:r>
              <a:rPr lang="ru-RU" dirty="0"/>
              <a:t>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посівної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цукрових</a:t>
            </a:r>
            <a:r>
              <a:rPr lang="ru-RU" dirty="0"/>
              <a:t> </a:t>
            </a:r>
            <a:r>
              <a:rPr lang="ru-RU" dirty="0" err="1"/>
              <a:t>буряків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щорічні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 </a:t>
            </a:r>
            <a:r>
              <a:rPr lang="ru-RU" dirty="0" err="1"/>
              <a:t>посівної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стабільні</a:t>
            </a:r>
            <a:r>
              <a:rPr lang="ru-RU" dirty="0"/>
              <a:t> і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10 га.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прийнятнішим</a:t>
            </a:r>
            <a:r>
              <a:rPr lang="ru-RU" dirty="0"/>
              <a:t> способом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рядів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, є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рядів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</a:t>
            </a:r>
            <a:r>
              <a:rPr lang="ru-RU" dirty="0" smtClean="0"/>
              <a:t>.</a:t>
            </a:r>
            <a:r>
              <a:rPr lang="ru-RU" b="1" dirty="0" smtClean="0"/>
              <a:t> </a:t>
            </a:r>
            <a:r>
              <a:rPr lang="ru-RU" b="1" dirty="0" err="1" smtClean="0"/>
              <a:t>Визначимо</a:t>
            </a:r>
            <a:r>
              <a:rPr lang="ru-RU" b="1" dirty="0" smtClean="0"/>
              <a:t> </a:t>
            </a:r>
            <a:r>
              <a:rPr lang="ru-RU" b="1" dirty="0" err="1" smtClean="0"/>
              <a:t>середній</a:t>
            </a:r>
            <a:r>
              <a:rPr lang="ru-RU" b="1" dirty="0" smtClean="0"/>
              <a:t> </a:t>
            </a:r>
            <a:r>
              <a:rPr lang="ru-RU" b="1" dirty="0" err="1" smtClean="0"/>
              <a:t>абсолютний</a:t>
            </a:r>
            <a:r>
              <a:rPr lang="ru-RU" b="1" dirty="0" smtClean="0"/>
              <a:t> </a:t>
            </a:r>
            <a:r>
              <a:rPr lang="ru-RU" b="1" dirty="0" err="1" smtClean="0"/>
              <a:t>приріст</a:t>
            </a:r>
            <a:r>
              <a:rPr lang="ru-RU" b="1" dirty="0" smtClean="0"/>
              <a:t> </a:t>
            </a:r>
            <a:r>
              <a:rPr lang="ru-RU" b="1" dirty="0" err="1" smtClean="0"/>
              <a:t>посівної</a:t>
            </a:r>
            <a:r>
              <a:rPr lang="ru-RU" b="1" dirty="0" smtClean="0"/>
              <a:t> </a:t>
            </a:r>
            <a:r>
              <a:rPr lang="ru-RU" b="1" dirty="0" err="1" smtClean="0"/>
              <a:t>площі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Объект 3" descr="https://pidru4niki.com/imag/stat/marm_tst/image457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928" y="4189969"/>
            <a:ext cx="6951528" cy="1179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493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err="1"/>
              <a:t>Визначимо</a:t>
            </a:r>
            <a:r>
              <a:rPr lang="ru-RU" sz="2000" b="1" dirty="0"/>
              <a:t> </a:t>
            </a:r>
            <a:r>
              <a:rPr lang="ru-RU" sz="2000" b="1" dirty="0" err="1"/>
              <a:t>вирівняні</a:t>
            </a:r>
            <a:r>
              <a:rPr lang="ru-RU" sz="2000" b="1" dirty="0"/>
              <a:t> по </a:t>
            </a:r>
            <a:r>
              <a:rPr lang="ru-RU" sz="2000" b="1" dirty="0" err="1"/>
              <a:t>середньому</a:t>
            </a:r>
            <a:r>
              <a:rPr lang="ru-RU" sz="2000" b="1" dirty="0"/>
              <a:t> абсолютному приросту </a:t>
            </a:r>
            <a:r>
              <a:rPr lang="ru-RU" sz="2000" b="1" dirty="0" err="1"/>
              <a:t>значення</a:t>
            </a:r>
            <a:r>
              <a:rPr lang="ru-RU" sz="2000" b="1" dirty="0"/>
              <a:t> </a:t>
            </a:r>
            <a:r>
              <a:rPr lang="ru-RU" sz="2000" b="1" dirty="0" err="1"/>
              <a:t>посівної</a:t>
            </a:r>
            <a:r>
              <a:rPr lang="ru-RU" sz="2000" b="1" dirty="0"/>
              <a:t> </a:t>
            </a:r>
            <a:r>
              <a:rPr lang="ru-RU" sz="2000" b="1" dirty="0" err="1"/>
              <a:t>площі</a:t>
            </a:r>
            <a:r>
              <a:rPr lang="ru-RU" sz="2000" b="1" dirty="0"/>
              <a:t> для кожного року, </a:t>
            </a:r>
            <a:r>
              <a:rPr lang="ru-RU" sz="2000" b="1" dirty="0" err="1"/>
              <a:t>підставляючи</a:t>
            </a:r>
            <a:r>
              <a:rPr lang="ru-RU" sz="2000" b="1" dirty="0"/>
              <a:t> у </a:t>
            </a:r>
            <a:r>
              <a:rPr lang="ru-RU" sz="2000" b="1" dirty="0" err="1"/>
              <a:t>рівняння</a:t>
            </a:r>
            <a:r>
              <a:rPr lang="ru-RU" sz="2000" b="1" dirty="0"/>
              <a:t> </a:t>
            </a:r>
            <a:r>
              <a:rPr lang="ru-RU" sz="2000" b="1" dirty="0" err="1"/>
              <a:t>замість</a:t>
            </a:r>
            <a:r>
              <a:rPr lang="ru-RU" sz="2000" b="1" dirty="0"/>
              <a:t> </a:t>
            </a:r>
            <a:r>
              <a:rPr lang="ru-RU" sz="2000" b="1" i="1" dirty="0"/>
              <a:t>і </a:t>
            </a:r>
            <a:r>
              <a:rPr lang="ru-RU" sz="2000" b="1" dirty="0" err="1"/>
              <a:t>його</a:t>
            </a:r>
            <a:r>
              <a:rPr lang="ru-RU" sz="2000" b="1" dirty="0"/>
              <a:t> </a:t>
            </a:r>
            <a:r>
              <a:rPr lang="ru-RU" sz="2000" b="1" dirty="0" err="1"/>
              <a:t>значення</a:t>
            </a:r>
            <a:r>
              <a:rPr lang="ru-RU" sz="2000" b="1" dirty="0" smtClean="0"/>
              <a:t>:</a:t>
            </a:r>
            <a:br>
              <a:rPr lang="ru-RU" sz="2000" b="1" dirty="0" smtClean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05847"/>
            <a:ext cx="10515600" cy="317111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де </a:t>
            </a:r>
            <a:r>
              <a:rPr lang="ru-RU" b="1" i="1" dirty="0"/>
              <a:t>і </a:t>
            </a:r>
            <a:r>
              <a:rPr lang="ru-RU" b="1" dirty="0"/>
              <a:t>- </a:t>
            </a:r>
            <a:r>
              <a:rPr lang="ru-RU" b="1" dirty="0" err="1"/>
              <a:t>порядковий</a:t>
            </a:r>
            <a:r>
              <a:rPr lang="ru-RU" b="1" dirty="0"/>
              <a:t> номер року (і = 0,1,2,3,4,5). </a:t>
            </a:r>
            <a:r>
              <a:rPr lang="ru-RU" b="1" dirty="0" err="1"/>
              <a:t>Вирівняні</a:t>
            </a:r>
            <a:r>
              <a:rPr lang="ru-RU" b="1" dirty="0"/>
              <a:t> </a:t>
            </a:r>
            <a:r>
              <a:rPr lang="ru-RU" b="1" dirty="0" err="1"/>
              <a:t>значення</a:t>
            </a:r>
            <a:r>
              <a:rPr lang="ru-RU" b="1" dirty="0"/>
              <a:t> </a:t>
            </a:r>
            <a:r>
              <a:rPr lang="ru-RU" b="1" dirty="0" err="1"/>
              <a:t>посівної</a:t>
            </a:r>
            <a:r>
              <a:rPr lang="ru-RU" b="1" dirty="0"/>
              <a:t> </a:t>
            </a:r>
            <a:r>
              <a:rPr lang="ru-RU" b="1" dirty="0" err="1"/>
              <a:t>площі</a:t>
            </a:r>
            <a:r>
              <a:rPr lang="ru-RU" b="1" dirty="0"/>
              <a:t> </a:t>
            </a:r>
            <a:r>
              <a:rPr lang="ru-RU" b="1" dirty="0" err="1"/>
              <a:t>становитимуть</a:t>
            </a:r>
            <a:r>
              <a:rPr lang="ru-RU" b="1" dirty="0"/>
              <a:t>:</a:t>
            </a:r>
            <a:endParaRPr lang="ru-RU" dirty="0"/>
          </a:p>
          <a:p>
            <a:r>
              <a:rPr lang="ru-RU" b="1" dirty="0"/>
              <a:t>в 2005 р. (при </a:t>
            </a:r>
            <a:r>
              <a:rPr lang="ru-RU" dirty="0"/>
              <a:t>і = 0) у = у0 + </a:t>
            </a:r>
            <a:r>
              <a:rPr lang="ru-RU" dirty="0" err="1"/>
              <a:t>Лі</a:t>
            </a:r>
            <a:r>
              <a:rPr lang="ru-RU" dirty="0"/>
              <a:t>, </a:t>
            </a:r>
            <a:r>
              <a:rPr lang="ru-RU" b="1" dirty="0"/>
              <a:t>= 250 + 10-0 = 250 га;</a:t>
            </a:r>
            <a:endParaRPr lang="ru-RU" dirty="0"/>
          </a:p>
          <a:p>
            <a:r>
              <a:rPr lang="ru-RU" dirty="0"/>
              <a:t>в 2006 p. (при t = 1~t = </a:t>
            </a:r>
            <a:r>
              <a:rPr lang="ru-RU" b="1" i="1" dirty="0"/>
              <a:t>y0 </a:t>
            </a:r>
            <a:r>
              <a:rPr lang="ru-RU" b="1" dirty="0"/>
              <a:t>+ </a:t>
            </a:r>
            <a:r>
              <a:rPr lang="ru-RU" b="1" dirty="0" err="1"/>
              <a:t>At</a:t>
            </a:r>
            <a:r>
              <a:rPr lang="ru-RU" b="1" dirty="0"/>
              <a:t>,= </a:t>
            </a:r>
            <a:r>
              <a:rPr lang="ru-RU" dirty="0"/>
              <a:t>250 + 10-1 = 260 </a:t>
            </a:r>
            <a:r>
              <a:rPr lang="ru-RU" dirty="0" err="1"/>
              <a:t>rai</a:t>
            </a:r>
            <a:r>
              <a:rPr lang="ru-RU" dirty="0"/>
              <a:t> т.д. </a:t>
            </a:r>
            <a:r>
              <a:rPr lang="ru-RU" dirty="0" err="1"/>
              <a:t>Вирівняний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 ряд </a:t>
            </a:r>
            <a:r>
              <a:rPr lang="ru-RU" dirty="0" err="1"/>
              <a:t>динаміки</a:t>
            </a:r>
            <a:r>
              <a:rPr lang="ru-RU" dirty="0"/>
              <a:t> на </a:t>
            </a:r>
            <a:r>
              <a:rPr lang="ru-RU" dirty="0" err="1"/>
              <a:t>графіку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пряму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, яка </a:t>
            </a:r>
            <a:r>
              <a:rPr lang="ru-RU" dirty="0" err="1"/>
              <a:t>з'єднує</a:t>
            </a:r>
            <a:r>
              <a:rPr lang="ru-RU" dirty="0"/>
              <a:t> </a:t>
            </a:r>
            <a:r>
              <a:rPr lang="ru-RU" dirty="0" err="1"/>
              <a:t>мінімальне</a:t>
            </a:r>
            <a:r>
              <a:rPr lang="ru-RU" dirty="0"/>
              <a:t> і </a:t>
            </a:r>
            <a:r>
              <a:rPr lang="ru-RU" dirty="0" err="1"/>
              <a:t>максимальне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Як видно з </a:t>
            </a:r>
            <a:r>
              <a:rPr lang="ru-RU" dirty="0" err="1"/>
              <a:t>таблиці</a:t>
            </a:r>
            <a:r>
              <a:rPr lang="ru-RU" dirty="0"/>
              <a:t>,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вирівняних</a:t>
            </a:r>
            <a:r>
              <a:rPr lang="ru-RU" dirty="0"/>
              <a:t> </a:t>
            </a:r>
            <a:r>
              <a:rPr lang="ru-RU" dirty="0" err="1"/>
              <a:t>незначні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вирівнювання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 дало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точніше</a:t>
            </a:r>
            <a:r>
              <a:rPr lang="ru-RU" dirty="0"/>
              <a:t> </a:t>
            </a:r>
            <a:r>
              <a:rPr lang="ru-RU" dirty="0" err="1"/>
              <a:t>відобразити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посівної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цукрових</a:t>
            </a:r>
            <a:r>
              <a:rPr lang="ru-RU" dirty="0"/>
              <a:t> </a:t>
            </a:r>
            <a:r>
              <a:rPr lang="ru-RU" dirty="0" err="1"/>
              <a:t>буряків</a:t>
            </a:r>
            <a:r>
              <a:rPr lang="ru-RU" dirty="0"/>
              <a:t> в </a:t>
            </a:r>
            <a:r>
              <a:rPr lang="ru-RU" dirty="0" err="1"/>
              <a:t>господарстві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5" name="Рисунок 4" descr="https://pidru4niki.com/imag/stat/marm_tst/image45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814" y="1690687"/>
            <a:ext cx="2950926" cy="916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709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відмітити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теоретична </a:t>
            </a:r>
            <a:r>
              <a:rPr lang="ru-RU" dirty="0" err="1"/>
              <a:t>лінія</a:t>
            </a:r>
            <a:r>
              <a:rPr lang="ru-RU" dirty="0"/>
              <a:t>, яка </a:t>
            </a:r>
            <a:r>
              <a:rPr lang="ru-RU" dirty="0" err="1"/>
              <a:t>вирівнює</a:t>
            </a:r>
            <a:r>
              <a:rPr lang="ru-RU" dirty="0"/>
              <a:t> ряд </a:t>
            </a:r>
            <a:r>
              <a:rPr lang="ru-RU" dirty="0" err="1"/>
              <a:t>динаміки</a:t>
            </a:r>
            <a:r>
              <a:rPr lang="ru-RU" dirty="0"/>
              <a:t>,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(початкового і </a:t>
            </a:r>
            <a:r>
              <a:rPr lang="ru-RU" dirty="0" err="1"/>
              <a:t>кінцевого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змінюватись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коливань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, яка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досліджуваному</a:t>
            </a:r>
            <a:r>
              <a:rPr lang="ru-RU" dirty="0"/>
              <a:t> </a:t>
            </a:r>
            <a:r>
              <a:rPr lang="ru-RU" dirty="0" err="1"/>
              <a:t>явищі</a:t>
            </a:r>
            <a:r>
              <a:rPr lang="ru-RU" dirty="0"/>
              <a:t>, буде </a:t>
            </a:r>
            <a:r>
              <a:rPr lang="ru-RU" dirty="0" err="1"/>
              <a:t>спотворена</a:t>
            </a:r>
            <a:r>
              <a:rPr lang="ru-RU" dirty="0"/>
              <a:t>. В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рядів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для </a:t>
            </a:r>
            <a:r>
              <a:rPr lang="ru-RU" dirty="0" err="1"/>
              <a:t>рядів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стабільні</a:t>
            </a:r>
            <a:r>
              <a:rPr lang="ru-RU" dirty="0"/>
              <a:t> </a:t>
            </a:r>
            <a:r>
              <a:rPr lang="ru-RU" dirty="0" err="1"/>
              <a:t>щорічні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. Практично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в </a:t>
            </a:r>
            <a:r>
              <a:rPr lang="ru-RU" dirty="0" err="1"/>
              <a:t>динамічних</a:t>
            </a:r>
            <a:r>
              <a:rPr lang="ru-RU" dirty="0"/>
              <a:t> рядах,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нетривалий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часу,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не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, і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досліджувану</a:t>
            </a:r>
            <a:r>
              <a:rPr lang="ru-RU" dirty="0"/>
              <a:t> </a:t>
            </a:r>
            <a:r>
              <a:rPr lang="ru-RU" dirty="0" err="1"/>
              <a:t>ознаку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5553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відмітити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теоретична </a:t>
            </a:r>
            <a:r>
              <a:rPr lang="ru-RU" dirty="0" err="1"/>
              <a:t>лінія</a:t>
            </a:r>
            <a:r>
              <a:rPr lang="ru-RU" dirty="0"/>
              <a:t>, яка </a:t>
            </a:r>
            <a:r>
              <a:rPr lang="ru-RU" dirty="0" err="1"/>
              <a:t>вирівнює</a:t>
            </a:r>
            <a:r>
              <a:rPr lang="ru-RU" dirty="0"/>
              <a:t> ряд </a:t>
            </a:r>
            <a:r>
              <a:rPr lang="ru-RU" dirty="0" err="1"/>
              <a:t>динаміки</a:t>
            </a:r>
            <a:r>
              <a:rPr lang="ru-RU" dirty="0"/>
              <a:t>,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ряду </a:t>
            </a:r>
            <a:r>
              <a:rPr lang="ru-RU" dirty="0" err="1"/>
              <a:t>динаміки</a:t>
            </a:r>
            <a:r>
              <a:rPr lang="ru-RU" dirty="0"/>
              <a:t> (початкового і </a:t>
            </a:r>
            <a:r>
              <a:rPr lang="ru-RU" dirty="0" err="1"/>
              <a:t>кінцевого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змінюватись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</a:t>
            </a:r>
            <a:r>
              <a:rPr lang="ru-RU" dirty="0" err="1"/>
              <a:t>коливань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, яка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досліджуваному</a:t>
            </a:r>
            <a:r>
              <a:rPr lang="ru-RU" dirty="0"/>
              <a:t> </a:t>
            </a:r>
            <a:r>
              <a:rPr lang="ru-RU" dirty="0" err="1"/>
              <a:t>явищі</a:t>
            </a:r>
            <a:r>
              <a:rPr lang="ru-RU" dirty="0"/>
              <a:t>, буде </a:t>
            </a:r>
            <a:r>
              <a:rPr lang="ru-RU" dirty="0" err="1"/>
              <a:t>спотворена</a:t>
            </a:r>
            <a:r>
              <a:rPr lang="ru-RU" dirty="0"/>
              <a:t>. В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рядів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по </a:t>
            </a:r>
            <a:r>
              <a:rPr lang="ru-RU" dirty="0" err="1"/>
              <a:t>середньому</a:t>
            </a:r>
            <a:r>
              <a:rPr lang="ru-RU" dirty="0"/>
              <a:t> абсолютному приросту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для </a:t>
            </a:r>
            <a:r>
              <a:rPr lang="ru-RU" dirty="0" err="1"/>
              <a:t>рядів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стабільні</a:t>
            </a:r>
            <a:r>
              <a:rPr lang="ru-RU" dirty="0"/>
              <a:t> </a:t>
            </a:r>
            <a:r>
              <a:rPr lang="ru-RU" dirty="0" err="1"/>
              <a:t>щорічні</a:t>
            </a:r>
            <a:r>
              <a:rPr lang="ru-RU" dirty="0"/>
              <a:t> </a:t>
            </a:r>
            <a:r>
              <a:rPr lang="ru-RU" dirty="0" err="1"/>
              <a:t>абсолютні</a:t>
            </a:r>
            <a:r>
              <a:rPr lang="ru-RU" dirty="0"/>
              <a:t> </a:t>
            </a:r>
            <a:r>
              <a:rPr lang="ru-RU" dirty="0" err="1"/>
              <a:t>прирости</a:t>
            </a:r>
            <a:r>
              <a:rPr lang="ru-RU" dirty="0"/>
              <a:t>. Практично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прийом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в </a:t>
            </a:r>
            <a:r>
              <a:rPr lang="ru-RU" dirty="0" err="1"/>
              <a:t>динамічних</a:t>
            </a:r>
            <a:r>
              <a:rPr lang="ru-RU" dirty="0"/>
              <a:t> рядах,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нетривалий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часу,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не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, і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досліджувану</a:t>
            </a:r>
            <a:r>
              <a:rPr lang="ru-RU" dirty="0"/>
              <a:t> </a:t>
            </a:r>
            <a:r>
              <a:rPr lang="ru-RU" dirty="0" err="1"/>
              <a:t>ознаку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4255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710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532</Words>
  <Application>Microsoft Office PowerPoint</Application>
  <PresentationFormat>Широкоэкранный</PresentationFormat>
  <Paragraphs>29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Ряди динаміки.</vt:lpstr>
      <vt:lpstr>Презентация PowerPoint</vt:lpstr>
      <vt:lpstr>ПРИКЛАД. Порядок розрахунку укрупнених періодів, використовуючи дані про урожайність соняшнику за 15 років </vt:lpstr>
      <vt:lpstr>ПРИКЛАД. Динаміка посівної площі цукрових буряків в господарстві за 2005 - 2010 рр. </vt:lpstr>
      <vt:lpstr>Презентация PowerPoint</vt:lpstr>
      <vt:lpstr>Визначимо вирівняні по середньому абсолютному приросту значення посівної площі для кожного року, підставляючи у рівняння замість і його значення:  </vt:lpstr>
      <vt:lpstr>Презентация PowerPoint</vt:lpstr>
      <vt:lpstr>Презентация PowerPoint</vt:lpstr>
      <vt:lpstr>Презентация PowerPoint</vt:lpstr>
      <vt:lpstr>ПРИКЛАД</vt:lpstr>
      <vt:lpstr>Динаміка вартості основних виробничих фондів тваринництва в ТОВ за 2005 - 2010 рр.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Ряди динаміки.</dc:title>
  <dc:creator>Пользователь Windows</dc:creator>
  <cp:lastModifiedBy>Пользователь Windows</cp:lastModifiedBy>
  <cp:revision>12</cp:revision>
  <dcterms:created xsi:type="dcterms:W3CDTF">2024-10-25T03:20:22Z</dcterms:created>
  <dcterms:modified xsi:type="dcterms:W3CDTF">2024-10-31T11:48:53Z</dcterms:modified>
</cp:coreProperties>
</file>