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288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FC5"/>
    <a:srgbClr val="FEE3D5"/>
    <a:srgbClr val="BCE7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721"/>
  </p:normalViewPr>
  <p:slideViewPr>
    <p:cSldViewPr snapToGrid="0" snapToObjects="1">
      <p:cViewPr varScale="1">
        <p:scale>
          <a:sx n="115" d="100"/>
          <a:sy n="115" d="100"/>
        </p:scale>
        <p:origin x="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CD79CB-8073-7E41-8E85-024B7A81AAE0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C99F30-28D1-7049-8263-C4FF9F9AF985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1.1. </a:t>
          </a:r>
          <a:r>
            <a:rPr lang="ru-RU" b="1" dirty="0" err="1">
              <a:solidFill>
                <a:schemeClr val="bg1"/>
              </a:solidFill>
            </a:rPr>
            <a:t>Вибір</a:t>
          </a:r>
          <a:r>
            <a:rPr lang="ru-RU" b="1" dirty="0">
              <a:solidFill>
                <a:schemeClr val="bg1"/>
              </a:solidFill>
            </a:rPr>
            <a:t> </a:t>
          </a:r>
          <a:r>
            <a:rPr lang="ru-RU" b="1" dirty="0" err="1">
              <a:solidFill>
                <a:schemeClr val="bg1"/>
              </a:solidFill>
            </a:rPr>
            <a:t>проблеми</a:t>
          </a:r>
          <a:r>
            <a:rPr lang="ru-RU" b="1" dirty="0">
              <a:solidFill>
                <a:schemeClr val="bg1"/>
              </a:solidFill>
            </a:rPr>
            <a:t> </a:t>
          </a:r>
          <a:r>
            <a:rPr lang="ru-RU" b="1" dirty="0" err="1">
              <a:solidFill>
                <a:schemeClr val="bg1"/>
              </a:solidFill>
            </a:rPr>
            <a:t>дослідженння</a:t>
          </a:r>
          <a:endParaRPr lang="ru-RU" b="1" dirty="0">
            <a:solidFill>
              <a:schemeClr val="bg1"/>
            </a:solidFill>
          </a:endParaRPr>
        </a:p>
      </dgm:t>
    </dgm:pt>
    <dgm:pt modelId="{1FEED0B2-C201-C542-8E23-7140F2ADD549}" type="parTrans" cxnId="{C4EC4A23-D509-4343-B72A-3C73393099B2}">
      <dgm:prSet/>
      <dgm:spPr/>
      <dgm:t>
        <a:bodyPr/>
        <a:lstStyle/>
        <a:p>
          <a:endParaRPr lang="ru-RU"/>
        </a:p>
      </dgm:t>
    </dgm:pt>
    <dgm:pt modelId="{B4B453B5-CD8F-AC4D-81E6-24FA182B2263}" type="sibTrans" cxnId="{C4EC4A23-D509-4343-B72A-3C73393099B2}">
      <dgm:prSet/>
      <dgm:spPr/>
      <dgm:t>
        <a:bodyPr/>
        <a:lstStyle/>
        <a:p>
          <a:endParaRPr lang="ru-RU"/>
        </a:p>
      </dgm:t>
    </dgm:pt>
    <dgm:pt modelId="{B116C2B6-D62E-A840-95AA-BAFE71A986BE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1.2.Конкретне </a:t>
          </a:r>
          <a:r>
            <a:rPr lang="ru-RU" b="1" dirty="0" err="1">
              <a:solidFill>
                <a:schemeClr val="bg1"/>
              </a:solidFill>
            </a:rPr>
            <a:t>фомулювання</a:t>
          </a:r>
          <a:r>
            <a:rPr lang="ru-RU" b="1" dirty="0">
              <a:solidFill>
                <a:schemeClr val="bg1"/>
              </a:solidFill>
            </a:rPr>
            <a:t> </a:t>
          </a:r>
          <a:r>
            <a:rPr lang="ru-RU" b="1" dirty="0" err="1">
              <a:solidFill>
                <a:schemeClr val="bg1"/>
              </a:solidFill>
            </a:rPr>
            <a:t>задачі</a:t>
          </a:r>
          <a:r>
            <a:rPr lang="ru-RU" b="1" dirty="0">
              <a:solidFill>
                <a:schemeClr val="bg1"/>
              </a:solidFill>
            </a:rPr>
            <a:t>  </a:t>
          </a:r>
          <a:r>
            <a:rPr lang="ru-RU" b="1" dirty="0" err="1">
              <a:solidFill>
                <a:schemeClr val="bg1"/>
              </a:solidFill>
            </a:rPr>
            <a:t>дослідження</a:t>
          </a:r>
          <a:endParaRPr lang="ru-RU" b="1" dirty="0">
            <a:solidFill>
              <a:schemeClr val="bg1"/>
            </a:solidFill>
          </a:endParaRPr>
        </a:p>
      </dgm:t>
    </dgm:pt>
    <dgm:pt modelId="{1954A844-1DA3-A84D-AF20-9ABFC47D2A44}" type="parTrans" cxnId="{612D8E4F-5F30-8C45-9C0D-28674AF94DF2}">
      <dgm:prSet/>
      <dgm:spPr/>
      <dgm:t>
        <a:bodyPr/>
        <a:lstStyle/>
        <a:p>
          <a:endParaRPr lang="ru-RU"/>
        </a:p>
      </dgm:t>
    </dgm:pt>
    <dgm:pt modelId="{D24DDA5C-E8F6-6549-90BC-969D3F54A94E}" type="sibTrans" cxnId="{612D8E4F-5F30-8C45-9C0D-28674AF94DF2}">
      <dgm:prSet/>
      <dgm:spPr/>
      <dgm:t>
        <a:bodyPr/>
        <a:lstStyle/>
        <a:p>
          <a:endParaRPr lang="ru-RU"/>
        </a:p>
      </dgm:t>
    </dgm:pt>
    <dgm:pt modelId="{3D5DB2B0-435C-9449-B828-19E64BA29BF5}">
      <dgm:prSet phldrT="[Текст]"/>
      <dgm:spPr/>
      <dgm:t>
        <a:bodyPr/>
        <a:lstStyle/>
        <a:p>
          <a:r>
            <a:rPr lang="uk-UA" b="1" dirty="0">
              <a:solidFill>
                <a:schemeClr val="bg1"/>
              </a:solidFill>
              <a:latin typeface="Book Antiqua" panose="02040602050305030304" pitchFamily="18" charset="0"/>
            </a:rPr>
            <a:t>1. Формулювання теорії</a:t>
          </a:r>
          <a:endParaRPr lang="ru-RU" dirty="0">
            <a:solidFill>
              <a:schemeClr val="bg1"/>
            </a:solidFill>
          </a:endParaRPr>
        </a:p>
      </dgm:t>
    </dgm:pt>
    <dgm:pt modelId="{3B99030A-9F86-B34C-ABD9-35C859EB8241}" type="parTrans" cxnId="{DBEAA3EE-89A3-024D-8302-77E4A2817523}">
      <dgm:prSet/>
      <dgm:spPr/>
      <dgm:t>
        <a:bodyPr/>
        <a:lstStyle/>
        <a:p>
          <a:endParaRPr lang="ru-RU"/>
        </a:p>
      </dgm:t>
    </dgm:pt>
    <dgm:pt modelId="{CE357437-7D91-1C48-985F-973E3D4FEF73}" type="sibTrans" cxnId="{DBEAA3EE-89A3-024D-8302-77E4A2817523}">
      <dgm:prSet/>
      <dgm:spPr/>
      <dgm:t>
        <a:bodyPr/>
        <a:lstStyle/>
        <a:p>
          <a:endParaRPr lang="ru-RU"/>
        </a:p>
      </dgm:t>
    </dgm:pt>
    <dgm:pt modelId="{87D512A3-8158-C248-BCA6-F394F1E2BC29}" type="pres">
      <dgm:prSet presAssocID="{72CD79CB-8073-7E41-8E85-024B7A81AAE0}" presName="Name0" presStyleCnt="0">
        <dgm:presLayoutVars>
          <dgm:dir/>
          <dgm:resizeHandles val="exact"/>
        </dgm:presLayoutVars>
      </dgm:prSet>
      <dgm:spPr/>
    </dgm:pt>
    <dgm:pt modelId="{C6479CD3-8D68-3E4C-84AD-F3F0473E5A88}" type="pres">
      <dgm:prSet presAssocID="{72CD79CB-8073-7E41-8E85-024B7A81AAE0}" presName="vNodes" presStyleCnt="0"/>
      <dgm:spPr/>
    </dgm:pt>
    <dgm:pt modelId="{0A2C2307-1E0A-0B4E-AC20-2FFCC8E72AAB}" type="pres">
      <dgm:prSet presAssocID="{97C99F30-28D1-7049-8263-C4FF9F9AF985}" presName="node" presStyleLbl="node1" presStyleIdx="0" presStyleCnt="3">
        <dgm:presLayoutVars>
          <dgm:bulletEnabled val="1"/>
        </dgm:presLayoutVars>
      </dgm:prSet>
      <dgm:spPr/>
    </dgm:pt>
    <dgm:pt modelId="{60932819-AE96-974D-87B1-E15D852EB176}" type="pres">
      <dgm:prSet presAssocID="{B4B453B5-CD8F-AC4D-81E6-24FA182B2263}" presName="spacerT" presStyleCnt="0"/>
      <dgm:spPr/>
    </dgm:pt>
    <dgm:pt modelId="{4B1597DF-6C22-D340-B05E-A5B63973F77C}" type="pres">
      <dgm:prSet presAssocID="{B4B453B5-CD8F-AC4D-81E6-24FA182B2263}" presName="sibTrans" presStyleLbl="sibTrans2D1" presStyleIdx="0" presStyleCnt="2"/>
      <dgm:spPr/>
    </dgm:pt>
    <dgm:pt modelId="{D4AEFD1E-4105-914E-AA65-E49A21E2D0C0}" type="pres">
      <dgm:prSet presAssocID="{B4B453B5-CD8F-AC4D-81E6-24FA182B2263}" presName="spacerB" presStyleCnt="0"/>
      <dgm:spPr/>
    </dgm:pt>
    <dgm:pt modelId="{0163CE1F-7E89-C640-A89A-BB1E5EBC5494}" type="pres">
      <dgm:prSet presAssocID="{B116C2B6-D62E-A840-95AA-BAFE71A986BE}" presName="node" presStyleLbl="node1" presStyleIdx="1" presStyleCnt="3">
        <dgm:presLayoutVars>
          <dgm:bulletEnabled val="1"/>
        </dgm:presLayoutVars>
      </dgm:prSet>
      <dgm:spPr/>
    </dgm:pt>
    <dgm:pt modelId="{62BB626A-6B32-FC48-BF66-DE3B3491017C}" type="pres">
      <dgm:prSet presAssocID="{72CD79CB-8073-7E41-8E85-024B7A81AAE0}" presName="sibTransLast" presStyleLbl="sibTrans2D1" presStyleIdx="1" presStyleCnt="2"/>
      <dgm:spPr/>
    </dgm:pt>
    <dgm:pt modelId="{52133DFC-B203-0A46-BA15-C50AFD14B1B9}" type="pres">
      <dgm:prSet presAssocID="{72CD79CB-8073-7E41-8E85-024B7A81AAE0}" presName="connectorText" presStyleLbl="sibTrans2D1" presStyleIdx="1" presStyleCnt="2"/>
      <dgm:spPr/>
    </dgm:pt>
    <dgm:pt modelId="{81DAC317-4990-4B43-A35B-1E92FECD3580}" type="pres">
      <dgm:prSet presAssocID="{72CD79CB-8073-7E41-8E85-024B7A81AAE0}" presName="lastNode" presStyleLbl="node1" presStyleIdx="2" presStyleCnt="3" custLinFactNeighborX="-6509" custLinFactNeighborY="1123">
        <dgm:presLayoutVars>
          <dgm:bulletEnabled val="1"/>
        </dgm:presLayoutVars>
      </dgm:prSet>
      <dgm:spPr/>
    </dgm:pt>
  </dgm:ptLst>
  <dgm:cxnLst>
    <dgm:cxn modelId="{C4EC4A23-D509-4343-B72A-3C73393099B2}" srcId="{72CD79CB-8073-7E41-8E85-024B7A81AAE0}" destId="{97C99F30-28D1-7049-8263-C4FF9F9AF985}" srcOrd="0" destOrd="0" parTransId="{1FEED0B2-C201-C542-8E23-7140F2ADD549}" sibTransId="{B4B453B5-CD8F-AC4D-81E6-24FA182B2263}"/>
    <dgm:cxn modelId="{612D8E4F-5F30-8C45-9C0D-28674AF94DF2}" srcId="{72CD79CB-8073-7E41-8E85-024B7A81AAE0}" destId="{B116C2B6-D62E-A840-95AA-BAFE71A986BE}" srcOrd="1" destOrd="0" parTransId="{1954A844-1DA3-A84D-AF20-9ABFC47D2A44}" sibTransId="{D24DDA5C-E8F6-6549-90BC-969D3F54A94E}"/>
    <dgm:cxn modelId="{F03F885D-9013-0C44-9F71-41C3B51D35A3}" type="presOf" srcId="{B4B453B5-CD8F-AC4D-81E6-24FA182B2263}" destId="{4B1597DF-6C22-D340-B05E-A5B63973F77C}" srcOrd="0" destOrd="0" presId="urn:microsoft.com/office/officeart/2005/8/layout/equation2"/>
    <dgm:cxn modelId="{D2C78A7C-8428-CB4E-BA85-A09FA9E7D921}" type="presOf" srcId="{3D5DB2B0-435C-9449-B828-19E64BA29BF5}" destId="{81DAC317-4990-4B43-A35B-1E92FECD3580}" srcOrd="0" destOrd="0" presId="urn:microsoft.com/office/officeart/2005/8/layout/equation2"/>
    <dgm:cxn modelId="{DB0310A5-4078-894F-8BD2-FEC8DDFEFF4D}" type="presOf" srcId="{D24DDA5C-E8F6-6549-90BC-969D3F54A94E}" destId="{52133DFC-B203-0A46-BA15-C50AFD14B1B9}" srcOrd="1" destOrd="0" presId="urn:microsoft.com/office/officeart/2005/8/layout/equation2"/>
    <dgm:cxn modelId="{839514B5-7880-2C45-A5F8-77D13FEE846D}" type="presOf" srcId="{97C99F30-28D1-7049-8263-C4FF9F9AF985}" destId="{0A2C2307-1E0A-0B4E-AC20-2FFCC8E72AAB}" srcOrd="0" destOrd="0" presId="urn:microsoft.com/office/officeart/2005/8/layout/equation2"/>
    <dgm:cxn modelId="{AA4E3BCF-B031-0748-8013-1BEC33A09DE4}" type="presOf" srcId="{B116C2B6-D62E-A840-95AA-BAFE71A986BE}" destId="{0163CE1F-7E89-C640-A89A-BB1E5EBC5494}" srcOrd="0" destOrd="0" presId="urn:microsoft.com/office/officeart/2005/8/layout/equation2"/>
    <dgm:cxn modelId="{34F9DECF-7198-054E-9C6C-71AA0179E0F4}" type="presOf" srcId="{D24DDA5C-E8F6-6549-90BC-969D3F54A94E}" destId="{62BB626A-6B32-FC48-BF66-DE3B3491017C}" srcOrd="0" destOrd="0" presId="urn:microsoft.com/office/officeart/2005/8/layout/equation2"/>
    <dgm:cxn modelId="{DBEAA3EE-89A3-024D-8302-77E4A2817523}" srcId="{72CD79CB-8073-7E41-8E85-024B7A81AAE0}" destId="{3D5DB2B0-435C-9449-B828-19E64BA29BF5}" srcOrd="2" destOrd="0" parTransId="{3B99030A-9F86-B34C-ABD9-35C859EB8241}" sibTransId="{CE357437-7D91-1C48-985F-973E3D4FEF73}"/>
    <dgm:cxn modelId="{EB8DABFB-355B-4A4D-8EFB-70B0BE15DD66}" type="presOf" srcId="{72CD79CB-8073-7E41-8E85-024B7A81AAE0}" destId="{87D512A3-8158-C248-BCA6-F394F1E2BC29}" srcOrd="0" destOrd="0" presId="urn:microsoft.com/office/officeart/2005/8/layout/equation2"/>
    <dgm:cxn modelId="{852D264E-6D06-F14E-81FA-11F751E99074}" type="presParOf" srcId="{87D512A3-8158-C248-BCA6-F394F1E2BC29}" destId="{C6479CD3-8D68-3E4C-84AD-F3F0473E5A88}" srcOrd="0" destOrd="0" presId="urn:microsoft.com/office/officeart/2005/8/layout/equation2"/>
    <dgm:cxn modelId="{DDD28955-072C-1A47-9CBB-5C4A657E6961}" type="presParOf" srcId="{C6479CD3-8D68-3E4C-84AD-F3F0473E5A88}" destId="{0A2C2307-1E0A-0B4E-AC20-2FFCC8E72AAB}" srcOrd="0" destOrd="0" presId="urn:microsoft.com/office/officeart/2005/8/layout/equation2"/>
    <dgm:cxn modelId="{F201AA48-3BF9-424C-9E55-3F7A2AA2C5CC}" type="presParOf" srcId="{C6479CD3-8D68-3E4C-84AD-F3F0473E5A88}" destId="{60932819-AE96-974D-87B1-E15D852EB176}" srcOrd="1" destOrd="0" presId="urn:microsoft.com/office/officeart/2005/8/layout/equation2"/>
    <dgm:cxn modelId="{4BB4F850-D922-6742-9D3F-D69535479554}" type="presParOf" srcId="{C6479CD3-8D68-3E4C-84AD-F3F0473E5A88}" destId="{4B1597DF-6C22-D340-B05E-A5B63973F77C}" srcOrd="2" destOrd="0" presId="urn:microsoft.com/office/officeart/2005/8/layout/equation2"/>
    <dgm:cxn modelId="{5072A5AF-A7D8-B846-8271-A33BC78E6963}" type="presParOf" srcId="{C6479CD3-8D68-3E4C-84AD-F3F0473E5A88}" destId="{D4AEFD1E-4105-914E-AA65-E49A21E2D0C0}" srcOrd="3" destOrd="0" presId="urn:microsoft.com/office/officeart/2005/8/layout/equation2"/>
    <dgm:cxn modelId="{28900B11-E5D8-ED4B-9FF0-9EB8B88F62B8}" type="presParOf" srcId="{C6479CD3-8D68-3E4C-84AD-F3F0473E5A88}" destId="{0163CE1F-7E89-C640-A89A-BB1E5EBC5494}" srcOrd="4" destOrd="0" presId="urn:microsoft.com/office/officeart/2005/8/layout/equation2"/>
    <dgm:cxn modelId="{7EAB2B80-6932-3143-BC8E-0A0DD0E3BB72}" type="presParOf" srcId="{87D512A3-8158-C248-BCA6-F394F1E2BC29}" destId="{62BB626A-6B32-FC48-BF66-DE3B3491017C}" srcOrd="1" destOrd="0" presId="urn:microsoft.com/office/officeart/2005/8/layout/equation2"/>
    <dgm:cxn modelId="{D3041FDA-4C11-E341-BE96-6089BADC6D70}" type="presParOf" srcId="{62BB626A-6B32-FC48-BF66-DE3B3491017C}" destId="{52133DFC-B203-0A46-BA15-C50AFD14B1B9}" srcOrd="0" destOrd="0" presId="urn:microsoft.com/office/officeart/2005/8/layout/equation2"/>
    <dgm:cxn modelId="{E9550AA4-332B-0E46-88D9-FBC71D31C9BB}" type="presParOf" srcId="{87D512A3-8158-C248-BCA6-F394F1E2BC29}" destId="{81DAC317-4990-4B43-A35B-1E92FECD358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C2307-1E0A-0B4E-AC20-2FFCC8E72AAB}">
      <dsp:nvSpPr>
        <dsp:cNvPr id="0" name=""/>
        <dsp:cNvSpPr/>
      </dsp:nvSpPr>
      <dsp:spPr>
        <a:xfrm>
          <a:off x="378412" y="5211"/>
          <a:ext cx="1968662" cy="1968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bg1"/>
              </a:solidFill>
            </a:rPr>
            <a:t>1.1. </a:t>
          </a:r>
          <a:r>
            <a:rPr lang="ru-RU" sz="1500" b="1" kern="1200" dirty="0" err="1">
              <a:solidFill>
                <a:schemeClr val="bg1"/>
              </a:solidFill>
            </a:rPr>
            <a:t>Вибір</a:t>
          </a:r>
          <a:r>
            <a:rPr lang="ru-RU" sz="1500" b="1" kern="1200" dirty="0">
              <a:solidFill>
                <a:schemeClr val="bg1"/>
              </a:solidFill>
            </a:rPr>
            <a:t> </a:t>
          </a:r>
          <a:r>
            <a:rPr lang="ru-RU" sz="1500" b="1" kern="1200" dirty="0" err="1">
              <a:solidFill>
                <a:schemeClr val="bg1"/>
              </a:solidFill>
            </a:rPr>
            <a:t>проблеми</a:t>
          </a:r>
          <a:r>
            <a:rPr lang="ru-RU" sz="1500" b="1" kern="1200" dirty="0">
              <a:solidFill>
                <a:schemeClr val="bg1"/>
              </a:solidFill>
            </a:rPr>
            <a:t> </a:t>
          </a:r>
          <a:r>
            <a:rPr lang="ru-RU" sz="1500" b="1" kern="1200" dirty="0" err="1">
              <a:solidFill>
                <a:schemeClr val="bg1"/>
              </a:solidFill>
            </a:rPr>
            <a:t>дослідженння</a:t>
          </a:r>
          <a:endParaRPr lang="ru-RU" sz="1500" b="1" kern="1200" dirty="0">
            <a:solidFill>
              <a:schemeClr val="bg1"/>
            </a:solidFill>
          </a:endParaRPr>
        </a:p>
      </dsp:txBody>
      <dsp:txXfrm>
        <a:off x="666716" y="293515"/>
        <a:ext cx="1392054" cy="1392054"/>
      </dsp:txXfrm>
    </dsp:sp>
    <dsp:sp modelId="{4B1597DF-6C22-D340-B05E-A5B63973F77C}">
      <dsp:nvSpPr>
        <dsp:cNvPr id="0" name=""/>
        <dsp:cNvSpPr/>
      </dsp:nvSpPr>
      <dsp:spPr>
        <a:xfrm>
          <a:off x="791831" y="2133728"/>
          <a:ext cx="1141824" cy="114182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943180" y="2570361"/>
        <a:ext cx="839126" cy="268558"/>
      </dsp:txXfrm>
    </dsp:sp>
    <dsp:sp modelId="{0163CE1F-7E89-C640-A89A-BB1E5EBC5494}">
      <dsp:nvSpPr>
        <dsp:cNvPr id="0" name=""/>
        <dsp:cNvSpPr/>
      </dsp:nvSpPr>
      <dsp:spPr>
        <a:xfrm>
          <a:off x="378412" y="3435408"/>
          <a:ext cx="1968662" cy="1968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bg1"/>
              </a:solidFill>
            </a:rPr>
            <a:t>1.2.Конкретне </a:t>
          </a:r>
          <a:r>
            <a:rPr lang="ru-RU" sz="1500" b="1" kern="1200" dirty="0" err="1">
              <a:solidFill>
                <a:schemeClr val="bg1"/>
              </a:solidFill>
            </a:rPr>
            <a:t>фомулювання</a:t>
          </a:r>
          <a:r>
            <a:rPr lang="ru-RU" sz="1500" b="1" kern="1200" dirty="0">
              <a:solidFill>
                <a:schemeClr val="bg1"/>
              </a:solidFill>
            </a:rPr>
            <a:t> </a:t>
          </a:r>
          <a:r>
            <a:rPr lang="ru-RU" sz="1500" b="1" kern="1200" dirty="0" err="1">
              <a:solidFill>
                <a:schemeClr val="bg1"/>
              </a:solidFill>
            </a:rPr>
            <a:t>задачі</a:t>
          </a:r>
          <a:r>
            <a:rPr lang="ru-RU" sz="1500" b="1" kern="1200" dirty="0">
              <a:solidFill>
                <a:schemeClr val="bg1"/>
              </a:solidFill>
            </a:rPr>
            <a:t>  </a:t>
          </a:r>
          <a:r>
            <a:rPr lang="ru-RU" sz="1500" b="1" kern="1200" dirty="0" err="1">
              <a:solidFill>
                <a:schemeClr val="bg1"/>
              </a:solidFill>
            </a:rPr>
            <a:t>дослідження</a:t>
          </a:r>
          <a:endParaRPr lang="ru-RU" sz="1500" b="1" kern="1200" dirty="0">
            <a:solidFill>
              <a:schemeClr val="bg1"/>
            </a:solidFill>
          </a:endParaRPr>
        </a:p>
      </dsp:txBody>
      <dsp:txXfrm>
        <a:off x="666716" y="3723712"/>
        <a:ext cx="1392054" cy="1392054"/>
      </dsp:txXfrm>
    </dsp:sp>
    <dsp:sp modelId="{62BB626A-6B32-FC48-BF66-DE3B3491017C}">
      <dsp:nvSpPr>
        <dsp:cNvPr id="0" name=""/>
        <dsp:cNvSpPr/>
      </dsp:nvSpPr>
      <dsp:spPr>
        <a:xfrm rot="37463">
          <a:off x="2623164" y="2355395"/>
          <a:ext cx="585382" cy="732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2623169" y="2500906"/>
        <a:ext cx="409767" cy="439406"/>
      </dsp:txXfrm>
    </dsp:sp>
    <dsp:sp modelId="{81DAC317-4990-4B43-A35B-1E92FECD3580}">
      <dsp:nvSpPr>
        <dsp:cNvPr id="0" name=""/>
        <dsp:cNvSpPr/>
      </dsp:nvSpPr>
      <dsp:spPr>
        <a:xfrm>
          <a:off x="3451387" y="780194"/>
          <a:ext cx="3937324" cy="3937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1" kern="1200" dirty="0">
              <a:solidFill>
                <a:schemeClr val="bg1"/>
              </a:solidFill>
              <a:latin typeface="Book Antiqua" panose="02040602050305030304" pitchFamily="18" charset="0"/>
            </a:rPr>
            <a:t>1. Формулювання теорії</a:t>
          </a:r>
          <a:endParaRPr lang="ru-RU" sz="2700" kern="1200" dirty="0">
            <a:solidFill>
              <a:schemeClr val="bg1"/>
            </a:solidFill>
          </a:endParaRPr>
        </a:p>
      </dsp:txBody>
      <dsp:txXfrm>
        <a:off x="4027995" y="1356802"/>
        <a:ext cx="2784108" cy="2784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68B4D5-551F-3744-A5DF-1E272DFF9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9478" y="1615913"/>
            <a:ext cx="6129338" cy="3032496"/>
          </a:xfrm>
        </p:spPr>
        <p:txBody>
          <a:bodyPr>
            <a:normAutofit fontScale="90000"/>
          </a:bodyPr>
          <a:lstStyle/>
          <a:p>
            <a:r>
              <a:rPr lang="uk-UA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Тема 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3</a:t>
            </a:r>
            <a:br>
              <a:rPr lang="uk-UA" dirty="0">
                <a:solidFill>
                  <a:srgbClr val="002060"/>
                </a:solidFill>
              </a:rPr>
            </a:br>
            <a:r>
              <a:rPr lang="uk-UA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Процес прикладного </a:t>
            </a:r>
            <a:r>
              <a:rPr lang="uk-UA" sz="36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дослідження </a:t>
            </a:r>
            <a:br>
              <a:rPr lang="uk-UA" sz="36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36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суспільно-політичних </a:t>
            </a:r>
            <a:br>
              <a:rPr lang="uk-UA" sz="36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36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процесів та явищ</a:t>
            </a:r>
            <a:r>
              <a:rPr lang="ru-UA" sz="3600" dirty="0">
                <a:solidFill>
                  <a:srgbClr val="C00000"/>
                </a:solidFill>
                <a:effectLst/>
              </a:rPr>
              <a:t> </a:t>
            </a:r>
            <a:br>
              <a:rPr lang="uk-UA" dirty="0"/>
            </a:b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9458" name="Picture 2" descr="Research Process: Definition &amp; Steps | StudySmarter">
            <a:extLst>
              <a:ext uri="{FF2B5EF4-FFF2-40B4-BE49-F238E27FC236}">
                <a16:creationId xmlns:a16="http://schemas.microsoft.com/office/drawing/2014/main" id="{4399B9CD-9FF8-C749-8808-7116C1C8E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62" y="1188999"/>
            <a:ext cx="5314950" cy="43085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89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822" y="804689"/>
            <a:ext cx="6616052" cy="5248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4. Вимірювання (спостереження) – </a:t>
            </a:r>
            <a:r>
              <a:rPr lang="uk-UA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реально здійснюється стратегія дослідження, розроблена на 3-му етапі</a:t>
            </a:r>
          </a:p>
          <a:p>
            <a:pPr marL="0" indent="0">
              <a:buNone/>
            </a:pPr>
            <a:r>
              <a:rPr lang="uk-UA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Серед чинників, які варто враховувати, особливо значущі </a:t>
            </a:r>
            <a:r>
              <a:rPr lang="uk-UA" sz="28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генералізуємість</a:t>
            </a:r>
            <a:r>
              <a:rPr lang="uk-UA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/</a:t>
            </a:r>
            <a:r>
              <a:rPr lang="uk-UA" sz="28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екстраполяційність</a:t>
            </a:r>
            <a:r>
              <a:rPr lang="uk-UA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та </a:t>
            </a:r>
            <a:r>
              <a:rPr lang="uk-UA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реактивність</a:t>
            </a:r>
          </a:p>
        </p:txBody>
      </p:sp>
      <p:pic>
        <p:nvPicPr>
          <p:cNvPr id="8194" name="Picture 2" descr="Man holding large key to keyhole in brain, illustration - Stock Image -  C039/8112 - Science Photo Library">
            <a:extLst>
              <a:ext uri="{FF2B5EF4-FFF2-40B4-BE49-F238E27FC236}">
                <a16:creationId xmlns:a16="http://schemas.microsoft.com/office/drawing/2014/main" id="{31E14149-2F68-DD41-894C-3CF8F6FA9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00" y="654551"/>
            <a:ext cx="4518387" cy="55488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834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190" y="715051"/>
            <a:ext cx="6666222" cy="5248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Генералізуємість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/</a:t>
            </a:r>
            <a:r>
              <a:rPr lang="uk-UA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екстраполяційність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–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можливість з певною мірою надійності поширювати або переносити наші висновки, засновані на спостереженнях за певними об'єктами чи поведінкою людей в декількох приватних випадках, на передбачувану поведінку всієї сукупності</a:t>
            </a:r>
          </a:p>
          <a:p>
            <a:pPr marL="0" indent="0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!!! Головна проблема, яка тут виникає, - проблема ступеня поширення і формування вибірки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Запорукою 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генералізуємості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є вибір для спостереження тих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об'єктів, які найкращим чином представляють генеральну сукупність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є її найбільш типовими представниками</a:t>
            </a:r>
          </a:p>
        </p:txBody>
      </p:sp>
      <p:pic>
        <p:nvPicPr>
          <p:cNvPr id="9220" name="Picture 4" descr="гк Адепт Экстраполяция и интерполяция. Подводные камни расчетов">
            <a:extLst>
              <a:ext uri="{FF2B5EF4-FFF2-40B4-BE49-F238E27FC236}">
                <a16:creationId xmlns:a16="http://schemas.microsoft.com/office/drawing/2014/main" id="{5BF88E49-D2EE-794D-A9D2-79BA13D9E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756306"/>
            <a:ext cx="4883322" cy="29299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21933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9363" y="803186"/>
            <a:ext cx="5862637" cy="5769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Реактивність: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або той, хто проводить дослідження, або методи дослідження можуть якимось чином впливати на тих, за ким ведеться спостереження, і вносити в їх дії зміни, зумовлені саме присутністю дослідника</a:t>
            </a:r>
          </a:p>
        </p:txBody>
      </p:sp>
      <p:pic>
        <p:nvPicPr>
          <p:cNvPr id="10242" name="Picture 2" descr="Четыре причины полюбить проектный подход. Эксперимент магистерской  программы «Корпоративные финансы» — Новости — Магистерская программа  «Корпоративные финансы» — Национальный исследовательский университет  «Высшая школа экономики»">
            <a:extLst>
              <a:ext uri="{FF2B5EF4-FFF2-40B4-BE49-F238E27FC236}">
                <a16:creationId xmlns:a16="http://schemas.microsoft.com/office/drawing/2014/main" id="{C7725625-F112-474C-AAF9-06714F875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5" y="1592264"/>
            <a:ext cx="5862637" cy="39084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99121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6273" y="114300"/>
            <a:ext cx="6348413" cy="6629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5. Аналіз даних</a:t>
            </a:r>
          </a:p>
          <a:p>
            <a:pPr marL="0" indent="0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Дані</a:t>
            </a:r>
            <a:r>
              <a:rPr lang="uk-UA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 - елементи інформації про кожен об'єкт , які ми збираємо у процесі дослідження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Довести майже будь-яку гіпотезу можна відповівши на 3 питання:</a:t>
            </a:r>
          </a:p>
          <a:p>
            <a:pPr marL="457200" indent="-457200">
              <a:buAutoNum type="arabicPeriod"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Чи це так </a:t>
            </a:r>
            <a:r>
              <a:rPr lang="uk-UA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(тобто оцінити гіпотезу)? Основне, що треба з'ясувати при оцінці гіпотези, - це наявність статистичної залежності між двома змінними</a:t>
            </a:r>
          </a:p>
          <a:p>
            <a:pPr marL="457200" indent="-457200">
              <a:buAutoNum type="arabicPeriod"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Як пов'язані ці дві змінні?</a:t>
            </a:r>
          </a:p>
          <a:p>
            <a:pPr marL="457200" indent="-457200">
              <a:buAutoNum type="arabicPeriod"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Наскільки ймовірно, що те чи інше співвідношення, виявлене нами при дослідженні невеликого числа об'єктів, буде також отримано при дослідженні всієї тієї сукупності, з якої вибиралися ці об'єкти? </a:t>
            </a:r>
            <a:r>
              <a:rPr lang="uk-UA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Тобто наскільки обґрунтовано наше твердження, що невелика вибірка репрезентативна або типова для генеральної сукупності</a:t>
            </a:r>
          </a:p>
        </p:txBody>
      </p:sp>
      <p:pic>
        <p:nvPicPr>
          <p:cNvPr id="11266" name="Picture 2" descr="Бізнес-аналітика та аналіз даних">
            <a:extLst>
              <a:ext uri="{FF2B5EF4-FFF2-40B4-BE49-F238E27FC236}">
                <a16:creationId xmlns:a16="http://schemas.microsoft.com/office/drawing/2014/main" id="{5EA065DE-0658-B545-9BF4-0BBA31F45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2" y="1457325"/>
            <a:ext cx="5463698" cy="36290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411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663" y="338769"/>
            <a:ext cx="6719888" cy="6629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6. Інтерпретація результатів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Відповідаємо на такі питання:</a:t>
            </a:r>
          </a:p>
          <a:p>
            <a:pPr>
              <a:buFontTx/>
              <a:buChar char="-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Наскільки ми досягли успіху в тому, щоб сформулювати саме ту проблему дослідження, яку хотіли?</a:t>
            </a:r>
          </a:p>
          <a:p>
            <a:pPr>
              <a:buFontTx/>
              <a:buChar char="-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Що ми виявили?</a:t>
            </a:r>
          </a:p>
          <a:p>
            <a:pPr>
              <a:buFontTx/>
              <a:buChar char="-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Яке значення наших результатів?</a:t>
            </a:r>
          </a:p>
          <a:p>
            <a:pPr>
              <a:buFontTx/>
              <a:buChar char="-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Як співвідносяться ці результати з нашими очікуваннями?</a:t>
            </a:r>
          </a:p>
          <a:p>
            <a:pPr>
              <a:buFontTx/>
              <a:buChar char="-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Чи не зробили ми  в процесі дослідження якоїсь помилки, яка могла б знецінити отримані результати?</a:t>
            </a:r>
          </a:p>
          <a:p>
            <a:pPr>
              <a:buFontTx/>
              <a:buChar char="-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Чи вдалося нам зберегти тісний зв’язок між теорією і дослідженням, з одного боку, і реальною політичною діяльністю – з іншого боку?</a:t>
            </a:r>
          </a:p>
          <a:p>
            <a:pPr>
              <a:buFontTx/>
              <a:buChar char="-"/>
            </a:pPr>
            <a:endParaRPr lang="uk-UA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457200" indent="-457200">
              <a:buAutoNum type="arabicPeriod"/>
            </a:pPr>
            <a:endParaRPr lang="uk-UA" sz="24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290" name="Picture 2" descr="В Україні запустили безкоштовні онлайн-курси з аналізу даних">
            <a:extLst>
              <a:ext uri="{FF2B5EF4-FFF2-40B4-BE49-F238E27FC236}">
                <a16:creationId xmlns:a16="http://schemas.microsoft.com/office/drawing/2014/main" id="{A4215042-0C39-2A40-ABD8-D4082D478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854867"/>
            <a:ext cx="4774407" cy="47744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1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1301" y="542925"/>
            <a:ext cx="7148512" cy="2085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Програма прикладного дослідження</a:t>
            </a:r>
          </a:p>
        </p:txBody>
      </p:sp>
      <p:pic>
        <p:nvPicPr>
          <p:cNvPr id="13314" name="Picture 2" descr="Python для розробки та аналізу даних - skilsful.com">
            <a:extLst>
              <a:ext uri="{FF2B5EF4-FFF2-40B4-BE49-F238E27FC236}">
                <a16:creationId xmlns:a16="http://schemas.microsoft.com/office/drawing/2014/main" id="{75EF1F96-725C-7242-AE34-78369C60A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476" y="1974536"/>
            <a:ext cx="6638921" cy="3983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996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2313" y="706179"/>
            <a:ext cx="5057772" cy="52802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Програма дослідження є концептуальною і методологічною основою всієї подальшої роботи експерта-аналітика </a:t>
            </a:r>
          </a:p>
          <a:p>
            <a:pPr marL="0" indent="0" algn="ctr">
              <a:buNone/>
            </a:pPr>
            <a:r>
              <a:rPr lang="uk-UA" sz="24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Від продуманості програми залежить успіх усього дослідження</a:t>
            </a:r>
          </a:p>
        </p:txBody>
      </p:sp>
      <p:pic>
        <p:nvPicPr>
          <p:cNvPr id="14342" name="Picture 6" descr="Результати опитування студентів щодо змісту та якості освітніх програм –  Кафедра системного аналізу та інформаційно-аналітичних технологій">
            <a:extLst>
              <a:ext uri="{FF2B5EF4-FFF2-40B4-BE49-F238E27FC236}">
                <a16:creationId xmlns:a16="http://schemas.microsoft.com/office/drawing/2014/main" id="{DE8629B8-85CE-8740-AB59-E03C0E1EA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" y="1974055"/>
            <a:ext cx="5819776" cy="34677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13833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6599" y="264319"/>
            <a:ext cx="4876801" cy="6329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Програма дослідження передбачає:</a:t>
            </a:r>
          </a:p>
          <a:p>
            <a:pPr>
              <a:buFont typeface="Wingdings" pitchFamily="2" charset="2"/>
              <a:buChar char="ü"/>
            </a:pPr>
            <a:r>
              <a:rPr lang="uk-UA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Виклад концепції дослідження</a:t>
            </a:r>
          </a:p>
          <a:p>
            <a:pPr>
              <a:buFont typeface="Wingdings" pitchFamily="2" charset="2"/>
              <a:buChar char="ü"/>
            </a:pPr>
            <a:r>
              <a:rPr lang="uk-UA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Формулювання завдань та основних гіпотез</a:t>
            </a:r>
          </a:p>
          <a:p>
            <a:pPr>
              <a:buFont typeface="Wingdings" pitchFamily="2" charset="2"/>
              <a:buChar char="ü"/>
            </a:pPr>
            <a:r>
              <a:rPr lang="uk-UA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Опис процедур та правил обробки інформації</a:t>
            </a:r>
          </a:p>
        </p:txBody>
      </p:sp>
      <p:pic>
        <p:nvPicPr>
          <p:cNvPr id="15362" name="Picture 2" descr="Research Day">
            <a:extLst>
              <a:ext uri="{FF2B5EF4-FFF2-40B4-BE49-F238E27FC236}">
                <a16:creationId xmlns:a16="http://schemas.microsoft.com/office/drawing/2014/main" id="{F714256A-0E93-D340-8D4B-B162F393D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1638"/>
            <a:ext cx="6621216" cy="37424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872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644" y="803186"/>
            <a:ext cx="4075306" cy="56119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Програма складається з двох основних розділів: </a:t>
            </a:r>
          </a:p>
          <a:p>
            <a:pPr algn="just">
              <a:buFontTx/>
              <a:buChar char="-"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методологічного </a:t>
            </a:r>
          </a:p>
          <a:p>
            <a:pPr algn="just">
              <a:buFontTx/>
              <a:buChar char="-"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методичного (процедурного)</a:t>
            </a:r>
            <a:endParaRPr lang="uk-UA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6386" name="Picture 2" descr="Analytical Research: Examples and Advantages - Shiksha Online">
            <a:extLst>
              <a:ext uri="{FF2B5EF4-FFF2-40B4-BE49-F238E27FC236}">
                <a16:creationId xmlns:a16="http://schemas.microsoft.com/office/drawing/2014/main" id="{9B059A9E-A77F-A44D-A16F-A87363C38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20" y="1875495"/>
            <a:ext cx="5515400" cy="31070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17267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2703" y="530180"/>
            <a:ext cx="5724525" cy="57976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b="1" i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Методологічна частина:</a:t>
            </a:r>
          </a:p>
          <a:p>
            <a:pPr marL="457200" indent="-457200" algn="just">
              <a:buAutoNum type="arabicPeriod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Формулювання проблеми, визначення об'єкта та предмета дослідження</a:t>
            </a:r>
          </a:p>
          <a:p>
            <a:pPr marL="457200" indent="-457200" algn="just">
              <a:buAutoNum type="arabicPeriod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Постановка мети та завдань</a:t>
            </a:r>
          </a:p>
          <a:p>
            <a:pPr marL="457200" indent="-457200" algn="just">
              <a:buAutoNum type="arabicPeriod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Визначення 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парадигмального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підходу та вибір теорії</a:t>
            </a:r>
          </a:p>
          <a:p>
            <a:pPr marL="457200" indent="-457200" algn="just">
              <a:buAutoNum type="arabicPeriod"/>
            </a:pP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Операціоналізація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понять та конструювання змінних</a:t>
            </a:r>
          </a:p>
          <a:p>
            <a:pPr marL="457200" indent="-457200" algn="just">
              <a:buAutoNum type="arabicPeriod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Висунення робочих гіпотез</a:t>
            </a:r>
          </a:p>
        </p:txBody>
      </p:sp>
      <p:pic>
        <p:nvPicPr>
          <p:cNvPr id="17410" name="Picture 2" descr="Research Compendia — The Turing Way">
            <a:extLst>
              <a:ext uri="{FF2B5EF4-FFF2-40B4-BE49-F238E27FC236}">
                <a16:creationId xmlns:a16="http://schemas.microsoft.com/office/drawing/2014/main" id="{FF679365-6CA4-CD47-AFB7-17A19A880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03" y="1128363"/>
            <a:ext cx="5156895" cy="4400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5334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2">
                <a:lumMod val="20000"/>
                <a:lumOff val="80000"/>
              </a:schemeClr>
            </a:gs>
            <a:gs pos="72000">
              <a:schemeClr val="accent5">
                <a:lumMod val="20000"/>
                <a:lumOff val="80000"/>
              </a:schemeClr>
            </a:gs>
            <a:gs pos="96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299714-19B2-B449-87E0-3223CE7BA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29" y="2349925"/>
            <a:ext cx="4065224" cy="2431395"/>
          </a:xfrm>
        </p:spPr>
        <p:txBody>
          <a:bodyPr>
            <a:normAutofit/>
          </a:bodyPr>
          <a:lstStyle/>
          <a:p>
            <a:r>
              <a:rPr lang="uk-UA" b="1" dirty="0">
                <a:latin typeface="Book Antiqua" panose="02040602050305030304" pitchFamily="18" charset="0"/>
              </a:rPr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49E35F-6AAB-6F4A-9D3F-9E2B24D97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310" y="804689"/>
            <a:ext cx="6711603" cy="5248622"/>
          </a:xfrm>
        </p:spPr>
        <p:txBody>
          <a:bodyPr>
            <a:normAutofit/>
          </a:bodyPr>
          <a:lstStyle/>
          <a:p>
            <a:r>
              <a:rPr lang="uk-UA" sz="3200" b="1" i="1" dirty="0">
                <a:solidFill>
                  <a:schemeClr val="accent1"/>
                </a:solidFill>
                <a:latin typeface="Book Antiqua" panose="02040602050305030304" pitchFamily="18" charset="0"/>
              </a:rPr>
              <a:t>Етапи прикладного дослідження</a:t>
            </a:r>
            <a:endParaRPr lang="uk-UA" sz="3200" b="1" i="1" dirty="0">
              <a:solidFill>
                <a:srgbClr val="7030A0"/>
              </a:solidFill>
              <a:latin typeface="Book Antiqua" panose="02040602050305030304" pitchFamily="18" charset="0"/>
            </a:endParaRPr>
          </a:p>
          <a:p>
            <a:r>
              <a:rPr lang="uk-UA" sz="3200" b="1" i="1" dirty="0">
                <a:solidFill>
                  <a:schemeClr val="accent1"/>
                </a:solidFill>
                <a:latin typeface="Book Antiqua" panose="02040602050305030304" pitchFamily="18" charset="0"/>
              </a:rPr>
              <a:t>Програма дослідження </a:t>
            </a:r>
          </a:p>
        </p:txBody>
      </p:sp>
    </p:spTree>
    <p:extLst>
      <p:ext uri="{BB962C8B-B14F-4D97-AF65-F5344CB8AC3E}">
        <p14:creationId xmlns:p14="http://schemas.microsoft.com/office/powerpoint/2010/main" val="3484266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6167" y="877858"/>
            <a:ext cx="4762501" cy="510228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sz="3200" b="1" i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Методична частина: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3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Визначення методів збору даних і характеристика інформаційного забезпечення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3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Визначення методів аналізу даних і послідовності їх застосування</a:t>
            </a:r>
          </a:p>
        </p:txBody>
      </p:sp>
      <p:pic>
        <p:nvPicPr>
          <p:cNvPr id="18434" name="Picture 2" descr="How to Write a Concept Paper in 7 Steps | Grammarly">
            <a:extLst>
              <a:ext uri="{FF2B5EF4-FFF2-40B4-BE49-F238E27FC236}">
                <a16:creationId xmlns:a16="http://schemas.microsoft.com/office/drawing/2014/main" id="{921FE907-E968-8E4B-9C28-31EC3DDD0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2" y="1355667"/>
            <a:ext cx="7102805" cy="4146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032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7122" y="613318"/>
            <a:ext cx="6271516" cy="58446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1.Формулювання проблеми</a:t>
            </a:r>
          </a:p>
          <a:p>
            <a:pPr marL="0" indent="0" algn="just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Проблема дослідження 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– невідповідність, розбіжність між бажаним та дійсним</a:t>
            </a:r>
          </a:p>
          <a:p>
            <a:pPr marL="0" indent="0" algn="just">
              <a:buNone/>
            </a:pP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Принципове значення має розмежування того, що ми вже знаємо та можемо пояснити, і того, що ми ще не знаємо і пояснити не можемо</a:t>
            </a:r>
          </a:p>
          <a:p>
            <a:pPr marL="0" indent="0" algn="just">
              <a:buNone/>
            </a:pP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Прикладне дослідження завжди орієнтоване на пошук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розв'язання проблеми 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– на усунення конкретної суперечності в політичній діяльності</a:t>
            </a:r>
          </a:p>
          <a:p>
            <a:pPr marL="0" indent="0" algn="just">
              <a:buNone/>
            </a:pPr>
            <a:endParaRPr lang="uk-UA" sz="32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 descr="Виды проблем - Психологос">
            <a:extLst>
              <a:ext uri="{FF2B5EF4-FFF2-40B4-BE49-F238E27FC236}">
                <a16:creationId xmlns:a16="http://schemas.microsoft.com/office/drawing/2014/main" id="{178413E8-D8E2-B745-9530-509C29A17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5" y="755673"/>
            <a:ext cx="4315277" cy="50206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87783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532" y="613318"/>
            <a:ext cx="5725106" cy="584463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Визначення об'єкта та предмету дослідження</a:t>
            </a:r>
          </a:p>
          <a:p>
            <a:pPr marL="0" indent="0" algn="just">
              <a:buNone/>
            </a:pP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Проблема дослідження завжди пов'язана з об'єктам та предметом дослідження</a:t>
            </a:r>
          </a:p>
          <a:p>
            <a:pPr marL="0" indent="0" algn="just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Об'єкт дослідження 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– це те, на що спрямований процес пізнання (політичні інститути, соціальні групи, політичні еліти…)</a:t>
            </a:r>
          </a:p>
          <a:p>
            <a:pPr marL="0" indent="0" algn="just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Предмет дослідження 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– ті ознаки та властивості об'єкта, в яких дослідник зацікавлений найбільше, які він досліджує безпосередньо</a:t>
            </a:r>
          </a:p>
          <a:p>
            <a:pPr marL="0" indent="0" algn="just">
              <a:buNone/>
            </a:pPr>
            <a:endParaRPr lang="uk-UA" sz="32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2050" name="Picture 2" descr="Что считать проблемой, а что проблемой не является - Психологос">
            <a:extLst>
              <a:ext uri="{FF2B5EF4-FFF2-40B4-BE49-F238E27FC236}">
                <a16:creationId xmlns:a16="http://schemas.microsoft.com/office/drawing/2014/main" id="{0FA77700-8773-AF47-BEBE-872F49BAD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06" y="1616926"/>
            <a:ext cx="5452256" cy="36241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97256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7122" y="100361"/>
            <a:ext cx="6271516" cy="635758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2. Постановка мети та завдань дослідження</a:t>
            </a:r>
          </a:p>
          <a:p>
            <a:pPr marL="0" indent="0" algn="just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Мета дослідження 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– це запланований, очікуваний результат, на досягнення якого спрямована пізнавальна діяльність в рамках дослідження, яке проводжується; це визначення шляхів розв'язання конкретної політичної проблеми; це фініш (наприклад,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отримання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практичних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напрацювань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…,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розробка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рекомендацій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…,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виявлення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закономірностей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…;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прояснення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дискусії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…)</a:t>
            </a:r>
          </a:p>
          <a:p>
            <a:pPr marL="0" indent="0" algn="just">
              <a:buNone/>
            </a:pP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Завдання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–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це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проміжні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результати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дослідження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це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ланцюжок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просування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до мети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чи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спосіб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з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допомогою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якого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вона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досягається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Це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«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підціль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», яка 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підпорядкована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меті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дослідження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(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наприклад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проаналізувати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…,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розглянути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…,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вивчити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…,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дослідити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…). Задач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може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бути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багато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Мета – «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стратегічна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магістраль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»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дослідження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завдання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–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основні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напрямки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роботи</a:t>
            </a:r>
            <a:endParaRPr lang="uk-UA" sz="24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3074" name="Picture 2" descr="Центр іноземної легалізації ЦІЛЬ - головна">
            <a:extLst>
              <a:ext uri="{FF2B5EF4-FFF2-40B4-BE49-F238E27FC236}">
                <a16:creationId xmlns:a16="http://schemas.microsoft.com/office/drawing/2014/main" id="{A158DF81-1636-8846-A43D-B5BE8F1BF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96" y="1465488"/>
            <a:ext cx="4906537" cy="3627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81483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5971" y="613318"/>
            <a:ext cx="6282667" cy="584463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3. Визначення </a:t>
            </a:r>
            <a:r>
              <a:rPr lang="uk-UA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парадигмального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підходу та вибір теорії дослідження</a:t>
            </a:r>
          </a:p>
          <a:p>
            <a:pPr marL="0" indent="0" algn="just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Вибір теорії 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– це важливий крок, який просуває нас у пошуку відповідей на питання «Що саме аналізувати?» та «Як аналізувати?»</a:t>
            </a:r>
          </a:p>
          <a:p>
            <a:pPr marL="0" indent="0" algn="just">
              <a:buNone/>
            </a:pP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Наприклад, мета дослідження – визначення чинників, які обумовлюють специфіку електоральної поведінки населення міста: соціологічний підхід – голосування індивіда як наслідок його належності до соціальної групи (групові політичні цінності); теорія раціонального вибору – індивідуальний вибір, суть якого полягає в максимізації виграшу та мінімізації витрат (пошук зв'язку між зміною рівня життя громадян, динамікою соціальної ситуації та голосування за ту чи іншу партію) </a:t>
            </a:r>
          </a:p>
        </p:txBody>
      </p:sp>
      <p:pic>
        <p:nvPicPr>
          <p:cNvPr id="4098" name="Picture 2" descr="Ціль як самостворена проблема">
            <a:extLst>
              <a:ext uri="{FF2B5EF4-FFF2-40B4-BE49-F238E27FC236}">
                <a16:creationId xmlns:a16="http://schemas.microsoft.com/office/drawing/2014/main" id="{7BE459E3-7D6C-0D4E-8849-95746F370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1576909"/>
            <a:ext cx="5319132" cy="32025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88853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180" y="200025"/>
            <a:ext cx="6193458" cy="645795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4. </a:t>
            </a:r>
            <a:r>
              <a:rPr lang="uk-UA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Операціоналізація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змінних та гіпотез дослідження</a:t>
            </a:r>
          </a:p>
          <a:p>
            <a:pPr marL="0" indent="0" algn="just">
              <a:buNone/>
            </a:pP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Прикладне дослідження – це спосіб отримання відповідей на питання про дійсність. Ці питання можуть бути сформульовані в абстрактній формі. Проте відповіді, які ми хочемо отримати, зазвичай носять конкретний характер.</a:t>
            </a:r>
          </a:p>
          <a:p>
            <a:pPr marL="0" indent="0" algn="just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Одна з перших проблем дослідження – розробити способи переходу від абстрактного рівня запитань до конкретних спостережень, які дозволяють нам відповісти на них</a:t>
            </a:r>
          </a:p>
          <a:p>
            <a:pPr marL="0" indent="0" algn="just">
              <a:buNone/>
            </a:pP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Процес переходу від абстрактного поняття до конкретних кількісно визначених змінних – </a:t>
            </a:r>
            <a:r>
              <a:rPr lang="uk-UA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операціоналізація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уточнення кроків, які при цьому потрібно вжити, – </a:t>
            </a:r>
            <a:r>
              <a:rPr lang="uk-UA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інструменталізація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.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. Результатом є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вимірювання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що необхідно під час прийняття рішення, відповідаючи на питання.</a:t>
            </a:r>
          </a:p>
        </p:txBody>
      </p:sp>
      <p:pic>
        <p:nvPicPr>
          <p:cNvPr id="5122" name="Picture 2" descr="YDConsulting - Ціль - це те, що ти маєш досягати із задоволенням, якщо на  шляху до цілі задоволення немає то це не твоя ціль! Багато людей не  досягають поставлених цілей тільки через">
            <a:extLst>
              <a:ext uri="{FF2B5EF4-FFF2-40B4-BE49-F238E27FC236}">
                <a16:creationId xmlns:a16="http://schemas.microsoft.com/office/drawing/2014/main" id="{7004A75E-C3BC-3043-80A3-59E17C7E4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1683141"/>
            <a:ext cx="5247117" cy="34917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96933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9356" y="0"/>
            <a:ext cx="5959282" cy="645795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Операціоналізація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в широкому сенсі 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є процесом приведення понять до такого вигляду, який дозволяє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працювати з ними на практичному рівні,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оперувати ними при розв'язанні конкретних аналітичних та прогнозних завдань, </a:t>
            </a:r>
            <a:r>
              <a:rPr lang="uk-UA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веріфікувати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чи фальсифікувати гіпотези дослідження. </a:t>
            </a:r>
          </a:p>
          <a:p>
            <a:pPr marL="0" indent="0" algn="just">
              <a:buNone/>
            </a:pPr>
            <a:r>
              <a:rPr lang="uk-UA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Операціоналізація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у вужчому сенсі 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– це приведення поняття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до вимірюваного вигляду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перетворення його в змінну.</a:t>
            </a:r>
          </a:p>
          <a:p>
            <a:pPr marL="0" indent="0" algn="just">
              <a:buNone/>
            </a:pPr>
            <a:r>
              <a:rPr lang="uk-UA" sz="2400" b="1" i="1" u="sng" dirty="0">
                <a:solidFill>
                  <a:srgbClr val="002060"/>
                </a:solidFill>
                <a:latin typeface="Book Antiqua" panose="02040602050305030304" pitchFamily="18" charset="0"/>
              </a:rPr>
              <a:t>Приклад </a:t>
            </a:r>
            <a:r>
              <a:rPr lang="uk-UA" sz="2400" b="1" i="1" u="sng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операціоналізації</a:t>
            </a:r>
            <a:r>
              <a:rPr lang="uk-UA" sz="2400" b="1" i="1" u="sng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(мінеральні добрива краще стимулюють ріст) порівняння: ріст (абстрактне поняття) – висота (змінна) (висока або низька) – довжина в сантиметрах (показник)</a:t>
            </a:r>
          </a:p>
        </p:txBody>
      </p:sp>
      <p:pic>
        <p:nvPicPr>
          <p:cNvPr id="6146" name="Picture 2" descr="How to Find a Good Research Topic? | Do Not Editgood research topic">
            <a:extLst>
              <a:ext uri="{FF2B5EF4-FFF2-40B4-BE49-F238E27FC236}">
                <a16:creationId xmlns:a16="http://schemas.microsoft.com/office/drawing/2014/main" id="{A99F4860-FD15-5B47-9FC1-EB9A4F26E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32" y="1204332"/>
            <a:ext cx="5563423" cy="37022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497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0215" y="0"/>
            <a:ext cx="6338423" cy="645795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Спостереження 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є використанням інструменту для вимірювання властивості або поведінки. </a:t>
            </a:r>
          </a:p>
          <a:p>
            <a:pPr marL="0" indent="0" algn="just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!!! Ми ніколи не можемо реально порівнювати поняття. Ми порівнюємо показники понять.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Операціоналізація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майже неминуче призводить до деякого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спрощення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чи часткової втрати сенсу, оскільки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показники </a:t>
            </a:r>
            <a:r>
              <a:rPr lang="uk-UA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рідко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передають все, що ми вкладаємо в поняття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. Хоча нам доводиться майже завжди миритися з частковою втратою сенсу, необхідно проводити </a:t>
            </a:r>
            <a:r>
              <a:rPr lang="uk-UA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операціоналізацію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так, щоб мінімізувати цей недолік, тобто потрібно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підшукувати такі показники, які передають більшу частину змісту понять або окремі його аспекти настільки точно, наскільки це можливо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</a:p>
        </p:txBody>
      </p:sp>
      <p:pic>
        <p:nvPicPr>
          <p:cNvPr id="7170" name="Picture 2" descr="Research | University of Cambridge">
            <a:extLst>
              <a:ext uri="{FF2B5EF4-FFF2-40B4-BE49-F238E27FC236}">
                <a16:creationId xmlns:a16="http://schemas.microsoft.com/office/drawing/2014/main" id="{615A57A0-5924-C441-BBBA-1ECAD77B9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71" y="1595326"/>
            <a:ext cx="5108073" cy="34004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94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613318"/>
            <a:ext cx="5862638" cy="584463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Проблема </a:t>
            </a:r>
            <a:r>
              <a:rPr lang="uk-UA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операціоналізації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 дуже суттєва для соціально-політичних наук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оскільки найбільш важливі поняття тут є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багатоаспектними і багатокомпонентними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. Тож критерії цих понять повинні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відображати їх </a:t>
            </a:r>
            <a:r>
              <a:rPr lang="uk-UA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багатовимірність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якщо ми хочемо, щоб вони були використані як індикатори концепції (</a:t>
            </a:r>
            <a:r>
              <a:rPr lang="uk-UA" sz="2400" b="1" i="1" u="sng" dirty="0">
                <a:solidFill>
                  <a:srgbClr val="002060"/>
                </a:solidFill>
                <a:latin typeface="Book Antiqua" panose="02040602050305030304" pitchFamily="18" charset="0"/>
              </a:rPr>
              <a:t>наприклад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поняття демократія та один критерій – регулярні вибори; наявність виборів не робить країну демократичною, тому критерії необхідно розширювати)</a:t>
            </a:r>
          </a:p>
        </p:txBody>
      </p:sp>
      <p:pic>
        <p:nvPicPr>
          <p:cNvPr id="8194" name="Picture 2" descr="Analytical Research: Examples and Advantages - Shiksha Online">
            <a:extLst>
              <a:ext uri="{FF2B5EF4-FFF2-40B4-BE49-F238E27FC236}">
                <a16:creationId xmlns:a16="http://schemas.microsoft.com/office/drawing/2014/main" id="{4BFCC975-1EFF-C442-873F-898E551C1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224">
            <a:off x="377725" y="1561269"/>
            <a:ext cx="5493223" cy="3311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787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2946" y="89210"/>
            <a:ext cx="6505692" cy="645795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Головна проблема </a:t>
            </a:r>
            <a:r>
              <a:rPr lang="uk-UA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операціоналізації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 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– підбір змінних для передачі понять і розробка показників для змінних значною мірою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вимагають використання творчих здібностей і не можуть бути зведені до безлічі стандартизованих дій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які безпомилково дозволять отримати необхідні вимірювання.</a:t>
            </a:r>
          </a:p>
          <a:p>
            <a:pPr marL="0" indent="0" algn="just">
              <a:buNone/>
            </a:pPr>
            <a:endParaRPr lang="uk-UA" sz="24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uk-UA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Операціоналізація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складається з набору процедур і операцій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які допомагають отримати емпіричні показники прояву характеристик і властивостей поняття у кожному окремому випадку. Ці процедури дають операційне визначення поняття та змінної, що йому відповідає. Процес </a:t>
            </a:r>
            <a:r>
              <a:rPr lang="uk-UA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операціоналізації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значною мірою зводиться до задачі вибору операційних визначень для понять.</a:t>
            </a:r>
          </a:p>
        </p:txBody>
      </p:sp>
      <p:pic>
        <p:nvPicPr>
          <p:cNvPr id="9218" name="Picture 2" descr="How a grad school assignment led me to a career investigating research  misconduct | Science | AAAS">
            <a:extLst>
              <a:ext uri="{FF2B5EF4-FFF2-40B4-BE49-F238E27FC236}">
                <a16:creationId xmlns:a16="http://schemas.microsoft.com/office/drawing/2014/main" id="{833E2F64-7096-C547-9442-29E20ECB1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2" y="1619445"/>
            <a:ext cx="4750420" cy="3132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50471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2">
                <a:lumMod val="20000"/>
                <a:lumOff val="80000"/>
              </a:schemeClr>
            </a:gs>
            <a:gs pos="72000">
              <a:schemeClr val="accent5">
                <a:lumMod val="20000"/>
                <a:lumOff val="80000"/>
              </a:schemeClr>
            </a:gs>
            <a:gs pos="96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id="{1B0AAE66-FC14-1F46-A206-D51584E8FF44}"/>
              </a:ext>
            </a:extLst>
          </p:cNvPr>
          <p:cNvSpPr txBox="1">
            <a:spLocks/>
          </p:cNvSpPr>
          <p:nvPr/>
        </p:nvSpPr>
        <p:spPr>
          <a:xfrm>
            <a:off x="5118447" y="803186"/>
            <a:ext cx="6711603" cy="5248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uk-UA" sz="44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5A13F724-0B4D-1D44-94D9-7A363A2B9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328" y="318900"/>
            <a:ext cx="5457825" cy="621719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Дослідження є процесом збору та інтерпретації інформації, який складається з 6 самостійних пов'язаних між собою етапів</a:t>
            </a:r>
          </a:p>
          <a:p>
            <a:pPr marL="457200" indent="-457200" algn="just">
              <a:buAutoNum type="arabicPeriod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Формулювання теорії (вибір проблеми дослідження +конкретизація дослідження)</a:t>
            </a:r>
          </a:p>
          <a:p>
            <a:pPr marL="457200" indent="-457200" algn="just">
              <a:buAutoNum type="arabicPeriod"/>
            </a:pP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Операціоналізація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теорії</a:t>
            </a:r>
          </a:p>
          <a:p>
            <a:pPr marL="457200" indent="-457200" algn="just">
              <a:buAutoNum type="arabicPeriod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Вибір адекватних методів дослідження (побудова стратегії дослідження)</a:t>
            </a:r>
          </a:p>
          <a:p>
            <a:pPr marL="457200" indent="-457200" algn="just">
              <a:buAutoNum type="arabicPeriod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Спостереження (вимірювання) – реалізація стратегії</a:t>
            </a:r>
          </a:p>
          <a:p>
            <a:pPr marL="457200" indent="-457200" algn="just">
              <a:buAutoNum type="arabicPeriod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Аналіз даних</a:t>
            </a:r>
          </a:p>
          <a:p>
            <a:pPr marL="457200" indent="-457200" algn="just">
              <a:buAutoNum type="arabicPeriod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Інтерпретація результатів</a:t>
            </a:r>
          </a:p>
        </p:txBody>
      </p:sp>
      <p:pic>
        <p:nvPicPr>
          <p:cNvPr id="3" name="Picture 4" descr="2024 - рік виборів у світі. Де вони надважливі для України - BBC News  Україна">
            <a:extLst>
              <a:ext uri="{FF2B5EF4-FFF2-40B4-BE49-F238E27FC236}">
                <a16:creationId xmlns:a16="http://schemas.microsoft.com/office/drawing/2014/main" id="{5F82A0D8-7276-6E4E-8460-B3514852A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47" y="1498295"/>
            <a:ext cx="6299911" cy="3548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45175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6761" y="200025"/>
            <a:ext cx="6383028" cy="645795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Операційне визначення  повинно точно повідомляти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що необхідно робити для визначення кількісного значення змінної у кожному окремому випадку.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В операційних визначеннях повинні бути чітко і детально визначені всі кроки, які необхідно зробити у процесі вимірювання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Це не тільки дозволяє зробити опис дослідження і забезпечує стандартність процедур вимірювання, але і дає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можливість продумати весь процес здійснення вимірювання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для визначення можливих помилок, які можуть вплинути на надійність результатів. </a:t>
            </a:r>
          </a:p>
          <a:p>
            <a:pPr marL="0" indent="0" algn="just">
              <a:buNone/>
            </a:pPr>
            <a:r>
              <a:rPr lang="uk-UA" sz="2400" b="1" i="1" u="sng" dirty="0">
                <a:solidFill>
                  <a:srgbClr val="002060"/>
                </a:solidFill>
                <a:latin typeface="Book Antiqua" panose="02040602050305030304" pitchFamily="18" charset="0"/>
              </a:rPr>
              <a:t>Наприклад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потрібно дослідити ступінь підтримки, яку члени основних партій надають своїй партії у законодавчих органах влади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Поняття «партійна єдність» – поіменне голосування як показник єдності. Проблеми: 1) які голосування брати до розгляду, тобто необхідно виробити критерії для відбору голосування; 2) як визначити позицію більшості; 3) як бути з тими, хто утримався.</a:t>
            </a:r>
          </a:p>
        </p:txBody>
      </p:sp>
      <p:pic>
        <p:nvPicPr>
          <p:cNvPr id="10242" name="Picture 2" descr="Why all research is important, not only that leads to flashy headlines |  NEO-PRISM-C">
            <a:extLst>
              <a:ext uri="{FF2B5EF4-FFF2-40B4-BE49-F238E27FC236}">
                <a16:creationId xmlns:a16="http://schemas.microsoft.com/office/drawing/2014/main" id="{36AA4484-D1B7-C443-9A4D-E1F4671BC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9" y="1574705"/>
            <a:ext cx="5271937" cy="3508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759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200025"/>
            <a:ext cx="5873789" cy="645795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Змінні </a:t>
            </a:r>
            <a:r>
              <a:rPr lang="uk-UA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операціоналізують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, щоб мати можливість кількісно представляти абстрактні поняття 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і здійснювати осмислене порівняння явищ реального світу у термінах властивостей, що задаються цими поняттями. Таке приписування числових значень для представлення властивостей називається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вимірюванням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. У результаті вимірювання у кожному конкретному випадку зі змінною асоціюється певне значення.</a:t>
            </a:r>
          </a:p>
          <a:p>
            <a:pPr marL="0" indent="0" algn="just">
              <a:buNone/>
            </a:pP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Процедури вимірювання надають засіб </a:t>
            </a:r>
            <a:r>
              <a:rPr lang="uk-UA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категорізації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та впорядкування явищ.</a:t>
            </a:r>
          </a:p>
          <a:p>
            <a:pPr marL="0" indent="0" algn="just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Рівні вимірювання: номінальний, порядковий, інтервальний</a:t>
            </a:r>
          </a:p>
        </p:txBody>
      </p:sp>
      <p:pic>
        <p:nvPicPr>
          <p:cNvPr id="11266" name="Picture 2" descr="How to Do a Research Project: Step-by-Step Process |Leverage Edu">
            <a:extLst>
              <a:ext uri="{FF2B5EF4-FFF2-40B4-BE49-F238E27FC236}">
                <a16:creationId xmlns:a16="http://schemas.microsoft.com/office/drawing/2014/main" id="{C87AB8C7-277A-094D-BDFF-ECE5F7941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12" y="1828800"/>
            <a:ext cx="5564523" cy="34680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68228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200025"/>
            <a:ext cx="5873789" cy="645795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Номінальне вимірювання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надає мінімальну інформацію про явище, це просте найменування об'єктів відповідно до заздалегідь заданої схеми класифікації. Схеми номінального вимірювання повинні ґрунтуватися на множинах категорій, які є несумісними та вичерпними (</a:t>
            </a:r>
            <a:r>
              <a:rPr lang="uk-UA" sz="2400" b="1" u="sng" dirty="0">
                <a:solidFill>
                  <a:srgbClr val="002060"/>
                </a:solidFill>
                <a:latin typeface="Book Antiqua" panose="02040602050305030304" pitchFamily="18" charset="0"/>
              </a:rPr>
              <a:t>наприклад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класифікація виборців на основі категорій демократ, консерватор, ліберал і 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т.д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Порядкове вимірювання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надає більше інформації, оскільки дає можливість не тільки 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категоризувати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а й упорядкувати або 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ранжувати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явища (</a:t>
            </a:r>
            <a:r>
              <a:rPr lang="uk-UA" sz="2400" b="1" u="sng" dirty="0">
                <a:solidFill>
                  <a:srgbClr val="002060"/>
                </a:solidFill>
                <a:latin typeface="Book Antiqua" panose="02040602050305030304" pitchFamily="18" charset="0"/>
              </a:rPr>
              <a:t>наприклад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рівень життя – нижчий, середній, вищий).</a:t>
            </a:r>
          </a:p>
          <a:p>
            <a:pPr marL="0" indent="0" algn="just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Інтервальне вимірювання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надає ще більше інформації, оскільки можемо не тільки класифікувати та упорядкувати об'єкти, але й сказати, наскільки більшою або меншою кількістю вимірюваної властивості вони характеризуються у порівнянні з іншими об'єктами.</a:t>
            </a:r>
          </a:p>
        </p:txBody>
      </p:sp>
      <p:pic>
        <p:nvPicPr>
          <p:cNvPr id="12290" name="Picture 2" descr="Research Continuum · Inserm">
            <a:extLst>
              <a:ext uri="{FF2B5EF4-FFF2-40B4-BE49-F238E27FC236}">
                <a16:creationId xmlns:a16="http://schemas.microsoft.com/office/drawing/2014/main" id="{BE19CA37-A21F-A846-A0F4-8A915DC08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9" y="964015"/>
            <a:ext cx="4951979" cy="49299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6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56ED63AD-3422-D849-8BE2-55F2A7E29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2878" y="133815"/>
            <a:ext cx="6188983" cy="672418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uk-UA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У деяких простих випадках </a:t>
            </a:r>
            <a:r>
              <a:rPr lang="uk-UA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операціоналізація</a:t>
            </a:r>
            <a:r>
              <a:rPr lang="uk-UA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здійснюється шляхом лише однієї логічної дії. </a:t>
            </a:r>
            <a:r>
              <a:rPr lang="uk-UA" b="1" i="1" u="sng" dirty="0">
                <a:solidFill>
                  <a:srgbClr val="002060"/>
                </a:solidFill>
                <a:latin typeface="Book Antiqua" panose="02040602050305030304" pitchFamily="18" charset="0"/>
              </a:rPr>
              <a:t>Наприклад</a:t>
            </a:r>
            <a:r>
              <a:rPr lang="uk-UA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«електоральна підтримка партії» на емпіричному рівні відповідає змінній «число голосів, відданих за дану партію на певних виборах».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Але є багато понять, що використовуються в політичному аналізі, вимагають складної, багатоступеневої процедури </a:t>
            </a:r>
            <a:r>
              <a:rPr lang="uk-UA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операціоалізації</a:t>
            </a:r>
            <a:r>
              <a:rPr lang="uk-UA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(наприклад, «політична стабільність»). Це пов'язано з тим, що вони:</a:t>
            </a:r>
          </a:p>
          <a:p>
            <a:pPr marL="342900" indent="-342900" algn="just">
              <a:lnSpc>
                <a:spcPct val="100000"/>
              </a:lnSpc>
              <a:buAutoNum type="arabicParenR"/>
            </a:pPr>
            <a:r>
              <a:rPr lang="uk-UA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сформульовані </a:t>
            </a:r>
            <a:r>
              <a:rPr lang="uk-UA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розпливчасто</a:t>
            </a:r>
            <a:r>
              <a:rPr lang="uk-UA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їх зміст допускає декілька трактувань;</a:t>
            </a:r>
          </a:p>
          <a:p>
            <a:pPr marL="342900" indent="-342900" algn="just">
              <a:lnSpc>
                <a:spcPct val="100000"/>
              </a:lnSpc>
              <a:buAutoNum type="arabicParenR"/>
            </a:pPr>
            <a:r>
              <a:rPr lang="uk-UA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є занадто абстрактними, емпірично не спостерігаються та, відповідно, не піддаються безпосередньому вимірюванню.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Тому при дослідженні складних змінних для вимірювання необхідно провести </a:t>
            </a:r>
            <a:r>
              <a:rPr lang="uk-UA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теоретичну </a:t>
            </a:r>
            <a:r>
              <a:rPr lang="uk-UA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операціоналізацію</a:t>
            </a:r>
            <a:r>
              <a:rPr lang="uk-UA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– передбачає осягнення змісту поняття з врахуванням конкретної мети дослідження, тобто як результат теоретичної </a:t>
            </a:r>
            <a:r>
              <a:rPr lang="uk-UA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операціоналізації</a:t>
            </a:r>
            <a:r>
              <a:rPr lang="uk-UA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ми повинні отримати чітку дефініцію поняття, що розглядається.</a:t>
            </a:r>
          </a:p>
        </p:txBody>
      </p:sp>
      <p:pic>
        <p:nvPicPr>
          <p:cNvPr id="13314" name="Picture 2" descr="Nine free resources to promote your research">
            <a:extLst>
              <a:ext uri="{FF2B5EF4-FFF2-40B4-BE49-F238E27FC236}">
                <a16:creationId xmlns:a16="http://schemas.microsoft.com/office/drawing/2014/main" id="{AD5B3194-76A2-1B4B-AACC-D91601CEB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6" y="1385887"/>
            <a:ext cx="5521402" cy="42200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572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56ED63AD-3422-D849-8BE2-55F2A7E29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3815"/>
            <a:ext cx="5835861" cy="67241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9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Після </a:t>
            </a:r>
            <a:r>
              <a:rPr lang="uk-UA" sz="19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теоретичної </a:t>
            </a:r>
            <a:r>
              <a:rPr lang="uk-UA" sz="19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операціоналізації</a:t>
            </a:r>
            <a:r>
              <a:rPr lang="uk-UA" sz="19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sz="1900" b="1" dirty="0">
                <a:solidFill>
                  <a:srgbClr val="002060"/>
                </a:solidFill>
                <a:latin typeface="Book Antiqua" panose="02040602050305030304" pitchFamily="18" charset="0"/>
              </a:rPr>
              <a:t>необхідно знайти емпіричні ознаки (індикатори, показники), які були б пов'язані з вихідною змінною та слугували б засобом вимірювання. Тобто, проводять </a:t>
            </a:r>
            <a:r>
              <a:rPr lang="uk-UA" sz="19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емпіричну </a:t>
            </a:r>
            <a:r>
              <a:rPr lang="uk-UA" sz="19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операціоналізацію</a:t>
            </a:r>
            <a:r>
              <a:rPr lang="uk-UA" sz="19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при цьому емпірично спостережувані ознаки, що відображають основне поняття, називаються </a:t>
            </a:r>
            <a:r>
              <a:rPr lang="uk-UA" sz="19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операціональними</a:t>
            </a:r>
            <a:r>
              <a:rPr lang="uk-UA" sz="19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визначеннями</a:t>
            </a:r>
            <a:r>
              <a:rPr lang="uk-UA" sz="1900" b="1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1900" b="1" dirty="0">
                <a:solidFill>
                  <a:srgbClr val="002060"/>
                </a:solidFill>
                <a:latin typeface="Book Antiqua" panose="02040602050305030304" pitchFamily="18" charset="0"/>
              </a:rPr>
              <a:t>Вибір емпірично спостережуваних ознак обумовлюється дефініцією, яка конструюється дослідником на теоретичному рівні.</a:t>
            </a:r>
          </a:p>
          <a:p>
            <a:pPr marL="0" indent="0" algn="just">
              <a:buNone/>
            </a:pPr>
            <a:r>
              <a:rPr lang="uk-UA" sz="1900" b="1" i="1" u="sng" dirty="0">
                <a:solidFill>
                  <a:srgbClr val="002060"/>
                </a:solidFill>
                <a:latin typeface="Book Antiqua" panose="02040602050305030304" pitchFamily="18" charset="0"/>
              </a:rPr>
              <a:t>Наприклад</a:t>
            </a:r>
            <a:r>
              <a:rPr lang="uk-UA" sz="1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«політична стабільність</a:t>
            </a:r>
            <a:r>
              <a:rPr lang="uk-UA" sz="1900" b="1" dirty="0">
                <a:solidFill>
                  <a:srgbClr val="002060"/>
                </a:solidFill>
                <a:latin typeface="Book Antiqua" panose="02040602050305030304" pitchFamily="18" charset="0"/>
              </a:rPr>
              <a:t>» – теоретична </a:t>
            </a:r>
            <a:r>
              <a:rPr lang="uk-UA" sz="19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операціоналізація</a:t>
            </a:r>
            <a:r>
              <a:rPr lang="uk-UA" sz="1900" b="1" dirty="0">
                <a:solidFill>
                  <a:srgbClr val="002060"/>
                </a:solidFill>
                <a:latin typeface="Book Antiqua" panose="02040602050305030304" pitchFamily="18" charset="0"/>
              </a:rPr>
              <a:t> – низький рівень </a:t>
            </a:r>
            <a:r>
              <a:rPr lang="uk-UA" sz="19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протестної</a:t>
            </a:r>
            <a:r>
              <a:rPr lang="uk-UA" sz="19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політичної активності населення. </a:t>
            </a:r>
          </a:p>
        </p:txBody>
      </p:sp>
      <p:pic>
        <p:nvPicPr>
          <p:cNvPr id="14338" name="Picture 2" descr="Development and Politics - Hyderus">
            <a:extLst>
              <a:ext uri="{FF2B5EF4-FFF2-40B4-BE49-F238E27FC236}">
                <a16:creationId xmlns:a16="http://schemas.microsoft.com/office/drawing/2014/main" id="{97E39714-F000-134D-B8A1-774337179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5" y="1435562"/>
            <a:ext cx="5837632" cy="363824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5137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56ED63AD-3422-D849-8BE2-55F2A7E29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3815"/>
            <a:ext cx="5835861" cy="67241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9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Подальша конкретизація </a:t>
            </a:r>
            <a:r>
              <a:rPr lang="uk-UA" sz="1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– визначення основних форм цієї активності: 1) масові акції протесту; 2) </a:t>
            </a:r>
            <a:r>
              <a:rPr lang="uk-UA" sz="1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протестна</a:t>
            </a:r>
            <a:r>
              <a:rPr lang="uk-UA" sz="1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електоральна поведінка.</a:t>
            </a:r>
          </a:p>
          <a:p>
            <a:pPr marL="0" indent="0" algn="just">
              <a:buNone/>
            </a:pPr>
            <a:r>
              <a:rPr lang="uk-UA" sz="1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Далі конструюємо </a:t>
            </a:r>
            <a:r>
              <a:rPr lang="uk-UA" sz="19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емпірично спостережувані ознаки</a:t>
            </a:r>
            <a:r>
              <a:rPr lang="uk-UA" sz="1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які вже можуть виступати змінними:</a:t>
            </a:r>
          </a:p>
          <a:p>
            <a:pPr marL="0" indent="0" algn="just">
              <a:buNone/>
            </a:pPr>
            <a:r>
              <a:rPr lang="uk-UA" sz="19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1) Масові акції протесту:</a:t>
            </a:r>
          </a:p>
          <a:p>
            <a:pPr marL="0" indent="0" algn="just">
              <a:buNone/>
            </a:pPr>
            <a:r>
              <a:rPr lang="uk-UA" sz="1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а) частота </a:t>
            </a:r>
            <a:r>
              <a:rPr lang="uk-UA" sz="1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протестних</a:t>
            </a:r>
            <a:r>
              <a:rPr lang="uk-UA" sz="1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акцій</a:t>
            </a:r>
          </a:p>
          <a:p>
            <a:pPr marL="0" indent="0" algn="just">
              <a:buNone/>
            </a:pPr>
            <a:r>
              <a:rPr lang="uk-UA" sz="1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б) масовість акцій протесту</a:t>
            </a:r>
          </a:p>
          <a:p>
            <a:pPr marL="0" indent="0" algn="just">
              <a:buNone/>
            </a:pPr>
            <a:r>
              <a:rPr lang="uk-UA" sz="19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2) </a:t>
            </a:r>
            <a:r>
              <a:rPr lang="uk-UA" sz="19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Протестна</a:t>
            </a:r>
            <a:r>
              <a:rPr lang="uk-UA" sz="19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електоральна поведінка:</a:t>
            </a:r>
          </a:p>
          <a:p>
            <a:pPr marL="0" indent="0" algn="just">
              <a:buNone/>
            </a:pPr>
            <a:r>
              <a:rPr lang="uk-UA" sz="1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а) електоральна підтримка кандидатів, які знаходяться в опозиції до влади на останніх виборах глави держави</a:t>
            </a:r>
          </a:p>
          <a:p>
            <a:pPr marL="0" indent="0" algn="just">
              <a:buNone/>
            </a:pPr>
            <a:r>
              <a:rPr lang="uk-UA" sz="1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б) електоральна підтримка опозиційних партій на останніх виборах депутатів</a:t>
            </a:r>
          </a:p>
          <a:p>
            <a:pPr marL="0" indent="0" algn="just">
              <a:buNone/>
            </a:pPr>
            <a:r>
              <a:rPr lang="uk-UA" sz="1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в) число голосів, які були віддані проти всіх кандидатів на останніх виборах</a:t>
            </a:r>
          </a:p>
          <a:p>
            <a:pPr marL="457200" indent="-457200" algn="just">
              <a:buAutoNum type="arabicParenR"/>
            </a:pPr>
            <a:endParaRPr lang="uk-UA" sz="19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5362" name="Picture 2" descr="Navigating the Workplace Political Minefield">
            <a:extLst>
              <a:ext uri="{FF2B5EF4-FFF2-40B4-BE49-F238E27FC236}">
                <a16:creationId xmlns:a16="http://schemas.microsoft.com/office/drawing/2014/main" id="{17F4EF69-C2E8-B74A-8AB4-7953E8DD1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39" y="1618266"/>
            <a:ext cx="5553307" cy="31098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275460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56ED63AD-3422-D849-8BE2-55F2A7E29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3815"/>
            <a:ext cx="5835861" cy="672418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sz="1900" b="1" dirty="0">
                <a:solidFill>
                  <a:srgbClr val="002060"/>
                </a:solidFill>
                <a:latin typeface="Book Antiqua" panose="02040602050305030304" pitchFamily="18" charset="0"/>
              </a:rPr>
              <a:t>Будь-яка </a:t>
            </a:r>
            <a:r>
              <a:rPr lang="uk-UA" sz="19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операціоналізація</a:t>
            </a:r>
            <a:r>
              <a:rPr lang="uk-UA" sz="19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поняття – це по суті гіпотеза</a:t>
            </a:r>
            <a:r>
              <a:rPr lang="uk-UA" sz="1900" b="1" dirty="0">
                <a:solidFill>
                  <a:srgbClr val="002060"/>
                </a:solidFill>
                <a:latin typeface="Book Antiqua" panose="02040602050305030304" pitchFamily="18" charset="0"/>
              </a:rPr>
              <a:t> (ми фактично висуваємо гіпотезу, що об'єкти, які ми маємо на увазі, використовуючи дане поняття, дійсно відображаються в обраному показнику). Гіпотеза може підтверджуватися, а може і не підтверджуватися спостереженнями. </a:t>
            </a:r>
            <a:r>
              <a:rPr lang="uk-UA" sz="19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Ми не маємо права просто довіряти адекватності наших вимірів, ми повинні простежити за проведеними спостереженнями, щоб знайти факти, які підтверджують, що вимірювання дійсно відображають те, що ми маємо на увазі під поняттями.</a:t>
            </a:r>
          </a:p>
          <a:p>
            <a:pPr marL="0" indent="0" algn="just">
              <a:buNone/>
            </a:pPr>
            <a:r>
              <a:rPr lang="uk-UA" sz="19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Пошук </a:t>
            </a:r>
            <a:r>
              <a:rPr lang="uk-UA" sz="19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валідних</a:t>
            </a:r>
            <a:r>
              <a:rPr lang="uk-UA" sz="19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і надійних процедур вимірювання в соціальних науках </a:t>
            </a:r>
            <a:r>
              <a:rPr lang="uk-UA" sz="19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це багато в чому процес перевірки гіпотез (властивість вимірювати саме те, що варто вимірювати – валідність).</a:t>
            </a:r>
          </a:p>
          <a:p>
            <a:pPr marL="0" indent="0" algn="just">
              <a:buNone/>
            </a:pPr>
            <a:r>
              <a:rPr lang="uk-UA" sz="19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Потрібно бути готовими визнати помилки й почати все спочатку, якщо факти говорять про те, що введені показники не відображають наші поняття.</a:t>
            </a:r>
          </a:p>
          <a:p>
            <a:pPr marL="457200" indent="-457200" algn="just">
              <a:buAutoNum type="arabicParenR"/>
            </a:pPr>
            <a:endParaRPr lang="uk-UA" sz="19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6386" name="Picture 2" descr="Understanding Political Culture">
            <a:extLst>
              <a:ext uri="{FF2B5EF4-FFF2-40B4-BE49-F238E27FC236}">
                <a16:creationId xmlns:a16="http://schemas.microsoft.com/office/drawing/2014/main" id="{B2281D04-756A-5044-A107-5BFB019F1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52" y="1934736"/>
            <a:ext cx="5311553" cy="29885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516565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56ED63AD-3422-D849-8BE2-55F2A7E29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3815"/>
            <a:ext cx="5835861" cy="672418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sz="19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5. Висунення робочих гіпотез дослідження.</a:t>
            </a:r>
          </a:p>
          <a:p>
            <a:pPr marL="0" indent="0" algn="just">
              <a:buNone/>
            </a:pPr>
            <a:r>
              <a:rPr lang="uk-UA" sz="1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Гіпотеза – наукове припущення, зроблене для пояснення будь-яких фактів, явищ, процесів6 які необхідно підтвердити або спростувати.</a:t>
            </a:r>
          </a:p>
          <a:p>
            <a:pPr marL="0" indent="0" algn="just">
              <a:buNone/>
            </a:pPr>
            <a:r>
              <a:rPr lang="uk-UA" sz="1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Формується на основі  попередньої інформації про об'єкт на основі характеру наявних в ньому суперечностей тощо.</a:t>
            </a:r>
          </a:p>
          <a:p>
            <a:pPr marL="0" indent="0" algn="just">
              <a:buNone/>
            </a:pPr>
            <a:r>
              <a:rPr lang="uk-UA" sz="1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Вимоги до формулювання гіпотез:</a:t>
            </a:r>
          </a:p>
          <a:p>
            <a:pPr algn="just">
              <a:buFontTx/>
              <a:buChar char="-"/>
            </a:pPr>
            <a:r>
              <a:rPr lang="uk-UA" sz="1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повинна піддаватися перевірці</a:t>
            </a:r>
          </a:p>
          <a:p>
            <a:pPr algn="just">
              <a:buFontTx/>
              <a:buChar char="-"/>
            </a:pPr>
            <a:r>
              <a:rPr lang="uk-UA" sz="1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повинна бути сформульована в термінах, що можуть бути </a:t>
            </a:r>
            <a:r>
              <a:rPr lang="uk-UA" sz="19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операціонаналізовані</a:t>
            </a:r>
            <a:r>
              <a:rPr lang="uk-UA" sz="1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на емпіричному рівні</a:t>
            </a:r>
          </a:p>
          <a:p>
            <a:pPr algn="just">
              <a:buFontTx/>
              <a:buChar char="-"/>
            </a:pPr>
            <a:r>
              <a:rPr lang="uk-UA" sz="1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повинна бути обґрунтованим твердженням, а це означає, що або логічно витікає з якоїсь доведеної теорії, або узагальнює сукупність одиничних спостережень</a:t>
            </a:r>
          </a:p>
          <a:p>
            <a:pPr algn="just">
              <a:buFontTx/>
              <a:buChar char="-"/>
            </a:pPr>
            <a:r>
              <a:rPr lang="uk-UA" sz="1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не повинна суперечити точно встановленим фактам і доведеним теоріям</a:t>
            </a:r>
          </a:p>
          <a:p>
            <a:pPr algn="just">
              <a:buFontTx/>
              <a:buChar char="-"/>
            </a:pPr>
            <a:r>
              <a:rPr lang="uk-UA" sz="19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повинна бути простою та зрозумілою</a:t>
            </a:r>
          </a:p>
          <a:p>
            <a:pPr marL="457200" indent="-457200" algn="just">
              <a:buAutoNum type="arabicParenR"/>
            </a:pPr>
            <a:endParaRPr lang="uk-UA" sz="19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7410" name="Picture 2" descr="Гіпотеза в Дипломній Роботі - Як Написати і Обґрунтувати ✔️ 100% Корисно">
            <a:extLst>
              <a:ext uri="{FF2B5EF4-FFF2-40B4-BE49-F238E27FC236}">
                <a16:creationId xmlns:a16="http://schemas.microsoft.com/office/drawing/2014/main" id="{65D9F6DD-ECC2-944D-A95F-D58F2417D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3" y="1527716"/>
            <a:ext cx="6058896" cy="341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7838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0C1ADD-D0B5-E646-B00C-443A0F8DC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535" y="614363"/>
            <a:ext cx="2139602" cy="1937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i="1" dirty="0">
                <a:solidFill>
                  <a:srgbClr val="FF0000"/>
                </a:solidFill>
              </a:rPr>
              <a:t>ДЯКУЮ! </a:t>
            </a:r>
          </a:p>
        </p:txBody>
      </p:sp>
      <p:pic>
        <p:nvPicPr>
          <p:cNvPr id="21506" name="Picture 2" descr="Як надати запит до податкової служби на отримання публічної інформації?">
            <a:extLst>
              <a:ext uri="{FF2B5EF4-FFF2-40B4-BE49-F238E27FC236}">
                <a16:creationId xmlns:a16="http://schemas.microsoft.com/office/drawing/2014/main" id="{A2EF79FB-46DD-C440-86C7-116C1C275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2322771"/>
            <a:ext cx="5344630" cy="40241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799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2">
                <a:lumMod val="20000"/>
                <a:lumOff val="80000"/>
              </a:schemeClr>
            </a:gs>
            <a:gs pos="72000">
              <a:schemeClr val="accent5">
                <a:lumMod val="20000"/>
                <a:lumOff val="80000"/>
              </a:schemeClr>
            </a:gs>
            <a:gs pos="96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AD8C08C5-32BF-5E4E-8CB7-6C5B3893D7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8289118"/>
              </p:ext>
            </p:extLst>
          </p:nvPr>
        </p:nvGraphicFramePr>
        <p:xfrm>
          <a:off x="2060154" y="749147"/>
          <a:ext cx="7844009" cy="5409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5589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2">
                <a:lumMod val="20000"/>
                <a:lumOff val="80000"/>
              </a:schemeClr>
            </a:gs>
            <a:gs pos="72000">
              <a:schemeClr val="accent5">
                <a:lumMod val="20000"/>
                <a:lumOff val="80000"/>
              </a:schemeClr>
            </a:gs>
            <a:gs pos="96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23DE4FA9-41A8-6146-B3CB-8482F0C6E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329" y="804689"/>
            <a:ext cx="6281873" cy="52486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Вибір проблеми дослідження:</a:t>
            </a:r>
          </a:p>
          <a:p>
            <a:pPr>
              <a:buFontTx/>
              <a:buChar char="-"/>
            </a:pPr>
            <a:r>
              <a:rPr lang="uk-UA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Фундаментальна</a:t>
            </a:r>
            <a:r>
              <a:rPr lang="uk-UA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(відповідає деякій конкретній пізнавальній потребі, тобто її вирішення слугуватиме кращому теоретичному пізнанню явища)</a:t>
            </a:r>
          </a:p>
          <a:p>
            <a:pPr>
              <a:buFontTx/>
              <a:buChar char="-"/>
            </a:pPr>
            <a:r>
              <a:rPr lang="uk-UA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Прикладна</a:t>
            </a:r>
            <a:r>
              <a:rPr lang="uk-UA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(відповідає певній соціальній потребі, тобто її розв'язання може допомогти нам впоратися з тими чи іншими питаннями, які постають перед суспільством)</a:t>
            </a:r>
          </a:p>
          <a:p>
            <a:pPr marL="0" indent="0">
              <a:buNone/>
            </a:pPr>
            <a:r>
              <a:rPr lang="uk-UA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Тож і дослідження звідси є фундаментальні та прикладні</a:t>
            </a:r>
            <a:endParaRPr lang="uk-UA" sz="28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Picture 2" descr="ТЕСHNOLOGY СЕNTЕR — Як вибрати підходящу методологію для Вашого дослідження">
            <a:extLst>
              <a:ext uri="{FF2B5EF4-FFF2-40B4-BE49-F238E27FC236}">
                <a16:creationId xmlns:a16="http://schemas.microsoft.com/office/drawing/2014/main" id="{74E99288-4815-CE47-B154-22B44BB2C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0" y="1314773"/>
            <a:ext cx="5637939" cy="42284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109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257175"/>
            <a:ext cx="5948363" cy="6415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Конкретне формулювання задачі дослідження</a:t>
            </a:r>
          </a:p>
          <a:p>
            <a:pPr>
              <a:buFontTx/>
              <a:buChar char="-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виокремлення того аспекту проблеми (теми), який нас цікавить</a:t>
            </a:r>
          </a:p>
          <a:p>
            <a:pPr>
              <a:buFontTx/>
              <a:buChar char="-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ретельний аналіз різних елементів (компонентів) цієї теми й виявити ті з них, які можуть мати значення для дослідження</a:t>
            </a:r>
          </a:p>
        </p:txBody>
      </p:sp>
      <p:pic>
        <p:nvPicPr>
          <p:cNvPr id="4098" name="Picture 2" descr="Вибори під час війни: не потрібні й не можливі">
            <a:extLst>
              <a:ext uri="{FF2B5EF4-FFF2-40B4-BE49-F238E27FC236}">
                <a16:creationId xmlns:a16="http://schemas.microsoft.com/office/drawing/2014/main" id="{4E3945AD-4131-CC48-9220-10EC73EA6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" y="614363"/>
            <a:ext cx="5414963" cy="541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255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FC32400-3EAA-744A-AF6B-3B8902C2F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2238" y="242888"/>
            <a:ext cx="5770230" cy="6615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Процес доопрацювання дослідницької проблеми через здійснення обґрунтованого вибору чинників – </a:t>
            </a:r>
            <a:r>
              <a:rPr lang="uk-UA" sz="3400" b="1" i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формулювання теорії</a:t>
            </a:r>
            <a:endParaRPr lang="uk-UA" sz="3400" b="1" u="sng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5122" name="Picture 2" descr="Вибори до Конгресу США 2018 – аналіз результатів виборів">
            <a:extLst>
              <a:ext uri="{FF2B5EF4-FFF2-40B4-BE49-F238E27FC236}">
                <a16:creationId xmlns:a16="http://schemas.microsoft.com/office/drawing/2014/main" id="{EC417FCD-B741-1344-BC42-2E7368EA9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59" y="1532390"/>
            <a:ext cx="6052104" cy="3793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291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8936" y="803186"/>
            <a:ext cx="5531614" cy="524862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uk-UA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2. </a:t>
            </a:r>
            <a:r>
              <a:rPr lang="uk-UA" sz="28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Операціоналізація</a:t>
            </a:r>
            <a:r>
              <a:rPr lang="uk-UA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теорії -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це перетворення або </a:t>
            </a:r>
            <a:r>
              <a:rPr lang="uk-UA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переформулювання</a:t>
            </a:r>
            <a:r>
              <a:rPr lang="uk-UA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 наших відносно абстрактних теоретичних понять у конкретні терміни, які дозволять нам дійсно виміряти те, що ми хочемо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Передбачає </a:t>
            </a:r>
            <a:r>
              <a:rPr lang="uk-UA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перехід від концептуального </a:t>
            </a:r>
            <a:r>
              <a:rPr lang="uk-UA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рівня (обмірковування проблеми) до </a:t>
            </a:r>
            <a:r>
              <a:rPr lang="uk-UA" sz="28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операціонального</a:t>
            </a:r>
            <a:r>
              <a:rPr lang="uk-UA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(розробка шляхів її розв'язання), тобто дослідник думає в практичних термінах</a:t>
            </a:r>
            <a:endParaRPr lang="uk-UA" sz="2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6146" name="Picture 2" descr="Що таке расова критична теорія? Вона продовжує рух за громадянські права чи  зраджує його? » СУРМА">
            <a:extLst>
              <a:ext uri="{FF2B5EF4-FFF2-40B4-BE49-F238E27FC236}">
                <a16:creationId xmlns:a16="http://schemas.microsoft.com/office/drawing/2014/main" id="{398313CB-B068-0F49-BA7D-FEE2287A9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37" y="1816203"/>
            <a:ext cx="5720163" cy="3625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70532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127" y="165254"/>
            <a:ext cx="6281873" cy="66927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3. Стратегія дослідження (вибір методів дослідження)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вибір того, як будемо досліджувати (вимірювати)</a:t>
            </a:r>
          </a:p>
          <a:p>
            <a:pPr>
              <a:buFontTx/>
              <a:buChar char="-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вибір методу (чи їх поєднання) за принципом його прийнятності (щодо вимірювання того, що визначили під час 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операціоналізації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зважити на можливість реалізації обраного нами методу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Слушний метод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це метод, максимально ефективний в умовах обмежень, що накладаються ситуацією дослідження.  У підсумку необхідно знайти такий спосіб вимірювання змінних, який: 1) відповідає нашим робочим визначенням змінних; 2) практично здійсненний</a:t>
            </a:r>
          </a:p>
        </p:txBody>
      </p:sp>
      <p:pic>
        <p:nvPicPr>
          <p:cNvPr id="7170" name="Picture 2" descr="Методи Дослідження для Написання Дипломної Роботи ✔️">
            <a:extLst>
              <a:ext uri="{FF2B5EF4-FFF2-40B4-BE49-F238E27FC236}">
                <a16:creationId xmlns:a16="http://schemas.microsoft.com/office/drawing/2014/main" id="{30683430-3B17-5E4F-98E4-52B832AFC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630702"/>
            <a:ext cx="5110026" cy="38992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05838942"/>
      </p:ext>
    </p:extLst>
  </p:cSld>
  <p:clrMapOvr>
    <a:masterClrMapping/>
  </p:clrMapOvr>
</p:sld>
</file>

<file path=ppt/theme/theme1.xml><?xml version="1.0" encoding="utf-8"?>
<a:theme xmlns:a="http://schemas.openxmlformats.org/drawingml/2006/main" name="Атлас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Атлас</Template>
  <TotalTime>8879</TotalTime>
  <Words>2365</Words>
  <Application>Microsoft Macintosh PowerPoint</Application>
  <PresentationFormat>Широкоэкранный</PresentationFormat>
  <Paragraphs>135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Book Antiqua</vt:lpstr>
      <vt:lpstr>Calibri Light</vt:lpstr>
      <vt:lpstr>Rockwell</vt:lpstr>
      <vt:lpstr>Times New Roman</vt:lpstr>
      <vt:lpstr>Wingdings</vt:lpstr>
      <vt:lpstr>Атлас</vt:lpstr>
      <vt:lpstr>Тема 3 Процес прикладного дослідження  суспільно-політичних  процесів та явищ  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 ДО КУРСУ «ІНФОРМАЦІЙНА ПОЛІТИКА ТА АНАЛІТИЧНІ СТРУКТУРИ В СУЧАСНІЙ ПОЛІТИЦІ»</dc:title>
  <dc:creator>Microsoft Office User</dc:creator>
  <cp:lastModifiedBy>Microsoft Office User</cp:lastModifiedBy>
  <cp:revision>14</cp:revision>
  <dcterms:created xsi:type="dcterms:W3CDTF">2021-09-01T09:37:09Z</dcterms:created>
  <dcterms:modified xsi:type="dcterms:W3CDTF">2024-10-01T18:50:46Z</dcterms:modified>
</cp:coreProperties>
</file>