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4" d="100"/>
          <a:sy n="104" d="100"/>
        </p:scale>
        <p:origin x="-9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D0C23-6511-46E7-AA74-4B6364185AF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uk-UA"/>
        </a:p>
      </dgm:t>
    </dgm:pt>
    <dgm:pt modelId="{9B70BE19-02AD-4DAD-AFF0-F294F1A4BE2E}">
      <dgm:prSet phldrT="[Текст]" phldr="1"/>
      <dgm:spPr/>
      <dgm:t>
        <a:bodyPr/>
        <a:lstStyle/>
        <a:p>
          <a:endParaRPr lang="uk-UA"/>
        </a:p>
      </dgm:t>
    </dgm:pt>
    <dgm:pt modelId="{4CB5892B-54CA-4FC2-A598-4A83DF8D4674}" type="parTrans" cxnId="{14365AA4-B623-4D9B-896D-5E50F74E4F3F}">
      <dgm:prSet/>
      <dgm:spPr/>
      <dgm:t>
        <a:bodyPr/>
        <a:lstStyle/>
        <a:p>
          <a:endParaRPr lang="uk-UA"/>
        </a:p>
      </dgm:t>
    </dgm:pt>
    <dgm:pt modelId="{03EAB459-5E1A-43D9-B21C-74B1C1AEFB33}" type="sibTrans" cxnId="{14365AA4-B623-4D9B-896D-5E50F74E4F3F}">
      <dgm:prSet/>
      <dgm:spPr/>
      <dgm:t>
        <a:bodyPr/>
        <a:lstStyle/>
        <a:p>
          <a:endParaRPr lang="uk-UA"/>
        </a:p>
      </dgm:t>
    </dgm:pt>
    <dgm:pt modelId="{3E83EBA3-8EE3-4684-9A93-B8760A5C6526}">
      <dgm:prSet phldrT="[Текст]"/>
      <dgm:spPr/>
      <dgm:t>
        <a:bodyPr/>
        <a:lstStyle/>
        <a:p>
          <a:r>
            <a:rPr lang="uk-UA" dirty="0" smtClean="0"/>
            <a:t>інтернаціоналізація господарської діяльності, </a:t>
          </a:r>
          <a:r>
            <a:rPr lang="uk-UA" dirty="0" err="1" smtClean="0"/>
            <a:t>транснаціоналізація</a:t>
          </a:r>
          <a:r>
            <a:rPr lang="uk-UA" dirty="0" smtClean="0"/>
            <a:t> найбільших компаній;</a:t>
          </a:r>
          <a:endParaRPr lang="uk-UA" dirty="0"/>
        </a:p>
      </dgm:t>
    </dgm:pt>
    <dgm:pt modelId="{604F1455-A9B5-49D9-BCB8-7AE2E0E54673}" type="parTrans" cxnId="{4DA6E361-55F9-47B0-9FAD-B0E717D59F7B}">
      <dgm:prSet/>
      <dgm:spPr/>
      <dgm:t>
        <a:bodyPr/>
        <a:lstStyle/>
        <a:p>
          <a:endParaRPr lang="uk-UA"/>
        </a:p>
      </dgm:t>
    </dgm:pt>
    <dgm:pt modelId="{48C32669-5070-4969-8E85-01ABA2677EE8}" type="sibTrans" cxnId="{4DA6E361-55F9-47B0-9FAD-B0E717D59F7B}">
      <dgm:prSet/>
      <dgm:spPr/>
      <dgm:t>
        <a:bodyPr/>
        <a:lstStyle/>
        <a:p>
          <a:endParaRPr lang="uk-UA"/>
        </a:p>
      </dgm:t>
    </dgm:pt>
    <dgm:pt modelId="{7683D1BC-797B-4478-9253-E2B99CA94455}">
      <dgm:prSet phldrT="[Текст]" phldr="1"/>
      <dgm:spPr/>
      <dgm:t>
        <a:bodyPr/>
        <a:lstStyle/>
        <a:p>
          <a:endParaRPr lang="uk-UA"/>
        </a:p>
      </dgm:t>
    </dgm:pt>
    <dgm:pt modelId="{EE917813-537E-4301-8F79-7733AB78E5D4}" type="parTrans" cxnId="{5B5A2E9A-3814-4EDB-8FE5-C0E55C2A72EC}">
      <dgm:prSet/>
      <dgm:spPr/>
      <dgm:t>
        <a:bodyPr/>
        <a:lstStyle/>
        <a:p>
          <a:endParaRPr lang="uk-UA"/>
        </a:p>
      </dgm:t>
    </dgm:pt>
    <dgm:pt modelId="{91DC1D83-70E6-41C4-8C7A-D6359EEF94F4}" type="sibTrans" cxnId="{5B5A2E9A-3814-4EDB-8FE5-C0E55C2A72EC}">
      <dgm:prSet/>
      <dgm:spPr/>
      <dgm:t>
        <a:bodyPr/>
        <a:lstStyle/>
        <a:p>
          <a:endParaRPr lang="uk-UA"/>
        </a:p>
      </dgm:t>
    </dgm:pt>
    <dgm:pt modelId="{A09B73B2-D673-4A0D-AF57-7BDBF096BAF6}">
      <dgm:prSet phldrT="[Текст]"/>
      <dgm:spPr/>
      <dgm:t>
        <a:bodyPr/>
        <a:lstStyle/>
        <a:p>
          <a:r>
            <a:rPr lang="uk-UA" dirty="0" smtClean="0"/>
            <a:t>вплив науково-технічного прогресу на економічні процеси;</a:t>
          </a:r>
          <a:endParaRPr lang="uk-UA" dirty="0"/>
        </a:p>
      </dgm:t>
    </dgm:pt>
    <dgm:pt modelId="{DED0DA03-B2C4-4254-94F4-76F5858A0304}" type="parTrans" cxnId="{47FE19A7-AF9D-46D5-B49F-8DC14B687E0B}">
      <dgm:prSet/>
      <dgm:spPr/>
      <dgm:t>
        <a:bodyPr/>
        <a:lstStyle/>
        <a:p>
          <a:endParaRPr lang="uk-UA"/>
        </a:p>
      </dgm:t>
    </dgm:pt>
    <dgm:pt modelId="{97EE3AB0-A7AE-46E7-A96D-7744CF0D6F2F}" type="sibTrans" cxnId="{47FE19A7-AF9D-46D5-B49F-8DC14B687E0B}">
      <dgm:prSet/>
      <dgm:spPr/>
      <dgm:t>
        <a:bodyPr/>
        <a:lstStyle/>
        <a:p>
          <a:endParaRPr lang="uk-UA"/>
        </a:p>
      </dgm:t>
    </dgm:pt>
    <dgm:pt modelId="{A4F6B9B2-B08B-4AFE-AE27-22414F82F939}">
      <dgm:prSet phldrT="[Текст]" phldr="1"/>
      <dgm:spPr/>
      <dgm:t>
        <a:bodyPr/>
        <a:lstStyle/>
        <a:p>
          <a:endParaRPr lang="uk-UA"/>
        </a:p>
      </dgm:t>
    </dgm:pt>
    <dgm:pt modelId="{182477A1-9E9E-4DD9-8BEB-1719BD16CB78}" type="parTrans" cxnId="{93FD00ED-E162-46F1-AD28-E71C40FB1B1E}">
      <dgm:prSet/>
      <dgm:spPr/>
      <dgm:t>
        <a:bodyPr/>
        <a:lstStyle/>
        <a:p>
          <a:endParaRPr lang="uk-UA"/>
        </a:p>
      </dgm:t>
    </dgm:pt>
    <dgm:pt modelId="{F4BBE0D4-2810-440B-BF03-15D70A9A2819}" type="sibTrans" cxnId="{93FD00ED-E162-46F1-AD28-E71C40FB1B1E}">
      <dgm:prSet/>
      <dgm:spPr/>
      <dgm:t>
        <a:bodyPr/>
        <a:lstStyle/>
        <a:p>
          <a:endParaRPr lang="uk-UA"/>
        </a:p>
      </dgm:t>
    </dgm:pt>
    <dgm:pt modelId="{1E17574D-1802-4682-BC3B-432B7FADD720}">
      <dgm:prSet phldrT="[Текст]"/>
      <dgm:spPr/>
      <dgm:t>
        <a:bodyPr/>
        <a:lstStyle/>
        <a:p>
          <a:r>
            <a:rPr lang="uk-UA" dirty="0" smtClean="0"/>
            <a:t>суттєві зміни в характері товарів, що постачаються на зовнішні ринки,інтенсивне переміщення "ноу-хау", ліцензій, наукових опрацювань,інтернаціоналізація НДДКР;</a:t>
          </a:r>
          <a:endParaRPr lang="uk-UA" dirty="0"/>
        </a:p>
      </dgm:t>
    </dgm:pt>
    <dgm:pt modelId="{F2B6038B-AA72-47C2-8466-00CA84BF0C23}" type="parTrans" cxnId="{7DF356CD-1ED1-4C47-9E92-7648CD3DB9EB}">
      <dgm:prSet/>
      <dgm:spPr/>
      <dgm:t>
        <a:bodyPr/>
        <a:lstStyle/>
        <a:p>
          <a:endParaRPr lang="uk-UA"/>
        </a:p>
      </dgm:t>
    </dgm:pt>
    <dgm:pt modelId="{18E651FF-11A1-4C2D-B172-E36BF30ADA70}" type="sibTrans" cxnId="{7DF356CD-1ED1-4C47-9E92-7648CD3DB9EB}">
      <dgm:prSet/>
      <dgm:spPr/>
      <dgm:t>
        <a:bodyPr/>
        <a:lstStyle/>
        <a:p>
          <a:endParaRPr lang="uk-UA"/>
        </a:p>
      </dgm:t>
    </dgm:pt>
    <dgm:pt modelId="{06DCF66B-CE4B-4057-B729-1728E6D59049}">
      <dgm:prSet phldrT="[Текст]" phldr="1"/>
      <dgm:spPr/>
      <dgm:t>
        <a:bodyPr/>
        <a:lstStyle/>
        <a:p>
          <a:endParaRPr lang="uk-UA"/>
        </a:p>
      </dgm:t>
    </dgm:pt>
    <dgm:pt modelId="{D6B21D4D-8DA7-411B-A567-FA4FEB4974F3}" type="parTrans" cxnId="{E424424E-350B-4208-B0D5-58F9A13586AB}">
      <dgm:prSet/>
      <dgm:spPr/>
      <dgm:t>
        <a:bodyPr/>
        <a:lstStyle/>
        <a:p>
          <a:endParaRPr lang="uk-UA"/>
        </a:p>
      </dgm:t>
    </dgm:pt>
    <dgm:pt modelId="{392F5331-336A-4398-9C6D-0ED263C8F34A}" type="sibTrans" cxnId="{E424424E-350B-4208-B0D5-58F9A13586AB}">
      <dgm:prSet/>
      <dgm:spPr/>
      <dgm:t>
        <a:bodyPr/>
        <a:lstStyle/>
        <a:p>
          <a:endParaRPr lang="uk-UA"/>
        </a:p>
      </dgm:t>
    </dgm:pt>
    <dgm:pt modelId="{7BE8ED8F-CBBF-4D79-9F9C-5F659961A7FE}">
      <dgm:prSet phldrT="[Текст]" phldr="1"/>
      <dgm:spPr/>
      <dgm:t>
        <a:bodyPr/>
        <a:lstStyle/>
        <a:p>
          <a:endParaRPr lang="uk-UA"/>
        </a:p>
      </dgm:t>
    </dgm:pt>
    <dgm:pt modelId="{EAEF7415-DCE1-4818-BB33-24C73A296C26}" type="parTrans" cxnId="{F19D9761-D8BC-40CC-B220-94222D074394}">
      <dgm:prSet/>
      <dgm:spPr/>
      <dgm:t>
        <a:bodyPr/>
        <a:lstStyle/>
        <a:p>
          <a:endParaRPr lang="uk-UA"/>
        </a:p>
      </dgm:t>
    </dgm:pt>
    <dgm:pt modelId="{0EDACD5B-F264-4A24-847F-DB4A834B3783}" type="sibTrans" cxnId="{F19D9761-D8BC-40CC-B220-94222D074394}">
      <dgm:prSet/>
      <dgm:spPr/>
      <dgm:t>
        <a:bodyPr/>
        <a:lstStyle/>
        <a:p>
          <a:endParaRPr lang="uk-UA"/>
        </a:p>
      </dgm:t>
    </dgm:pt>
    <dgm:pt modelId="{41DAAF30-D0BD-444C-B566-FB61B993D849}">
      <dgm:prSet/>
      <dgm:spPr/>
      <dgm:t>
        <a:bodyPr/>
        <a:lstStyle/>
        <a:p>
          <a:r>
            <a:rPr lang="uk-UA" dirty="0" smtClean="0"/>
            <a:t>скорочення життєвого циклу багатьох товарів при одночасному підвищенні вимог покупців до новизни, якості, дизайну та інших параметрів товарів,що імпортуються;</a:t>
          </a:r>
          <a:endParaRPr lang="uk-UA" dirty="0"/>
        </a:p>
      </dgm:t>
    </dgm:pt>
    <dgm:pt modelId="{23B8C208-9AFA-4478-8C91-56D515454861}" type="parTrans" cxnId="{80846632-F39F-4B4B-9522-78AF06387A61}">
      <dgm:prSet/>
      <dgm:spPr/>
    </dgm:pt>
    <dgm:pt modelId="{6CD715A9-1A02-4AF1-BA85-28F3A1893532}" type="sibTrans" cxnId="{80846632-F39F-4B4B-9522-78AF06387A61}">
      <dgm:prSet/>
      <dgm:spPr/>
    </dgm:pt>
    <dgm:pt modelId="{45CCDE75-7DE9-452D-867F-DAA1491E2080}">
      <dgm:prSet/>
      <dgm:spPr/>
      <dgm:t>
        <a:bodyPr/>
        <a:lstStyle/>
        <a:p>
          <a:r>
            <a:rPr lang="uk-UA" smtClean="0"/>
            <a:t>загострення конкурентної боротьби на світових ринках та ін.</a:t>
          </a:r>
          <a:endParaRPr lang="uk-UA"/>
        </a:p>
      </dgm:t>
    </dgm:pt>
    <dgm:pt modelId="{3378CF01-46D9-465A-8CE7-5F1D0CB48C18}" type="parTrans" cxnId="{6D34CB38-9779-4771-AE3A-468CD1C35A15}">
      <dgm:prSet/>
      <dgm:spPr/>
    </dgm:pt>
    <dgm:pt modelId="{F2CE39F8-CD85-4AC8-86B0-1586F1270D05}" type="sibTrans" cxnId="{6D34CB38-9779-4771-AE3A-468CD1C35A15}">
      <dgm:prSet/>
      <dgm:spPr/>
    </dgm:pt>
    <dgm:pt modelId="{21F10371-425B-4EF8-8871-4FC1F77022A2}" type="pres">
      <dgm:prSet presAssocID="{270D0C23-6511-46E7-AA74-4B6364185AFC}" presName="linearFlow" presStyleCnt="0">
        <dgm:presLayoutVars>
          <dgm:dir/>
          <dgm:animLvl val="lvl"/>
          <dgm:resizeHandles val="exact"/>
        </dgm:presLayoutVars>
      </dgm:prSet>
      <dgm:spPr/>
      <dgm:t>
        <a:bodyPr/>
        <a:lstStyle/>
        <a:p>
          <a:endParaRPr lang="ru-RU"/>
        </a:p>
      </dgm:t>
    </dgm:pt>
    <dgm:pt modelId="{8A37391F-D902-420B-B8D6-7E553436F182}" type="pres">
      <dgm:prSet presAssocID="{9B70BE19-02AD-4DAD-AFF0-F294F1A4BE2E}" presName="composite" presStyleCnt="0"/>
      <dgm:spPr/>
    </dgm:pt>
    <dgm:pt modelId="{8A0D4930-C550-4E43-8E61-88056101F054}" type="pres">
      <dgm:prSet presAssocID="{9B70BE19-02AD-4DAD-AFF0-F294F1A4BE2E}" presName="parentText" presStyleLbl="alignNode1" presStyleIdx="0" presStyleCnt="5">
        <dgm:presLayoutVars>
          <dgm:chMax val="1"/>
          <dgm:bulletEnabled val="1"/>
        </dgm:presLayoutVars>
      </dgm:prSet>
      <dgm:spPr/>
      <dgm:t>
        <a:bodyPr/>
        <a:lstStyle/>
        <a:p>
          <a:endParaRPr lang="ru-RU"/>
        </a:p>
      </dgm:t>
    </dgm:pt>
    <dgm:pt modelId="{3948879A-9201-47F4-81AB-64415E97057A}" type="pres">
      <dgm:prSet presAssocID="{9B70BE19-02AD-4DAD-AFF0-F294F1A4BE2E}" presName="descendantText" presStyleLbl="alignAcc1" presStyleIdx="0" presStyleCnt="5">
        <dgm:presLayoutVars>
          <dgm:bulletEnabled val="1"/>
        </dgm:presLayoutVars>
      </dgm:prSet>
      <dgm:spPr/>
      <dgm:t>
        <a:bodyPr/>
        <a:lstStyle/>
        <a:p>
          <a:endParaRPr lang="uk-UA"/>
        </a:p>
      </dgm:t>
    </dgm:pt>
    <dgm:pt modelId="{F68D0226-3DBC-44E4-9467-0DBFD1C226A1}" type="pres">
      <dgm:prSet presAssocID="{03EAB459-5E1A-43D9-B21C-74B1C1AEFB33}" presName="sp" presStyleCnt="0"/>
      <dgm:spPr/>
    </dgm:pt>
    <dgm:pt modelId="{F2D7C769-CAFC-463D-B925-EB7A088F2588}" type="pres">
      <dgm:prSet presAssocID="{7683D1BC-797B-4478-9253-E2B99CA94455}" presName="composite" presStyleCnt="0"/>
      <dgm:spPr/>
    </dgm:pt>
    <dgm:pt modelId="{4113EB7C-7458-43EC-9305-1A16961AFE39}" type="pres">
      <dgm:prSet presAssocID="{7683D1BC-797B-4478-9253-E2B99CA94455}" presName="parentText" presStyleLbl="alignNode1" presStyleIdx="1" presStyleCnt="5">
        <dgm:presLayoutVars>
          <dgm:chMax val="1"/>
          <dgm:bulletEnabled val="1"/>
        </dgm:presLayoutVars>
      </dgm:prSet>
      <dgm:spPr/>
      <dgm:t>
        <a:bodyPr/>
        <a:lstStyle/>
        <a:p>
          <a:endParaRPr lang="ru-RU"/>
        </a:p>
      </dgm:t>
    </dgm:pt>
    <dgm:pt modelId="{BD8C2C2E-9AAE-4FF0-9B42-06F51B39A93C}" type="pres">
      <dgm:prSet presAssocID="{7683D1BC-797B-4478-9253-E2B99CA94455}" presName="descendantText" presStyleLbl="alignAcc1" presStyleIdx="1" presStyleCnt="5">
        <dgm:presLayoutVars>
          <dgm:bulletEnabled val="1"/>
        </dgm:presLayoutVars>
      </dgm:prSet>
      <dgm:spPr/>
      <dgm:t>
        <a:bodyPr/>
        <a:lstStyle/>
        <a:p>
          <a:endParaRPr lang="uk-UA"/>
        </a:p>
      </dgm:t>
    </dgm:pt>
    <dgm:pt modelId="{E1E2FC81-D2C3-4270-8D56-A1A69B713EB3}" type="pres">
      <dgm:prSet presAssocID="{91DC1D83-70E6-41C4-8C7A-D6359EEF94F4}" presName="sp" presStyleCnt="0"/>
      <dgm:spPr/>
    </dgm:pt>
    <dgm:pt modelId="{3BCC799D-9046-49D9-B020-5975B18EDD50}" type="pres">
      <dgm:prSet presAssocID="{A4F6B9B2-B08B-4AFE-AE27-22414F82F939}" presName="composite" presStyleCnt="0"/>
      <dgm:spPr/>
    </dgm:pt>
    <dgm:pt modelId="{028E4C9A-9232-41BA-9C62-D1875736661F}" type="pres">
      <dgm:prSet presAssocID="{A4F6B9B2-B08B-4AFE-AE27-22414F82F939}" presName="parentText" presStyleLbl="alignNode1" presStyleIdx="2" presStyleCnt="5">
        <dgm:presLayoutVars>
          <dgm:chMax val="1"/>
          <dgm:bulletEnabled val="1"/>
        </dgm:presLayoutVars>
      </dgm:prSet>
      <dgm:spPr/>
      <dgm:t>
        <a:bodyPr/>
        <a:lstStyle/>
        <a:p>
          <a:endParaRPr lang="ru-RU"/>
        </a:p>
      </dgm:t>
    </dgm:pt>
    <dgm:pt modelId="{12A9280E-880C-4249-A0B1-D3CA048291E5}" type="pres">
      <dgm:prSet presAssocID="{A4F6B9B2-B08B-4AFE-AE27-22414F82F939}" presName="descendantText" presStyleLbl="alignAcc1" presStyleIdx="2" presStyleCnt="5">
        <dgm:presLayoutVars>
          <dgm:bulletEnabled val="1"/>
        </dgm:presLayoutVars>
      </dgm:prSet>
      <dgm:spPr/>
      <dgm:t>
        <a:bodyPr/>
        <a:lstStyle/>
        <a:p>
          <a:endParaRPr lang="uk-UA"/>
        </a:p>
      </dgm:t>
    </dgm:pt>
    <dgm:pt modelId="{770B5BA0-ECF3-4D59-8FF0-D3E010C493AB}" type="pres">
      <dgm:prSet presAssocID="{F4BBE0D4-2810-440B-BF03-15D70A9A2819}" presName="sp" presStyleCnt="0"/>
      <dgm:spPr/>
    </dgm:pt>
    <dgm:pt modelId="{77237FEF-A40C-4228-BB9E-2252AB9435F4}" type="pres">
      <dgm:prSet presAssocID="{06DCF66B-CE4B-4057-B729-1728E6D59049}" presName="composite" presStyleCnt="0"/>
      <dgm:spPr/>
    </dgm:pt>
    <dgm:pt modelId="{3199581F-40F3-42AD-AB88-527CD7F0FC87}" type="pres">
      <dgm:prSet presAssocID="{06DCF66B-CE4B-4057-B729-1728E6D59049}" presName="parentText" presStyleLbl="alignNode1" presStyleIdx="3" presStyleCnt="5">
        <dgm:presLayoutVars>
          <dgm:chMax val="1"/>
          <dgm:bulletEnabled val="1"/>
        </dgm:presLayoutVars>
      </dgm:prSet>
      <dgm:spPr/>
      <dgm:t>
        <a:bodyPr/>
        <a:lstStyle/>
        <a:p>
          <a:endParaRPr lang="ru-RU"/>
        </a:p>
      </dgm:t>
    </dgm:pt>
    <dgm:pt modelId="{7193E052-66F0-4829-963B-A9954EB284FA}" type="pres">
      <dgm:prSet presAssocID="{06DCF66B-CE4B-4057-B729-1728E6D59049}" presName="descendantText" presStyleLbl="alignAcc1" presStyleIdx="3" presStyleCnt="5">
        <dgm:presLayoutVars>
          <dgm:bulletEnabled val="1"/>
        </dgm:presLayoutVars>
      </dgm:prSet>
      <dgm:spPr/>
      <dgm:t>
        <a:bodyPr/>
        <a:lstStyle/>
        <a:p>
          <a:endParaRPr lang="uk-UA"/>
        </a:p>
      </dgm:t>
    </dgm:pt>
    <dgm:pt modelId="{503154BA-D9F3-445B-A0FF-F7131B514125}" type="pres">
      <dgm:prSet presAssocID="{392F5331-336A-4398-9C6D-0ED263C8F34A}" presName="sp" presStyleCnt="0"/>
      <dgm:spPr/>
    </dgm:pt>
    <dgm:pt modelId="{0A5348E5-B1FD-4454-8ADE-3E9297B4DA14}" type="pres">
      <dgm:prSet presAssocID="{7BE8ED8F-CBBF-4D79-9F9C-5F659961A7FE}" presName="composite" presStyleCnt="0"/>
      <dgm:spPr/>
    </dgm:pt>
    <dgm:pt modelId="{F166052A-30C1-44CC-9D5D-F71109619E8B}" type="pres">
      <dgm:prSet presAssocID="{7BE8ED8F-CBBF-4D79-9F9C-5F659961A7FE}" presName="parentText" presStyleLbl="alignNode1" presStyleIdx="4" presStyleCnt="5">
        <dgm:presLayoutVars>
          <dgm:chMax val="1"/>
          <dgm:bulletEnabled val="1"/>
        </dgm:presLayoutVars>
      </dgm:prSet>
      <dgm:spPr/>
      <dgm:t>
        <a:bodyPr/>
        <a:lstStyle/>
        <a:p>
          <a:endParaRPr lang="ru-RU"/>
        </a:p>
      </dgm:t>
    </dgm:pt>
    <dgm:pt modelId="{50B89C50-118A-4B68-BA93-617866466B33}" type="pres">
      <dgm:prSet presAssocID="{7BE8ED8F-CBBF-4D79-9F9C-5F659961A7FE}" presName="descendantText" presStyleLbl="alignAcc1" presStyleIdx="4" presStyleCnt="5">
        <dgm:presLayoutVars>
          <dgm:bulletEnabled val="1"/>
        </dgm:presLayoutVars>
      </dgm:prSet>
      <dgm:spPr/>
      <dgm:t>
        <a:bodyPr/>
        <a:lstStyle/>
        <a:p>
          <a:endParaRPr lang="ru-RU"/>
        </a:p>
      </dgm:t>
    </dgm:pt>
  </dgm:ptLst>
  <dgm:cxnLst>
    <dgm:cxn modelId="{F19D9761-D8BC-40CC-B220-94222D074394}" srcId="{270D0C23-6511-46E7-AA74-4B6364185AFC}" destId="{7BE8ED8F-CBBF-4D79-9F9C-5F659961A7FE}" srcOrd="4" destOrd="0" parTransId="{EAEF7415-DCE1-4818-BB33-24C73A296C26}" sibTransId="{0EDACD5B-F264-4A24-847F-DB4A834B3783}"/>
    <dgm:cxn modelId="{E7F87410-AA65-4B5C-83A7-6252F1F92352}" type="presOf" srcId="{1E17574D-1802-4682-BC3B-432B7FADD720}" destId="{12A9280E-880C-4249-A0B1-D3CA048291E5}" srcOrd="0" destOrd="0" presId="urn:microsoft.com/office/officeart/2005/8/layout/chevron2"/>
    <dgm:cxn modelId="{7DF356CD-1ED1-4C47-9E92-7648CD3DB9EB}" srcId="{A4F6B9B2-B08B-4AFE-AE27-22414F82F939}" destId="{1E17574D-1802-4682-BC3B-432B7FADD720}" srcOrd="0" destOrd="0" parTransId="{F2B6038B-AA72-47C2-8466-00CA84BF0C23}" sibTransId="{18E651FF-11A1-4C2D-B172-E36BF30ADA70}"/>
    <dgm:cxn modelId="{47FE19A7-AF9D-46D5-B49F-8DC14B687E0B}" srcId="{7683D1BC-797B-4478-9253-E2B99CA94455}" destId="{A09B73B2-D673-4A0D-AF57-7BDBF096BAF6}" srcOrd="0" destOrd="0" parTransId="{DED0DA03-B2C4-4254-94F4-76F5858A0304}" sibTransId="{97EE3AB0-A7AE-46E7-A96D-7744CF0D6F2F}"/>
    <dgm:cxn modelId="{BD090624-D003-463C-B5AF-197593B87234}" type="presOf" srcId="{41DAAF30-D0BD-444C-B566-FB61B993D849}" destId="{7193E052-66F0-4829-963B-A9954EB284FA}" srcOrd="0" destOrd="0" presId="urn:microsoft.com/office/officeart/2005/8/layout/chevron2"/>
    <dgm:cxn modelId="{6071A995-23FF-4BDF-9989-AFC21B81F20A}" type="presOf" srcId="{7BE8ED8F-CBBF-4D79-9F9C-5F659961A7FE}" destId="{F166052A-30C1-44CC-9D5D-F71109619E8B}" srcOrd="0" destOrd="0" presId="urn:microsoft.com/office/officeart/2005/8/layout/chevron2"/>
    <dgm:cxn modelId="{8106E7C4-B971-457D-BFD1-3B685F8C20FC}" type="presOf" srcId="{06DCF66B-CE4B-4057-B729-1728E6D59049}" destId="{3199581F-40F3-42AD-AB88-527CD7F0FC87}" srcOrd="0" destOrd="0" presId="urn:microsoft.com/office/officeart/2005/8/layout/chevron2"/>
    <dgm:cxn modelId="{6D34CB38-9779-4771-AE3A-468CD1C35A15}" srcId="{7BE8ED8F-CBBF-4D79-9F9C-5F659961A7FE}" destId="{45CCDE75-7DE9-452D-867F-DAA1491E2080}" srcOrd="0" destOrd="0" parTransId="{3378CF01-46D9-465A-8CE7-5F1D0CB48C18}" sibTransId="{F2CE39F8-CD85-4AC8-86B0-1586F1270D05}"/>
    <dgm:cxn modelId="{756A9E25-4E8A-4C8F-AEF9-FD7EAFC1BC16}" type="presOf" srcId="{A4F6B9B2-B08B-4AFE-AE27-22414F82F939}" destId="{028E4C9A-9232-41BA-9C62-D1875736661F}" srcOrd="0" destOrd="0" presId="urn:microsoft.com/office/officeart/2005/8/layout/chevron2"/>
    <dgm:cxn modelId="{E424424E-350B-4208-B0D5-58F9A13586AB}" srcId="{270D0C23-6511-46E7-AA74-4B6364185AFC}" destId="{06DCF66B-CE4B-4057-B729-1728E6D59049}" srcOrd="3" destOrd="0" parTransId="{D6B21D4D-8DA7-411B-A567-FA4FEB4974F3}" sibTransId="{392F5331-336A-4398-9C6D-0ED263C8F34A}"/>
    <dgm:cxn modelId="{93FD00ED-E162-46F1-AD28-E71C40FB1B1E}" srcId="{270D0C23-6511-46E7-AA74-4B6364185AFC}" destId="{A4F6B9B2-B08B-4AFE-AE27-22414F82F939}" srcOrd="2" destOrd="0" parTransId="{182477A1-9E9E-4DD9-8BEB-1719BD16CB78}" sibTransId="{F4BBE0D4-2810-440B-BF03-15D70A9A2819}"/>
    <dgm:cxn modelId="{3A7CDE10-9285-4780-A991-AD0E04C127C4}" type="presOf" srcId="{7683D1BC-797B-4478-9253-E2B99CA94455}" destId="{4113EB7C-7458-43EC-9305-1A16961AFE39}" srcOrd="0" destOrd="0" presId="urn:microsoft.com/office/officeart/2005/8/layout/chevron2"/>
    <dgm:cxn modelId="{178B57B4-EE12-4A47-8FB5-5ED8704EF87A}" type="presOf" srcId="{A09B73B2-D673-4A0D-AF57-7BDBF096BAF6}" destId="{BD8C2C2E-9AAE-4FF0-9B42-06F51B39A93C}" srcOrd="0" destOrd="0" presId="urn:microsoft.com/office/officeart/2005/8/layout/chevron2"/>
    <dgm:cxn modelId="{4DA6E361-55F9-47B0-9FAD-B0E717D59F7B}" srcId="{9B70BE19-02AD-4DAD-AFF0-F294F1A4BE2E}" destId="{3E83EBA3-8EE3-4684-9A93-B8760A5C6526}" srcOrd="0" destOrd="0" parTransId="{604F1455-A9B5-49D9-BCB8-7AE2E0E54673}" sibTransId="{48C32669-5070-4969-8E85-01ABA2677EE8}"/>
    <dgm:cxn modelId="{16D43AFD-45AF-4B67-8654-8A76DB971DBA}" type="presOf" srcId="{45CCDE75-7DE9-452D-867F-DAA1491E2080}" destId="{50B89C50-118A-4B68-BA93-617866466B33}" srcOrd="0" destOrd="0" presId="urn:microsoft.com/office/officeart/2005/8/layout/chevron2"/>
    <dgm:cxn modelId="{6FE57093-E261-45A0-B56B-FA5521D3FFD4}" type="presOf" srcId="{3E83EBA3-8EE3-4684-9A93-B8760A5C6526}" destId="{3948879A-9201-47F4-81AB-64415E97057A}" srcOrd="0" destOrd="0" presId="urn:microsoft.com/office/officeart/2005/8/layout/chevron2"/>
    <dgm:cxn modelId="{BBA6CA9B-FA8B-4D71-99D9-CE179C61C390}" type="presOf" srcId="{270D0C23-6511-46E7-AA74-4B6364185AFC}" destId="{21F10371-425B-4EF8-8871-4FC1F77022A2}" srcOrd="0" destOrd="0" presId="urn:microsoft.com/office/officeart/2005/8/layout/chevron2"/>
    <dgm:cxn modelId="{80846632-F39F-4B4B-9522-78AF06387A61}" srcId="{06DCF66B-CE4B-4057-B729-1728E6D59049}" destId="{41DAAF30-D0BD-444C-B566-FB61B993D849}" srcOrd="0" destOrd="0" parTransId="{23B8C208-9AFA-4478-8C91-56D515454861}" sibTransId="{6CD715A9-1A02-4AF1-BA85-28F3A1893532}"/>
    <dgm:cxn modelId="{5B5A2E9A-3814-4EDB-8FE5-C0E55C2A72EC}" srcId="{270D0C23-6511-46E7-AA74-4B6364185AFC}" destId="{7683D1BC-797B-4478-9253-E2B99CA94455}" srcOrd="1" destOrd="0" parTransId="{EE917813-537E-4301-8F79-7733AB78E5D4}" sibTransId="{91DC1D83-70E6-41C4-8C7A-D6359EEF94F4}"/>
    <dgm:cxn modelId="{14365AA4-B623-4D9B-896D-5E50F74E4F3F}" srcId="{270D0C23-6511-46E7-AA74-4B6364185AFC}" destId="{9B70BE19-02AD-4DAD-AFF0-F294F1A4BE2E}" srcOrd="0" destOrd="0" parTransId="{4CB5892B-54CA-4FC2-A598-4A83DF8D4674}" sibTransId="{03EAB459-5E1A-43D9-B21C-74B1C1AEFB33}"/>
    <dgm:cxn modelId="{5DB0BF4B-AA8E-4248-8B57-204928AA457E}" type="presOf" srcId="{9B70BE19-02AD-4DAD-AFF0-F294F1A4BE2E}" destId="{8A0D4930-C550-4E43-8E61-88056101F054}" srcOrd="0" destOrd="0" presId="urn:microsoft.com/office/officeart/2005/8/layout/chevron2"/>
    <dgm:cxn modelId="{A83DE40A-5436-478B-B14F-37683BE34C58}" type="presParOf" srcId="{21F10371-425B-4EF8-8871-4FC1F77022A2}" destId="{8A37391F-D902-420B-B8D6-7E553436F182}" srcOrd="0" destOrd="0" presId="urn:microsoft.com/office/officeart/2005/8/layout/chevron2"/>
    <dgm:cxn modelId="{9C996EBE-6EE6-49E4-BC50-89495B7B13B8}" type="presParOf" srcId="{8A37391F-D902-420B-B8D6-7E553436F182}" destId="{8A0D4930-C550-4E43-8E61-88056101F054}" srcOrd="0" destOrd="0" presId="urn:microsoft.com/office/officeart/2005/8/layout/chevron2"/>
    <dgm:cxn modelId="{B861A6F8-A56A-4A7C-B093-38B78E26A94A}" type="presParOf" srcId="{8A37391F-D902-420B-B8D6-7E553436F182}" destId="{3948879A-9201-47F4-81AB-64415E97057A}" srcOrd="1" destOrd="0" presId="urn:microsoft.com/office/officeart/2005/8/layout/chevron2"/>
    <dgm:cxn modelId="{DB493F4D-D41B-459B-BF37-D236C73B831F}" type="presParOf" srcId="{21F10371-425B-4EF8-8871-4FC1F77022A2}" destId="{F68D0226-3DBC-44E4-9467-0DBFD1C226A1}" srcOrd="1" destOrd="0" presId="urn:microsoft.com/office/officeart/2005/8/layout/chevron2"/>
    <dgm:cxn modelId="{39089105-F534-4F58-BDBD-CAE234A34BD7}" type="presParOf" srcId="{21F10371-425B-4EF8-8871-4FC1F77022A2}" destId="{F2D7C769-CAFC-463D-B925-EB7A088F2588}" srcOrd="2" destOrd="0" presId="urn:microsoft.com/office/officeart/2005/8/layout/chevron2"/>
    <dgm:cxn modelId="{87474B5D-2E87-4C3F-A768-68E7373920B2}" type="presParOf" srcId="{F2D7C769-CAFC-463D-B925-EB7A088F2588}" destId="{4113EB7C-7458-43EC-9305-1A16961AFE39}" srcOrd="0" destOrd="0" presId="urn:microsoft.com/office/officeart/2005/8/layout/chevron2"/>
    <dgm:cxn modelId="{8FE581B4-1827-4716-8C6D-2CD124A6354B}" type="presParOf" srcId="{F2D7C769-CAFC-463D-B925-EB7A088F2588}" destId="{BD8C2C2E-9AAE-4FF0-9B42-06F51B39A93C}" srcOrd="1" destOrd="0" presId="urn:microsoft.com/office/officeart/2005/8/layout/chevron2"/>
    <dgm:cxn modelId="{D7DDA37F-42B9-41C9-81C5-52900740161D}" type="presParOf" srcId="{21F10371-425B-4EF8-8871-4FC1F77022A2}" destId="{E1E2FC81-D2C3-4270-8D56-A1A69B713EB3}" srcOrd="3" destOrd="0" presId="urn:microsoft.com/office/officeart/2005/8/layout/chevron2"/>
    <dgm:cxn modelId="{B06D22B5-B585-46F4-93E6-432950330D83}" type="presParOf" srcId="{21F10371-425B-4EF8-8871-4FC1F77022A2}" destId="{3BCC799D-9046-49D9-B020-5975B18EDD50}" srcOrd="4" destOrd="0" presId="urn:microsoft.com/office/officeart/2005/8/layout/chevron2"/>
    <dgm:cxn modelId="{D61DC9AF-780E-4F81-80B5-4C9BA999C0C7}" type="presParOf" srcId="{3BCC799D-9046-49D9-B020-5975B18EDD50}" destId="{028E4C9A-9232-41BA-9C62-D1875736661F}" srcOrd="0" destOrd="0" presId="urn:microsoft.com/office/officeart/2005/8/layout/chevron2"/>
    <dgm:cxn modelId="{BF348B6C-BC59-4526-B157-0AC624B0F3BA}" type="presParOf" srcId="{3BCC799D-9046-49D9-B020-5975B18EDD50}" destId="{12A9280E-880C-4249-A0B1-D3CA048291E5}" srcOrd="1" destOrd="0" presId="urn:microsoft.com/office/officeart/2005/8/layout/chevron2"/>
    <dgm:cxn modelId="{C23E0DB7-A348-4D92-8E7F-78820E9C212D}" type="presParOf" srcId="{21F10371-425B-4EF8-8871-4FC1F77022A2}" destId="{770B5BA0-ECF3-4D59-8FF0-D3E010C493AB}" srcOrd="5" destOrd="0" presId="urn:microsoft.com/office/officeart/2005/8/layout/chevron2"/>
    <dgm:cxn modelId="{E3F11973-F5B2-4A65-934D-9A029445DA60}" type="presParOf" srcId="{21F10371-425B-4EF8-8871-4FC1F77022A2}" destId="{77237FEF-A40C-4228-BB9E-2252AB9435F4}" srcOrd="6" destOrd="0" presId="urn:microsoft.com/office/officeart/2005/8/layout/chevron2"/>
    <dgm:cxn modelId="{0910134F-0AAB-40CD-A978-AC5625799751}" type="presParOf" srcId="{77237FEF-A40C-4228-BB9E-2252AB9435F4}" destId="{3199581F-40F3-42AD-AB88-527CD7F0FC87}" srcOrd="0" destOrd="0" presId="urn:microsoft.com/office/officeart/2005/8/layout/chevron2"/>
    <dgm:cxn modelId="{AF6A32FE-EDBC-4F2B-8A77-534AAD044418}" type="presParOf" srcId="{77237FEF-A40C-4228-BB9E-2252AB9435F4}" destId="{7193E052-66F0-4829-963B-A9954EB284FA}" srcOrd="1" destOrd="0" presId="urn:microsoft.com/office/officeart/2005/8/layout/chevron2"/>
    <dgm:cxn modelId="{680353B3-C55D-41E2-81AA-6ADCF91DEADB}" type="presParOf" srcId="{21F10371-425B-4EF8-8871-4FC1F77022A2}" destId="{503154BA-D9F3-445B-A0FF-F7131B514125}" srcOrd="7" destOrd="0" presId="urn:microsoft.com/office/officeart/2005/8/layout/chevron2"/>
    <dgm:cxn modelId="{1C2C81EB-9432-47ED-93DD-644DCDA3CD1B}" type="presParOf" srcId="{21F10371-425B-4EF8-8871-4FC1F77022A2}" destId="{0A5348E5-B1FD-4454-8ADE-3E9297B4DA14}" srcOrd="8" destOrd="0" presId="urn:microsoft.com/office/officeart/2005/8/layout/chevron2"/>
    <dgm:cxn modelId="{DC637CAF-2788-452D-A823-54F6DE6D547C}" type="presParOf" srcId="{0A5348E5-B1FD-4454-8ADE-3E9297B4DA14}" destId="{F166052A-30C1-44CC-9D5D-F71109619E8B}" srcOrd="0" destOrd="0" presId="urn:microsoft.com/office/officeart/2005/8/layout/chevron2"/>
    <dgm:cxn modelId="{68EF3D35-9BDF-40A0-98E6-9534F8480584}" type="presParOf" srcId="{0A5348E5-B1FD-4454-8ADE-3E9297B4DA14}" destId="{50B89C50-118A-4B68-BA93-617866466B3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D4930-C550-4E43-8E61-88056101F054}">
      <dsp:nvSpPr>
        <dsp:cNvPr id="0" name=""/>
        <dsp:cNvSpPr/>
      </dsp:nvSpPr>
      <dsp:spPr>
        <a:xfrm rot="5400000">
          <a:off x="-153384" y="154645"/>
          <a:ext cx="1022561" cy="7157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a:p>
      </dsp:txBody>
      <dsp:txXfrm rot="-5400000">
        <a:off x="1" y="359156"/>
        <a:ext cx="715792" cy="306769"/>
      </dsp:txXfrm>
    </dsp:sp>
    <dsp:sp modelId="{3948879A-9201-47F4-81AB-64415E97057A}">
      <dsp:nvSpPr>
        <dsp:cNvPr id="0" name=""/>
        <dsp:cNvSpPr/>
      </dsp:nvSpPr>
      <dsp:spPr>
        <a:xfrm rot="5400000">
          <a:off x="3668902" y="-2951847"/>
          <a:ext cx="664664" cy="6570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інтернаціоналізація господарської діяльності, </a:t>
          </a:r>
          <a:r>
            <a:rPr lang="uk-UA" sz="1400" kern="1200" dirty="0" err="1" smtClean="0"/>
            <a:t>транснаціоналізація</a:t>
          </a:r>
          <a:r>
            <a:rPr lang="uk-UA" sz="1400" kern="1200" dirty="0" smtClean="0"/>
            <a:t> найбільших компаній;</a:t>
          </a:r>
          <a:endParaRPr lang="uk-UA" sz="1400" kern="1200" dirty="0"/>
        </a:p>
      </dsp:txBody>
      <dsp:txXfrm rot="-5400000">
        <a:off x="715793" y="33708"/>
        <a:ext cx="6538437" cy="599772"/>
      </dsp:txXfrm>
    </dsp:sp>
    <dsp:sp modelId="{4113EB7C-7458-43EC-9305-1A16961AFE39}">
      <dsp:nvSpPr>
        <dsp:cNvPr id="0" name=""/>
        <dsp:cNvSpPr/>
      </dsp:nvSpPr>
      <dsp:spPr>
        <a:xfrm rot="5400000">
          <a:off x="-153384" y="1059242"/>
          <a:ext cx="1022561" cy="7157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a:p>
      </dsp:txBody>
      <dsp:txXfrm rot="-5400000">
        <a:off x="1" y="1263753"/>
        <a:ext cx="715792" cy="306769"/>
      </dsp:txXfrm>
    </dsp:sp>
    <dsp:sp modelId="{BD8C2C2E-9AAE-4FF0-9B42-06F51B39A93C}">
      <dsp:nvSpPr>
        <dsp:cNvPr id="0" name=""/>
        <dsp:cNvSpPr/>
      </dsp:nvSpPr>
      <dsp:spPr>
        <a:xfrm rot="5400000">
          <a:off x="3668902" y="-2047251"/>
          <a:ext cx="664664" cy="6570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вплив науково-технічного прогресу на економічні процеси;</a:t>
          </a:r>
          <a:endParaRPr lang="uk-UA" sz="1400" kern="1200" dirty="0"/>
        </a:p>
      </dsp:txBody>
      <dsp:txXfrm rot="-5400000">
        <a:off x="715793" y="938304"/>
        <a:ext cx="6538437" cy="599772"/>
      </dsp:txXfrm>
    </dsp:sp>
    <dsp:sp modelId="{028E4C9A-9232-41BA-9C62-D1875736661F}">
      <dsp:nvSpPr>
        <dsp:cNvPr id="0" name=""/>
        <dsp:cNvSpPr/>
      </dsp:nvSpPr>
      <dsp:spPr>
        <a:xfrm rot="5400000">
          <a:off x="-153384" y="1963838"/>
          <a:ext cx="1022561" cy="7157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a:p>
      </dsp:txBody>
      <dsp:txXfrm rot="-5400000">
        <a:off x="1" y="2168349"/>
        <a:ext cx="715792" cy="306769"/>
      </dsp:txXfrm>
    </dsp:sp>
    <dsp:sp modelId="{12A9280E-880C-4249-A0B1-D3CA048291E5}">
      <dsp:nvSpPr>
        <dsp:cNvPr id="0" name=""/>
        <dsp:cNvSpPr/>
      </dsp:nvSpPr>
      <dsp:spPr>
        <a:xfrm rot="5400000">
          <a:off x="3668902" y="-1142654"/>
          <a:ext cx="664664" cy="6570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суттєві зміни в характері товарів, що постачаються на зовнішні ринки,інтенсивне переміщення "ноу-хау", ліцензій, наукових опрацювань,інтернаціоналізація НДДКР;</a:t>
          </a:r>
          <a:endParaRPr lang="uk-UA" sz="1400" kern="1200" dirty="0"/>
        </a:p>
      </dsp:txBody>
      <dsp:txXfrm rot="-5400000">
        <a:off x="715793" y="1842901"/>
        <a:ext cx="6538437" cy="599772"/>
      </dsp:txXfrm>
    </dsp:sp>
    <dsp:sp modelId="{3199581F-40F3-42AD-AB88-527CD7F0FC87}">
      <dsp:nvSpPr>
        <dsp:cNvPr id="0" name=""/>
        <dsp:cNvSpPr/>
      </dsp:nvSpPr>
      <dsp:spPr>
        <a:xfrm rot="5400000">
          <a:off x="-153384" y="2868434"/>
          <a:ext cx="1022561" cy="7157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a:p>
      </dsp:txBody>
      <dsp:txXfrm rot="-5400000">
        <a:off x="1" y="3072945"/>
        <a:ext cx="715792" cy="306769"/>
      </dsp:txXfrm>
    </dsp:sp>
    <dsp:sp modelId="{7193E052-66F0-4829-963B-A9954EB284FA}">
      <dsp:nvSpPr>
        <dsp:cNvPr id="0" name=""/>
        <dsp:cNvSpPr/>
      </dsp:nvSpPr>
      <dsp:spPr>
        <a:xfrm rot="5400000">
          <a:off x="3668902" y="-238058"/>
          <a:ext cx="664664" cy="6570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dirty="0" smtClean="0"/>
            <a:t>скорочення життєвого циклу багатьох товарів при одночасному підвищенні вимог покупців до новизни, якості, дизайну та інших параметрів товарів,що імпортуються;</a:t>
          </a:r>
          <a:endParaRPr lang="uk-UA" sz="1400" kern="1200" dirty="0"/>
        </a:p>
      </dsp:txBody>
      <dsp:txXfrm rot="-5400000">
        <a:off x="715793" y="2747497"/>
        <a:ext cx="6538437" cy="599772"/>
      </dsp:txXfrm>
    </dsp:sp>
    <dsp:sp modelId="{F166052A-30C1-44CC-9D5D-F71109619E8B}">
      <dsp:nvSpPr>
        <dsp:cNvPr id="0" name=""/>
        <dsp:cNvSpPr/>
      </dsp:nvSpPr>
      <dsp:spPr>
        <a:xfrm rot="5400000">
          <a:off x="-153384" y="3773031"/>
          <a:ext cx="1022561" cy="71579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kern="1200"/>
        </a:p>
      </dsp:txBody>
      <dsp:txXfrm rot="-5400000">
        <a:off x="1" y="3977542"/>
        <a:ext cx="715792" cy="306769"/>
      </dsp:txXfrm>
    </dsp:sp>
    <dsp:sp modelId="{50B89C50-118A-4B68-BA93-617866466B33}">
      <dsp:nvSpPr>
        <dsp:cNvPr id="0" name=""/>
        <dsp:cNvSpPr/>
      </dsp:nvSpPr>
      <dsp:spPr>
        <a:xfrm rot="5400000">
          <a:off x="3668902" y="666537"/>
          <a:ext cx="664664" cy="65708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uk-UA" sz="1400" kern="1200" smtClean="0"/>
            <a:t>загострення конкурентної боротьби на світових ринках та ін.</a:t>
          </a:r>
          <a:endParaRPr lang="uk-UA" sz="1400" kern="1200"/>
        </a:p>
      </dsp:txBody>
      <dsp:txXfrm rot="-5400000">
        <a:off x="715793" y="3652092"/>
        <a:ext cx="6538437" cy="59977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F6DAFC0-C5D0-4185-885C-23535EFF0033}" type="datetimeFigureOut">
              <a:rPr lang="uk-UA" smtClean="0"/>
              <a:t>02.03.2023</a:t>
            </a:fld>
            <a:endParaRPr lang="uk-UA"/>
          </a:p>
        </p:txBody>
      </p:sp>
      <p:sp>
        <p:nvSpPr>
          <p:cNvPr id="17" name="Нижний колонтитул 16"/>
          <p:cNvSpPr>
            <a:spLocks noGrp="1"/>
          </p:cNvSpPr>
          <p:nvPr>
            <p:ph type="ftr" sz="quarter" idx="11"/>
          </p:nvPr>
        </p:nvSpPr>
        <p:spPr/>
        <p:txBody>
          <a:bodyPr/>
          <a:lstStyle/>
          <a:p>
            <a:endParaRPr lang="uk-UA"/>
          </a:p>
        </p:txBody>
      </p:sp>
      <p:sp>
        <p:nvSpPr>
          <p:cNvPr id="29" name="Номер слайда 28"/>
          <p:cNvSpPr>
            <a:spLocks noGrp="1"/>
          </p:cNvSpPr>
          <p:nvPr>
            <p:ph type="sldNum" sz="quarter" idx="12"/>
          </p:nvPr>
        </p:nvSpPr>
        <p:spPr/>
        <p:txBody>
          <a:bodyPr/>
          <a:lstStyle/>
          <a:p>
            <a:fld id="{B195116D-EFA1-4A3D-AE0C-33A4D5FAE6A3}" type="slidenum">
              <a:rPr lang="uk-UA" smtClean="0"/>
              <a:t>‹#›</a:t>
            </a:fld>
            <a:endParaRPr lang="uk-UA"/>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6DAFC0-C5D0-4185-885C-23535EFF0033}" type="datetimeFigureOut">
              <a:rPr lang="uk-UA" smtClean="0"/>
              <a:t>02.03.2023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6DAFC0-C5D0-4185-885C-23535EFF0033}" type="datetimeFigureOut">
              <a:rPr lang="uk-UA" smtClean="0"/>
              <a:t>02.03.2023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F6DAFC0-C5D0-4185-885C-23535EFF0033}" type="datetimeFigureOut">
              <a:rPr lang="uk-UA" smtClean="0"/>
              <a:t>02.03.2023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F6DAFC0-C5D0-4185-885C-23535EFF0033}" type="datetimeFigureOut">
              <a:rPr lang="uk-UA" smtClean="0"/>
              <a:t>02.03.2023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a:xfrm>
            <a:off x="7924800" y="6416675"/>
            <a:ext cx="762000" cy="365125"/>
          </a:xfrm>
        </p:spPr>
        <p:txBody>
          <a:bodyPr/>
          <a:lstStyle/>
          <a:p>
            <a:fld id="{B195116D-EFA1-4A3D-AE0C-33A4D5FAE6A3}"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6DAFC0-C5D0-4185-885C-23535EFF0033}" type="datetimeFigureOut">
              <a:rPr lang="uk-UA" smtClean="0"/>
              <a:t>02.03.2023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F6DAFC0-C5D0-4185-885C-23535EFF0033}" type="datetimeFigureOut">
              <a:rPr lang="uk-UA" smtClean="0"/>
              <a:t>02.03.2023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F6DAFC0-C5D0-4185-885C-23535EFF0033}" type="datetimeFigureOut">
              <a:rPr lang="uk-UA" smtClean="0"/>
              <a:t>02.03.2023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F6DAFC0-C5D0-4185-885C-23535EFF0033}" type="datetimeFigureOut">
              <a:rPr lang="uk-UA" smtClean="0"/>
              <a:t>02.03.2023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F6DAFC0-C5D0-4185-885C-23535EFF0033}" type="datetimeFigureOut">
              <a:rPr lang="uk-UA" smtClean="0"/>
              <a:t>02.03.2023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F6DAFC0-C5D0-4185-885C-23535EFF0033}" type="datetimeFigureOut">
              <a:rPr lang="uk-UA" smtClean="0"/>
              <a:t>02.03.2023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B195116D-EFA1-4A3D-AE0C-33A4D5FAE6A3}"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F6DAFC0-C5D0-4185-885C-23535EFF0033}" type="datetimeFigureOut">
              <a:rPr lang="uk-UA" smtClean="0"/>
              <a:t>02.03.2023</a:t>
            </a:fld>
            <a:endParaRPr lang="uk-UA"/>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5116D-EFA1-4A3D-AE0C-33A4D5FAE6A3}"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moodle.znu.edu.ua/course/view.php?id=6774"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85813" y="285750"/>
            <a:ext cx="8358187" cy="1071563"/>
          </a:xfrm>
        </p:spPr>
        <p:txBody>
          <a:bodyPr>
            <a:normAutofit fontScale="90000"/>
          </a:bodyPr>
          <a:lstStyle/>
          <a:p>
            <a:r>
              <a:rPr lang="ru-RU" sz="4000" dirty="0" err="1">
                <a:hlinkClick r:id="rId2" tooltip="Міжнародна маркетингова політика "/>
              </a:rPr>
              <a:t>Міжнародна</a:t>
            </a:r>
            <a:r>
              <a:rPr lang="ru-RU" sz="4000" dirty="0">
                <a:hlinkClick r:id="rId2" tooltip="Міжнародна маркетингова політика "/>
              </a:rPr>
              <a:t> </a:t>
            </a:r>
            <a:r>
              <a:rPr lang="ru-RU" sz="4000" dirty="0" err="1">
                <a:hlinkClick r:id="rId2" tooltip="Міжнародна маркетингова політика "/>
              </a:rPr>
              <a:t>маркетингова</a:t>
            </a:r>
            <a:r>
              <a:rPr lang="ru-RU" sz="4000" dirty="0">
                <a:hlinkClick r:id="rId2" tooltip="Міжнародна маркетингова політика "/>
              </a:rPr>
              <a:t> </a:t>
            </a:r>
            <a:r>
              <a:rPr lang="ru-RU" sz="4000" dirty="0" err="1">
                <a:hlinkClick r:id="rId2" tooltip="Міжнародна маркетингова політика "/>
              </a:rPr>
              <a:t>політика</a:t>
            </a:r>
            <a:endParaRPr lang="uk-UA" sz="4000" dirty="0">
              <a:latin typeface="Arial Black" pitchFamily="34" charset="0"/>
            </a:endParaRPr>
          </a:p>
        </p:txBody>
      </p:sp>
      <p:pic>
        <p:nvPicPr>
          <p:cNvPr id="49156" name="Picture 4" descr="http://vorobus.com/wp-content/uploads/2013/02/den-movy.jpg"/>
          <p:cNvPicPr>
            <a:picLocks noChangeAspect="1" noChangeArrowheads="1"/>
          </p:cNvPicPr>
          <p:nvPr/>
        </p:nvPicPr>
        <p:blipFill>
          <a:blip r:embed="rId3"/>
          <a:srcRect/>
          <a:stretch>
            <a:fillRect/>
          </a:stretch>
        </p:blipFill>
        <p:spPr bwMode="auto">
          <a:xfrm>
            <a:off x="2483768" y="1484784"/>
            <a:ext cx="4357718" cy="357018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news.gem4me.com/wp-content/uploads/2016/01/marketing2101.jpg"/>
          <p:cNvPicPr>
            <a:picLocks noChangeAspect="1" noChangeArrowheads="1"/>
          </p:cNvPicPr>
          <p:nvPr/>
        </p:nvPicPr>
        <p:blipFill>
          <a:blip r:embed="rId2"/>
          <a:srcRect/>
          <a:stretch>
            <a:fillRect/>
          </a:stretch>
        </p:blipFill>
        <p:spPr bwMode="auto">
          <a:xfrm>
            <a:off x="928662" y="2643182"/>
            <a:ext cx="7000924" cy="3714776"/>
          </a:xfrm>
          <a:prstGeom prst="rect">
            <a:avLst/>
          </a:prstGeom>
          <a:noFill/>
        </p:spPr>
      </p:pic>
      <p:sp>
        <p:nvSpPr>
          <p:cNvPr id="2" name="Прямоугольник 1"/>
          <p:cNvSpPr/>
          <p:nvPr/>
        </p:nvSpPr>
        <p:spPr>
          <a:xfrm>
            <a:off x="428596" y="612845"/>
            <a:ext cx="8429684" cy="2862322"/>
          </a:xfrm>
          <a:prstGeom prst="rect">
            <a:avLst/>
          </a:prstGeom>
        </p:spPr>
        <p:txBody>
          <a:bodyPr wrap="square">
            <a:spAutoFit/>
          </a:bodyPr>
          <a:lstStyle/>
          <a:p>
            <a:pPr algn="just"/>
            <a:r>
              <a:rPr lang="uk-UA" dirty="0" smtClean="0"/>
              <a:t>	Маркетингова </a:t>
            </a:r>
            <a:r>
              <a:rPr lang="uk-UA" dirty="0"/>
              <a:t>діяльність за кордоном охоплює не лише збут, а й практично всі функціональні сфери діяльності: постачання, науково-дослідницькі розробки, виробництво, фінанси. Фактично це - ринково орієнтоване управління підприємством у закордонних умовах. Міжнародний маркетинг підвищує прибутковість операцій завдяки зниженню ступеня ризику та невизначеності на світових ринках, які значно вищі, ніж на національних. Про це свідчать результати дослідження причин прорахунків та невдач у міжнародному бізнесі, за якими 53 % випадків таких невдач припадає на частку маркетингу, 35 % пов'язані з управлінням, а 12 % - з правовими, виробничими та фінансовими прорахунками.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dschool.com.ua/images/content/Kiev/ContentUA/marketing_meneg1.jpg"/>
          <p:cNvPicPr>
            <a:picLocks noChangeAspect="1" noChangeArrowheads="1"/>
          </p:cNvPicPr>
          <p:nvPr/>
        </p:nvPicPr>
        <p:blipFill>
          <a:blip r:embed="rId2"/>
          <a:srcRect/>
          <a:stretch>
            <a:fillRect/>
          </a:stretch>
        </p:blipFill>
        <p:spPr bwMode="auto">
          <a:xfrm>
            <a:off x="4143372" y="357166"/>
            <a:ext cx="4572000" cy="3429001"/>
          </a:xfrm>
          <a:prstGeom prst="rect">
            <a:avLst/>
          </a:prstGeom>
          <a:noFill/>
        </p:spPr>
      </p:pic>
      <p:sp>
        <p:nvSpPr>
          <p:cNvPr id="2" name="Прямоугольник 1"/>
          <p:cNvSpPr/>
          <p:nvPr/>
        </p:nvSpPr>
        <p:spPr>
          <a:xfrm>
            <a:off x="571472" y="474345"/>
            <a:ext cx="4929222" cy="5355312"/>
          </a:xfrm>
          <a:prstGeom prst="rect">
            <a:avLst/>
          </a:prstGeom>
        </p:spPr>
        <p:txBody>
          <a:bodyPr wrap="square">
            <a:spAutoFit/>
          </a:bodyPr>
          <a:lstStyle/>
          <a:p>
            <a:pPr algn="just"/>
            <a:r>
              <a:rPr lang="uk-UA" dirty="0" smtClean="0"/>
              <a:t>	Концепція </a:t>
            </a:r>
            <a:r>
              <a:rPr lang="uk-UA" dirty="0"/>
              <a:t>маркетингу полягає в тому, що вся діяльність підприємства (включаючи програми науково-технічних досліджень, виробництва, капіталовкладень, фінансів, збуту, технічного обслуговування та ін.) ґрунтуються на сучасному стані споживчого попиту і прогнозуванні його змін на перспективу. Принципової різниці між маркетингом для внутрішнього і зовнішнього ринків немає. В обох випадках використовують різні методи, засоби і принципи маркетингової діяльності. Але враховувати особливості зарубіжних ринків при управлінні підприємством необхідно. При виході на зовнішній ринок різноманітнішим стає зовнішнє середовище, збільшується число факторів, що впливають на прийняття рішень.</a:t>
            </a:r>
          </a:p>
        </p:txBody>
      </p:sp>
      <p:pic>
        <p:nvPicPr>
          <p:cNvPr id="60420" name="Picture 4" descr="http://ipkprom.com.ua/wp-content/uploads/2012/07/internet-marketing-services.jpg"/>
          <p:cNvPicPr>
            <a:picLocks noChangeAspect="1" noChangeArrowheads="1"/>
          </p:cNvPicPr>
          <p:nvPr/>
        </p:nvPicPr>
        <p:blipFill>
          <a:blip r:embed="rId3"/>
          <a:srcRect/>
          <a:stretch>
            <a:fillRect/>
          </a:stretch>
        </p:blipFill>
        <p:spPr bwMode="auto">
          <a:xfrm>
            <a:off x="6000760" y="3500438"/>
            <a:ext cx="2857500" cy="28575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donnuet.edu.ua/uploads/img/image18.png"/>
          <p:cNvPicPr>
            <a:picLocks noChangeAspect="1" noChangeArrowheads="1"/>
          </p:cNvPicPr>
          <p:nvPr/>
        </p:nvPicPr>
        <p:blipFill>
          <a:blip r:embed="rId2"/>
          <a:srcRect/>
          <a:stretch>
            <a:fillRect/>
          </a:stretch>
        </p:blipFill>
        <p:spPr bwMode="auto">
          <a:xfrm>
            <a:off x="-1" y="0"/>
            <a:ext cx="9155791" cy="6858000"/>
          </a:xfrm>
          <a:prstGeom prst="rect">
            <a:avLst/>
          </a:prstGeom>
          <a:noFill/>
        </p:spPr>
      </p:pic>
      <p:sp>
        <p:nvSpPr>
          <p:cNvPr id="1025" name="Rectangle 1"/>
          <p:cNvSpPr>
            <a:spLocks noChangeArrowheads="1"/>
          </p:cNvSpPr>
          <p:nvPr/>
        </p:nvSpPr>
        <p:spPr bwMode="auto">
          <a:xfrm>
            <a:off x="0" y="357166"/>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В умовах подальшого поширення і розвитку міжнародних економічних</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зв'язків через міжнародну торгівлю, експорт капіталу, науково-виробниче співробітництво підвищується значення міжнародного маркетингу, його</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вивчення і застосування з метою адаптації і вдосконалення методів</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діяльності фірм на зовнішніх ринках.</a:t>
            </a:r>
          </a:p>
          <a:p>
            <a:pPr algn="just"/>
            <a:r>
              <a:rPr lang="uk-UA" sz="2000" dirty="0">
                <a:latin typeface="Calibri" pitchFamily="34" charset="0"/>
                <a:cs typeface="Calibri" pitchFamily="34" charset="0"/>
              </a:rPr>
              <a:t>	</a:t>
            </a:r>
            <a:r>
              <a:rPr lang="uk-UA" sz="2000" dirty="0" smtClean="0">
                <a:latin typeface="Calibri" pitchFamily="34" charset="0"/>
                <a:cs typeface="Calibri" pitchFamily="34" charset="0"/>
              </a:rPr>
              <a:t>Міжнародний </a:t>
            </a:r>
            <a:r>
              <a:rPr lang="uk-UA" sz="2000" dirty="0">
                <a:latin typeface="Calibri" pitchFamily="34" charset="0"/>
                <a:cs typeface="Calibri" pitchFamily="34" charset="0"/>
              </a:rPr>
              <a:t>маркетинг звичайно визначається як маркетинг </a:t>
            </a:r>
            <a:r>
              <a:rPr lang="uk-UA" sz="2000" dirty="0">
                <a:solidFill>
                  <a:schemeClr val="bg1"/>
                </a:solidFill>
                <a:latin typeface="Calibri" pitchFamily="34" charset="0"/>
                <a:cs typeface="Calibri" pitchFamily="34" charset="0"/>
              </a:rPr>
              <a:t>товарів</a:t>
            </a:r>
            <a:r>
              <a:rPr lang="uk-UA" sz="2000" dirty="0">
                <a:latin typeface="Calibri" pitchFamily="34" charset="0"/>
                <a:cs typeface="Calibri" pitchFamily="34" charset="0"/>
              </a:rPr>
              <a:t> </a:t>
            </a:r>
            <a:r>
              <a:rPr lang="uk-UA" sz="2000" dirty="0" smtClean="0">
                <a:solidFill>
                  <a:schemeClr val="bg1"/>
                </a:solidFill>
                <a:latin typeface="Calibri" pitchFamily="34" charset="0"/>
                <a:cs typeface="Calibri" pitchFamily="34" charset="0"/>
              </a:rPr>
              <a:t>та </a:t>
            </a:r>
            <a:r>
              <a:rPr lang="uk-UA" sz="2000" dirty="0" smtClean="0">
                <a:latin typeface="Calibri" pitchFamily="34" charset="0"/>
                <a:cs typeface="Calibri" pitchFamily="34" charset="0"/>
              </a:rPr>
              <a:t>послуг</a:t>
            </a:r>
            <a:r>
              <a:rPr lang="uk-UA" sz="2000" dirty="0">
                <a:latin typeface="Calibri" pitchFamily="34" charset="0"/>
                <a:cs typeface="Calibri" pitchFamily="34" charset="0"/>
              </a:rPr>
              <a:t>, що надаються фірмами, сфера виробничої і комерційної </a:t>
            </a:r>
            <a:r>
              <a:rPr lang="uk-UA" sz="2000" dirty="0" smtClean="0">
                <a:solidFill>
                  <a:schemeClr val="bg1"/>
                </a:solidFill>
                <a:latin typeface="Calibri" pitchFamily="34" charset="0"/>
                <a:cs typeface="Calibri" pitchFamily="34" charset="0"/>
              </a:rPr>
              <a:t>діяльності яких</a:t>
            </a:r>
            <a:r>
              <a:rPr lang="uk-UA" sz="2000" dirty="0" smtClean="0">
                <a:latin typeface="Calibri" pitchFamily="34" charset="0"/>
                <a:cs typeface="Calibri" pitchFamily="34" charset="0"/>
              </a:rPr>
              <a:t> </a:t>
            </a:r>
            <a:r>
              <a:rPr lang="uk-UA" sz="2000" dirty="0">
                <a:latin typeface="Calibri" pitchFamily="34" charset="0"/>
                <a:cs typeface="Calibri" pitchFamily="34" charset="0"/>
              </a:rPr>
              <a:t>розповсюджується на зарубіжні країни.</a:t>
            </a:r>
          </a:p>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928662" y="1500174"/>
          <a:ext cx="7286676"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2225" name="Rectangle 1"/>
          <p:cNvSpPr>
            <a:spLocks noChangeArrowheads="1"/>
          </p:cNvSpPr>
          <p:nvPr/>
        </p:nvSpPr>
        <p:spPr bwMode="auto">
          <a:xfrm>
            <a:off x="214282" y="357166"/>
            <a:ext cx="871543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sz="2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Концептуальною основою формування міжнародного маркетингу є важливі</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sz="2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зміни у розвитку виробничих сил і виробничих відносин у післявоєнний</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sz="2000" b="1"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період. До них належать:</a:t>
            </a:r>
            <a:endParaRPr kumimoji="0" lang="uk-UA"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5" descr="http://www.sokrat.com.ua/__files/4.15091510013112.Buy_sell.jpg"/>
          <p:cNvPicPr>
            <a:picLocks noChangeAspect="1" noChangeArrowheads="1"/>
          </p:cNvPicPr>
          <p:nvPr/>
        </p:nvPicPr>
        <p:blipFill>
          <a:blip r:embed="rId2"/>
          <a:srcRect/>
          <a:stretch>
            <a:fillRect/>
          </a:stretch>
        </p:blipFill>
        <p:spPr bwMode="auto">
          <a:xfrm>
            <a:off x="1285852" y="2214554"/>
            <a:ext cx="4592263" cy="3167078"/>
          </a:xfrm>
          <a:prstGeom prst="rect">
            <a:avLst/>
          </a:prstGeom>
          <a:ln>
            <a:noFill/>
          </a:ln>
          <a:effectLst>
            <a:softEdge rad="112500"/>
          </a:effectLst>
        </p:spPr>
      </p:pic>
      <p:pic>
        <p:nvPicPr>
          <p:cNvPr id="53251" name="Picture 3" descr="http://msmb.org.ua/media/msmb/images/pages/8/3/1/14-04-18-osvita-2.jpg"/>
          <p:cNvPicPr>
            <a:picLocks noChangeAspect="1" noChangeArrowheads="1"/>
          </p:cNvPicPr>
          <p:nvPr/>
        </p:nvPicPr>
        <p:blipFill>
          <a:blip r:embed="rId3"/>
          <a:srcRect/>
          <a:stretch>
            <a:fillRect/>
          </a:stretch>
        </p:blipFill>
        <p:spPr bwMode="auto">
          <a:xfrm>
            <a:off x="5643570" y="2912265"/>
            <a:ext cx="3071814" cy="3307320"/>
          </a:xfrm>
          <a:prstGeom prst="rect">
            <a:avLst/>
          </a:prstGeom>
          <a:ln>
            <a:noFill/>
          </a:ln>
          <a:effectLst>
            <a:softEdge rad="112500"/>
          </a:effectLst>
        </p:spPr>
      </p:pic>
      <p:sp>
        <p:nvSpPr>
          <p:cNvPr id="53249" name="Rectangle 1"/>
          <p:cNvSpPr>
            <a:spLocks noChangeArrowheads="1"/>
          </p:cNvSpPr>
          <p:nvPr/>
        </p:nvSpPr>
        <p:spPr bwMode="auto">
          <a:xfrm>
            <a:off x="214282" y="214290"/>
            <a:ext cx="871540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Міжнародна маркетингова діяльність є ефективним засобом удосконалення</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якості і розширення асортименту товарів та послуг, що надаються на</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зарубіжних</a:t>
            </a:r>
            <a:r>
              <a:rPr kumimoji="0" lang="uk-UA" sz="2000"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ринках, розширення меж збуту і підвищення прибутків від</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продажу, налагодження мережі після продажного сервісу та ін. Здійснення</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комплексу маркетингових заходів на зовнішніх ринках сприяє підвищенню</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конкурентних</a:t>
            </a:r>
            <a:r>
              <a:rPr kumimoji="0" lang="uk-UA" sz="2000" b="0" i="0" u="none" strike="noStrike" cap="none" normalizeH="0" dirty="0" smtClean="0">
                <a:ln>
                  <a:noFill/>
                </a:ln>
                <a:solidFill>
                  <a:srgbClr val="000000"/>
                </a:solidFill>
                <a:effectLst/>
                <a:latin typeface="Calibri" pitchFamily="34" charset="0"/>
                <a:ea typeface="Times New Roman" pitchFamily="18" charset="0"/>
                <a:cs typeface="Times New Roman" pitchFamily="18"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позицій фірми. У той же час нехтування міжнародним</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маркетингом може призвести до негативних наслідків через втрату</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сприятливих маркетингових можливостей, а також реального програшу в</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конкурентній боротьбі з іноземними компаніями на внутрішньому ринку.</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descr="http://evro-ukraine.com/wp-content/uploads/2014/03/2077.jpg"/>
          <p:cNvPicPr>
            <a:picLocks noChangeAspect="1" noChangeArrowheads="1"/>
          </p:cNvPicPr>
          <p:nvPr/>
        </p:nvPicPr>
        <p:blipFill>
          <a:blip r:embed="rId2"/>
          <a:srcRect/>
          <a:stretch>
            <a:fillRect/>
          </a:stretch>
        </p:blipFill>
        <p:spPr bwMode="auto">
          <a:xfrm>
            <a:off x="928662" y="2571744"/>
            <a:ext cx="7286676" cy="3859463"/>
          </a:xfrm>
          <a:prstGeom prst="rect">
            <a:avLst/>
          </a:prstGeom>
          <a:ln>
            <a:noFill/>
          </a:ln>
          <a:effectLst>
            <a:softEdge rad="112500"/>
          </a:effectLst>
        </p:spPr>
      </p:pic>
      <p:sp>
        <p:nvSpPr>
          <p:cNvPr id="54273" name="Rectangle 1"/>
          <p:cNvSpPr>
            <a:spLocks noChangeArrowheads="1"/>
          </p:cNvSpPr>
          <p:nvPr/>
        </p:nvSpPr>
        <p:spPr bwMode="auto">
          <a:xfrm>
            <a:off x="285720" y="214290"/>
            <a:ext cx="857256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Міжнародний маркетинг розглядається і як основа планування, спрямованого</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на створення належних умов для максимального використання виробничих</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ресурсів і випуску продукції з заданими економічними і технічними</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параметрами в міжнародному масштабі.</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 економічно розвинених державах, де рівень транс-націоналізації</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компаній значно вищий, ніж в інших країнах, міжнародний маркетинг</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виконує важливу функцію координації виробничої діяльності підприємств,</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розташованих чи у своїй країні, чи за кордоном, у межах єдиної</a:t>
            </a:r>
            <a:r>
              <a:rPr lang="uk-UA" sz="2000" dirty="0">
                <a:latin typeface="Arial" pitchFamily="34" charset="0"/>
                <a:ea typeface="Times New Roman" pitchFamily="18" charset="0"/>
                <a:cs typeface="Arial" pitchFamily="34" charset="0"/>
              </a:rPr>
              <a:t> </a:t>
            </a:r>
            <a:r>
              <a:rPr kumimoji="0" lang="uk-UA" sz="20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власності.</a:t>
            </a:r>
            <a:endParaRPr kumimoji="0" lang="uk-UA"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http://zakazdiploma.com/diplom/b/marketing-0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кругленный прямоугольник 2"/>
          <p:cNvSpPr/>
          <p:nvPr/>
        </p:nvSpPr>
        <p:spPr>
          <a:xfrm>
            <a:off x="3500430" y="357166"/>
            <a:ext cx="2214578" cy="128588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uk-UA"/>
          </a:p>
        </p:txBody>
      </p:sp>
      <p:sp>
        <p:nvSpPr>
          <p:cNvPr id="4" name="Скругленный прямоугольник 3"/>
          <p:cNvSpPr/>
          <p:nvPr/>
        </p:nvSpPr>
        <p:spPr>
          <a:xfrm>
            <a:off x="357158" y="3143248"/>
            <a:ext cx="2214578" cy="178595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uk-UA" b="1" dirty="0"/>
          </a:p>
        </p:txBody>
      </p:sp>
      <p:sp>
        <p:nvSpPr>
          <p:cNvPr id="5" name="Скругленный прямоугольник 4"/>
          <p:cNvSpPr/>
          <p:nvPr/>
        </p:nvSpPr>
        <p:spPr>
          <a:xfrm>
            <a:off x="3428992" y="4071942"/>
            <a:ext cx="2214578" cy="17145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uk-UA"/>
          </a:p>
        </p:txBody>
      </p:sp>
      <p:sp>
        <p:nvSpPr>
          <p:cNvPr id="6" name="Скругленный прямоугольник 5"/>
          <p:cNvSpPr/>
          <p:nvPr/>
        </p:nvSpPr>
        <p:spPr>
          <a:xfrm>
            <a:off x="6429388" y="3143248"/>
            <a:ext cx="2214578" cy="17145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uk-UA"/>
          </a:p>
        </p:txBody>
      </p:sp>
      <p:sp>
        <p:nvSpPr>
          <p:cNvPr id="12" name="Прямоугольник 11"/>
          <p:cNvSpPr/>
          <p:nvPr/>
        </p:nvSpPr>
        <p:spPr>
          <a:xfrm>
            <a:off x="3428992" y="500042"/>
            <a:ext cx="2463592" cy="923330"/>
          </a:xfrm>
          <a:prstGeom prst="rect">
            <a:avLst/>
          </a:prstGeom>
        </p:spPr>
        <p:txBody>
          <a:bodyPr wrap="square">
            <a:spAutoFit/>
          </a:bodyPr>
          <a:lstStyle/>
          <a:p>
            <a:pPr algn="ctr"/>
            <a:r>
              <a:rPr lang="uk-UA" dirty="0" smtClean="0"/>
              <a:t>Функції міжнародного </a:t>
            </a:r>
            <a:r>
              <a:rPr lang="uk-UA" dirty="0"/>
              <a:t>маркетингу </a:t>
            </a:r>
          </a:p>
        </p:txBody>
      </p:sp>
      <p:sp>
        <p:nvSpPr>
          <p:cNvPr id="55297" name="Rectangle 1"/>
          <p:cNvSpPr>
            <a:spLocks noChangeArrowheads="1"/>
          </p:cNvSpPr>
          <p:nvPr/>
        </p:nvSpPr>
        <p:spPr bwMode="auto">
          <a:xfrm>
            <a:off x="285720" y="3214686"/>
            <a:ext cx="235742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dirty="0">
                <a:solidFill>
                  <a:srgbClr val="000000"/>
                </a:solidFill>
                <a:latin typeface="Calibri" pitchFamily="34" charset="0"/>
                <a:ea typeface="Times New Roman" pitchFamily="18" charset="0"/>
                <a:cs typeface="Times New Roman" pitchFamily="18" charset="0"/>
              </a:rPr>
              <a:t>А</a:t>
            </a:r>
            <a:r>
              <a:rPr kumimoji="0" lang="uk-UA"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наліз причин, що спонукають національні компанії здійснювати</a:t>
            </a:r>
            <a:endParaRPr kumimoji="0" lang="uk-UA"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міжнародний бізнес</a:t>
            </a:r>
            <a:r>
              <a:rPr kumimoji="0" lang="uk-UA" b="0" i="0" u="none" strike="noStrike" cap="none" normalizeH="0" baseline="0" dirty="0" smtClean="0">
                <a:ln>
                  <a:noFill/>
                </a:ln>
                <a:solidFill>
                  <a:schemeClr val="tx1"/>
                </a:solidFill>
                <a:effectLst/>
                <a:latin typeface="Calibri" pitchFamily="34" charset="0"/>
                <a:cs typeface="Calibri" pitchFamily="34" charset="0"/>
              </a:rPr>
              <a:t> </a:t>
            </a:r>
          </a:p>
        </p:txBody>
      </p:sp>
      <p:sp>
        <p:nvSpPr>
          <p:cNvPr id="55298" name="Rectangle 2"/>
          <p:cNvSpPr>
            <a:spLocks noChangeArrowheads="1"/>
          </p:cNvSpPr>
          <p:nvPr/>
        </p:nvSpPr>
        <p:spPr bwMode="auto">
          <a:xfrm>
            <a:off x="3428992" y="4071942"/>
            <a:ext cx="235745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uk-UA" dirty="0">
                <a:solidFill>
                  <a:srgbClr val="000000"/>
                </a:solidFill>
                <a:latin typeface="Calibri" pitchFamily="34" charset="0"/>
                <a:ea typeface="Times New Roman" pitchFamily="18" charset="0"/>
                <a:cs typeface="Times New Roman" pitchFamily="18" charset="0"/>
              </a:rPr>
              <a:t>Д</a:t>
            </a:r>
            <a:r>
              <a:rPr kumimoji="0" lang="uk-UA"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ослідження факторів, які впливають на методи проникнення на зовнішні</a:t>
            </a:r>
            <a:endParaRPr kumimoji="0" lang="uk-UA"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uk-UA"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ринки</a:t>
            </a:r>
            <a:r>
              <a:rPr kumimoji="0" lang="uk-UA" b="0" i="0" u="none" strike="noStrike" cap="none" normalizeH="0" baseline="0" dirty="0" smtClean="0">
                <a:ln>
                  <a:noFill/>
                </a:ln>
                <a:solidFill>
                  <a:schemeClr val="tx1"/>
                </a:solidFill>
                <a:effectLst/>
                <a:latin typeface="Arial" pitchFamily="34" charset="0"/>
                <a:cs typeface="Arial" pitchFamily="34" charset="0"/>
              </a:rPr>
              <a:t> </a:t>
            </a:r>
          </a:p>
        </p:txBody>
      </p:sp>
      <p:sp>
        <p:nvSpPr>
          <p:cNvPr id="15" name="Прямоугольник 14"/>
          <p:cNvSpPr/>
          <p:nvPr/>
        </p:nvSpPr>
        <p:spPr>
          <a:xfrm>
            <a:off x="6215074" y="3500438"/>
            <a:ext cx="2643190" cy="923330"/>
          </a:xfrm>
          <a:prstGeom prst="rect">
            <a:avLst/>
          </a:prstGeom>
        </p:spPr>
        <p:txBody>
          <a:bodyPr wrap="square">
            <a:spAutoFit/>
          </a:bodyPr>
          <a:lstStyle/>
          <a:p>
            <a:pPr algn="ctr"/>
            <a:r>
              <a:rPr lang="uk-UA" dirty="0" smtClean="0">
                <a:latin typeface="Calibri" pitchFamily="34" charset="0"/>
                <a:cs typeface="Calibri" pitchFamily="34" charset="0"/>
              </a:rPr>
              <a:t>Оцінка </a:t>
            </a:r>
            <a:r>
              <a:rPr lang="uk-UA" dirty="0">
                <a:latin typeface="Calibri" pitchFamily="34" charset="0"/>
                <a:cs typeface="Calibri" pitchFamily="34" charset="0"/>
              </a:rPr>
              <a:t>можливих стратегій виходу на зарубіжні ринки</a:t>
            </a:r>
          </a:p>
        </p:txBody>
      </p:sp>
      <p:cxnSp>
        <p:nvCxnSpPr>
          <p:cNvPr id="17" name="Прямая со стрелкой 16"/>
          <p:cNvCxnSpPr>
            <a:stCxn id="3" idx="2"/>
            <a:endCxn id="4" idx="0"/>
          </p:cNvCxnSpPr>
          <p:nvPr/>
        </p:nvCxnSpPr>
        <p:spPr>
          <a:xfrm rot="5400000">
            <a:off x="2285984" y="821513"/>
            <a:ext cx="1500198" cy="3143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3" idx="2"/>
            <a:endCxn id="55298" idx="0"/>
          </p:cNvCxnSpPr>
          <p:nvPr/>
        </p:nvCxnSpPr>
        <p:spPr>
          <a:xfrm rot="5400000">
            <a:off x="3393273" y="2857496"/>
            <a:ext cx="242889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3" idx="2"/>
            <a:endCxn id="6" idx="0"/>
          </p:cNvCxnSpPr>
          <p:nvPr/>
        </p:nvCxnSpPr>
        <p:spPr>
          <a:xfrm rot="16200000" flipH="1">
            <a:off x="5322099" y="928670"/>
            <a:ext cx="1500198" cy="2928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info-library.com.ua/images/1/12.jpg"/>
          <p:cNvPicPr/>
          <p:nvPr/>
        </p:nvPicPr>
        <p:blipFill>
          <a:blip r:embed="rId2"/>
          <a:srcRect/>
          <a:stretch>
            <a:fillRect/>
          </a:stretch>
        </p:blipFill>
        <p:spPr bwMode="auto">
          <a:xfrm>
            <a:off x="714348" y="357166"/>
            <a:ext cx="7643865" cy="5429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428604"/>
            <a:ext cx="8286808" cy="5355312"/>
          </a:xfrm>
          <a:prstGeom prst="rect">
            <a:avLst/>
          </a:prstGeom>
        </p:spPr>
        <p:txBody>
          <a:bodyPr wrap="square">
            <a:spAutoFit/>
          </a:bodyPr>
          <a:lstStyle/>
          <a:p>
            <a:pPr algn="ctr"/>
            <a:r>
              <a:rPr lang="uk-UA" b="1" dirty="0" smtClean="0"/>
              <a:t>Вихід </a:t>
            </a:r>
            <a:r>
              <a:rPr lang="uk-UA" b="1" dirty="0"/>
              <a:t>на міжнародні ринки і розширення торговельних відносин із закордонними країнами диктується різними потребами підприємства і причинами їхнього виникнення</a:t>
            </a:r>
            <a:r>
              <a:rPr lang="uk-UA" b="1" dirty="0" smtClean="0"/>
              <a:t>:</a:t>
            </a:r>
          </a:p>
          <a:p>
            <a:pPr algn="just"/>
            <a:endParaRPr lang="uk-UA" dirty="0"/>
          </a:p>
          <a:p>
            <a:pPr algn="just"/>
            <a:r>
              <a:rPr lang="uk-UA" dirty="0" smtClean="0"/>
              <a:t>-  </a:t>
            </a:r>
            <a:r>
              <a:rPr lang="uk-UA" dirty="0"/>
              <a:t>розвиток внутрішнього ринку;</a:t>
            </a:r>
          </a:p>
          <a:p>
            <a:pPr algn="just"/>
            <a:r>
              <a:rPr lang="uk-UA" dirty="0"/>
              <a:t>- активність закордонного конкурента і його успіхи на внутрішньому ринку;</a:t>
            </a:r>
          </a:p>
          <a:p>
            <a:pPr algn="just"/>
            <a:r>
              <a:rPr lang="uk-UA" dirty="0"/>
              <a:t>- подолання залежності від внутрішнього ринку і зниження ризику шляхом завоювання закордонних ринків;</a:t>
            </a:r>
          </a:p>
          <a:p>
            <a:pPr algn="just"/>
            <a:r>
              <a:rPr lang="uk-UA" dirty="0"/>
              <a:t>- рішення проблеми залежності підприємства від сезонних коливань попиту на внутрішньому ринку;</a:t>
            </a:r>
          </a:p>
          <a:p>
            <a:pPr algn="just"/>
            <a:r>
              <a:rPr lang="uk-UA" dirty="0"/>
              <a:t>- зниження витрат на реалізацію продукції;</a:t>
            </a:r>
          </a:p>
          <a:p>
            <a:pPr algn="just"/>
            <a:r>
              <a:rPr lang="uk-UA" dirty="0"/>
              <a:t>- використання державних програм сприяння;</a:t>
            </a:r>
          </a:p>
          <a:p>
            <a:pPr algn="just"/>
            <a:r>
              <a:rPr lang="uk-UA" dirty="0"/>
              <a:t>- підвищення ефективності збутової діяльності шляхом посилення ринкових позицій</a:t>
            </a:r>
            <a:r>
              <a:rPr lang="uk-UA" dirty="0" smtClean="0"/>
              <a:t>;</a:t>
            </a:r>
            <a:endParaRPr lang="uk-UA" dirty="0"/>
          </a:p>
          <a:p>
            <a:pPr algn="just"/>
            <a:r>
              <a:rPr lang="uk-UA" dirty="0"/>
              <a:t>- компенсація коливань валютного курсу;</a:t>
            </a:r>
          </a:p>
          <a:p>
            <a:pPr algn="just"/>
            <a:r>
              <a:rPr lang="uk-UA" dirty="0"/>
              <a:t>- отримання доступу до ноу-хау;</a:t>
            </a:r>
          </a:p>
          <a:p>
            <a:pPr algn="just"/>
            <a:r>
              <a:rPr lang="uk-UA" dirty="0"/>
              <a:t>- зниження загального ризику діяльності;</a:t>
            </a:r>
          </a:p>
          <a:p>
            <a:pPr algn="just"/>
            <a:r>
              <a:rPr lang="uk-UA" dirty="0"/>
              <a:t>- стабілізація цінової політики та ін.</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consulting-ua.com/wp-content/uploads/2013/01/aytsorsing.jpg"/>
          <p:cNvPicPr>
            <a:picLocks noChangeAspect="1" noChangeArrowheads="1"/>
          </p:cNvPicPr>
          <p:nvPr/>
        </p:nvPicPr>
        <p:blipFill>
          <a:blip r:embed="rId2"/>
          <a:srcRect/>
          <a:stretch>
            <a:fillRect/>
          </a:stretch>
        </p:blipFill>
        <p:spPr bwMode="auto">
          <a:xfrm>
            <a:off x="0" y="13164"/>
            <a:ext cx="9123407" cy="6844836"/>
          </a:xfrm>
          <a:prstGeom prst="rect">
            <a:avLst/>
          </a:prstGeom>
          <a:noFill/>
        </p:spPr>
      </p:pic>
      <p:sp>
        <p:nvSpPr>
          <p:cNvPr id="2" name="Прямоугольник 1"/>
          <p:cNvSpPr/>
          <p:nvPr/>
        </p:nvSpPr>
        <p:spPr>
          <a:xfrm>
            <a:off x="285720" y="857232"/>
            <a:ext cx="5429288" cy="3416320"/>
          </a:xfrm>
          <a:prstGeom prst="rect">
            <a:avLst/>
          </a:prstGeom>
        </p:spPr>
        <p:txBody>
          <a:bodyPr wrap="square">
            <a:spAutoFit/>
          </a:bodyPr>
          <a:lstStyle/>
          <a:p>
            <a:pPr algn="just"/>
            <a:r>
              <a:rPr lang="uk-UA" dirty="0" smtClean="0"/>
              <a:t>	Міжнародний </a:t>
            </a:r>
            <a:r>
              <a:rPr lang="uk-UA" dirty="0"/>
              <a:t>маркетинг входить до складу функцій, які здійснює підприємство в рамках зовнішньоекономічної діяльності. Разом з тим, це самостійна галузь діяльності підприємства при виході на зовнішні ринки. Міжнародний маркетинг можна визначити як систему планування, реалізації, контролю й аналізу заходів, спрямованих на багатонаціональне ринкове середовище і пристосування до його умов підприємства, яке здійснює свою діяльність більш ніж в одній країні.</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313</TotalTime>
  <Words>235</Words>
  <Application>Microsoft Office PowerPoint</Application>
  <PresentationFormat>Экран (4:3)</PresentationFormat>
  <Paragraphs>35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Апекс</vt:lpstr>
      <vt:lpstr>Міжнародна маркетингова політика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МІЖНАРОДНИЙ</dc:title>
  <dc:creator>My</dc:creator>
  <cp:lastModifiedBy>Sky</cp:lastModifiedBy>
  <cp:revision>33</cp:revision>
  <dcterms:created xsi:type="dcterms:W3CDTF">2016-05-18T13:47:24Z</dcterms:created>
  <dcterms:modified xsi:type="dcterms:W3CDTF">2023-03-02T11:11:57Z</dcterms:modified>
</cp:coreProperties>
</file>