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98" r:id="rId8"/>
    <p:sldId id="293" r:id="rId9"/>
    <p:sldId id="295" r:id="rId10"/>
    <p:sldId id="294" r:id="rId11"/>
    <p:sldId id="296" r:id="rId12"/>
    <p:sldId id="297" r:id="rId13"/>
    <p:sldId id="28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27.02.2024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/>
              <a:t>П</a:t>
            </a:r>
            <a:r>
              <a:rPr lang="uk-UA" sz="3100" b="1" dirty="0" smtClean="0"/>
              <a:t>ланування волонтерської програми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Визначення потреби у волонтерах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Цілі та завдання волонтерської програми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Визначення волонтерських ролей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Бюджет волонтерської програми</a:t>
            </a:r>
          </a:p>
          <a:p>
            <a:pPr marL="0" indent="0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Джерела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Бондаренко А.,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Вдовцов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Ю. Посібник по роботі з волонтерами К., 2021. 164 с.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Продовження опису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38436"/>
              </p:ext>
            </p:extLst>
          </p:nvPr>
        </p:nvGraphicFramePr>
        <p:xfrm>
          <a:off x="457200" y="1143000"/>
          <a:ext cx="8435280" cy="4477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>
                  <a:extLst>
                    <a:ext uri="{9D8B030D-6E8A-4147-A177-3AD203B41FA5}">
                      <a16:colId xmlns:a16="http://schemas.microsoft.com/office/drawing/2014/main" val="2522763567"/>
                    </a:ext>
                  </a:extLst>
                </a:gridCol>
                <a:gridCol w="6120680">
                  <a:extLst>
                    <a:ext uri="{9D8B030D-6E8A-4147-A177-3AD203B41FA5}">
                      <a16:colId xmlns:a16="http://schemas.microsoft.com/office/drawing/2014/main" val="159511733"/>
                    </a:ext>
                  </a:extLst>
                </a:gridCol>
              </a:tblGrid>
              <a:tr h="636789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Волонтерська роль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Помічни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соціального працівника в дитячому центрі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51654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Підтримка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Тренінг/інформаційні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матеріали для навчання роботи з дітьми</a:t>
                      </a:r>
                      <a:endParaRPr lang="ru-RU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Менторство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 підтримка соціального працівника</a:t>
                      </a:r>
                    </a:p>
                    <a:p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здобути професійний досвід</a:t>
                      </a:r>
                    </a:p>
                    <a:p>
                      <a:r>
                        <a:rPr lang="uk-UA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Брендована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футболка організації</a:t>
                      </a:r>
                    </a:p>
                    <a:p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Видача подяки наприкінці </a:t>
                      </a:r>
                      <a:r>
                        <a:rPr lang="uk-UA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волонтерства</a:t>
                      </a:r>
                      <a:endParaRPr lang="uk-UA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Видача рекомендаційного листа (за потреби)</a:t>
                      </a:r>
                    </a:p>
                    <a:p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оформити як навчальну практику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629728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Пам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ятка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етичну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інку</a:t>
                      </a:r>
                    </a:p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Договір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 волонтерську діяльність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332868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соціальний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 на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місяць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аналізує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наскільки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ефективною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робота волонтера (на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відгуків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батьків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спостережень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волонтером)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295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281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Бюджет волонтерської 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надходжень і витрат </a:t>
            </a:r>
          </a:p>
          <a:p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озрозблюється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згідно з </a:t>
            </a:r>
            <a:r>
              <a:rPr lang="ru-RU" sz="2400" dirty="0" smtClean="0"/>
              <a:t>принципу </a:t>
            </a:r>
            <a:r>
              <a:rPr lang="ru-RU" sz="2400" dirty="0" err="1" smtClean="0"/>
              <a:t>безоплатності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волонтер </a:t>
            </a:r>
            <a:r>
              <a:rPr lang="ru-RU" sz="2400" dirty="0"/>
              <a:t>не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отримувати</a:t>
            </a:r>
            <a:r>
              <a:rPr lang="ru-RU" sz="2400" dirty="0"/>
              <a:t> оплату за свою </a:t>
            </a:r>
            <a:r>
              <a:rPr lang="ru-RU" sz="2400" dirty="0" err="1" smtClean="0"/>
              <a:t>працю</a:t>
            </a:r>
            <a:endParaRPr lang="ru-RU" sz="2400" dirty="0"/>
          </a:p>
          <a:p>
            <a:r>
              <a:rPr lang="ru-RU" sz="2400" dirty="0" err="1" smtClean="0"/>
              <a:t>він</a:t>
            </a:r>
            <a:r>
              <a:rPr lang="ru-RU" sz="2400" dirty="0" smtClean="0"/>
              <a:t> </a:t>
            </a:r>
            <a:r>
              <a:rPr lang="ru-RU" sz="2400" dirty="0"/>
              <a:t>не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вкладати</a:t>
            </a:r>
            <a:r>
              <a:rPr lang="ru-RU" sz="2400" dirty="0"/>
              <a:t> </a:t>
            </a:r>
            <a:r>
              <a:rPr lang="ru-RU" sz="2400" dirty="0" err="1"/>
              <a:t>власні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в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волонтерської</a:t>
            </a:r>
            <a:r>
              <a:rPr lang="ru-RU" sz="2400" dirty="0"/>
              <a:t> </a:t>
            </a:r>
            <a:r>
              <a:rPr lang="ru-RU" sz="2400" dirty="0" err="1" smtClean="0"/>
              <a:t>допомоги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надходжень</a:t>
            </a:r>
          </a:p>
          <a:p>
            <a:pPr algn="just"/>
            <a:r>
              <a:rPr lang="ru-RU" sz="2400" dirty="0" err="1"/>
              <a:t>бюджети</a:t>
            </a:r>
            <a:r>
              <a:rPr lang="ru-RU" sz="2400" dirty="0"/>
              <a:t> </a:t>
            </a:r>
            <a:r>
              <a:rPr lang="ru-RU" sz="2400" dirty="0" err="1" smtClean="0"/>
              <a:t>проєктів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 err="1" smtClean="0"/>
              <a:t>благодійні</a:t>
            </a:r>
            <a:r>
              <a:rPr lang="ru-RU" sz="2400" dirty="0" smtClean="0"/>
              <a:t> </a:t>
            </a:r>
            <a:r>
              <a:rPr lang="ru-RU" sz="2400" dirty="0" err="1"/>
              <a:t>внески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фізичних</a:t>
            </a:r>
            <a:r>
              <a:rPr lang="ru-RU" sz="2400" dirty="0"/>
              <a:t> </a:t>
            </a:r>
            <a:r>
              <a:rPr lang="ru-RU" sz="2400" dirty="0" err="1" smtClean="0"/>
              <a:t>осіб</a:t>
            </a:r>
            <a:endParaRPr lang="ru-RU" sz="2400" dirty="0" smtClean="0"/>
          </a:p>
          <a:p>
            <a:pPr algn="just"/>
            <a:r>
              <a:rPr lang="ru-RU" sz="2400" dirty="0" err="1" smtClean="0"/>
              <a:t>благодійні</a:t>
            </a:r>
            <a:r>
              <a:rPr lang="ru-RU" sz="2400" dirty="0" smtClean="0"/>
              <a:t> </a:t>
            </a:r>
            <a:r>
              <a:rPr lang="ru-RU" sz="2400" dirty="0" err="1"/>
              <a:t>внески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юридичних</a:t>
            </a:r>
            <a:r>
              <a:rPr lang="ru-RU" sz="2400" dirty="0"/>
              <a:t> </a:t>
            </a:r>
            <a:r>
              <a:rPr lang="ru-RU" sz="2400" dirty="0" err="1" smtClean="0"/>
              <a:t>осіб</a:t>
            </a:r>
            <a:endParaRPr lang="ru-RU" sz="2400" dirty="0" smtClean="0"/>
          </a:p>
          <a:p>
            <a:pPr algn="just"/>
            <a:r>
              <a:rPr lang="ru-RU" sz="2400" dirty="0" err="1" smtClean="0"/>
              <a:t>організаційні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внески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err="1" smtClean="0"/>
              <a:t>кошти</a:t>
            </a:r>
            <a:r>
              <a:rPr lang="ru-RU" sz="2400" dirty="0"/>
              <a:t>, </a:t>
            </a:r>
            <a:r>
              <a:rPr lang="ru-RU" sz="2400" dirty="0" err="1"/>
              <a:t>зібрані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фандрейзингових</a:t>
            </a:r>
            <a:r>
              <a:rPr lang="ru-RU" sz="2400" dirty="0"/>
              <a:t> </a:t>
            </a:r>
            <a:r>
              <a:rPr lang="ru-RU" sz="2400" dirty="0" err="1" smtClean="0"/>
              <a:t>заходів</a:t>
            </a:r>
            <a:endParaRPr lang="ru-RU" sz="2400" dirty="0" smtClean="0"/>
          </a:p>
          <a:p>
            <a:pPr marL="0" indent="0">
              <a:buNone/>
            </a:pPr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696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Типові витрати </a:t>
            </a:r>
            <a:br>
              <a:rPr lang="uk-UA" dirty="0" smtClean="0"/>
            </a:br>
            <a:r>
              <a:rPr lang="uk-UA" dirty="0" smtClean="0"/>
              <a:t>волонтерської 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залучення й координації волонтерів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проїзд, проживання, харчування волонтерів та ін.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підтримки мотивації волонтерів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 футболок, значків, чашок, торбинок, грамот, відзнак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розповсюдження інформації </a:t>
            </a:r>
          </a:p>
          <a:p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промоційні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матеріали (фото, відеоролики тощо)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 їх у соціальних мережах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пресконференції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ЗМІ 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технічного забезпечення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зв’язку чи доступу до інтернету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налаштування доступу до баз даних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бенефіціарів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808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/>
              <a:t>П</a:t>
            </a:r>
            <a:r>
              <a:rPr lang="uk-UA" dirty="0" smtClean="0"/>
              <a:t>отреби у волонтерах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поточні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виконання наявних/пріоритетних завдань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перспективні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виконання майбутніх завдань 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рівень організації/установи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всіх напрямків діяльності,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тому числі, адміністративної роботи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рівень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проєкту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ля досягнення цілей і завдань певного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проєкту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Аналіз сподівань від </a:t>
            </a:r>
            <a:r>
              <a:rPr lang="uk-UA" dirty="0" err="1" smtClean="0"/>
              <a:t>волонтерства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962074"/>
              </p:ext>
            </p:extLst>
          </p:nvPr>
        </p:nvGraphicFramePr>
        <p:xfrm>
          <a:off x="0" y="1143001"/>
          <a:ext cx="9144000" cy="5798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62821602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2686081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22709048"/>
                    </a:ext>
                  </a:extLst>
                </a:gridCol>
              </a:tblGrid>
              <a:tr h="38742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Волонтери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Стейкхолдери</a:t>
                      </a:r>
                      <a:r>
                        <a:rPr lang="uk-UA" baseline="0" dirty="0" smtClean="0"/>
                        <a:t> організації/громада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Організація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584100"/>
                  </a:ext>
                </a:extLst>
              </a:tr>
              <a:tr h="668706">
                <a:tc>
                  <a:txBody>
                    <a:bodyPr/>
                    <a:lstStyle/>
                    <a:p>
                      <a:r>
                        <a:rPr lang="uk-UA" dirty="0" smtClean="0"/>
                        <a:t>Здобуття</a:t>
                      </a:r>
                      <a:r>
                        <a:rPr lang="uk-UA" baseline="0" dirty="0" smtClean="0"/>
                        <a:t> цінного досвіду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Більше людей отримує</a:t>
                      </a:r>
                      <a:r>
                        <a:rPr lang="uk-UA" baseline="0" dirty="0" smtClean="0"/>
                        <a:t> допомогу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Отримання</a:t>
                      </a:r>
                      <a:r>
                        <a:rPr lang="uk-UA" baseline="0" dirty="0" smtClean="0"/>
                        <a:t> допомоги для проведення заходів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661310"/>
                  </a:ext>
                </a:extLst>
              </a:tr>
              <a:tr h="955294">
                <a:tc>
                  <a:txBody>
                    <a:bodyPr/>
                    <a:lstStyle/>
                    <a:p>
                      <a:r>
                        <a:rPr lang="uk-UA" dirty="0" smtClean="0"/>
                        <a:t>Усвідомлення</a:t>
                      </a:r>
                      <a:r>
                        <a:rPr lang="uk-UA" baseline="0" dirty="0" smtClean="0"/>
                        <a:t> власної потрібності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Масштабування</a:t>
                      </a:r>
                      <a:r>
                        <a:rPr lang="uk-UA" baseline="0" dirty="0" smtClean="0"/>
                        <a:t> соціально корисної 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Волонтери</a:t>
                      </a:r>
                      <a:r>
                        <a:rPr lang="uk-UA" baseline="0" dirty="0" smtClean="0"/>
                        <a:t> зроблять те, що ми не встигаємо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810984"/>
                  </a:ext>
                </a:extLst>
              </a:tr>
              <a:tr h="955294">
                <a:tc>
                  <a:txBody>
                    <a:bodyPr/>
                    <a:lstStyle/>
                    <a:p>
                      <a:r>
                        <a:rPr lang="uk-UA" dirty="0" smtClean="0"/>
                        <a:t>Цікаве проводження</a:t>
                      </a:r>
                      <a:r>
                        <a:rPr lang="uk-UA" baseline="0" dirty="0" smtClean="0"/>
                        <a:t> часу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Залучення</a:t>
                      </a:r>
                      <a:r>
                        <a:rPr lang="uk-UA" baseline="0" dirty="0" smtClean="0"/>
                        <a:t> людей до соціально корисної 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Допомога</a:t>
                      </a:r>
                      <a:r>
                        <a:rPr lang="uk-UA" baseline="0" dirty="0" smtClean="0"/>
                        <a:t> з інформаційним супроводом у мережах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29099"/>
                  </a:ext>
                </a:extLst>
              </a:tr>
              <a:tr h="668706">
                <a:tc>
                  <a:txBody>
                    <a:bodyPr/>
                    <a:lstStyle/>
                    <a:p>
                      <a:r>
                        <a:rPr lang="uk-UA" dirty="0" smtClean="0"/>
                        <a:t>Знайомств</a:t>
                      </a:r>
                      <a:r>
                        <a:rPr lang="uk-UA" baseline="0" dirty="0" smtClean="0"/>
                        <a:t>о з новими людьми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Поширення</a:t>
                      </a:r>
                      <a:r>
                        <a:rPr lang="uk-UA" baseline="0" dirty="0" smtClean="0"/>
                        <a:t> у громаді нових практик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Волонтери запропонують нові ініціативи/</a:t>
                      </a:r>
                      <a:r>
                        <a:rPr lang="uk-UA" dirty="0" err="1" smtClean="0"/>
                        <a:t>проєкти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082864"/>
                  </a:ext>
                </a:extLst>
              </a:tr>
              <a:tr h="668706">
                <a:tc>
                  <a:txBody>
                    <a:bodyPr/>
                    <a:lstStyle/>
                    <a:p>
                      <a:r>
                        <a:rPr lang="uk-UA" dirty="0" smtClean="0"/>
                        <a:t>Допомога тим, хто її</a:t>
                      </a:r>
                      <a:r>
                        <a:rPr lang="uk-UA" baseline="0" dirty="0" smtClean="0"/>
                        <a:t> потребує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У громаді стане більше активістів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Волонтери приведуть інших волонтерів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543118"/>
                  </a:ext>
                </a:extLst>
              </a:tr>
              <a:tr h="1241883">
                <a:tc>
                  <a:txBody>
                    <a:bodyPr/>
                    <a:lstStyle/>
                    <a:p>
                      <a:r>
                        <a:rPr lang="uk-UA" dirty="0" smtClean="0"/>
                        <a:t>Вирішення</a:t>
                      </a:r>
                      <a:r>
                        <a:rPr lang="uk-UA" baseline="0" dirty="0" smtClean="0"/>
                        <a:t> конкретної проблеми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Можливість</a:t>
                      </a:r>
                      <a:r>
                        <a:rPr lang="uk-UA" baseline="0" dirty="0" smtClean="0"/>
                        <a:t> залучити більше коштів для покращення життя громади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Волонтери – це наші майбутні</a:t>
                      </a:r>
                      <a:r>
                        <a:rPr lang="uk-UA" baseline="0" dirty="0" smtClean="0"/>
                        <a:t> працівники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70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Зняття страхів та упереджень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636849"/>
              </p:ext>
            </p:extLst>
          </p:nvPr>
        </p:nvGraphicFramePr>
        <p:xfrm>
          <a:off x="0" y="1052736"/>
          <a:ext cx="9144000" cy="5538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2109534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028725334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Страхи та упередження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Можлива реакція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305249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витратимо на волонтерів багато часу, а вони підуть від нас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Якщо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 добре навчимо, вони будуть з нами довго й зможуть підсилити нашу роботу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873530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Волонтери розголосять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конфіденційну   інформацію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всі волонтери отримують доступ до конфіденційної інформації. Дотримання конфіденційності буде урегульоване договором на провадження волонтерської діяльності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333076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Якщо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волонтер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робитиме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мою роботу,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тоді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робитиму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я?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конкурують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працівниками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допомагають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їм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Завдяки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волонтерів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зможемо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підвищити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035387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нічого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встигаємо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тут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ще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треба час на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волонтерів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витрачати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Справді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волонтерів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треба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час,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щоб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навчити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і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тоді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вони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зможуть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допомогти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нам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завданнями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наразі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встигаємо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робити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31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Молодь (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не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настільки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ціннісні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віддані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як ми.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Волонтери долучаються до нас добровільно, тому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варті поваги.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98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Цілі та завдання волонтерської програми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подумки визначені результати залучення волонтерів</a:t>
            </a:r>
          </a:p>
          <a:p>
            <a:pPr marL="0" indent="0" algn="ctr">
              <a:buNone/>
            </a:pP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авдання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кроки для досягнення цілей</a:t>
            </a:r>
          </a:p>
          <a:p>
            <a:pPr marL="0" indent="0" algn="ctr">
              <a:buNone/>
            </a:pP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ітко сформульовані цілі та завдання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 для визначення ролей волонтерів</a:t>
            </a:r>
          </a:p>
          <a:p>
            <a:pPr marL="0" indent="0" algn="ctr">
              <a:buNone/>
            </a:pP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нечіткість формулювань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«ефект доміно»</a:t>
            </a:r>
          </a:p>
          <a:p>
            <a:pPr marL="0" indent="0" algn="ctr">
              <a:buNone/>
            </a:pP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формулювання: SMART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конкретність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measurable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вимірюваність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achievable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досяжність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відповідність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time-bound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визначеність у часі   </a:t>
            </a: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Ролі волонтерів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изначена сукупність завдань, відповідальності за їх виконання та потрібних для цього вмінь і навичок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волонтерських ролей забезпечує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 колективної роботи 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потрібних волонтерів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ритерії відбору волонтерів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снову для інструктування волонтерів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апобігання професійному вигоранню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Відмінності волонтерів </a:t>
            </a:r>
            <a:br>
              <a:rPr lang="uk-UA" dirty="0" smtClean="0"/>
            </a:br>
            <a:r>
              <a:rPr lang="uk-UA" dirty="0" smtClean="0"/>
              <a:t>від штатних працівників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75739"/>
              </p:ext>
            </p:extLst>
          </p:nvPr>
        </p:nvGraphicFramePr>
        <p:xfrm>
          <a:off x="251520" y="1397000"/>
          <a:ext cx="8496944" cy="5254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8631215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3815680338"/>
                    </a:ext>
                  </a:extLst>
                </a:gridCol>
              </a:tblGrid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Штатний працівник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Волонтер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488629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Оплачувана діяльність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Неоплачувана</a:t>
                      </a:r>
                      <a:r>
                        <a:rPr lang="uk-UA" baseline="0" noProof="0" dirty="0" smtClean="0"/>
                        <a:t> діяльність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778623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Визначені робочі години/графік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Діяльність у вільний </a:t>
                      </a:r>
                      <a:r>
                        <a:rPr lang="uk-UA" baseline="0" noProof="0" dirty="0" smtClean="0"/>
                        <a:t>час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581466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Документально</a:t>
                      </a:r>
                      <a:r>
                        <a:rPr lang="uk-UA" baseline="0" noProof="0" dirty="0" smtClean="0"/>
                        <a:t> в</a:t>
                      </a:r>
                      <a:r>
                        <a:rPr lang="uk-UA" noProof="0" dirty="0" smtClean="0"/>
                        <a:t>изначений</a:t>
                      </a:r>
                      <a:r>
                        <a:rPr lang="uk-UA" baseline="0" noProof="0" dirty="0" smtClean="0"/>
                        <a:t> </a:t>
                      </a:r>
                      <a:r>
                        <a:rPr lang="uk-UA" noProof="0" dirty="0" smtClean="0"/>
                        <a:t>обсяг роботи/посадові обов’язки 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noProof="0" dirty="0" smtClean="0"/>
                        <a:t>Можлива відсутність письмового визначення </a:t>
                      </a:r>
                      <a:r>
                        <a:rPr lang="uk-UA" noProof="0" dirty="0" smtClean="0"/>
                        <a:t>обсягу</a:t>
                      </a:r>
                      <a:r>
                        <a:rPr lang="uk-UA" baseline="0" noProof="0" dirty="0" smtClean="0"/>
                        <a:t> роботи/посадових обов’язків 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75452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Діяльність може не мати суспільної користі і не давати задоволення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Діяльність має суспільну користь</a:t>
                      </a:r>
                      <a:r>
                        <a:rPr lang="uk-UA" baseline="0" noProof="0" dirty="0" smtClean="0"/>
                        <a:t> і приносить особисте задоволення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823685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Виконує</a:t>
                      </a:r>
                      <a:r>
                        <a:rPr lang="uk-UA" baseline="0" noProof="0" dirty="0" smtClean="0"/>
                        <a:t> посадові інструкції/накази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Виконує завдання, користь яких визнає 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821335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Зараховується</a:t>
                      </a:r>
                      <a:r>
                        <a:rPr lang="uk-UA" baseline="0" noProof="0" dirty="0" smtClean="0"/>
                        <a:t> стаж роботи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Не зараховується</a:t>
                      </a:r>
                      <a:r>
                        <a:rPr lang="uk-UA" baseline="0" noProof="0" dirty="0" smtClean="0"/>
                        <a:t> в стаж/враховується в резюме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553678"/>
                  </a:ext>
                </a:extLst>
              </a:tr>
              <a:tr h="605039"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Звільнення</a:t>
                      </a:r>
                      <a:r>
                        <a:rPr lang="uk-UA" baseline="0" noProof="0" dirty="0" smtClean="0"/>
                        <a:t> за власним бажанням відповідно до умов законодавства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Може зупинити діяльність будь-який час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098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617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Опис волонтерської ролі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ідзвітність посадовій особі організації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имоги до волонтера на цій позиції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авички, досвід, особисті якості, які будуть перевагою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авдання, які волонтер виконує на цій позиції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ривалість виконання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нструменти моніторингу/контролю якості роботи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 і чого треба навчити волонтера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 підтримку волонтер отримає від організації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кі документи потрібно оформити з волонтером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оцінювання роботи </a:t>
            </a:r>
          </a:p>
          <a:p>
            <a:pPr marL="0" indent="0">
              <a:buNone/>
            </a:pPr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789764"/>
              </p:ext>
            </p:extLst>
          </p:nvPr>
        </p:nvGraphicFramePr>
        <p:xfrm>
          <a:off x="0" y="908721"/>
          <a:ext cx="9144000" cy="5947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712">
                  <a:extLst>
                    <a:ext uri="{9D8B030D-6E8A-4147-A177-3AD203B41FA5}">
                      <a16:colId xmlns:a16="http://schemas.microsoft.com/office/drawing/2014/main" val="2419502675"/>
                    </a:ext>
                  </a:extLst>
                </a:gridCol>
                <a:gridCol w="7164288">
                  <a:extLst>
                    <a:ext uri="{9D8B030D-6E8A-4147-A177-3AD203B41FA5}">
                      <a16:colId xmlns:a16="http://schemas.microsoft.com/office/drawing/2014/main" val="1415889347"/>
                    </a:ext>
                  </a:extLst>
                </a:gridCol>
              </a:tblGrid>
              <a:tr h="360039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Роль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Помічник</a:t>
                      </a:r>
                      <a:r>
                        <a:rPr lang="uk-UA" sz="1800" baseline="0" dirty="0" smtClean="0"/>
                        <a:t> соціального працівника в дитячому центрі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115898"/>
                  </a:ext>
                </a:extLst>
              </a:tr>
              <a:tr h="327703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Кому підзвітний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Соціальний працівник</a:t>
                      </a:r>
                      <a:r>
                        <a:rPr lang="uk-UA" sz="1800" baseline="0" dirty="0" smtClean="0"/>
                        <a:t> дитячого центру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82309"/>
                  </a:ext>
                </a:extLst>
              </a:tr>
              <a:tr h="1015880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Вимоги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Вік</a:t>
                      </a:r>
                      <a:r>
                        <a:rPr lang="uk-UA" sz="1800" baseline="0" dirty="0" smtClean="0"/>
                        <a:t> 18+</a:t>
                      </a:r>
                    </a:p>
                    <a:p>
                      <a:r>
                        <a:rPr lang="uk-UA" sz="1800" baseline="0" dirty="0" smtClean="0"/>
                        <a:t>Мінімальний термін залучення – 3 місяці</a:t>
                      </a:r>
                    </a:p>
                    <a:p>
                      <a:r>
                        <a:rPr lang="uk-UA" sz="1800" baseline="0" dirty="0" err="1" smtClean="0"/>
                        <a:t>Стресостійкість</a:t>
                      </a:r>
                      <a:r>
                        <a:rPr lang="uk-UA" sz="1800" baseline="0" dirty="0" smtClean="0"/>
                        <a:t> і врівноваженість</a:t>
                      </a:r>
                    </a:p>
                    <a:p>
                      <a:r>
                        <a:rPr lang="uk-UA" sz="1800" baseline="0" dirty="0" smtClean="0"/>
                        <a:t>Пройти тренінг до початку </a:t>
                      </a:r>
                      <a:r>
                        <a:rPr lang="uk-UA" sz="1800" baseline="0" dirty="0" err="1" smtClean="0"/>
                        <a:t>волонтерства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960697"/>
                  </a:ext>
                </a:extLst>
              </a:tr>
              <a:tr h="557095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Буде перевагою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Освіта в сфері соціальної роботи/педагогіки</a:t>
                      </a:r>
                    </a:p>
                    <a:p>
                      <a:r>
                        <a:rPr lang="uk-UA" sz="1800" dirty="0" smtClean="0"/>
                        <a:t>Досвід</a:t>
                      </a:r>
                      <a:r>
                        <a:rPr lang="uk-UA" sz="1800" baseline="0" dirty="0" smtClean="0"/>
                        <a:t> роботи з дітьми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515720"/>
                  </a:ext>
                </a:extLst>
              </a:tr>
              <a:tr h="147466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Завдання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Приходити за 30 хв.</a:t>
                      </a:r>
                      <a:r>
                        <a:rPr lang="uk-UA" sz="1800" baseline="0" dirty="0" smtClean="0"/>
                        <a:t> до початку заняття</a:t>
                      </a:r>
                    </a:p>
                    <a:p>
                      <a:r>
                        <a:rPr lang="uk-UA" sz="1800" baseline="0" dirty="0" smtClean="0"/>
                        <a:t>Готувати залу для проведення заняття (розкладати завдання для дітей, ігри, іграшки)</a:t>
                      </a:r>
                    </a:p>
                    <a:p>
                      <a:r>
                        <a:rPr lang="uk-UA" sz="1800" baseline="0" dirty="0" smtClean="0"/>
                        <a:t>Зустрічати й вітати дітей і батьків</a:t>
                      </a:r>
                    </a:p>
                    <a:p>
                      <a:r>
                        <a:rPr lang="uk-UA" sz="1800" dirty="0" smtClean="0"/>
                        <a:t>Протягом заняття виконувати доручення соціального</a:t>
                      </a:r>
                      <a:r>
                        <a:rPr lang="uk-UA" sz="1800" baseline="0" dirty="0" smtClean="0"/>
                        <a:t> працівника</a:t>
                      </a:r>
                    </a:p>
                    <a:p>
                      <a:r>
                        <a:rPr lang="uk-UA" sz="1800" dirty="0" smtClean="0"/>
                        <a:t>Стежити за виконання</a:t>
                      </a:r>
                      <a:r>
                        <a:rPr lang="uk-UA" sz="1800" baseline="0" dirty="0" smtClean="0"/>
                        <a:t> вправ дітьми</a:t>
                      </a:r>
                    </a:p>
                    <a:p>
                      <a:r>
                        <a:rPr lang="uk-UA" sz="1800" baseline="0" dirty="0" smtClean="0"/>
                        <a:t>Після завершення заняття допомоги прибрати клас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823663"/>
                  </a:ext>
                </a:extLst>
              </a:tr>
              <a:tr h="327703">
                <a:tc>
                  <a:txBody>
                    <a:bodyPr/>
                    <a:lstStyle/>
                    <a:p>
                      <a:r>
                        <a:rPr lang="uk-UA" sz="1800" dirty="0" err="1" smtClean="0"/>
                        <a:t>Тривалісь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Заняття </a:t>
                      </a:r>
                      <a:r>
                        <a:rPr lang="uk-UA" sz="1800" dirty="0" smtClean="0"/>
                        <a:t>відбуваються 2 години </a:t>
                      </a:r>
                      <a:r>
                        <a:rPr lang="uk-UA" sz="1800" dirty="0" smtClean="0"/>
                        <a:t>1 раз на тиждень у суботу 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712575"/>
                  </a:ext>
                </a:extLst>
              </a:tr>
              <a:tr h="327703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Моніторинг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Після кожного заняття соціальний</a:t>
                      </a:r>
                      <a:r>
                        <a:rPr lang="uk-UA" sz="1800" baseline="0" dirty="0" smtClean="0"/>
                        <a:t> працівник розпитує як справи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992890"/>
                  </a:ext>
                </a:extLst>
              </a:tr>
              <a:tr h="643842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Як і чого треба навчитися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Цілі</a:t>
                      </a:r>
                      <a:r>
                        <a:rPr lang="uk-UA" sz="1800" baseline="0" dirty="0" smtClean="0"/>
                        <a:t> та завдання/історія дитячого центру; інструктаж-тренінг як працювати з дітьми з вразливих груп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596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21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2006</TotalTime>
  <Words>911</Words>
  <Application>Microsoft Office PowerPoint</Application>
  <PresentationFormat>Экран (4:3)</PresentationFormat>
  <Paragraphs>204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Планування волонтерської програми Лекція </vt:lpstr>
      <vt:lpstr>Потреби у волонтерах </vt:lpstr>
      <vt:lpstr>Аналіз сподівань від волонтерства</vt:lpstr>
      <vt:lpstr>Зняття страхів та упереджень</vt:lpstr>
      <vt:lpstr>Цілі та завдання волонтерської програми </vt:lpstr>
      <vt:lpstr>Ролі волонтерів</vt:lpstr>
      <vt:lpstr>Відмінності волонтерів  від штатних працівників</vt:lpstr>
      <vt:lpstr>Опис волонтерської ролі</vt:lpstr>
      <vt:lpstr>Приклад</vt:lpstr>
      <vt:lpstr>Продовження опису</vt:lpstr>
      <vt:lpstr>Бюджет волонтерської програми</vt:lpstr>
      <vt:lpstr>Типові витрати  волонтерської програми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192</cp:revision>
  <dcterms:created xsi:type="dcterms:W3CDTF">2017-10-25T11:02:45Z</dcterms:created>
  <dcterms:modified xsi:type="dcterms:W3CDTF">2024-02-27T12:12:53Z</dcterms:modified>
</cp:coreProperties>
</file>