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9"/>
  </p:notesMasterIdLst>
  <p:sldIdLst>
    <p:sldId id="291" r:id="rId2"/>
    <p:sldId id="292" r:id="rId3"/>
    <p:sldId id="272" r:id="rId4"/>
    <p:sldId id="310" r:id="rId5"/>
    <p:sldId id="259" r:id="rId6"/>
    <p:sldId id="260" r:id="rId7"/>
    <p:sldId id="312" r:id="rId8"/>
    <p:sldId id="258" r:id="rId9"/>
    <p:sldId id="311" r:id="rId10"/>
    <p:sldId id="303" r:id="rId11"/>
    <p:sldId id="304" r:id="rId12"/>
    <p:sldId id="300" r:id="rId13"/>
    <p:sldId id="301" r:id="rId14"/>
    <p:sldId id="302" r:id="rId15"/>
    <p:sldId id="273" r:id="rId16"/>
    <p:sldId id="307" r:id="rId17"/>
    <p:sldId id="257" r:id="rId18"/>
    <p:sldId id="308" r:id="rId19"/>
    <p:sldId id="309" r:id="rId20"/>
    <p:sldId id="263" r:id="rId21"/>
    <p:sldId id="274" r:id="rId22"/>
    <p:sldId id="264" r:id="rId23"/>
    <p:sldId id="295" r:id="rId24"/>
    <p:sldId id="265" r:id="rId25"/>
    <p:sldId id="266" r:id="rId26"/>
    <p:sldId id="267" r:id="rId27"/>
    <p:sldId id="268" r:id="rId28"/>
    <p:sldId id="269" r:id="rId29"/>
    <p:sldId id="275" r:id="rId30"/>
    <p:sldId id="270" r:id="rId31"/>
    <p:sldId id="297" r:id="rId32"/>
    <p:sldId id="279" r:id="rId33"/>
    <p:sldId id="276" r:id="rId34"/>
    <p:sldId id="320" r:id="rId35"/>
    <p:sldId id="325" r:id="rId36"/>
    <p:sldId id="321" r:id="rId37"/>
    <p:sldId id="323" r:id="rId38"/>
    <p:sldId id="322" r:id="rId39"/>
    <p:sldId id="280" r:id="rId40"/>
    <p:sldId id="324" r:id="rId41"/>
    <p:sldId id="299" r:id="rId42"/>
    <p:sldId id="281" r:id="rId43"/>
    <p:sldId id="313" r:id="rId44"/>
    <p:sldId id="305" r:id="rId45"/>
    <p:sldId id="306" r:id="rId46"/>
    <p:sldId id="314" r:id="rId47"/>
    <p:sldId id="339" r:id="rId48"/>
    <p:sldId id="340" r:id="rId49"/>
    <p:sldId id="342" r:id="rId50"/>
    <p:sldId id="341" r:id="rId51"/>
    <p:sldId id="343" r:id="rId52"/>
    <p:sldId id="344" r:id="rId53"/>
    <p:sldId id="345" r:id="rId54"/>
    <p:sldId id="350" r:id="rId55"/>
    <p:sldId id="346" r:id="rId56"/>
    <p:sldId id="347" r:id="rId57"/>
    <p:sldId id="348" r:id="rId58"/>
    <p:sldId id="349" r:id="rId59"/>
    <p:sldId id="351" r:id="rId60"/>
    <p:sldId id="352" r:id="rId61"/>
    <p:sldId id="354" r:id="rId62"/>
    <p:sldId id="355" r:id="rId63"/>
    <p:sldId id="319" r:id="rId64"/>
    <p:sldId id="286" r:id="rId65"/>
    <p:sldId id="287" r:id="rId66"/>
    <p:sldId id="288" r:id="rId67"/>
    <p:sldId id="289" r:id="rId68"/>
    <p:sldId id="315" r:id="rId69"/>
    <p:sldId id="271" r:id="rId70"/>
    <p:sldId id="317" r:id="rId71"/>
    <p:sldId id="318" r:id="rId72"/>
    <p:sldId id="290" r:id="rId73"/>
    <p:sldId id="327" r:id="rId74"/>
    <p:sldId id="328" r:id="rId75"/>
    <p:sldId id="333" r:id="rId76"/>
    <p:sldId id="334" r:id="rId77"/>
    <p:sldId id="335" r:id="rId78"/>
    <p:sldId id="336" r:id="rId79"/>
    <p:sldId id="329" r:id="rId80"/>
    <p:sldId id="330" r:id="rId81"/>
    <p:sldId id="316" r:id="rId82"/>
    <p:sldId id="283" r:id="rId83"/>
    <p:sldId id="332" r:id="rId84"/>
    <p:sldId id="338" r:id="rId85"/>
    <p:sldId id="331" r:id="rId86"/>
    <p:sldId id="337" r:id="rId87"/>
    <p:sldId id="326" r:id="rId8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16"/>
    <p:restoredTop sz="82570" autoAdjust="0"/>
  </p:normalViewPr>
  <p:slideViewPr>
    <p:cSldViewPr>
      <p:cViewPr varScale="1">
        <p:scale>
          <a:sx n="96" d="100"/>
          <a:sy n="96" d="100"/>
        </p:scale>
        <p:origin x="1272"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09F460-D29E-4A48-82DE-91B6907660AB}" type="datetimeFigureOut">
              <a:rPr lang="ru-RU" smtClean="0"/>
              <a:pPr/>
              <a:t>30.11.2023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4F452A-87AD-459F-88F6-6981A83B750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E4F452A-87AD-459F-88F6-6981A83B7502}"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E4F452A-87AD-459F-88F6-6981A83B7502}" type="slidenum">
              <a:rPr lang="ru-RU" smtClean="0"/>
              <a:pPr/>
              <a:t>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6E4F452A-87AD-459F-88F6-6981A83B7502}" type="slidenum">
              <a:rPr lang="ru-RU" smtClean="0"/>
              <a:pPr/>
              <a:t>9</a:t>
            </a:fld>
            <a:endParaRPr lang="ru-RU"/>
          </a:p>
        </p:txBody>
      </p:sp>
    </p:spTree>
    <p:extLst>
      <p:ext uri="{BB962C8B-B14F-4D97-AF65-F5344CB8AC3E}">
        <p14:creationId xmlns:p14="http://schemas.microsoft.com/office/powerpoint/2010/main" val="1883677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E4F452A-87AD-459F-88F6-6981A83B7502}" type="slidenum">
              <a:rPr lang="ru-RU" smtClean="0"/>
              <a:pPr/>
              <a:t>30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6E4F452A-87AD-459F-88F6-6981A83B7502}" type="slidenum">
              <a:rPr lang="ru-RU" smtClean="0"/>
              <a:pPr/>
              <a:t>35</a:t>
            </a:fld>
            <a:endParaRPr lang="ru-RU"/>
          </a:p>
        </p:txBody>
      </p:sp>
    </p:spTree>
    <p:extLst>
      <p:ext uri="{BB962C8B-B14F-4D97-AF65-F5344CB8AC3E}">
        <p14:creationId xmlns:p14="http://schemas.microsoft.com/office/powerpoint/2010/main" val="2308063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6E4F452A-87AD-459F-88F6-6981A83B7502}" type="slidenum">
              <a:rPr lang="ru-RU" smtClean="0"/>
              <a:pPr/>
              <a:t>40</a:t>
            </a:fld>
            <a:endParaRPr lang="ru-RU"/>
          </a:p>
        </p:txBody>
      </p:sp>
    </p:spTree>
    <p:extLst>
      <p:ext uri="{BB962C8B-B14F-4D97-AF65-F5344CB8AC3E}">
        <p14:creationId xmlns:p14="http://schemas.microsoft.com/office/powerpoint/2010/main" val="190216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6E4F452A-87AD-459F-88F6-6981A83B7502}" type="slidenum">
              <a:rPr lang="ru-RU" smtClean="0"/>
              <a:pPr/>
              <a:t>71</a:t>
            </a:fld>
            <a:endParaRPr lang="ru-RU"/>
          </a:p>
        </p:txBody>
      </p:sp>
    </p:spTree>
    <p:extLst>
      <p:ext uri="{BB962C8B-B14F-4D97-AF65-F5344CB8AC3E}">
        <p14:creationId xmlns:p14="http://schemas.microsoft.com/office/powerpoint/2010/main" val="362320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6E4F452A-87AD-459F-88F6-6981A83B7502}" type="slidenum">
              <a:rPr lang="ru-RU" smtClean="0"/>
              <a:pPr/>
              <a:t>77</a:t>
            </a:fld>
            <a:endParaRPr lang="ru-RU"/>
          </a:p>
        </p:txBody>
      </p:sp>
    </p:spTree>
    <p:extLst>
      <p:ext uri="{BB962C8B-B14F-4D97-AF65-F5344CB8AC3E}">
        <p14:creationId xmlns:p14="http://schemas.microsoft.com/office/powerpoint/2010/main" val="1821380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7EAF463A-BC7C-46EE-9F1E-7F377CCA4891}" type="datetimeFigureOut">
              <a:rPr lang="en-US" smtClean="0"/>
              <a:pPr/>
              <a:t>11/30/23</a:t>
            </a:fld>
            <a:endParaRPr lang="en-US"/>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en-US"/>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A483448D-3A78-4528-A469-B745A65DA4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11/30/23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11/30/23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7EAF463A-BC7C-46EE-9F1E-7F377CCA4891}" type="datetimeFigureOut">
              <a:rPr lang="en-US" smtClean="0"/>
              <a:pPr/>
              <a:t>11/30/23</a:t>
            </a:fld>
            <a:endParaRPr lang="en-US"/>
          </a:p>
        </p:txBody>
      </p:sp>
      <p:sp>
        <p:nvSpPr>
          <p:cNvPr id="9" name="Номер слайда 8"/>
          <p:cNvSpPr>
            <a:spLocks noGrp="1"/>
          </p:cNvSpPr>
          <p:nvPr>
            <p:ph type="sldNum" sz="quarter" idx="15"/>
          </p:nvPr>
        </p:nvSpPr>
        <p:spPr/>
        <p:txBody>
          <a:bodyPr rtlCol="0"/>
          <a:lstStyle/>
          <a:p>
            <a:fld id="{A483448D-3A78-4528-A469-B745A65DA480}" type="slidenum">
              <a:rPr lang="en-US" smtClean="0"/>
              <a:pPr/>
              <a:t>‹#›</a:t>
            </a:fld>
            <a:endParaRPr lang="en-US"/>
          </a:p>
        </p:txBody>
      </p:sp>
      <p:sp>
        <p:nvSpPr>
          <p:cNvPr id="10" name="Нижний колонтитул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7EAF463A-BC7C-46EE-9F1E-7F377CCA4891}" type="datetimeFigureOut">
              <a:rPr lang="en-US" smtClean="0"/>
              <a:pPr/>
              <a:t>11/30/23</a:t>
            </a:fld>
            <a:endParaRPr lang="en-US"/>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en-US"/>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A483448D-3A78-4528-A469-B745A65DA48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11/30/23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7EAF463A-BC7C-46EE-9F1E-7F377CCA4891}" type="datetimeFigureOut">
              <a:rPr lang="en-US" smtClean="0"/>
              <a:pPr/>
              <a:t>11/30/23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7EAF463A-BC7C-46EE-9F1E-7F377CCA4891}" type="datetimeFigureOut">
              <a:rPr lang="en-US" smtClean="0"/>
              <a:pPr/>
              <a:t>11/30/23</a:t>
            </a:fld>
            <a:endParaRPr lang="en-US"/>
          </a:p>
        </p:txBody>
      </p:sp>
      <p:sp>
        <p:nvSpPr>
          <p:cNvPr id="7" name="Номер слайда 6"/>
          <p:cNvSpPr>
            <a:spLocks noGrp="1"/>
          </p:cNvSpPr>
          <p:nvPr>
            <p:ph type="sldNum" sz="quarter" idx="11"/>
          </p:nvPr>
        </p:nvSpPr>
        <p:spPr/>
        <p:txBody>
          <a:bodyPr rtlCol="0"/>
          <a:lstStyle/>
          <a:p>
            <a:fld id="{A483448D-3A78-4528-A469-B745A65DA480}" type="slidenum">
              <a:rPr lang="en-US" smtClean="0"/>
              <a:pPr/>
              <a:t>‹#›</a:t>
            </a:fld>
            <a:endParaRPr lang="en-US"/>
          </a:p>
        </p:txBody>
      </p:sp>
      <p:sp>
        <p:nvSpPr>
          <p:cNvPr id="8" name="Нижний колонтитул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11/30/23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7EAF463A-BC7C-46EE-9F1E-7F377CCA4891}" type="datetimeFigureOut">
              <a:rPr lang="en-US" smtClean="0"/>
              <a:pPr/>
              <a:t>11/30/23</a:t>
            </a:fld>
            <a:endParaRPr lang="en-US"/>
          </a:p>
        </p:txBody>
      </p:sp>
      <p:sp>
        <p:nvSpPr>
          <p:cNvPr id="22" name="Номер слайда 21"/>
          <p:cNvSpPr>
            <a:spLocks noGrp="1"/>
          </p:cNvSpPr>
          <p:nvPr>
            <p:ph type="sldNum" sz="quarter" idx="15"/>
          </p:nvPr>
        </p:nvSpPr>
        <p:spPr/>
        <p:txBody>
          <a:bodyPr rtlCol="0"/>
          <a:lstStyle/>
          <a:p>
            <a:fld id="{A483448D-3A78-4528-A469-B745A65DA480}" type="slidenum">
              <a:rPr lang="en-US" smtClean="0"/>
              <a:pPr/>
              <a:t>‹#›</a:t>
            </a:fld>
            <a:endParaRPr lang="en-US"/>
          </a:p>
        </p:txBody>
      </p:sp>
      <p:sp>
        <p:nvSpPr>
          <p:cNvPr id="23" name="Нижний колонтитул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7EAF463A-BC7C-46EE-9F1E-7F377CCA4891}" type="datetimeFigureOut">
              <a:rPr lang="en-US" smtClean="0"/>
              <a:pPr/>
              <a:t>11/30/23</a:t>
            </a:fld>
            <a:endParaRPr lang="en-US"/>
          </a:p>
        </p:txBody>
      </p:sp>
      <p:sp>
        <p:nvSpPr>
          <p:cNvPr id="18" name="Номер слайда 17"/>
          <p:cNvSpPr>
            <a:spLocks noGrp="1"/>
          </p:cNvSpPr>
          <p:nvPr>
            <p:ph type="sldNum" sz="quarter" idx="11"/>
          </p:nvPr>
        </p:nvSpPr>
        <p:spPr/>
        <p:txBody>
          <a:bodyPr rtlCol="0"/>
          <a:lstStyle/>
          <a:p>
            <a:fld id="{A483448D-3A78-4528-A469-B745A65DA480}" type="slidenum">
              <a:rPr lang="en-US" smtClean="0"/>
              <a:pPr/>
              <a:t>‹#›</a:t>
            </a:fld>
            <a:endParaRPr lang="en-US"/>
          </a:p>
        </p:txBody>
      </p:sp>
      <p:sp>
        <p:nvSpPr>
          <p:cNvPr id="21" name="Нижний колонтитул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EAF463A-BC7C-46EE-9F1E-7F377CCA4891}" type="datetimeFigureOut">
              <a:rPr lang="en-US" smtClean="0"/>
              <a:pPr/>
              <a:t>11/30/23</a:t>
            </a:fld>
            <a:endParaRPr lang="en-US"/>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slide" Target="slide41.xml"/><Relationship Id="rId11" Type="http://schemas.openxmlformats.org/officeDocument/2006/relationships/image" Target="../media/image6.jpeg"/><Relationship Id="rId5" Type="http://schemas.openxmlformats.org/officeDocument/2006/relationships/slide" Target="slide31.xml"/><Relationship Id="rId10" Type="http://schemas.openxmlformats.org/officeDocument/2006/relationships/image" Target="../media/image5.jpeg"/><Relationship Id="rId4" Type="http://schemas.openxmlformats.org/officeDocument/2006/relationships/slide" Target="slide23.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46.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4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5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5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 Id="rId5" Type="http://schemas.openxmlformats.org/officeDocument/2006/relationships/image" Target="../media/image88.jpeg"/><Relationship Id="rId4" Type="http://schemas.openxmlformats.org/officeDocument/2006/relationships/image" Target="../media/image87.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2.xml"/><Relationship Id="rId4" Type="http://schemas.openxmlformats.org/officeDocument/2006/relationships/image" Target="../media/image110.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1.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2.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s>
</file>

<file path=ppt/slides/_rels/slide82.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factcheck.com.ua/ua/" TargetMode="External"/><Relationship Id="rId2" Type="http://schemas.openxmlformats.org/officeDocument/2006/relationships/hyperlink" Target="http://voxukraine.org/uk/" TargetMode="Externa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jpeg"/><Relationship Id="rId4" Type="http://schemas.openxmlformats.org/officeDocument/2006/relationships/hyperlink" Target="http://www.slovoidilo.ua/" TargetMode="External"/></Relationships>
</file>

<file path=ppt/slides/_rels/slide84.xml.rels><?xml version="1.0" encoding="UTF-8" standalone="yes"?>
<Relationships xmlns="http://schemas.openxmlformats.org/package/2006/relationships"><Relationship Id="rId2" Type="http://schemas.openxmlformats.org/officeDocument/2006/relationships/hyperlink" Target="https://video.detector.media/lessons/faktcheking-ta-perevirka-danykh-i27"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a:xfrm>
            <a:off x="4724400" y="5562600"/>
            <a:ext cx="365760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49" name="Picture 1" descr="C:\Users\Марьяна\Desktop\сессия\лепська\війни\загружено.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2286000" y="3124200"/>
            <a:ext cx="6858000" cy="1360962"/>
          </a:xfrm>
          <a:solidFill>
            <a:schemeClr val="bg1"/>
          </a:solidFill>
        </p:spPr>
        <p:txBody>
          <a:bodyPr>
            <a:normAutofit fontScale="90000"/>
          </a:bodyPr>
          <a:lstStyle/>
          <a:p>
            <a:br>
              <a:rPr lang="ru-RU" sz="32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urier New" pitchFamily="49" charset="0"/>
                <a:cs typeface="Courier New" pitchFamily="49" charset="0"/>
              </a:rPr>
            </a:br>
            <a:r>
              <a:rPr lang="ru-RU" sz="3200" cap="all" dirty="0" err="1">
                <a:ln w="0"/>
                <a:solidFill>
                  <a:srgbClr val="002060"/>
                </a:solidFill>
                <a:effectLst>
                  <a:reflection blurRad="12700" stA="50000" endPos="50000" dist="5000" dir="5400000" sy="-100000" rotWithShape="0"/>
                </a:effectLst>
                <a:latin typeface="Bookman Old Style" pitchFamily="18" charset="0"/>
                <a:ea typeface="Arial Unicode MS" pitchFamily="34" charset="-128"/>
                <a:cs typeface="Arial Unicode MS" pitchFamily="34" charset="-128"/>
              </a:rPr>
              <a:t>Інформаційні</a:t>
            </a:r>
            <a:r>
              <a:rPr lang="ru-RU" sz="3200" cap="all" dirty="0">
                <a:ln w="0"/>
                <a:solidFill>
                  <a:srgbClr val="002060"/>
                </a:solidFill>
                <a:effectLst>
                  <a:reflection blurRad="12700" stA="50000" endPos="50000" dist="5000" dir="5400000" sy="-100000" rotWithShape="0"/>
                </a:effectLst>
                <a:latin typeface="Bookman Old Style" pitchFamily="18" charset="0"/>
                <a:ea typeface="Arial Unicode MS" pitchFamily="34" charset="-128"/>
                <a:cs typeface="Arial Unicode MS" pitchFamily="34" charset="-128"/>
              </a:rPr>
              <a:t> </a:t>
            </a:r>
            <a:r>
              <a:rPr lang="ru-RU" sz="3200" cap="all" dirty="0" err="1">
                <a:ln w="0"/>
                <a:solidFill>
                  <a:srgbClr val="002060"/>
                </a:solidFill>
                <a:effectLst>
                  <a:reflection blurRad="12700" stA="50000" endPos="50000" dist="5000" dir="5400000" sy="-100000" rotWithShape="0"/>
                </a:effectLst>
                <a:latin typeface="Bookman Old Style" pitchFamily="18" charset="0"/>
                <a:ea typeface="Arial Unicode MS" pitchFamily="34" charset="-128"/>
                <a:cs typeface="Arial Unicode MS" pitchFamily="34" charset="-128"/>
              </a:rPr>
              <a:t>війни</a:t>
            </a:r>
            <a:r>
              <a:rPr lang="ru-RU" sz="3200" cap="all" dirty="0">
                <a:ln w="0"/>
                <a:solidFill>
                  <a:srgbClr val="002060"/>
                </a:solidFill>
                <a:effectLst>
                  <a:reflection blurRad="12700" stA="50000" endPos="50000" dist="5000" dir="5400000" sy="-100000" rotWithShape="0"/>
                </a:effectLst>
                <a:latin typeface="Bookman Old Style" pitchFamily="18" charset="0"/>
                <a:ea typeface="Arial Unicode MS" pitchFamily="34" charset="-128"/>
                <a:cs typeface="Arial Unicode MS" pitchFamily="34" charset="-128"/>
              </a:rPr>
              <a:t>. </a:t>
            </a:r>
            <a:r>
              <a:rPr lang="ru-RU" sz="3200" cap="all" dirty="0" err="1">
                <a:ln w="0"/>
                <a:solidFill>
                  <a:srgbClr val="002060"/>
                </a:solidFill>
                <a:effectLst>
                  <a:reflection blurRad="12700" stA="50000" endPos="50000" dist="5000" dir="5400000" sy="-100000" rotWithShape="0"/>
                </a:effectLst>
                <a:latin typeface="Bookman Old Style" pitchFamily="18" charset="0"/>
                <a:ea typeface="Arial Unicode MS" pitchFamily="34" charset="-128"/>
                <a:cs typeface="Arial Unicode MS" pitchFamily="34" charset="-128"/>
              </a:rPr>
              <a:t>Технології</a:t>
            </a:r>
            <a:r>
              <a:rPr lang="ru-RU" sz="3200" cap="all" dirty="0">
                <a:ln w="0"/>
                <a:solidFill>
                  <a:srgbClr val="002060"/>
                </a:solidFill>
                <a:effectLst>
                  <a:reflection blurRad="12700" stA="50000" endPos="50000" dist="5000" dir="5400000" sy="-100000" rotWithShape="0"/>
                </a:effectLst>
                <a:latin typeface="Bookman Old Style" pitchFamily="18" charset="0"/>
                <a:ea typeface="Arial Unicode MS" pitchFamily="34" charset="-128"/>
                <a:cs typeface="Arial Unicode MS" pitchFamily="34" charset="-128"/>
              </a:rPr>
              <a:t> </a:t>
            </a:r>
            <a:r>
              <a:rPr lang="ru-RU" sz="3200" cap="all" dirty="0" err="1">
                <a:ln w="0"/>
                <a:solidFill>
                  <a:srgbClr val="002060"/>
                </a:solidFill>
                <a:effectLst>
                  <a:reflection blurRad="12700" stA="50000" endPos="50000" dist="5000" dir="5400000" sy="-100000" rotWithShape="0"/>
                </a:effectLst>
                <a:latin typeface="Bookman Old Style" pitchFamily="18" charset="0"/>
                <a:ea typeface="Arial Unicode MS" pitchFamily="34" charset="-128"/>
                <a:cs typeface="Arial Unicode MS" pitchFamily="34" charset="-128"/>
              </a:rPr>
              <a:t>інформаційної</a:t>
            </a:r>
            <a:r>
              <a:rPr lang="ru-RU" sz="3200" cap="all" dirty="0">
                <a:ln w="0"/>
                <a:solidFill>
                  <a:srgbClr val="002060"/>
                </a:solidFill>
                <a:effectLst>
                  <a:reflection blurRad="12700" stA="50000" endPos="50000" dist="5000" dir="5400000" sy="-100000" rotWithShape="0"/>
                </a:effectLst>
                <a:latin typeface="Bookman Old Style" pitchFamily="18" charset="0"/>
                <a:ea typeface="Arial Unicode MS" pitchFamily="34" charset="-128"/>
                <a:cs typeface="Arial Unicode MS" pitchFamily="34" charset="-128"/>
              </a:rPr>
              <a:t> </a:t>
            </a:r>
            <a:r>
              <a:rPr lang="ru-RU" sz="3200" cap="all" dirty="0" err="1">
                <a:ln w="0"/>
                <a:solidFill>
                  <a:srgbClr val="002060"/>
                </a:solidFill>
                <a:effectLst>
                  <a:reflection blurRad="12700" stA="50000" endPos="50000" dist="5000" dir="5400000" sy="-100000" rotWithShape="0"/>
                </a:effectLst>
                <a:latin typeface="Bookman Old Style" pitchFamily="18" charset="0"/>
                <a:ea typeface="Arial Unicode MS" pitchFamily="34" charset="-128"/>
                <a:cs typeface="Arial Unicode MS" pitchFamily="34" charset="-128"/>
              </a:rPr>
              <a:t>війни</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Объект 2">
            <a:extLst>
              <a:ext uri="{FF2B5EF4-FFF2-40B4-BE49-F238E27FC236}">
                <a16:creationId xmlns:a16="http://schemas.microsoft.com/office/drawing/2014/main" id="{DA38B3FD-2EE0-8140-9738-D2D0DA89119A}"/>
              </a:ext>
            </a:extLst>
          </p:cNvPr>
          <p:cNvSpPr>
            <a:spLocks noGrp="1"/>
          </p:cNvSpPr>
          <p:nvPr>
            <p:ph sz="quarter" idx="1"/>
          </p:nvPr>
        </p:nvSpPr>
        <p:spPr>
          <a:xfrm>
            <a:off x="304800" y="1984248"/>
            <a:ext cx="8534400" cy="4873752"/>
          </a:xfrm>
        </p:spPr>
        <p:txBody>
          <a:bodyPr anchor="ctr">
            <a:normAutofit/>
          </a:bodyPr>
          <a:lstStyle/>
          <a:p>
            <a:pPr marL="0" indent="0">
              <a:buNone/>
            </a:pPr>
            <a:r>
              <a:rPr lang="ru-RU" dirty="0" err="1"/>
              <a:t>Офіційно</a:t>
            </a:r>
            <a:r>
              <a:rPr lang="ru-RU" dirty="0"/>
              <a:t> </a:t>
            </a:r>
            <a:r>
              <a:rPr lang="ru-RU" dirty="0" err="1"/>
              <a:t>в</a:t>
            </a:r>
            <a:r>
              <a:rPr lang="ru-RU" sz="2400" dirty="0" err="1"/>
              <a:t>перше</a:t>
            </a:r>
            <a:r>
              <a:rPr lang="ru-RU" sz="2400" dirty="0"/>
              <a:t> </a:t>
            </a:r>
            <a:r>
              <a:rPr lang="ru-RU" sz="2400" dirty="0" err="1"/>
              <a:t>термін</a:t>
            </a:r>
            <a:r>
              <a:rPr lang="ru-RU" sz="2400" dirty="0"/>
              <a:t> </a:t>
            </a:r>
            <a:r>
              <a:rPr lang="ru-RU" sz="2400" b="1" dirty="0">
                <a:solidFill>
                  <a:srgbClr val="FF0000"/>
                </a:solidFill>
                <a:effectLst>
                  <a:outerShdw blurRad="38100" dist="38100" dir="2700000" algn="tl">
                    <a:srgbClr val="000000">
                      <a:alpha val="43137"/>
                    </a:srgbClr>
                  </a:outerShdw>
                </a:effectLst>
              </a:rPr>
              <a:t>"</a:t>
            </a:r>
            <a:r>
              <a:rPr lang="ru-RU" sz="2400" b="1" dirty="0" err="1">
                <a:solidFill>
                  <a:srgbClr val="FF0000"/>
                </a:solidFill>
                <a:effectLst>
                  <a:outerShdw blurRad="38100" dist="38100" dir="2700000" algn="tl">
                    <a:srgbClr val="000000">
                      <a:alpha val="43137"/>
                    </a:srgbClr>
                  </a:outerShdw>
                </a:effectLst>
              </a:rPr>
              <a:t>інформаційна</a:t>
            </a:r>
            <a:r>
              <a:rPr lang="ru-RU" sz="2400" b="1" dirty="0">
                <a:solidFill>
                  <a:srgbClr val="FF0000"/>
                </a:solidFill>
                <a:effectLst>
                  <a:outerShdw blurRad="38100" dist="38100" dir="2700000" algn="tl">
                    <a:srgbClr val="000000">
                      <a:alpha val="43137"/>
                    </a:srgbClr>
                  </a:outerShdw>
                </a:effectLst>
              </a:rPr>
              <a:t> </a:t>
            </a:r>
            <a:r>
              <a:rPr lang="ru-RU" sz="2400" b="1" dirty="0" err="1">
                <a:solidFill>
                  <a:srgbClr val="FF0000"/>
                </a:solidFill>
                <a:effectLst>
                  <a:outerShdw blurRad="38100" dist="38100" dir="2700000" algn="tl">
                    <a:srgbClr val="000000">
                      <a:alpha val="43137"/>
                    </a:srgbClr>
                  </a:outerShdw>
                </a:effectLst>
              </a:rPr>
              <a:t>війна</a:t>
            </a:r>
            <a:r>
              <a:rPr lang="ru-RU" sz="2400" b="1" dirty="0">
                <a:solidFill>
                  <a:srgbClr val="FF0000"/>
                </a:solidFill>
                <a:effectLst>
                  <a:outerShdw blurRad="38100" dist="38100" dir="2700000" algn="tl">
                    <a:srgbClr val="000000">
                      <a:alpha val="43137"/>
                    </a:srgbClr>
                  </a:outerShdw>
                </a:effectLst>
              </a:rPr>
              <a:t>" </a:t>
            </a:r>
            <a:r>
              <a:rPr lang="ru-RU" sz="2400" dirty="0" err="1"/>
              <a:t>з'явився</a:t>
            </a:r>
            <a:r>
              <a:rPr lang="ru-RU" sz="2400" dirty="0"/>
              <a:t> </a:t>
            </a:r>
            <a:r>
              <a:rPr lang="ru-RU" sz="2400" dirty="0" err="1"/>
              <a:t>наприкінці</a:t>
            </a:r>
            <a:r>
              <a:rPr lang="ru-RU" sz="2400" dirty="0"/>
              <a:t> 80-х </a:t>
            </a:r>
            <a:r>
              <a:rPr lang="ru-RU" sz="2400" dirty="0" err="1"/>
              <a:t>років</a:t>
            </a:r>
            <a:r>
              <a:rPr lang="ru-RU" sz="2400" dirty="0"/>
              <a:t> ХХ </a:t>
            </a:r>
            <a:r>
              <a:rPr lang="ru-RU" sz="2400" dirty="0" err="1"/>
              <a:t>століття</a:t>
            </a:r>
            <a:r>
              <a:rPr lang="ru-RU" sz="2400" dirty="0"/>
              <a:t>. </a:t>
            </a:r>
            <a:r>
              <a:rPr lang="ru-RU" sz="2400" dirty="0" err="1"/>
              <a:t>Він</a:t>
            </a:r>
            <a:r>
              <a:rPr lang="ru-RU" sz="2400" dirty="0"/>
              <a:t> став результатом </a:t>
            </a:r>
            <a:r>
              <a:rPr lang="ru-RU" sz="2400" dirty="0" err="1"/>
              <a:t>плідної</a:t>
            </a:r>
            <a:r>
              <a:rPr lang="ru-RU" sz="2400" dirty="0"/>
              <a:t> </a:t>
            </a:r>
            <a:r>
              <a:rPr lang="ru-RU" sz="2400" dirty="0" err="1"/>
              <a:t>праці</a:t>
            </a:r>
            <a:r>
              <a:rPr lang="ru-RU" sz="2400" dirty="0"/>
              <a:t> </a:t>
            </a:r>
            <a:r>
              <a:rPr lang="ru-RU" sz="2400" dirty="0" err="1"/>
              <a:t>теоретиків</a:t>
            </a:r>
            <a:r>
              <a:rPr lang="ru-RU" sz="2400" dirty="0"/>
              <a:t> </a:t>
            </a:r>
            <a:r>
              <a:rPr lang="ru-RU" sz="2400" dirty="0" err="1"/>
              <a:t>збройних</a:t>
            </a:r>
            <a:r>
              <a:rPr lang="ru-RU" sz="2400" dirty="0"/>
              <a:t> сил США і став </a:t>
            </a:r>
            <a:r>
              <a:rPr lang="ru-RU" sz="2400" dirty="0" err="1"/>
              <a:t>уживаним</a:t>
            </a:r>
            <a:r>
              <a:rPr lang="ru-RU" sz="2400" dirty="0"/>
              <a:t> </a:t>
            </a:r>
            <a:r>
              <a:rPr lang="ru-RU" sz="2400" dirty="0" err="1"/>
              <a:t>після</a:t>
            </a:r>
            <a:r>
              <a:rPr lang="ru-RU" sz="2400" dirty="0"/>
              <a:t> </a:t>
            </a:r>
            <a:r>
              <a:rPr lang="ru-RU" sz="2400" dirty="0" err="1"/>
              <a:t>вдало</a:t>
            </a:r>
            <a:r>
              <a:rPr lang="ru-RU" sz="2400" dirty="0"/>
              <a:t> </a:t>
            </a:r>
            <a:r>
              <a:rPr lang="ru-RU" sz="2400" dirty="0" err="1"/>
              <a:t>проведеної</a:t>
            </a:r>
            <a:r>
              <a:rPr lang="ru-RU" sz="2400" dirty="0"/>
              <a:t> </a:t>
            </a:r>
            <a:r>
              <a:rPr lang="ru-RU" sz="2400" dirty="0" err="1"/>
              <a:t>роботи</a:t>
            </a:r>
            <a:r>
              <a:rPr lang="ru-RU" sz="2400" dirty="0"/>
              <a:t> по </a:t>
            </a:r>
            <a:r>
              <a:rPr lang="ru-RU" sz="2400" dirty="0" err="1"/>
              <a:t>знищенню</a:t>
            </a:r>
            <a:r>
              <a:rPr lang="ru-RU" sz="2400" dirty="0"/>
              <a:t> СРСР. Активного </a:t>
            </a:r>
            <a:r>
              <a:rPr lang="ru-RU" sz="2400" dirty="0" err="1"/>
              <a:t>застосування</a:t>
            </a:r>
            <a:r>
              <a:rPr lang="ru-RU" sz="2400" dirty="0"/>
              <a:t> даний </a:t>
            </a:r>
            <a:r>
              <a:rPr lang="ru-RU" sz="2400" dirty="0" err="1"/>
              <a:t>термін</a:t>
            </a:r>
            <a:r>
              <a:rPr lang="ru-RU" sz="2400" dirty="0"/>
              <a:t> </a:t>
            </a:r>
            <a:r>
              <a:rPr lang="ru-RU" sz="2400" dirty="0" err="1"/>
              <a:t>набув</a:t>
            </a:r>
            <a:r>
              <a:rPr lang="ru-RU" sz="2400" dirty="0"/>
              <a:t> </a:t>
            </a:r>
            <a:r>
              <a:rPr lang="ru-RU" sz="2400" dirty="0" err="1"/>
              <a:t>під</a:t>
            </a:r>
            <a:r>
              <a:rPr lang="ru-RU" sz="2400" dirty="0"/>
              <a:t> час </a:t>
            </a:r>
            <a:r>
              <a:rPr lang="ru-RU" sz="2400" dirty="0" err="1"/>
              <a:t>проведення</a:t>
            </a:r>
            <a:r>
              <a:rPr lang="ru-RU" sz="2400" dirty="0"/>
              <a:t> </a:t>
            </a:r>
            <a:r>
              <a:rPr lang="ru-RU" sz="2400" dirty="0" err="1"/>
              <a:t>воєнної</a:t>
            </a:r>
            <a:r>
              <a:rPr lang="ru-RU" sz="2400" dirty="0"/>
              <a:t> </a:t>
            </a:r>
            <a:r>
              <a:rPr lang="ru-RU" sz="2400" dirty="0" err="1"/>
              <a:t>кампанії</a:t>
            </a:r>
            <a:r>
              <a:rPr lang="ru-RU" sz="2400" dirty="0"/>
              <a:t> США в </a:t>
            </a:r>
            <a:r>
              <a:rPr lang="ru-RU" sz="2400" dirty="0" err="1"/>
              <a:t>Іраку</a:t>
            </a:r>
            <a:r>
              <a:rPr lang="ru-RU" sz="2400" dirty="0"/>
              <a:t> у 1991 р., де </a:t>
            </a:r>
            <a:r>
              <a:rPr lang="ru-RU" sz="2400" dirty="0" err="1"/>
              <a:t>вперше</a:t>
            </a:r>
            <a:r>
              <a:rPr lang="ru-RU" sz="2400" dirty="0"/>
              <a:t> </a:t>
            </a:r>
            <a:r>
              <a:rPr lang="ru-RU" sz="2400" dirty="0" err="1"/>
              <a:t>були</a:t>
            </a:r>
            <a:r>
              <a:rPr lang="ru-RU" sz="2400" dirty="0"/>
              <a:t> не </a:t>
            </a:r>
            <a:r>
              <a:rPr lang="ru-RU" sz="2400" dirty="0" err="1"/>
              <a:t>лише</a:t>
            </a:r>
            <a:r>
              <a:rPr lang="ru-RU" sz="2400" dirty="0"/>
              <a:t> </a:t>
            </a:r>
            <a:r>
              <a:rPr lang="ru-RU" sz="2400" dirty="0" err="1"/>
              <a:t>застосовані</a:t>
            </a:r>
            <a:r>
              <a:rPr lang="ru-RU" sz="2400" dirty="0"/>
              <a:t> </a:t>
            </a:r>
            <a:r>
              <a:rPr lang="ru-RU" sz="2400" dirty="0" err="1"/>
              <a:t>інформаційні</a:t>
            </a:r>
            <a:r>
              <a:rPr lang="ru-RU" sz="2400" dirty="0"/>
              <a:t> </a:t>
            </a:r>
            <a:r>
              <a:rPr lang="ru-RU" sz="2400" dirty="0" err="1"/>
              <a:t>технології</a:t>
            </a:r>
            <a:r>
              <a:rPr lang="ru-RU" sz="2400" dirty="0"/>
              <a:t>, а </a:t>
            </a:r>
            <a:r>
              <a:rPr lang="ru-RU" sz="2400" dirty="0" err="1"/>
              <a:t>було</a:t>
            </a:r>
            <a:r>
              <a:rPr lang="ru-RU" sz="2400" dirty="0"/>
              <a:t> </a:t>
            </a:r>
            <a:r>
              <a:rPr lang="ru-RU" sz="2400" dirty="0" err="1"/>
              <a:t>відкрито</a:t>
            </a:r>
            <a:r>
              <a:rPr lang="ru-RU" sz="2400" dirty="0"/>
              <a:t> </a:t>
            </a:r>
            <a:r>
              <a:rPr lang="ru-RU" sz="2400" dirty="0" err="1"/>
              <a:t>наголошено</a:t>
            </a:r>
            <a:r>
              <a:rPr lang="ru-RU" sz="2400" dirty="0"/>
              <a:t> на </a:t>
            </a:r>
            <a:r>
              <a:rPr lang="ru-RU" sz="2400" dirty="0" err="1"/>
              <a:t>цьому</a:t>
            </a:r>
            <a:r>
              <a:rPr lang="ru-RU" sz="2400" dirty="0"/>
              <a:t>, </a:t>
            </a:r>
            <a:r>
              <a:rPr lang="ru-RU" sz="2400" dirty="0" err="1"/>
              <a:t>що</a:t>
            </a:r>
            <a:r>
              <a:rPr lang="ru-RU" sz="2400" dirty="0"/>
              <a:t> </a:t>
            </a:r>
            <a:r>
              <a:rPr lang="ru-RU" sz="2400" dirty="0" err="1"/>
              <a:t>спричинило</a:t>
            </a:r>
            <a:r>
              <a:rPr lang="ru-RU" sz="2400" dirty="0"/>
              <a:t> </a:t>
            </a:r>
            <a:r>
              <a:rPr lang="ru-RU" sz="2400" dirty="0" err="1"/>
              <a:t>ще</a:t>
            </a:r>
            <a:r>
              <a:rPr lang="ru-RU" sz="2400" dirty="0"/>
              <a:t> </a:t>
            </a:r>
            <a:r>
              <a:rPr lang="ru-RU" sz="2400" dirty="0" err="1"/>
              <a:t>більший</a:t>
            </a:r>
            <a:r>
              <a:rPr lang="ru-RU" sz="2400" dirty="0"/>
              <a:t> резонанс.</a:t>
            </a:r>
            <a:endParaRPr lang="ru-UA" sz="2400" dirty="0"/>
          </a:p>
        </p:txBody>
      </p:sp>
      <p:pic>
        <p:nvPicPr>
          <p:cNvPr id="7" name="Рисунок 6">
            <a:extLst>
              <a:ext uri="{FF2B5EF4-FFF2-40B4-BE49-F238E27FC236}">
                <a16:creationId xmlns:a16="http://schemas.microsoft.com/office/drawing/2014/main" id="{19B03FAF-6231-4247-B37F-325A4A832DEE}"/>
              </a:ext>
            </a:extLst>
          </p:cNvPr>
          <p:cNvPicPr>
            <a:picLocks noChangeAspect="1"/>
          </p:cNvPicPr>
          <p:nvPr/>
        </p:nvPicPr>
        <p:blipFill rotWithShape="1">
          <a:blip r:embed="rId2"/>
          <a:srcRect t="37090" b="8803"/>
          <a:stretch/>
        </p:blipFill>
        <p:spPr>
          <a:xfrm>
            <a:off x="0" y="90357"/>
            <a:ext cx="8839200" cy="227274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249298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Объект 2">
            <a:extLst>
              <a:ext uri="{FF2B5EF4-FFF2-40B4-BE49-F238E27FC236}">
                <a16:creationId xmlns:a16="http://schemas.microsoft.com/office/drawing/2014/main" id="{BD160169-47CD-FC45-B385-5C1434C6F731}"/>
              </a:ext>
            </a:extLst>
          </p:cNvPr>
          <p:cNvSpPr>
            <a:spLocks noGrp="1"/>
          </p:cNvSpPr>
          <p:nvPr>
            <p:ph sz="quarter" idx="1"/>
          </p:nvPr>
        </p:nvSpPr>
        <p:spPr>
          <a:xfrm>
            <a:off x="152400" y="0"/>
            <a:ext cx="4572000" cy="6858000"/>
          </a:xfrm>
        </p:spPr>
        <p:txBody>
          <a:bodyPr anchor="ctr">
            <a:normAutofit lnSpcReduction="10000"/>
          </a:bodyPr>
          <a:lstStyle/>
          <a:p>
            <a:pPr marL="0" indent="0">
              <a:buNone/>
            </a:pPr>
            <a:r>
              <a:rPr lang="ru-RU" sz="2000" b="1" dirty="0" err="1">
                <a:solidFill>
                  <a:srgbClr val="000000"/>
                </a:solidFill>
              </a:rPr>
              <a:t>Зазвичай</a:t>
            </a:r>
            <a:r>
              <a:rPr lang="ru-RU" sz="2000" b="1" dirty="0">
                <a:solidFill>
                  <a:srgbClr val="000000"/>
                </a:solidFill>
              </a:rPr>
              <a:t> </a:t>
            </a:r>
            <a:r>
              <a:rPr lang="ru-RU" sz="2000" b="1" dirty="0" err="1">
                <a:solidFill>
                  <a:srgbClr val="000000"/>
                </a:solidFill>
              </a:rPr>
              <a:t>термін</a:t>
            </a:r>
            <a:r>
              <a:rPr lang="ru-RU" sz="2000" b="1" dirty="0">
                <a:solidFill>
                  <a:srgbClr val="000000"/>
                </a:solidFill>
              </a:rPr>
              <a:t> «</a:t>
            </a:r>
            <a:r>
              <a:rPr lang="ru-RU" sz="2000" b="1" dirty="0" err="1">
                <a:solidFill>
                  <a:srgbClr val="000000"/>
                </a:solidFill>
              </a:rPr>
              <a:t>Інформаційна</a:t>
            </a:r>
            <a:r>
              <a:rPr lang="ru-RU" sz="2000" b="1" dirty="0">
                <a:solidFill>
                  <a:srgbClr val="000000"/>
                </a:solidFill>
              </a:rPr>
              <a:t> </a:t>
            </a:r>
            <a:r>
              <a:rPr lang="ru-RU" sz="2000" b="1" dirty="0" err="1">
                <a:solidFill>
                  <a:srgbClr val="000000"/>
                </a:solidFill>
              </a:rPr>
              <a:t>війна</a:t>
            </a:r>
            <a:r>
              <a:rPr lang="ru-RU" sz="2000" b="1" dirty="0">
                <a:solidFill>
                  <a:srgbClr val="000000"/>
                </a:solidFill>
              </a:rPr>
              <a:t>» </a:t>
            </a:r>
            <a:r>
              <a:rPr lang="ru-RU" sz="2000" b="1" dirty="0" err="1">
                <a:solidFill>
                  <a:srgbClr val="000000"/>
                </a:solidFill>
              </a:rPr>
              <a:t>вживають</a:t>
            </a:r>
            <a:r>
              <a:rPr lang="ru-RU" sz="2000" b="1" dirty="0">
                <a:solidFill>
                  <a:srgbClr val="000000"/>
                </a:solidFill>
              </a:rPr>
              <a:t> </a:t>
            </a:r>
            <a:r>
              <a:rPr lang="ru-RU" sz="2000" b="1" dirty="0" err="1">
                <a:solidFill>
                  <a:srgbClr val="000000"/>
                </a:solidFill>
              </a:rPr>
              <a:t>публіцистично</a:t>
            </a:r>
            <a:r>
              <a:rPr lang="ru-RU" sz="2000" b="1" dirty="0">
                <a:solidFill>
                  <a:srgbClr val="000000"/>
                </a:solidFill>
              </a:rPr>
              <a:t>, </a:t>
            </a:r>
            <a:r>
              <a:rPr lang="ru-RU" sz="2000" b="1" dirty="0" err="1">
                <a:solidFill>
                  <a:srgbClr val="000000"/>
                </a:solidFill>
              </a:rPr>
              <a:t>він</a:t>
            </a:r>
            <a:r>
              <a:rPr lang="ru-RU" sz="2000" b="1" dirty="0">
                <a:solidFill>
                  <a:srgbClr val="000000"/>
                </a:solidFill>
              </a:rPr>
              <a:t> не </a:t>
            </a:r>
            <a:r>
              <a:rPr lang="ru-RU" sz="2000" b="1" dirty="0" err="1">
                <a:solidFill>
                  <a:srgbClr val="000000"/>
                </a:solidFill>
              </a:rPr>
              <a:t>використовується</a:t>
            </a:r>
            <a:r>
              <a:rPr lang="ru-RU" sz="2000" b="1" dirty="0">
                <a:solidFill>
                  <a:srgbClr val="000000"/>
                </a:solidFill>
              </a:rPr>
              <a:t> в </a:t>
            </a:r>
            <a:r>
              <a:rPr lang="ru-RU" sz="2000" b="1" dirty="0" err="1">
                <a:solidFill>
                  <a:srgbClr val="000000"/>
                </a:solidFill>
              </a:rPr>
              <a:t>професійному</a:t>
            </a:r>
            <a:r>
              <a:rPr lang="ru-RU" sz="2000" b="1" dirty="0">
                <a:solidFill>
                  <a:srgbClr val="000000"/>
                </a:solidFill>
              </a:rPr>
              <a:t> </a:t>
            </a:r>
            <a:r>
              <a:rPr lang="ru-RU" sz="2000" b="1" dirty="0" err="1">
                <a:solidFill>
                  <a:srgbClr val="000000"/>
                </a:solidFill>
              </a:rPr>
              <a:t>середовищі</a:t>
            </a:r>
            <a:r>
              <a:rPr lang="ru-RU" sz="2000" b="1" dirty="0">
                <a:solidFill>
                  <a:srgbClr val="000000"/>
                </a:solidFill>
              </a:rPr>
              <a:t>, де </a:t>
            </a:r>
            <a:r>
              <a:rPr lang="ru-RU" sz="2000" b="1" dirty="0" err="1">
                <a:solidFill>
                  <a:srgbClr val="000000"/>
                </a:solidFill>
              </a:rPr>
              <a:t>його</a:t>
            </a:r>
            <a:r>
              <a:rPr lang="ru-RU" sz="2000" b="1" dirty="0">
                <a:solidFill>
                  <a:srgbClr val="000000"/>
                </a:solidFill>
              </a:rPr>
              <a:t> </a:t>
            </a:r>
            <a:r>
              <a:rPr lang="ru-RU" sz="2000" b="1" dirty="0" err="1">
                <a:solidFill>
                  <a:srgbClr val="000000"/>
                </a:solidFill>
              </a:rPr>
              <a:t>замінили</a:t>
            </a:r>
            <a:r>
              <a:rPr lang="ru-RU" sz="2000" b="1" dirty="0">
                <a:solidFill>
                  <a:srgbClr val="000000"/>
                </a:solidFill>
              </a:rPr>
              <a:t> на </a:t>
            </a:r>
            <a:r>
              <a:rPr lang="ru-RU" sz="2000" b="1" dirty="0" err="1">
                <a:solidFill>
                  <a:srgbClr val="000000"/>
                </a:solidFill>
              </a:rPr>
              <a:t>інформаційні</a:t>
            </a:r>
            <a:r>
              <a:rPr lang="ru-RU" sz="2000" b="1" dirty="0">
                <a:solidFill>
                  <a:srgbClr val="000000"/>
                </a:solidFill>
              </a:rPr>
              <a:t> </a:t>
            </a:r>
            <a:r>
              <a:rPr lang="ru-RU" sz="2000" b="1" dirty="0" err="1">
                <a:solidFill>
                  <a:srgbClr val="000000"/>
                </a:solidFill>
              </a:rPr>
              <a:t>чи</a:t>
            </a:r>
            <a:r>
              <a:rPr lang="ru-RU" sz="2000" b="1" dirty="0">
                <a:solidFill>
                  <a:srgbClr val="000000"/>
                </a:solidFill>
              </a:rPr>
              <a:t> </a:t>
            </a:r>
            <a:r>
              <a:rPr lang="ru-RU" sz="2000" b="1" dirty="0" err="1">
                <a:solidFill>
                  <a:srgbClr val="000000"/>
                </a:solidFill>
              </a:rPr>
              <a:t>психологічні</a:t>
            </a:r>
            <a:r>
              <a:rPr lang="ru-RU" sz="2000" b="1" dirty="0">
                <a:solidFill>
                  <a:srgbClr val="000000"/>
                </a:solidFill>
              </a:rPr>
              <a:t> </a:t>
            </a:r>
            <a:r>
              <a:rPr lang="ru-RU" sz="2000" b="1" dirty="0" err="1">
                <a:solidFill>
                  <a:srgbClr val="000000"/>
                </a:solidFill>
              </a:rPr>
              <a:t>операції</a:t>
            </a:r>
            <a:r>
              <a:rPr lang="ru-RU" sz="2000" b="1" dirty="0">
                <a:solidFill>
                  <a:srgbClr val="000000"/>
                </a:solidFill>
              </a:rPr>
              <a:t>. </a:t>
            </a:r>
            <a:r>
              <a:rPr lang="ru-RU" sz="2000" b="1" dirty="0" err="1">
                <a:solidFill>
                  <a:srgbClr val="000000"/>
                </a:solidFill>
              </a:rPr>
              <a:t>Однією</a:t>
            </a:r>
            <a:r>
              <a:rPr lang="ru-RU" sz="2000" b="1" dirty="0">
                <a:solidFill>
                  <a:srgbClr val="000000"/>
                </a:solidFill>
              </a:rPr>
              <a:t> з причин </a:t>
            </a:r>
            <a:r>
              <a:rPr lang="ru-RU" sz="2000" b="1" dirty="0" err="1">
                <a:solidFill>
                  <a:srgbClr val="000000"/>
                </a:solidFill>
              </a:rPr>
              <a:t>цього</a:t>
            </a:r>
            <a:r>
              <a:rPr lang="ru-RU" sz="2000" b="1" dirty="0">
                <a:solidFill>
                  <a:srgbClr val="000000"/>
                </a:solidFill>
              </a:rPr>
              <a:t> стало те, </a:t>
            </a:r>
            <a:r>
              <a:rPr lang="ru-RU" sz="2000" b="1" dirty="0" err="1">
                <a:solidFill>
                  <a:srgbClr val="000000"/>
                </a:solidFill>
              </a:rPr>
              <a:t>що</a:t>
            </a:r>
            <a:r>
              <a:rPr lang="ru-RU" sz="2000" b="1" dirty="0">
                <a:solidFill>
                  <a:srgbClr val="000000"/>
                </a:solidFill>
              </a:rPr>
              <a:t> </a:t>
            </a:r>
            <a:r>
              <a:rPr lang="ru-RU" sz="2000" b="1" dirty="0" err="1">
                <a:solidFill>
                  <a:srgbClr val="FF0000"/>
                </a:solidFill>
              </a:rPr>
              <a:t>війна</a:t>
            </a:r>
            <a:r>
              <a:rPr lang="ru-RU" sz="2000" b="1" dirty="0">
                <a:solidFill>
                  <a:srgbClr val="FF0000"/>
                </a:solidFill>
              </a:rPr>
              <a:t> не </a:t>
            </a:r>
            <a:r>
              <a:rPr lang="ru-RU" sz="2000" b="1" dirty="0" err="1">
                <a:solidFill>
                  <a:srgbClr val="FF0000"/>
                </a:solidFill>
              </a:rPr>
              <a:t>може</a:t>
            </a:r>
            <a:r>
              <a:rPr lang="ru-RU" sz="2000" b="1" dirty="0">
                <a:solidFill>
                  <a:srgbClr val="FF0000"/>
                </a:solidFill>
              </a:rPr>
              <a:t> </a:t>
            </a:r>
            <a:r>
              <a:rPr lang="ru-RU" sz="2000" b="1" dirty="0" err="1">
                <a:solidFill>
                  <a:srgbClr val="FF0000"/>
                </a:solidFill>
              </a:rPr>
              <a:t>вестися</a:t>
            </a:r>
            <a:r>
              <a:rPr lang="ru-RU" sz="2000" b="1" dirty="0">
                <a:solidFill>
                  <a:srgbClr val="FF0000"/>
                </a:solidFill>
              </a:rPr>
              <a:t> в </a:t>
            </a:r>
            <a:r>
              <a:rPr lang="ru-RU" sz="2000" b="1" dirty="0" err="1">
                <a:solidFill>
                  <a:srgbClr val="FF0000"/>
                </a:solidFill>
              </a:rPr>
              <a:t>мирний</a:t>
            </a:r>
            <a:r>
              <a:rPr lang="ru-RU" sz="2000" b="1" dirty="0">
                <a:solidFill>
                  <a:srgbClr val="FF0000"/>
                </a:solidFill>
              </a:rPr>
              <a:t> </a:t>
            </a:r>
            <a:r>
              <a:rPr lang="ru-RU" sz="2000" b="1" dirty="0" err="1">
                <a:solidFill>
                  <a:srgbClr val="FF0000"/>
                </a:solidFill>
              </a:rPr>
              <a:t>період</a:t>
            </a:r>
            <a:r>
              <a:rPr lang="ru-RU" sz="2000" b="1" dirty="0">
                <a:solidFill>
                  <a:srgbClr val="FF0000"/>
                </a:solidFill>
              </a:rPr>
              <a:t>, а </a:t>
            </a:r>
            <a:r>
              <a:rPr lang="ru-RU" sz="2000" b="1" dirty="0" err="1">
                <a:solidFill>
                  <a:srgbClr val="FF0000"/>
                </a:solidFill>
              </a:rPr>
              <a:t>операції</a:t>
            </a:r>
            <a:r>
              <a:rPr lang="ru-RU" sz="2000" b="1" dirty="0">
                <a:solidFill>
                  <a:srgbClr val="FF0000"/>
                </a:solidFill>
              </a:rPr>
              <a:t> </a:t>
            </a:r>
            <a:r>
              <a:rPr lang="ru-RU" sz="2000" b="1" dirty="0" err="1">
                <a:solidFill>
                  <a:srgbClr val="FF0000"/>
                </a:solidFill>
              </a:rPr>
              <a:t>можуть</a:t>
            </a:r>
            <a:r>
              <a:rPr lang="ru-RU" sz="2000" b="1" dirty="0">
                <a:solidFill>
                  <a:srgbClr val="FF0000"/>
                </a:solidFill>
              </a:rPr>
              <a:t>.</a:t>
            </a:r>
          </a:p>
          <a:p>
            <a:pPr marL="0" indent="0">
              <a:buNone/>
            </a:pPr>
            <a:endParaRPr lang="ru-RU" sz="2000" b="1" dirty="0">
              <a:solidFill>
                <a:srgbClr val="000000"/>
              </a:solidFill>
            </a:endParaRPr>
          </a:p>
          <a:p>
            <a:pPr marL="0" indent="0">
              <a:buNone/>
            </a:pPr>
            <a:r>
              <a:rPr lang="ru-RU" sz="2000" b="1" dirty="0">
                <a:solidFill>
                  <a:srgbClr val="000000"/>
                </a:solidFill>
              </a:rPr>
              <a:t>Але </a:t>
            </a:r>
            <a:r>
              <a:rPr lang="ru-RU" sz="2000" b="1" dirty="0" err="1">
                <a:solidFill>
                  <a:srgbClr val="000000"/>
                </a:solidFill>
              </a:rPr>
              <a:t>перші</a:t>
            </a:r>
            <a:r>
              <a:rPr lang="ru-RU" sz="2000" b="1" dirty="0">
                <a:solidFill>
                  <a:srgbClr val="000000"/>
                </a:solidFill>
              </a:rPr>
              <a:t> книжки в </a:t>
            </a:r>
            <a:r>
              <a:rPr lang="ru-RU" sz="2000" b="1" dirty="0" err="1">
                <a:solidFill>
                  <a:srgbClr val="000000"/>
                </a:solidFill>
              </a:rPr>
              <a:t>цій</a:t>
            </a:r>
            <a:r>
              <a:rPr lang="ru-RU" sz="2000" b="1" dirty="0">
                <a:solidFill>
                  <a:srgbClr val="000000"/>
                </a:solidFill>
              </a:rPr>
              <a:t> </a:t>
            </a:r>
            <a:r>
              <a:rPr lang="ru-RU" sz="2000" b="1" dirty="0" err="1">
                <a:solidFill>
                  <a:srgbClr val="000000"/>
                </a:solidFill>
              </a:rPr>
              <a:t>сфері</a:t>
            </a:r>
            <a:r>
              <a:rPr lang="ru-RU" sz="2000" b="1" dirty="0">
                <a:solidFill>
                  <a:srgbClr val="000000"/>
                </a:solidFill>
              </a:rPr>
              <a:t> так і </a:t>
            </a:r>
            <a:r>
              <a:rPr lang="ru-RU" sz="2000" b="1" dirty="0" err="1">
                <a:solidFill>
                  <a:srgbClr val="000000"/>
                </a:solidFill>
              </a:rPr>
              <a:t>звалися</a:t>
            </a:r>
            <a:r>
              <a:rPr lang="ru-RU" sz="2000" b="1" dirty="0">
                <a:solidFill>
                  <a:srgbClr val="000000"/>
                </a:solidFill>
              </a:rPr>
              <a:t>: </a:t>
            </a:r>
            <a:r>
              <a:rPr lang="ru-RU" sz="2000" b="1" dirty="0" err="1">
                <a:solidFill>
                  <a:srgbClr val="000000"/>
                </a:solidFill>
              </a:rPr>
              <a:t>наприклад</a:t>
            </a:r>
            <a:r>
              <a:rPr lang="ru-RU" sz="2000" b="1" dirty="0">
                <a:solidFill>
                  <a:srgbClr val="000000"/>
                </a:solidFill>
              </a:rPr>
              <a:t>, книга </a:t>
            </a:r>
            <a:r>
              <a:rPr lang="ru-RU" sz="2000" b="1" dirty="0" err="1">
                <a:solidFill>
                  <a:srgbClr val="000000"/>
                </a:solidFill>
              </a:rPr>
              <a:t>Дороті</a:t>
            </a:r>
            <a:r>
              <a:rPr lang="ru-RU" sz="2000" b="1" dirty="0">
                <a:solidFill>
                  <a:srgbClr val="000000"/>
                </a:solidFill>
              </a:rPr>
              <a:t> </a:t>
            </a:r>
            <a:r>
              <a:rPr lang="ru-RU" sz="2000" b="1" dirty="0" err="1">
                <a:solidFill>
                  <a:srgbClr val="000000"/>
                </a:solidFill>
              </a:rPr>
              <a:t>Деннінг</a:t>
            </a:r>
            <a:r>
              <a:rPr lang="ru-RU" sz="2000" b="1" dirty="0">
                <a:solidFill>
                  <a:srgbClr val="000000"/>
                </a:solidFill>
              </a:rPr>
              <a:t> «</a:t>
            </a:r>
            <a:r>
              <a:rPr lang="ru-RU" sz="2000" b="1" dirty="0" err="1">
                <a:solidFill>
                  <a:srgbClr val="000000"/>
                </a:solidFill>
              </a:rPr>
              <a:t>Інформаційна</a:t>
            </a:r>
            <a:r>
              <a:rPr lang="ru-RU" sz="2000" b="1" dirty="0">
                <a:solidFill>
                  <a:srgbClr val="000000"/>
                </a:solidFill>
              </a:rPr>
              <a:t> </a:t>
            </a:r>
            <a:r>
              <a:rPr lang="ru-RU" sz="2000" b="1" dirty="0" err="1">
                <a:solidFill>
                  <a:srgbClr val="000000"/>
                </a:solidFill>
              </a:rPr>
              <a:t>війна</a:t>
            </a:r>
            <a:r>
              <a:rPr lang="ru-RU" sz="2000" b="1" dirty="0">
                <a:solidFill>
                  <a:srgbClr val="000000"/>
                </a:solidFill>
              </a:rPr>
              <a:t> та  </a:t>
            </a:r>
            <a:r>
              <a:rPr lang="ru-RU" sz="2000" b="1" dirty="0" err="1">
                <a:solidFill>
                  <a:srgbClr val="000000"/>
                </a:solidFill>
              </a:rPr>
              <a:t>безпека</a:t>
            </a:r>
            <a:r>
              <a:rPr lang="ru-RU" sz="2000" b="1" dirty="0">
                <a:solidFill>
                  <a:srgbClr val="000000"/>
                </a:solidFill>
              </a:rPr>
              <a:t>» (</a:t>
            </a:r>
            <a:r>
              <a:rPr lang="en-US" sz="2000" b="1" dirty="0">
                <a:solidFill>
                  <a:srgbClr val="000000"/>
                </a:solidFill>
              </a:rPr>
              <a:t>Denning D.E. Information warfare and security, 1999). </a:t>
            </a:r>
            <a:r>
              <a:rPr lang="ru-RU" sz="2000" b="1" dirty="0" err="1">
                <a:solidFill>
                  <a:srgbClr val="000000"/>
                </a:solidFill>
              </a:rPr>
              <a:t>Це</a:t>
            </a:r>
            <a:r>
              <a:rPr lang="ru-RU" sz="2000" b="1" dirty="0">
                <a:solidFill>
                  <a:srgbClr val="000000"/>
                </a:solidFill>
              </a:rPr>
              <a:t>, в першу </a:t>
            </a:r>
            <a:r>
              <a:rPr lang="ru-RU" sz="2000" b="1" dirty="0" err="1">
                <a:solidFill>
                  <a:srgbClr val="000000"/>
                </a:solidFill>
              </a:rPr>
              <a:t>чергу</a:t>
            </a:r>
            <a:r>
              <a:rPr lang="ru-RU" sz="2000" b="1" dirty="0">
                <a:solidFill>
                  <a:srgbClr val="000000"/>
                </a:solidFill>
              </a:rPr>
              <a:t>, </a:t>
            </a:r>
            <a:r>
              <a:rPr lang="ru-RU" sz="2000" b="1" dirty="0" err="1">
                <a:solidFill>
                  <a:srgbClr val="000000"/>
                </a:solidFill>
              </a:rPr>
              <a:t>технічно</a:t>
            </a:r>
            <a:r>
              <a:rPr lang="ru-RU" sz="2000" b="1" dirty="0">
                <a:solidFill>
                  <a:srgbClr val="000000"/>
                </a:solidFill>
              </a:rPr>
              <a:t> </a:t>
            </a:r>
            <a:r>
              <a:rPr lang="ru-RU" sz="2000" b="1" dirty="0" err="1">
                <a:solidFill>
                  <a:srgbClr val="000000"/>
                </a:solidFill>
              </a:rPr>
              <a:t>зорієнтована</a:t>
            </a:r>
            <a:r>
              <a:rPr lang="ru-RU" sz="2000" b="1" dirty="0">
                <a:solidFill>
                  <a:srgbClr val="000000"/>
                </a:solidFill>
              </a:rPr>
              <a:t> книга, але вона не </a:t>
            </a:r>
            <a:r>
              <a:rPr lang="ru-RU" sz="2000" b="1" dirty="0" err="1">
                <a:solidFill>
                  <a:srgbClr val="000000"/>
                </a:solidFill>
              </a:rPr>
              <a:t>залишає</a:t>
            </a:r>
            <a:r>
              <a:rPr lang="ru-RU" sz="2000" b="1" dirty="0">
                <a:solidFill>
                  <a:srgbClr val="000000"/>
                </a:solidFill>
              </a:rPr>
              <a:t> без </a:t>
            </a:r>
            <a:r>
              <a:rPr lang="ru-RU" sz="2000" b="1" dirty="0" err="1">
                <a:solidFill>
                  <a:srgbClr val="000000"/>
                </a:solidFill>
              </a:rPr>
              <a:t>розгляду</a:t>
            </a:r>
            <a:r>
              <a:rPr lang="ru-RU" sz="2000" b="1" dirty="0">
                <a:solidFill>
                  <a:srgbClr val="000000"/>
                </a:solidFill>
              </a:rPr>
              <a:t> </a:t>
            </a:r>
            <a:r>
              <a:rPr lang="ru-RU" sz="2000" b="1" dirty="0" err="1">
                <a:solidFill>
                  <a:srgbClr val="000000"/>
                </a:solidFill>
              </a:rPr>
              <a:t>жодної</a:t>
            </a:r>
            <a:r>
              <a:rPr lang="ru-RU" sz="2000" b="1" dirty="0">
                <a:solidFill>
                  <a:srgbClr val="000000"/>
                </a:solidFill>
              </a:rPr>
              <a:t> </a:t>
            </a:r>
            <a:r>
              <a:rPr lang="ru-RU" sz="2000" b="1" dirty="0" err="1">
                <a:solidFill>
                  <a:srgbClr val="000000"/>
                </a:solidFill>
              </a:rPr>
              <a:t>проблеми</a:t>
            </a:r>
            <a:r>
              <a:rPr lang="ru-RU" sz="2000" b="1" dirty="0">
                <a:solidFill>
                  <a:srgbClr val="000000"/>
                </a:solidFill>
              </a:rPr>
              <a:t>, яка </a:t>
            </a:r>
            <a:r>
              <a:rPr lang="ru-RU" sz="2000" b="1" dirty="0" err="1">
                <a:solidFill>
                  <a:srgbClr val="000000"/>
                </a:solidFill>
              </a:rPr>
              <a:t>виникає</a:t>
            </a:r>
            <a:r>
              <a:rPr lang="ru-RU" sz="2000" b="1" dirty="0">
                <a:solidFill>
                  <a:srgbClr val="000000"/>
                </a:solidFill>
              </a:rPr>
              <a:t> в </a:t>
            </a:r>
            <a:r>
              <a:rPr lang="ru-RU" sz="2000" b="1" dirty="0" err="1">
                <a:solidFill>
                  <a:srgbClr val="000000"/>
                </a:solidFill>
              </a:rPr>
              <a:t>цій</a:t>
            </a:r>
            <a:r>
              <a:rPr lang="ru-RU" sz="2000" b="1" dirty="0">
                <a:solidFill>
                  <a:srgbClr val="000000"/>
                </a:solidFill>
              </a:rPr>
              <a:t> </a:t>
            </a:r>
            <a:r>
              <a:rPr lang="ru-RU" sz="2000" b="1" dirty="0" err="1">
                <a:solidFill>
                  <a:srgbClr val="000000"/>
                </a:solidFill>
              </a:rPr>
              <a:t>сфері</a:t>
            </a:r>
            <a:r>
              <a:rPr lang="ru-RU" sz="2000" b="1" dirty="0">
                <a:solidFill>
                  <a:srgbClr val="000000"/>
                </a:solidFill>
              </a:rPr>
              <a:t>.</a:t>
            </a:r>
            <a:endParaRPr lang="ru-UA" sz="2000" b="1" dirty="0">
              <a:solidFill>
                <a:srgbClr val="000000"/>
              </a:solidFill>
            </a:endParaRPr>
          </a:p>
        </p:txBody>
      </p:sp>
      <p:pic>
        <p:nvPicPr>
          <p:cNvPr id="5" name="Рисунок 4">
            <a:extLst>
              <a:ext uri="{FF2B5EF4-FFF2-40B4-BE49-F238E27FC236}">
                <a16:creationId xmlns:a16="http://schemas.microsoft.com/office/drawing/2014/main" id="{16A6EC4C-A648-0A49-9BB6-44FA481E1DEF}"/>
              </a:ext>
            </a:extLst>
          </p:cNvPr>
          <p:cNvPicPr>
            <a:picLocks noChangeAspect="1"/>
          </p:cNvPicPr>
          <p:nvPr/>
        </p:nvPicPr>
        <p:blipFill rotWithShape="1">
          <a:blip r:embed="rId2">
            <a:alphaModFix/>
          </a:blip>
          <a:srcRect l="10181" r="20123" b="-2"/>
          <a:stretch/>
        </p:blipFill>
        <p:spPr>
          <a:xfrm>
            <a:off x="4597400" y="952500"/>
            <a:ext cx="4419600" cy="4953000"/>
          </a:xfrm>
          <a:prstGeom prst="rect">
            <a:avLst/>
          </a:prstGeom>
        </p:spPr>
      </p:pic>
    </p:spTree>
    <p:extLst>
      <p:ext uri="{BB962C8B-B14F-4D97-AF65-F5344CB8AC3E}">
        <p14:creationId xmlns:p14="http://schemas.microsoft.com/office/powerpoint/2010/main" val="3306419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E188E55-1BB9-9D42-81DB-C74CD526D08F}"/>
              </a:ext>
            </a:extLst>
          </p:cNvPr>
          <p:cNvSpPr>
            <a:spLocks noGrp="1"/>
          </p:cNvSpPr>
          <p:nvPr>
            <p:ph sz="quarter" idx="1"/>
          </p:nvPr>
        </p:nvSpPr>
        <p:spPr>
          <a:xfrm>
            <a:off x="279400" y="458724"/>
            <a:ext cx="3505200" cy="4873752"/>
          </a:xfrm>
        </p:spPr>
        <p:txBody>
          <a:bodyPr/>
          <a:lstStyle/>
          <a:p>
            <a:pPr marL="0" indent="0">
              <a:buNone/>
            </a:pPr>
            <a:r>
              <a:rPr lang="uk-UA" dirty="0">
                <a:solidFill>
                  <a:srgbClr val="FF0000"/>
                </a:solidFill>
                <a:latin typeface="Times New Roman" panose="02020603050405020304" pitchFamily="18" charset="0"/>
                <a:cs typeface="Times New Roman" panose="02020603050405020304" pitchFamily="18" charset="0"/>
              </a:rPr>
              <a:t>Мартін </a:t>
            </a:r>
            <a:r>
              <a:rPr lang="uk-UA" dirty="0" err="1">
                <a:solidFill>
                  <a:srgbClr val="FF0000"/>
                </a:solidFill>
                <a:latin typeface="Times New Roman" panose="02020603050405020304" pitchFamily="18" charset="0"/>
                <a:cs typeface="Times New Roman" panose="02020603050405020304" pitchFamily="18" charset="0"/>
              </a:rPr>
              <a:t>Лібікі</a:t>
            </a:r>
            <a:r>
              <a:rPr lang="uk-UA" dirty="0">
                <a:solidFill>
                  <a:srgbClr val="FF0000"/>
                </a:solidFill>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 один із провідних теоретиків у галузі інформаційних війн – у своїй книзі «Що таке інформаційна війна?», визначає 7 форм інформаційної війни</a:t>
            </a:r>
          </a:p>
          <a:p>
            <a:endParaRPr lang="uk-UA" dirty="0"/>
          </a:p>
        </p:txBody>
      </p:sp>
      <p:pic>
        <p:nvPicPr>
          <p:cNvPr id="4" name="Picture 2" descr="Dr. Martin Libicki :: Center for Cyber Security...">
            <a:extLst>
              <a:ext uri="{FF2B5EF4-FFF2-40B4-BE49-F238E27FC236}">
                <a16:creationId xmlns:a16="http://schemas.microsoft.com/office/drawing/2014/main" id="{CC1EA96B-C398-494B-8AC6-5D6AD1B87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455" y="1066800"/>
            <a:ext cx="4873752" cy="487375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descr="ИНФОРМАЦИОННЫЕ ВОЙНЫ ПРОТИВ РОССИИ: ОТ ИВАНА ГРОЗНОГО ДО ВЛАДИМИРА ПУТИНА.  ЧАСТЬ 10: el_tolstyh — LiveJournal">
            <a:extLst>
              <a:ext uri="{FF2B5EF4-FFF2-40B4-BE49-F238E27FC236}">
                <a16:creationId xmlns:a16="http://schemas.microsoft.com/office/drawing/2014/main" id="{A922DF55-A781-B040-87CB-D82DBA0ED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401291"/>
            <a:ext cx="3045690" cy="3256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653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244F555-B1ED-A847-8BE6-A5F9429A1B3F}"/>
              </a:ext>
            </a:extLst>
          </p:cNvPr>
          <p:cNvSpPr>
            <a:spLocks noGrp="1"/>
          </p:cNvSpPr>
          <p:nvPr>
            <p:ph sz="quarter" idx="1"/>
          </p:nvPr>
        </p:nvSpPr>
        <p:spPr>
          <a:xfrm>
            <a:off x="254392" y="304800"/>
            <a:ext cx="4698608" cy="6553200"/>
          </a:xfrm>
        </p:spPr>
        <p:txBody>
          <a:bodyPr>
            <a:normAutofit fontScale="62500" lnSpcReduction="20000"/>
          </a:bodyPr>
          <a:lstStyle/>
          <a:p>
            <a:pPr marL="342900" marR="38735" lvl="0" indent="-342900" algn="just" fontAlgn="base">
              <a:lnSpc>
                <a:spcPct val="161000"/>
              </a:lnSpc>
              <a:spcAft>
                <a:spcPts val="65"/>
              </a:spcAft>
              <a:buClr>
                <a:srgbClr val="000000"/>
              </a:buClr>
              <a:buSzPts val="1400"/>
              <a:buFont typeface="Arial" panose="020B0604020202020204" pitchFamily="34" charset="0"/>
              <a:buChar char="•"/>
            </a:pPr>
            <a:r>
              <a:rPr lang="uk-UA" sz="2900" b="1" dirty="0">
                <a:solidFill>
                  <a:srgbClr val="00206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1. командно-управлінська (націлена на знищення каналів зв’язку між командуванням і виконавцями); </a:t>
            </a:r>
          </a:p>
          <a:p>
            <a:pPr marL="342900" marR="38735" lvl="0" indent="-342900" algn="just" fontAlgn="base">
              <a:lnSpc>
                <a:spcPct val="107000"/>
              </a:lnSpc>
              <a:spcAft>
                <a:spcPts val="835"/>
              </a:spcAft>
              <a:buClr>
                <a:srgbClr val="000000"/>
              </a:buClr>
              <a:buSzPts val="1400"/>
              <a:buFont typeface="Arial" panose="020B0604020202020204" pitchFamily="34" charset="0"/>
              <a:buChar char="•"/>
            </a:pPr>
            <a:r>
              <a:rPr lang="uk-UA" sz="2900" b="1" dirty="0">
                <a:solidFill>
                  <a:srgbClr val="00206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2. розвідувальна (збір важливої і захист власної інформації); </a:t>
            </a:r>
          </a:p>
          <a:p>
            <a:pPr marL="342900" marR="38735" lvl="0" indent="-342900" algn="just" fontAlgn="base">
              <a:lnSpc>
                <a:spcPct val="107000"/>
              </a:lnSpc>
              <a:spcAft>
                <a:spcPts val="710"/>
              </a:spcAft>
              <a:buClr>
                <a:srgbClr val="000000"/>
              </a:buClr>
              <a:buSzPts val="1400"/>
              <a:buFont typeface="Arial" panose="020B0604020202020204" pitchFamily="34" charset="0"/>
              <a:buChar char="•"/>
            </a:pPr>
            <a:r>
              <a:rPr lang="uk-UA" sz="2900" b="1" dirty="0">
                <a:solidFill>
                  <a:srgbClr val="00206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3. психологічна (пропаганда, інформаційна обробка населення,  </a:t>
            </a:r>
            <a:r>
              <a:rPr lang="uk-UA" sz="29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деморалізація); </a:t>
            </a:r>
          </a:p>
          <a:p>
            <a:pPr marL="342900" marR="38735" lvl="0" indent="-342900" algn="just" fontAlgn="base">
              <a:lnSpc>
                <a:spcPct val="107000"/>
              </a:lnSpc>
              <a:spcAft>
                <a:spcPts val="715"/>
              </a:spcAft>
              <a:buClr>
                <a:srgbClr val="000000"/>
              </a:buClr>
              <a:buSzPts val="1400"/>
              <a:buFont typeface="Arial" panose="020B0604020202020204" pitchFamily="34" charset="0"/>
              <a:buChar char="•"/>
            </a:pPr>
            <a:r>
              <a:rPr lang="uk-UA" sz="2900" b="1" dirty="0">
                <a:solidFill>
                  <a:srgbClr val="00206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4. </a:t>
            </a:r>
            <a:r>
              <a:rPr lang="uk-UA" sz="2900" b="1" dirty="0" err="1">
                <a:solidFill>
                  <a:srgbClr val="00206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хакерська</a:t>
            </a:r>
            <a:r>
              <a:rPr lang="uk-UA" sz="2900" b="1" dirty="0">
                <a:solidFill>
                  <a:srgbClr val="00206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(диверсійні дії та атаки проти ворога шляхом </a:t>
            </a:r>
            <a:r>
              <a:rPr lang="uk-UA" sz="29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створення спеціальних програм); </a:t>
            </a:r>
          </a:p>
          <a:p>
            <a:pPr marL="342900" marR="38735" lvl="0" indent="-342900" algn="just" fontAlgn="base">
              <a:lnSpc>
                <a:spcPct val="107000"/>
              </a:lnSpc>
              <a:spcAft>
                <a:spcPts val="825"/>
              </a:spcAft>
              <a:buClr>
                <a:srgbClr val="000000"/>
              </a:buClr>
              <a:buSzPts val="1400"/>
              <a:buFont typeface="Arial" panose="020B0604020202020204" pitchFamily="34" charset="0"/>
              <a:buChar char="•"/>
            </a:pPr>
            <a:r>
              <a:rPr lang="uk-UA" sz="2900" b="1" dirty="0">
                <a:solidFill>
                  <a:srgbClr val="00206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5. економічна (інформаційна блокада й інформаційний імперіалізм); </a:t>
            </a:r>
          </a:p>
          <a:p>
            <a:pPr marL="342900" marR="38735" lvl="0" indent="-342900" algn="just" fontAlgn="base">
              <a:lnSpc>
                <a:spcPct val="161000"/>
              </a:lnSpc>
              <a:spcAft>
                <a:spcPts val="65"/>
              </a:spcAft>
              <a:buClr>
                <a:srgbClr val="000000"/>
              </a:buClr>
              <a:buSzPts val="1400"/>
              <a:buFont typeface="Arial" panose="020B0604020202020204" pitchFamily="34" charset="0"/>
              <a:buChar char="•"/>
            </a:pPr>
            <a:r>
              <a:rPr lang="uk-UA" sz="2900" b="1" dirty="0">
                <a:solidFill>
                  <a:srgbClr val="00206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6. електронна (спрямована проти засобів електронних комунікацій – радіозв’язку, радарів, комп’ютерних мереж); </a:t>
            </a:r>
          </a:p>
          <a:p>
            <a:pPr marL="342900" marR="38735" lvl="0" indent="-342900" algn="just" fontAlgn="base">
              <a:lnSpc>
                <a:spcPct val="161000"/>
              </a:lnSpc>
              <a:spcAft>
                <a:spcPts val="65"/>
              </a:spcAft>
              <a:buClr>
                <a:srgbClr val="000000"/>
              </a:buClr>
              <a:buSzPts val="1400"/>
              <a:buFont typeface="Arial" panose="020B0604020202020204" pitchFamily="34" charset="0"/>
              <a:buChar char="•"/>
            </a:pPr>
            <a:r>
              <a:rPr lang="uk-UA" sz="2900" b="1" dirty="0">
                <a:solidFill>
                  <a:srgbClr val="002060"/>
                </a:solidFill>
                <a:uFill>
                  <a:solidFill>
                    <a:srgbClr val="000000"/>
                  </a:solidFill>
                </a:uFill>
                <a:latin typeface="Times New Roman" panose="02020603050405020304" pitchFamily="18" charset="0"/>
                <a:ea typeface="Segoe UI Symbol" panose="020B0502040204020203" pitchFamily="34" charset="0"/>
                <a:cs typeface="Times New Roman" panose="02020603050405020304" pitchFamily="18" charset="0"/>
              </a:rPr>
              <a:t>7. </a:t>
            </a:r>
            <a:r>
              <a:rPr lang="uk-UA" sz="2900" b="1" dirty="0" err="1">
                <a:solidFill>
                  <a:srgbClr val="002060"/>
                </a:solidFill>
                <a:uFill>
                  <a:solidFill>
                    <a:srgbClr val="000000"/>
                  </a:solidFill>
                </a:uFill>
                <a:latin typeface="Times New Roman" panose="02020603050405020304" pitchFamily="18" charset="0"/>
                <a:ea typeface="Segoe UI Symbol" panose="020B0502040204020203" pitchFamily="34" charset="0"/>
                <a:cs typeface="Times New Roman" panose="02020603050405020304" pitchFamily="18" charset="0"/>
              </a:rPr>
              <a:t>кібервійна</a:t>
            </a:r>
            <a:r>
              <a:rPr lang="uk-UA" sz="2900" b="1" dirty="0">
                <a:solidFill>
                  <a:srgbClr val="002060"/>
                </a:solidFill>
                <a:uFill>
                  <a:solidFill>
                    <a:srgbClr val="000000"/>
                  </a:solidFill>
                </a:uFill>
                <a:latin typeface="Times New Roman" panose="02020603050405020304" pitchFamily="18" charset="0"/>
                <a:ea typeface="Arial" panose="020B0604020202020204" pitchFamily="34" charset="0"/>
                <a:cs typeface="Times New Roman" panose="02020603050405020304" pitchFamily="18" charset="0"/>
              </a:rPr>
              <a:t>. </a:t>
            </a:r>
          </a:p>
          <a:p>
            <a:endParaRPr lang="uk-UA" dirty="0"/>
          </a:p>
        </p:txBody>
      </p:sp>
      <p:pic>
        <p:nvPicPr>
          <p:cNvPr id="4" name="Picture 6" descr="Інформаційні війни: тенденції та шляхи розвитку - MediaSapiens.">
            <a:extLst>
              <a:ext uri="{FF2B5EF4-FFF2-40B4-BE49-F238E27FC236}">
                <a16:creationId xmlns:a16="http://schemas.microsoft.com/office/drawing/2014/main" id="{1B0583CB-A389-EF42-8C0F-98C5DAFF9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67601">
            <a:off x="5353178" y="1204335"/>
            <a:ext cx="3277157" cy="21441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ІНФОРМАЦІЙНА ВІЙНА — ЦЕ БОРОТЬБА ЗА ТВОЄ СЕРЦЕ І ТВІЙ РОЗУМ">
            <a:extLst>
              <a:ext uri="{FF2B5EF4-FFF2-40B4-BE49-F238E27FC236}">
                <a16:creationId xmlns:a16="http://schemas.microsoft.com/office/drawing/2014/main" id="{AA7D5806-B414-744E-B1DC-2D0E01626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8929" y="4343400"/>
            <a:ext cx="3525653" cy="20520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27963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DB96DC0-EE2E-FA46-9CBB-53D1335B9C41}"/>
              </a:ext>
            </a:extLst>
          </p:cNvPr>
          <p:cNvSpPr>
            <a:spLocks noGrp="1"/>
          </p:cNvSpPr>
          <p:nvPr>
            <p:ph sz="quarter" idx="1"/>
          </p:nvPr>
        </p:nvSpPr>
        <p:spPr>
          <a:xfrm>
            <a:off x="152400" y="13855"/>
            <a:ext cx="8763000" cy="4873752"/>
          </a:xfrm>
        </p:spPr>
        <p:txBody>
          <a:bodyPr/>
          <a:lstStyle/>
          <a:p>
            <a:pPr marL="0" indent="0" algn="just">
              <a:buNone/>
            </a:pPr>
            <a:r>
              <a:rPr lang="uk-UA" b="1" dirty="0">
                <a:latin typeface="Times New Roman" panose="02020603050405020304" pitchFamily="18" charset="0"/>
                <a:cs typeface="Times New Roman" panose="02020603050405020304" pitchFamily="18" charset="0"/>
              </a:rPr>
              <a:t>На думку Мартіна </a:t>
            </a:r>
            <a:r>
              <a:rPr lang="uk-UA" b="1" dirty="0" err="1">
                <a:latin typeface="Times New Roman" panose="02020603050405020304" pitchFamily="18" charset="0"/>
                <a:cs typeface="Times New Roman" panose="02020603050405020304" pitchFamily="18" charset="0"/>
              </a:rPr>
              <a:t>Лібікі</a:t>
            </a:r>
            <a:r>
              <a:rPr lang="uk-UA" b="1" dirty="0">
                <a:latin typeface="Times New Roman" panose="02020603050405020304" pitchFamily="18" charset="0"/>
                <a:cs typeface="Times New Roman" panose="02020603050405020304" pitchFamily="18" charset="0"/>
              </a:rPr>
              <a:t> «…спроби повною мірою зрозуміти всі грані поняття інформаційної війни схожі на зусилля сліпих зрозуміти, наприклад, природу слона: один, торкнувшись його ноги, каже, що це дерево, інший – на хвіст каже мотузка і </a:t>
            </a:r>
            <a:r>
              <a:rPr lang="uk-UA" b="1" dirty="0" err="1">
                <a:latin typeface="Times New Roman" panose="02020603050405020304" pitchFamily="18" charset="0"/>
                <a:cs typeface="Times New Roman" panose="02020603050405020304" pitchFamily="18" charset="0"/>
              </a:rPr>
              <a:t>т.д</a:t>
            </a:r>
            <a:r>
              <a:rPr lang="uk-UA" b="1" dirty="0">
                <a:latin typeface="Times New Roman" panose="02020603050405020304" pitchFamily="18" charset="0"/>
                <a:cs typeface="Times New Roman" panose="02020603050405020304" pitchFamily="18" charset="0"/>
              </a:rPr>
              <a:t>. Чи можна так одержати правильне уявлення? Можливо, й немає слона, а є лише дерева і мотузки. Одні готові піднести під це поняття дуже багато, а інші – трактують виключно один аспект. Так само сприймаються й прояви інформаційні війни…» </a:t>
            </a:r>
          </a:p>
          <a:p>
            <a:endParaRPr lang="uk-UA" dirty="0"/>
          </a:p>
        </p:txBody>
      </p:sp>
      <p:pic>
        <p:nvPicPr>
          <p:cNvPr id="1028" name="Picture 4" descr="Мультяшный слон картинки, стоковые фото Мультяшный слон | Depositphotos">
            <a:extLst>
              <a:ext uri="{FF2B5EF4-FFF2-40B4-BE49-F238E27FC236}">
                <a16:creationId xmlns:a16="http://schemas.microsoft.com/office/drawing/2014/main" id="{F286E0BA-573E-8149-ADCA-8AA720E37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429000"/>
            <a:ext cx="5181600" cy="33108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392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C:\Users\Марьяна\Desktop\сессия\лепська\війни\загружено (5).jpg"/>
          <p:cNvPicPr>
            <a:picLocks noChangeAspect="1" noChangeArrowheads="1"/>
          </p:cNvPicPr>
          <p:nvPr/>
        </p:nvPicPr>
        <p:blipFill>
          <a:blip r:embed="rId2"/>
          <a:srcRect/>
          <a:stretch>
            <a:fillRect/>
          </a:stretch>
        </p:blipFill>
        <p:spPr bwMode="auto">
          <a:xfrm>
            <a:off x="1" y="0"/>
            <a:ext cx="9144000" cy="6858000"/>
          </a:xfrm>
          <a:prstGeom prst="rect">
            <a:avLst/>
          </a:prstGeom>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Прямоугольник 3"/>
          <p:cNvSpPr/>
          <p:nvPr/>
        </p:nvSpPr>
        <p:spPr>
          <a:xfrm>
            <a:off x="0" y="1524000"/>
            <a:ext cx="8915400"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3600" b="1" cap="all" dirty="0">
                <a:ln w="0"/>
                <a:solidFill>
                  <a:srgbClr val="FF0000"/>
                </a:solidFill>
                <a:effectLst>
                  <a:reflection blurRad="12700" stA="50000" endPos="50000" dist="5000" dir="5400000" sy="-100000" rotWithShape="0"/>
                </a:effectLst>
                <a:latin typeface="Bookman Old Style" pitchFamily="18" charset="0"/>
              </a:rPr>
              <a:t>Головне завдання </a:t>
            </a:r>
            <a:r>
              <a:rPr lang="uk-UA" sz="3600" b="1" cap="all" dirty="0">
                <a:ln w="0"/>
                <a:solidFill>
                  <a:schemeClr val="bg1"/>
                </a:solidFill>
                <a:effectLst>
                  <a:reflection blurRad="12700" stA="50000" endPos="50000" dist="5000" dir="5400000" sy="-100000" rotWithShape="0"/>
                </a:effectLst>
                <a:latin typeface="Bookman Old Style" pitchFamily="18" charset="0"/>
              </a:rPr>
              <a:t>інформаційних воїн полягає у </a:t>
            </a:r>
            <a:r>
              <a:rPr lang="uk-UA" sz="3600" b="1" cap="all" dirty="0">
                <a:ln w="0"/>
                <a:solidFill>
                  <a:srgbClr val="FF0000"/>
                </a:solidFill>
                <a:effectLst>
                  <a:reflection blurRad="12700" stA="50000" endPos="50000" dist="5000" dir="5400000" sy="-100000" rotWithShape="0"/>
                </a:effectLst>
                <a:latin typeface="Bookman Old Style" pitchFamily="18" charset="0"/>
              </a:rPr>
              <a:t>маніпулюванні масами</a:t>
            </a:r>
            <a:endParaRPr lang="ru-RU" sz="3600" b="1" cap="all" spc="0" dirty="0">
              <a:ln w="0"/>
              <a:solidFill>
                <a:srgbClr val="FF0000"/>
              </a:solidFill>
              <a:effectLst>
                <a:reflection blurRad="12700" stA="50000" endPos="50000" dist="5000" dir="5400000" sy="-100000" rotWithShape="0"/>
              </a:effectLst>
              <a:latin typeface="Bookman Old Style"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EF959101-54F1-524A-BE35-CDDA0D633FE4}"/>
              </a:ext>
            </a:extLst>
          </p:cNvPr>
          <p:cNvSpPr>
            <a:spLocks noGrp="1"/>
          </p:cNvSpPr>
          <p:nvPr>
            <p:ph sz="quarter" idx="1"/>
          </p:nvPr>
        </p:nvSpPr>
        <p:spPr>
          <a:xfrm>
            <a:off x="0" y="3813048"/>
            <a:ext cx="9067800" cy="3044952"/>
          </a:xfrm>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p:spPr>
        <p:txBody>
          <a:bodyPr>
            <a:noAutofit/>
          </a:bodyPr>
          <a:lstStyle/>
          <a:p>
            <a:pPr marL="0" indent="0" algn="just">
              <a:buNone/>
            </a:pPr>
            <a:r>
              <a:rPr lang="ru-RU" sz="3200" b="1" i="1" u="sng" dirty="0" err="1">
                <a:solidFill>
                  <a:srgbClr val="FF0000"/>
                </a:solidFill>
                <a:latin typeface="Arial Black" panose="020B0A04020102020204" pitchFamily="34" charset="0"/>
              </a:rPr>
              <a:t>Маніпуляція</a:t>
            </a:r>
            <a:r>
              <a:rPr lang="ru-RU" sz="2800" b="1" u="sng" dirty="0">
                <a:solidFill>
                  <a:srgbClr val="FF0000"/>
                </a:solidFill>
              </a:rPr>
              <a:t> </a:t>
            </a:r>
            <a:r>
              <a:rPr lang="ru-RU" sz="2400" dirty="0"/>
              <a:t> - </a:t>
            </a:r>
            <a:r>
              <a:rPr lang="ru-RU" sz="2400" b="1" dirty="0" err="1">
                <a:solidFill>
                  <a:srgbClr val="002060"/>
                </a:solidFill>
              </a:rPr>
              <a:t>різновид</a:t>
            </a:r>
            <a:r>
              <a:rPr lang="ru-RU" sz="2400" b="1" dirty="0">
                <a:solidFill>
                  <a:srgbClr val="002060"/>
                </a:solidFill>
              </a:rPr>
              <a:t> </a:t>
            </a:r>
            <a:r>
              <a:rPr lang="ru-RU" sz="2400" b="1" dirty="0" err="1">
                <a:solidFill>
                  <a:srgbClr val="002060"/>
                </a:solidFill>
              </a:rPr>
              <a:t>соціального</a:t>
            </a:r>
            <a:r>
              <a:rPr lang="ru-RU" sz="2400" b="1" dirty="0">
                <a:solidFill>
                  <a:srgbClr val="002060"/>
                </a:solidFill>
              </a:rPr>
              <a:t> </a:t>
            </a:r>
            <a:r>
              <a:rPr lang="ru-RU" sz="2400" b="1" dirty="0" err="1">
                <a:solidFill>
                  <a:srgbClr val="002060"/>
                </a:solidFill>
              </a:rPr>
              <a:t>впливу</a:t>
            </a:r>
            <a:r>
              <a:rPr lang="ru-RU" sz="2400" b="1" dirty="0">
                <a:solidFill>
                  <a:srgbClr val="002060"/>
                </a:solidFill>
              </a:rPr>
              <a:t>, </a:t>
            </a:r>
            <a:r>
              <a:rPr lang="ru-RU" sz="2400" b="1" dirty="0" err="1">
                <a:solidFill>
                  <a:srgbClr val="002060"/>
                </a:solidFill>
              </a:rPr>
              <a:t>який</a:t>
            </a:r>
            <a:r>
              <a:rPr lang="ru-RU" sz="2400" b="1" dirty="0">
                <a:solidFill>
                  <a:srgbClr val="002060"/>
                </a:solidFill>
              </a:rPr>
              <a:t> </a:t>
            </a:r>
            <a:r>
              <a:rPr lang="ru-RU" sz="2400" b="1" dirty="0" err="1">
                <a:solidFill>
                  <a:srgbClr val="002060"/>
                </a:solidFill>
              </a:rPr>
              <a:t>використовується</a:t>
            </a:r>
            <a:r>
              <a:rPr lang="ru-RU" sz="2400" b="1" dirty="0">
                <a:solidFill>
                  <a:srgbClr val="002060"/>
                </a:solidFill>
              </a:rPr>
              <a:t> для </a:t>
            </a:r>
            <a:r>
              <a:rPr lang="ru-RU" sz="2400" b="1" i="1" dirty="0" err="1">
                <a:solidFill>
                  <a:srgbClr val="FF0000"/>
                </a:solidFill>
              </a:rPr>
              <a:t>прихованого</a:t>
            </a:r>
            <a:r>
              <a:rPr lang="ru-RU" sz="2400" b="1" i="1" dirty="0">
                <a:solidFill>
                  <a:srgbClr val="FF0000"/>
                </a:solidFill>
              </a:rPr>
              <a:t> </a:t>
            </a:r>
            <a:r>
              <a:rPr lang="ru-RU" sz="2400" b="1" i="1" dirty="0" err="1">
                <a:solidFill>
                  <a:srgbClr val="FF0000"/>
                </a:solidFill>
              </a:rPr>
              <a:t>впровадження</a:t>
            </a:r>
            <a:r>
              <a:rPr lang="ru-RU" sz="2400" b="1" i="1" dirty="0">
                <a:solidFill>
                  <a:srgbClr val="FF0000"/>
                </a:solidFill>
              </a:rPr>
              <a:t> в </a:t>
            </a:r>
            <a:r>
              <a:rPr lang="ru-RU" sz="2400" b="1" i="1" dirty="0" err="1">
                <a:solidFill>
                  <a:srgbClr val="FF0000"/>
                </a:solidFill>
              </a:rPr>
              <a:t>психіку</a:t>
            </a:r>
            <a:r>
              <a:rPr lang="ru-RU" sz="2400" b="1" dirty="0"/>
              <a:t> </a:t>
            </a:r>
            <a:r>
              <a:rPr lang="ru-RU" sz="2400" b="1" dirty="0" err="1">
                <a:solidFill>
                  <a:srgbClr val="002060"/>
                </a:solidFill>
              </a:rPr>
              <a:t>жертви</a:t>
            </a:r>
            <a:r>
              <a:rPr lang="ru-RU" sz="2400" b="1" dirty="0">
                <a:solidFill>
                  <a:srgbClr val="002060"/>
                </a:solidFill>
              </a:rPr>
              <a:t> (особи, </a:t>
            </a:r>
            <a:r>
              <a:rPr lang="ru-RU" sz="2400" b="1" dirty="0" err="1">
                <a:solidFill>
                  <a:srgbClr val="002060"/>
                </a:solidFill>
              </a:rPr>
              <a:t>групи</a:t>
            </a:r>
            <a:r>
              <a:rPr lang="ru-RU" sz="2400" b="1" dirty="0">
                <a:solidFill>
                  <a:srgbClr val="002060"/>
                </a:solidFill>
              </a:rPr>
              <a:t> </a:t>
            </a:r>
            <a:r>
              <a:rPr lang="ru-RU" sz="2400" b="1" dirty="0" err="1">
                <a:solidFill>
                  <a:srgbClr val="002060"/>
                </a:solidFill>
              </a:rPr>
              <a:t>осіб</a:t>
            </a:r>
            <a:r>
              <a:rPr lang="ru-RU" sz="2400" b="1" dirty="0">
                <a:solidFill>
                  <a:srgbClr val="002060"/>
                </a:solidFill>
              </a:rPr>
              <a:t>) </a:t>
            </a:r>
            <a:r>
              <a:rPr lang="ru-RU" sz="2400" b="1" dirty="0" err="1">
                <a:solidFill>
                  <a:srgbClr val="002060"/>
                </a:solidFill>
              </a:rPr>
              <a:t>цілей</a:t>
            </a:r>
            <a:r>
              <a:rPr lang="ru-RU" sz="2400" b="1" dirty="0">
                <a:solidFill>
                  <a:srgbClr val="002060"/>
                </a:solidFill>
              </a:rPr>
              <a:t>, </a:t>
            </a:r>
            <a:r>
              <a:rPr lang="ru-RU" sz="2400" b="1" dirty="0" err="1">
                <a:solidFill>
                  <a:srgbClr val="002060"/>
                </a:solidFill>
              </a:rPr>
              <a:t>бажань</a:t>
            </a:r>
            <a:r>
              <a:rPr lang="ru-RU" sz="2400" b="1" dirty="0">
                <a:solidFill>
                  <a:srgbClr val="002060"/>
                </a:solidFill>
              </a:rPr>
              <a:t>, </a:t>
            </a:r>
            <a:r>
              <a:rPr lang="ru-RU" sz="2400" b="1" dirty="0" err="1">
                <a:solidFill>
                  <a:srgbClr val="002060"/>
                </a:solidFill>
              </a:rPr>
              <a:t>намірів</a:t>
            </a:r>
            <a:r>
              <a:rPr lang="ru-RU" sz="2400" b="1" dirty="0">
                <a:solidFill>
                  <a:srgbClr val="002060"/>
                </a:solidFill>
              </a:rPr>
              <a:t>, </a:t>
            </a:r>
            <a:r>
              <a:rPr lang="ru-RU" sz="2400" b="1" dirty="0" err="1">
                <a:solidFill>
                  <a:srgbClr val="002060"/>
                </a:solidFill>
              </a:rPr>
              <a:t>відносин</a:t>
            </a:r>
            <a:r>
              <a:rPr lang="ru-RU" sz="2400" b="1" dirty="0">
                <a:solidFill>
                  <a:srgbClr val="002060"/>
                </a:solidFill>
              </a:rPr>
              <a:t> </a:t>
            </a:r>
            <a:r>
              <a:rPr lang="ru-RU" sz="2400" b="1" dirty="0" err="1">
                <a:solidFill>
                  <a:srgbClr val="002060"/>
                </a:solidFill>
              </a:rPr>
              <a:t>або</a:t>
            </a:r>
            <a:r>
              <a:rPr lang="ru-RU" sz="2400" b="1" dirty="0">
                <a:solidFill>
                  <a:srgbClr val="002060"/>
                </a:solidFill>
              </a:rPr>
              <a:t> установок </a:t>
            </a:r>
            <a:r>
              <a:rPr lang="ru-RU" sz="2400" b="1" dirty="0" err="1">
                <a:solidFill>
                  <a:srgbClr val="002060"/>
                </a:solidFill>
              </a:rPr>
              <a:t>маніпулятора</a:t>
            </a:r>
            <a:r>
              <a:rPr lang="ru-RU" sz="2400" b="1" dirty="0">
                <a:solidFill>
                  <a:srgbClr val="002060"/>
                </a:solidFill>
              </a:rPr>
              <a:t>, </a:t>
            </a:r>
            <a:r>
              <a:rPr lang="ru-RU" sz="2400" b="1" dirty="0" err="1">
                <a:solidFill>
                  <a:srgbClr val="002060"/>
                </a:solidFill>
              </a:rPr>
              <a:t>які</a:t>
            </a:r>
            <a:r>
              <a:rPr lang="ru-RU" sz="2400" b="1" dirty="0">
                <a:solidFill>
                  <a:srgbClr val="002060"/>
                </a:solidFill>
              </a:rPr>
              <a:t> не </a:t>
            </a:r>
            <a:r>
              <a:rPr lang="ru-RU" sz="2400" b="1" dirty="0" err="1">
                <a:solidFill>
                  <a:srgbClr val="002060"/>
                </a:solidFill>
              </a:rPr>
              <a:t>збігаються</a:t>
            </a:r>
            <a:r>
              <a:rPr lang="ru-RU" sz="2400" b="1" dirty="0">
                <a:solidFill>
                  <a:srgbClr val="002060"/>
                </a:solidFill>
              </a:rPr>
              <a:t> з актуально </a:t>
            </a:r>
            <a:r>
              <a:rPr lang="ru-RU" sz="2400" b="1" dirty="0" err="1">
                <a:solidFill>
                  <a:srgbClr val="002060"/>
                </a:solidFill>
              </a:rPr>
              <a:t>існуючими</a:t>
            </a:r>
            <a:r>
              <a:rPr lang="ru-RU" sz="2400" b="1" dirty="0">
                <a:solidFill>
                  <a:srgbClr val="002060"/>
                </a:solidFill>
              </a:rPr>
              <a:t> потребами </a:t>
            </a:r>
            <a:r>
              <a:rPr lang="ru-RU" sz="2400" b="1" dirty="0" err="1">
                <a:solidFill>
                  <a:srgbClr val="002060"/>
                </a:solidFill>
              </a:rPr>
              <a:t>жертви</a:t>
            </a:r>
            <a:r>
              <a:rPr lang="ru-RU" sz="2400" b="1" dirty="0">
                <a:solidFill>
                  <a:srgbClr val="002060"/>
                </a:solidFill>
              </a:rPr>
              <a:t>. </a:t>
            </a:r>
            <a:r>
              <a:rPr lang="ru-RU" sz="2400" b="1" dirty="0" err="1">
                <a:solidFill>
                  <a:srgbClr val="002060"/>
                </a:solidFill>
              </a:rPr>
              <a:t>Це</a:t>
            </a:r>
            <a:r>
              <a:rPr lang="ru-RU" sz="2400" b="1" dirty="0">
                <a:solidFill>
                  <a:srgbClr val="002060"/>
                </a:solidFill>
              </a:rPr>
              <a:t> </a:t>
            </a:r>
            <a:r>
              <a:rPr lang="ru-RU" sz="2400" b="1" i="1" dirty="0" err="1">
                <a:solidFill>
                  <a:srgbClr val="FF0000"/>
                </a:solidFill>
              </a:rPr>
              <a:t>приховане</a:t>
            </a:r>
            <a:r>
              <a:rPr lang="ru-RU" sz="2400" b="1" i="1" dirty="0">
                <a:solidFill>
                  <a:srgbClr val="FF0000"/>
                </a:solidFill>
              </a:rPr>
              <a:t> </a:t>
            </a:r>
            <a:r>
              <a:rPr lang="ru-RU" sz="2400" b="1" i="1" dirty="0" err="1">
                <a:solidFill>
                  <a:srgbClr val="FF0000"/>
                </a:solidFill>
              </a:rPr>
              <a:t>управління</a:t>
            </a:r>
            <a:r>
              <a:rPr lang="ru-RU" sz="2400" b="1" i="1" dirty="0">
                <a:solidFill>
                  <a:srgbClr val="FF0000"/>
                </a:solidFill>
              </a:rPr>
              <a:t> людьми та </a:t>
            </a:r>
            <a:r>
              <a:rPr lang="ru-RU" sz="2400" b="1" i="1" dirty="0" err="1">
                <a:solidFill>
                  <a:srgbClr val="FF0000"/>
                </a:solidFill>
              </a:rPr>
              <a:t>їх</a:t>
            </a:r>
            <a:r>
              <a:rPr lang="ru-RU" sz="2400" b="1" i="1" dirty="0">
                <a:solidFill>
                  <a:srgbClr val="FF0000"/>
                </a:solidFill>
              </a:rPr>
              <a:t> </a:t>
            </a:r>
            <a:r>
              <a:rPr lang="ru-RU" sz="2400" b="1" i="1" dirty="0" err="1">
                <a:solidFill>
                  <a:srgbClr val="FF0000"/>
                </a:solidFill>
              </a:rPr>
              <a:t>поведінкою</a:t>
            </a:r>
            <a:r>
              <a:rPr lang="ru-RU" sz="2400" b="1" i="1" dirty="0">
                <a:solidFill>
                  <a:srgbClr val="FF0000"/>
                </a:solidFill>
              </a:rPr>
              <a:t>.</a:t>
            </a:r>
          </a:p>
        </p:txBody>
      </p:sp>
      <p:pic>
        <p:nvPicPr>
          <p:cNvPr id="5" name="Picture 2" descr="Картинки по запросу картинки на тему коммуникация">
            <a:extLst>
              <a:ext uri="{FF2B5EF4-FFF2-40B4-BE49-F238E27FC236}">
                <a16:creationId xmlns:a16="http://schemas.microsoft.com/office/drawing/2014/main" id="{D83FD19A-259B-0644-97D4-D99F0ABCD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281"/>
            <a:ext cx="5486400" cy="3807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244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1371600"/>
            <a:ext cx="9144000" cy="5486400"/>
          </a:xfrm>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ln>
            <a:solidFill>
              <a:schemeClr val="bg1"/>
            </a:solidFill>
          </a:ln>
        </p:spPr>
        <p:style>
          <a:lnRef idx="2">
            <a:schemeClr val="accent1"/>
          </a:lnRef>
          <a:fillRef idx="1">
            <a:schemeClr val="lt1"/>
          </a:fillRef>
          <a:effectRef idx="0">
            <a:schemeClr val="accent1"/>
          </a:effectRef>
          <a:fontRef idx="minor">
            <a:schemeClr val="dk1"/>
          </a:fontRef>
        </p:style>
        <p:txBody>
          <a:bodyPr>
            <a:normAutofit/>
          </a:bodyPr>
          <a:lstStyle/>
          <a:p>
            <a:r>
              <a:rPr lang="ru-RU" dirty="0" err="1">
                <a:latin typeface="Bookman Old Style" pitchFamily="18" charset="0"/>
                <a:cs typeface="Courier New" pitchFamily="49" charset="0"/>
              </a:rPr>
              <a:t>внесенні</a:t>
            </a:r>
            <a:r>
              <a:rPr lang="ru-RU" dirty="0">
                <a:latin typeface="Bookman Old Style" pitchFamily="18" charset="0"/>
                <a:cs typeface="Courier New" pitchFamily="49" charset="0"/>
              </a:rPr>
              <a:t> у </a:t>
            </a:r>
            <a:r>
              <a:rPr lang="ru-RU" dirty="0" err="1">
                <a:latin typeface="Bookman Old Style" pitchFamily="18" charset="0"/>
                <a:cs typeface="Courier New" pitchFamily="49" charset="0"/>
              </a:rPr>
              <a:t>суспільну</a:t>
            </a:r>
            <a:r>
              <a:rPr lang="ru-RU" dirty="0">
                <a:latin typeface="Bookman Old Style" pitchFamily="18" charset="0"/>
                <a:cs typeface="Courier New" pitchFamily="49" charset="0"/>
              </a:rPr>
              <a:t> та </a:t>
            </a:r>
            <a:r>
              <a:rPr lang="ru-RU" dirty="0" err="1">
                <a:latin typeface="Bookman Old Style" pitchFamily="18" charset="0"/>
                <a:cs typeface="Courier New" pitchFamily="49" charset="0"/>
              </a:rPr>
              <a:t>індивідуальну</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свідомість</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ворожих</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шкідливих</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ідей</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та</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поглядів</a:t>
            </a:r>
            <a:r>
              <a:rPr lang="ru-RU" dirty="0">
                <a:latin typeface="Bookman Old Style" pitchFamily="18" charset="0"/>
                <a:cs typeface="Courier New" pitchFamily="49" charset="0"/>
              </a:rPr>
              <a:t>;</a:t>
            </a:r>
          </a:p>
          <a:p>
            <a:r>
              <a:rPr lang="ru-RU" dirty="0" err="1">
                <a:latin typeface="Bookman Old Style" pitchFamily="18" charset="0"/>
                <a:cs typeface="Courier New" pitchFamily="49" charset="0"/>
              </a:rPr>
              <a:t>дезорієнтації</a:t>
            </a:r>
            <a:r>
              <a:rPr lang="ru-RU" dirty="0">
                <a:latin typeface="Bookman Old Style" pitchFamily="18" charset="0"/>
                <a:cs typeface="Courier New" pitchFamily="49" charset="0"/>
              </a:rPr>
              <a:t> та </a:t>
            </a:r>
            <a:r>
              <a:rPr lang="ru-RU" dirty="0" err="1">
                <a:latin typeface="Bookman Old Style" pitchFamily="18" charset="0"/>
                <a:cs typeface="Courier New" pitchFamily="49" charset="0"/>
              </a:rPr>
              <a:t>дезінформації</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мас</a:t>
            </a:r>
            <a:r>
              <a:rPr lang="ru-RU" dirty="0">
                <a:latin typeface="Bookman Old Style" pitchFamily="18" charset="0"/>
                <a:cs typeface="Courier New" pitchFamily="49" charset="0"/>
              </a:rPr>
              <a:t>; </a:t>
            </a:r>
            <a:br>
              <a:rPr lang="ru-RU" dirty="0">
                <a:latin typeface="Bookman Old Style" pitchFamily="18" charset="0"/>
                <a:cs typeface="Courier New" pitchFamily="49" charset="0"/>
              </a:rPr>
            </a:br>
            <a:endParaRPr lang="ru-RU" dirty="0">
              <a:latin typeface="Bookman Old Style" pitchFamily="18" charset="0"/>
              <a:cs typeface="Courier New" pitchFamily="49" charset="0"/>
            </a:endParaRPr>
          </a:p>
          <a:p>
            <a:r>
              <a:rPr lang="ru-RU" dirty="0" err="1">
                <a:latin typeface="Bookman Old Style" pitchFamily="18" charset="0"/>
                <a:cs typeface="Courier New" pitchFamily="49" charset="0"/>
              </a:rPr>
              <a:t>послабленні</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певних</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переконань</a:t>
            </a:r>
            <a:r>
              <a:rPr lang="ru-RU" dirty="0">
                <a:latin typeface="Bookman Old Style" pitchFamily="18" charset="0"/>
                <a:cs typeface="Courier New" pitchFamily="49" charset="0"/>
              </a:rPr>
              <a:t>,</a:t>
            </a:r>
          </a:p>
          <a:p>
            <a:pPr>
              <a:buNone/>
            </a:pP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устоїв</a:t>
            </a:r>
            <a:r>
              <a:rPr lang="ru-RU" dirty="0">
                <a:latin typeface="Bookman Old Style" pitchFamily="18" charset="0"/>
                <a:cs typeface="Courier New" pitchFamily="49" charset="0"/>
              </a:rPr>
              <a:t>; </a:t>
            </a:r>
            <a:br>
              <a:rPr lang="ru-RU" dirty="0">
                <a:latin typeface="Bookman Old Style" pitchFamily="18" charset="0"/>
                <a:cs typeface="Courier New" pitchFamily="49" charset="0"/>
              </a:rPr>
            </a:br>
            <a:endParaRPr lang="ru-RU" dirty="0">
              <a:latin typeface="Bookman Old Style" pitchFamily="18" charset="0"/>
              <a:cs typeface="Courier New" pitchFamily="49" charset="0"/>
            </a:endParaRPr>
          </a:p>
          <a:p>
            <a:r>
              <a:rPr lang="ru-RU" dirty="0" err="1">
                <a:latin typeface="Bookman Old Style" pitchFamily="18" charset="0"/>
                <a:cs typeface="Courier New" pitchFamily="49" charset="0"/>
              </a:rPr>
              <a:t>залякуванні</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свого</a:t>
            </a:r>
            <a:r>
              <a:rPr lang="ru-RU" dirty="0">
                <a:latin typeface="Bookman Old Style" pitchFamily="18" charset="0"/>
                <a:cs typeface="Courier New" pitchFamily="49" charset="0"/>
              </a:rPr>
              <a:t> народу </a:t>
            </a:r>
          </a:p>
          <a:p>
            <a:pPr>
              <a:buNone/>
            </a:pPr>
            <a:r>
              <a:rPr lang="ru-RU" dirty="0">
                <a:latin typeface="Bookman Old Style" pitchFamily="18" charset="0"/>
                <a:cs typeface="Courier New" pitchFamily="49" charset="0"/>
              </a:rPr>
              <a:t>образом ворога</a:t>
            </a:r>
            <a:br>
              <a:rPr lang="ru-RU" dirty="0">
                <a:latin typeface="Bookman Old Style" pitchFamily="18" charset="0"/>
                <a:cs typeface="Courier New" pitchFamily="49" charset="0"/>
              </a:rPr>
            </a:br>
            <a:endParaRPr lang="ru-RU" dirty="0">
              <a:latin typeface="Bookman Old Style" pitchFamily="18" charset="0"/>
              <a:cs typeface="Courier New" pitchFamily="49" charset="0"/>
            </a:endParaRPr>
          </a:p>
          <a:p>
            <a:r>
              <a:rPr lang="ru-RU" dirty="0" err="1">
                <a:latin typeface="Bookman Old Style" pitchFamily="18" charset="0"/>
                <a:cs typeface="Courier New" pitchFamily="49" charset="0"/>
              </a:rPr>
              <a:t>залякуванні</a:t>
            </a:r>
            <a:r>
              <a:rPr lang="ru-RU" dirty="0">
                <a:latin typeface="Bookman Old Style" pitchFamily="18" charset="0"/>
                <a:cs typeface="Courier New" pitchFamily="49" charset="0"/>
              </a:rPr>
              <a:t> супротивника </a:t>
            </a:r>
            <a:r>
              <a:rPr lang="ru-RU" dirty="0" err="1">
                <a:latin typeface="Bookman Old Style" pitchFamily="18" charset="0"/>
                <a:cs typeface="Courier New" pitchFamily="49" charset="0"/>
              </a:rPr>
              <a:t>своєю</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могутністю</a:t>
            </a:r>
            <a:r>
              <a:rPr lang="ru-RU" dirty="0">
                <a:latin typeface="Bookman Old Style" pitchFamily="18" charset="0"/>
                <a:cs typeface="Courier New" pitchFamily="49" charset="0"/>
              </a:rPr>
              <a:t>;</a:t>
            </a:r>
          </a:p>
          <a:p>
            <a:r>
              <a:rPr lang="ru-RU" dirty="0" err="1">
                <a:latin typeface="Bookman Old Style" pitchFamily="18" charset="0"/>
                <a:cs typeface="Courier New" pitchFamily="49" charset="0"/>
              </a:rPr>
              <a:t>забезпечення</a:t>
            </a:r>
            <a:r>
              <a:rPr lang="ru-RU" dirty="0">
                <a:latin typeface="Bookman Old Style" pitchFamily="18" charset="0"/>
                <a:cs typeface="Courier New" pitchFamily="49" charset="0"/>
              </a:rPr>
              <a:t> ринку </a:t>
            </a:r>
            <a:r>
              <a:rPr lang="ru-RU" dirty="0" err="1">
                <a:latin typeface="Bookman Old Style" pitchFamily="18" charset="0"/>
                <a:cs typeface="Courier New" pitchFamily="49" charset="0"/>
              </a:rPr>
              <a:t>збуту</a:t>
            </a:r>
            <a:r>
              <a:rPr lang="ru-RU" dirty="0">
                <a:latin typeface="Bookman Old Style" pitchFamily="18" charset="0"/>
                <a:cs typeface="Courier New" pitchFamily="49" charset="0"/>
              </a:rPr>
              <a:t> для </a:t>
            </a:r>
            <a:r>
              <a:rPr lang="ru-RU" dirty="0" err="1">
                <a:latin typeface="Bookman Old Style" pitchFamily="18" charset="0"/>
                <a:cs typeface="Courier New" pitchFamily="49" charset="0"/>
              </a:rPr>
              <a:t>своєї</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економіки</a:t>
            </a:r>
            <a:r>
              <a:rPr lang="ru-RU" dirty="0">
                <a:latin typeface="Bookman Old Style" pitchFamily="18" charset="0"/>
                <a:cs typeface="Courier New" pitchFamily="49" charset="0"/>
              </a:rPr>
              <a:t>.</a:t>
            </a:r>
          </a:p>
          <a:p>
            <a:pPr>
              <a:buNone/>
            </a:pPr>
            <a:r>
              <a:rPr lang="ru-RU" dirty="0">
                <a:latin typeface="Bookman Old Style" pitchFamily="18" charset="0"/>
                <a:cs typeface="Courier New" pitchFamily="49" charset="0"/>
              </a:rPr>
              <a:t>     </a:t>
            </a:r>
          </a:p>
          <a:p>
            <a:endParaRPr lang="ru-RU" dirty="0"/>
          </a:p>
        </p:txBody>
      </p:sp>
      <p:sp>
        <p:nvSpPr>
          <p:cNvPr id="4" name="Прямоугольник 3"/>
          <p:cNvSpPr/>
          <p:nvPr/>
        </p:nvSpPr>
        <p:spPr>
          <a:xfrm rot="10800000" flipV="1">
            <a:off x="304800" y="74964"/>
            <a:ext cx="838200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000" b="1" cap="all" spc="0" dirty="0">
                <a:ln w="0"/>
                <a:solidFill>
                  <a:schemeClr val="accent1">
                    <a:lumMod val="75000"/>
                  </a:schemeClr>
                </a:solidFill>
                <a:effectLst>
                  <a:reflection blurRad="12700" stA="50000" endPos="50000" dist="5000" dir="5400000" sy="-100000" rotWithShape="0"/>
                </a:effectLst>
                <a:latin typeface="Bookman Old Style" pitchFamily="18" charset="0"/>
              </a:rPr>
              <a:t>Мета </a:t>
            </a:r>
            <a:r>
              <a:rPr lang="ru-RU" sz="4000" b="1" cap="all" spc="0" dirty="0" err="1">
                <a:ln w="0"/>
                <a:solidFill>
                  <a:schemeClr val="accent1">
                    <a:lumMod val="75000"/>
                  </a:schemeClr>
                </a:solidFill>
                <a:effectLst>
                  <a:reflection blurRad="12700" stA="50000" endPos="50000" dist="5000" dir="5400000" sy="-100000" rotWithShape="0"/>
                </a:effectLst>
                <a:latin typeface="Bookman Old Style" pitchFamily="18" charset="0"/>
              </a:rPr>
              <a:t>маніпуляції</a:t>
            </a:r>
            <a:r>
              <a:rPr lang="ru-RU" sz="4000" b="1" cap="all" spc="0" dirty="0">
                <a:ln w="0"/>
                <a:solidFill>
                  <a:schemeClr val="accent1">
                    <a:lumMod val="75000"/>
                  </a:schemeClr>
                </a:solidFill>
                <a:effectLst>
                  <a:reflection blurRad="12700" stA="50000" endPos="50000" dist="5000" dir="5400000" sy="-100000" rotWithShape="0"/>
                </a:effectLst>
                <a:latin typeface="Bookman Old Style" pitchFamily="18" charset="0"/>
              </a:rPr>
              <a:t> </a:t>
            </a:r>
            <a:r>
              <a:rPr lang="ru-RU" sz="4000" b="1" cap="all" spc="0" dirty="0" err="1">
                <a:ln w="0"/>
                <a:solidFill>
                  <a:schemeClr val="accent1">
                    <a:lumMod val="75000"/>
                  </a:schemeClr>
                </a:solidFill>
                <a:effectLst>
                  <a:reflection blurRad="12700" stA="50000" endPos="50000" dist="5000" dir="5400000" sy="-100000" rotWithShape="0"/>
                </a:effectLst>
                <a:latin typeface="Bookman Old Style" pitchFamily="18" charset="0"/>
              </a:rPr>
              <a:t>найчастіше</a:t>
            </a:r>
            <a:r>
              <a:rPr lang="ru-RU" sz="4000" b="1" cap="all" spc="0" dirty="0">
                <a:ln w="0"/>
                <a:solidFill>
                  <a:schemeClr val="accent1">
                    <a:lumMod val="75000"/>
                  </a:schemeClr>
                </a:solidFill>
                <a:effectLst>
                  <a:reflection blurRad="12700" stA="50000" endPos="50000" dist="5000" dir="5400000" sy="-100000" rotWithShape="0"/>
                </a:effectLst>
                <a:latin typeface="Bookman Old Style" pitchFamily="18" charset="0"/>
              </a:rPr>
              <a:t> </a:t>
            </a:r>
            <a:r>
              <a:rPr lang="ru-RU" sz="4000" b="1" cap="all" spc="0" dirty="0" err="1">
                <a:ln w="0"/>
                <a:solidFill>
                  <a:schemeClr val="accent1">
                    <a:lumMod val="75000"/>
                  </a:schemeClr>
                </a:solidFill>
                <a:effectLst>
                  <a:reflection blurRad="12700" stA="50000" endPos="50000" dist="5000" dir="5400000" sy="-100000" rotWithShape="0"/>
                </a:effectLst>
                <a:latin typeface="Bookman Old Style" pitchFamily="18" charset="0"/>
              </a:rPr>
              <a:t>полягає</a:t>
            </a:r>
            <a:r>
              <a:rPr lang="ru-RU" sz="4000" b="1" cap="all" spc="0" dirty="0">
                <a:ln w="0"/>
                <a:solidFill>
                  <a:schemeClr val="accent1">
                    <a:lumMod val="75000"/>
                  </a:schemeClr>
                </a:solidFill>
                <a:effectLst>
                  <a:reflection blurRad="12700" stA="50000" endPos="50000" dist="5000" dir="5400000" sy="-100000" rotWithShape="0"/>
                </a:effectLst>
                <a:latin typeface="Bookman Old Style" pitchFamily="18" charset="0"/>
              </a:rPr>
              <a:t> у:</a:t>
            </a:r>
          </a:p>
        </p:txBody>
      </p:sp>
      <p:pic>
        <p:nvPicPr>
          <p:cNvPr id="40961" name="Picture 1" descr="C:\Users\Марьяна\Desktop\сессия\лепська\війни\images (7).jpg"/>
          <p:cNvPicPr>
            <a:picLocks noChangeAspect="1" noChangeArrowheads="1"/>
          </p:cNvPicPr>
          <p:nvPr/>
        </p:nvPicPr>
        <p:blipFill>
          <a:blip r:embed="rId2"/>
          <a:srcRect/>
          <a:stretch>
            <a:fillRect/>
          </a:stretch>
        </p:blipFill>
        <p:spPr bwMode="auto">
          <a:xfrm>
            <a:off x="5562599" y="2971800"/>
            <a:ext cx="3584643" cy="2514600"/>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FDAFA4C-C310-404C-A3BB-489AF84C1248}"/>
              </a:ext>
            </a:extLst>
          </p:cNvPr>
          <p:cNvSpPr>
            <a:spLocks noGrp="1"/>
          </p:cNvSpPr>
          <p:nvPr>
            <p:ph sz="quarter" idx="1"/>
          </p:nvPr>
        </p:nvSpPr>
        <p:spPr>
          <a:xfrm>
            <a:off x="533400" y="1143000"/>
            <a:ext cx="8229600" cy="5330952"/>
          </a:xfrm>
        </p:spPr>
        <p:txBody>
          <a:bodyPr>
            <a:normAutofit fontScale="92500" lnSpcReduction="10000"/>
          </a:bodyPr>
          <a:lstStyle/>
          <a:p>
            <a:r>
              <a:rPr lang="ru-RU" dirty="0"/>
              <a:t>1. </a:t>
            </a:r>
            <a:r>
              <a:rPr lang="ru-RU" b="1" dirty="0" err="1">
                <a:solidFill>
                  <a:srgbClr val="FF0000"/>
                </a:solidFill>
              </a:rPr>
              <a:t>Дезінформація</a:t>
            </a:r>
            <a:r>
              <a:rPr lang="ru-RU" b="1" dirty="0">
                <a:solidFill>
                  <a:srgbClr val="FF0000"/>
                </a:solidFill>
              </a:rPr>
              <a:t> (обман) </a:t>
            </a:r>
            <a:r>
              <a:rPr lang="ru-RU" dirty="0"/>
              <a:t>- </a:t>
            </a:r>
            <a:r>
              <a:rPr lang="ru-RU" dirty="0" err="1"/>
              <a:t>спосіб</a:t>
            </a:r>
            <a:r>
              <a:rPr lang="ru-RU" dirty="0"/>
              <a:t> </a:t>
            </a:r>
            <a:r>
              <a:rPr lang="ru-RU" dirty="0" err="1"/>
              <a:t>психологічного</a:t>
            </a:r>
            <a:r>
              <a:rPr lang="ru-RU" dirty="0"/>
              <a:t> </a:t>
            </a:r>
            <a:r>
              <a:rPr lang="ru-RU" dirty="0" err="1"/>
              <a:t>впливу</a:t>
            </a:r>
            <a:r>
              <a:rPr lang="ru-RU" dirty="0"/>
              <a:t>, </a:t>
            </a:r>
            <a:r>
              <a:rPr lang="ru-RU" dirty="0" err="1"/>
              <a:t>який</a:t>
            </a:r>
            <a:r>
              <a:rPr lang="ru-RU" dirty="0"/>
              <a:t> </a:t>
            </a:r>
            <a:r>
              <a:rPr lang="ru-RU" dirty="0" err="1"/>
              <a:t>полягає</a:t>
            </a:r>
            <a:r>
              <a:rPr lang="ru-RU" dirty="0"/>
              <a:t> в </a:t>
            </a:r>
            <a:r>
              <a:rPr lang="ru-RU" dirty="0" err="1"/>
              <a:t>навмисному</a:t>
            </a:r>
            <a:r>
              <a:rPr lang="ru-RU" dirty="0"/>
              <a:t> </a:t>
            </a:r>
            <a:r>
              <a:rPr lang="ru-RU" dirty="0" err="1"/>
              <a:t>наданні</a:t>
            </a:r>
            <a:r>
              <a:rPr lang="ru-RU" dirty="0"/>
              <a:t> </a:t>
            </a:r>
            <a:r>
              <a:rPr lang="ru-RU" dirty="0" err="1"/>
              <a:t>суперникам</a:t>
            </a:r>
            <a:r>
              <a:rPr lang="ru-RU" dirty="0"/>
              <a:t> </a:t>
            </a:r>
            <a:r>
              <a:rPr lang="ru-RU" dirty="0" err="1"/>
              <a:t>або</a:t>
            </a:r>
            <a:r>
              <a:rPr lang="ru-RU" dirty="0"/>
              <a:t> </a:t>
            </a:r>
            <a:r>
              <a:rPr lang="ru-RU" dirty="0" err="1"/>
              <a:t>аудиторіям</a:t>
            </a:r>
            <a:r>
              <a:rPr lang="ru-RU" dirty="0"/>
              <a:t> </a:t>
            </a:r>
            <a:r>
              <a:rPr lang="ru-RU" dirty="0" err="1"/>
              <a:t>такої</a:t>
            </a:r>
            <a:r>
              <a:rPr lang="ru-RU" dirty="0"/>
              <a:t> </a:t>
            </a:r>
            <a:r>
              <a:rPr lang="ru-RU" dirty="0" err="1"/>
              <a:t>інформації</a:t>
            </a:r>
            <a:r>
              <a:rPr lang="ru-RU" dirty="0"/>
              <a:t>, </a:t>
            </a:r>
            <a:r>
              <a:rPr lang="ru-RU" dirty="0" err="1"/>
              <a:t>що</a:t>
            </a:r>
            <a:r>
              <a:rPr lang="ru-RU" dirty="0"/>
              <a:t> вводить </a:t>
            </a:r>
            <a:r>
              <a:rPr lang="ru-RU" dirty="0" err="1"/>
              <a:t>їх</a:t>
            </a:r>
            <a:r>
              <a:rPr lang="ru-RU" dirty="0"/>
              <a:t> в </a:t>
            </a:r>
            <a:r>
              <a:rPr lang="ru-RU" dirty="0" err="1"/>
              <a:t>оману</a:t>
            </a:r>
            <a:r>
              <a:rPr lang="ru-RU" dirty="0"/>
              <a:t> </a:t>
            </a:r>
            <a:r>
              <a:rPr lang="ru-RU" dirty="0" err="1"/>
              <a:t>щодо</a:t>
            </a:r>
            <a:r>
              <a:rPr lang="ru-RU" dirty="0"/>
              <a:t> </a:t>
            </a:r>
            <a:r>
              <a:rPr lang="ru-RU" dirty="0" err="1"/>
              <a:t>дійсного</a:t>
            </a:r>
            <a:r>
              <a:rPr lang="ru-RU" dirty="0"/>
              <a:t> стану справ. </a:t>
            </a:r>
          </a:p>
          <a:p>
            <a:pPr lvl="8"/>
            <a:endParaRPr lang="ru-RU" sz="2400" dirty="0"/>
          </a:p>
          <a:p>
            <a:r>
              <a:rPr lang="ru-RU" dirty="0"/>
              <a:t>2. </a:t>
            </a:r>
            <a:r>
              <a:rPr lang="ru-RU" b="1" dirty="0" err="1">
                <a:solidFill>
                  <a:srgbClr val="FF0000"/>
                </a:solidFill>
              </a:rPr>
              <a:t>Техніка</a:t>
            </a:r>
            <a:r>
              <a:rPr lang="ru-RU" b="1" dirty="0">
                <a:solidFill>
                  <a:srgbClr val="FF0000"/>
                </a:solidFill>
              </a:rPr>
              <a:t> «</a:t>
            </a:r>
            <a:r>
              <a:rPr lang="ru-RU" b="1" dirty="0" err="1">
                <a:solidFill>
                  <a:srgbClr val="FF0000"/>
                </a:solidFill>
              </a:rPr>
              <a:t>сендвіча</a:t>
            </a:r>
            <a:r>
              <a:rPr lang="ru-RU" b="1" dirty="0">
                <a:solidFill>
                  <a:srgbClr val="FF0000"/>
                </a:solidFill>
              </a:rPr>
              <a:t>» </a:t>
            </a:r>
            <a:r>
              <a:rPr lang="ru-RU" dirty="0"/>
              <a:t>(</a:t>
            </a:r>
            <a:r>
              <a:rPr lang="ru-RU" dirty="0" err="1"/>
              <a:t>нашарування</a:t>
            </a:r>
            <a:r>
              <a:rPr lang="ru-RU" dirty="0"/>
              <a:t> один на одного </a:t>
            </a:r>
            <a:r>
              <a:rPr lang="ru-RU" dirty="0" err="1"/>
              <a:t>матеріалів</a:t>
            </a:r>
            <a:r>
              <a:rPr lang="ru-RU" dirty="0"/>
              <a:t> </a:t>
            </a:r>
            <a:r>
              <a:rPr lang="ru-RU" dirty="0" err="1"/>
              <a:t>різного</a:t>
            </a:r>
            <a:r>
              <a:rPr lang="ru-RU" dirty="0"/>
              <a:t> характеру) -  </a:t>
            </a:r>
            <a:r>
              <a:rPr lang="ru-RU" dirty="0" err="1"/>
              <a:t>ефект</a:t>
            </a:r>
            <a:r>
              <a:rPr lang="ru-RU" dirty="0"/>
              <a:t> </a:t>
            </a:r>
            <a:r>
              <a:rPr lang="ru-RU" dirty="0" err="1"/>
              <a:t>полягає</a:t>
            </a:r>
            <a:r>
              <a:rPr lang="ru-RU" dirty="0"/>
              <a:t> у </a:t>
            </a:r>
            <a:r>
              <a:rPr lang="ru-RU" dirty="0" err="1"/>
              <a:t>протиставленні</a:t>
            </a:r>
            <a:r>
              <a:rPr lang="ru-RU" dirty="0"/>
              <a:t> </a:t>
            </a:r>
            <a:r>
              <a:rPr lang="ru-RU" dirty="0" err="1"/>
              <a:t>позитивних</a:t>
            </a:r>
            <a:r>
              <a:rPr lang="ru-RU" dirty="0"/>
              <a:t> і </a:t>
            </a:r>
            <a:r>
              <a:rPr lang="ru-RU" dirty="0" err="1"/>
              <a:t>негативних</a:t>
            </a:r>
            <a:r>
              <a:rPr lang="ru-RU" dirty="0"/>
              <a:t> </a:t>
            </a:r>
            <a:r>
              <a:rPr lang="ru-RU" dirty="0" err="1"/>
              <a:t>образів</a:t>
            </a:r>
            <a:r>
              <a:rPr lang="ru-RU" dirty="0"/>
              <a:t>.</a:t>
            </a:r>
          </a:p>
          <a:p>
            <a:endParaRPr lang="ru-RU" dirty="0"/>
          </a:p>
          <a:p>
            <a:r>
              <a:rPr lang="ru-RU" dirty="0"/>
              <a:t> 3. </a:t>
            </a:r>
            <a:r>
              <a:rPr lang="ru-RU" dirty="0" err="1"/>
              <a:t>Посилання</a:t>
            </a:r>
            <a:r>
              <a:rPr lang="ru-RU" dirty="0"/>
              <a:t> на </a:t>
            </a:r>
            <a:r>
              <a:rPr lang="ru-RU" b="1" dirty="0" err="1">
                <a:solidFill>
                  <a:srgbClr val="FF0000"/>
                </a:solidFill>
              </a:rPr>
              <a:t>анонімний</a:t>
            </a:r>
            <a:r>
              <a:rPr lang="ru-RU" b="1" dirty="0">
                <a:solidFill>
                  <a:srgbClr val="FF0000"/>
                </a:solidFill>
              </a:rPr>
              <a:t> авторитет</a:t>
            </a:r>
            <a:r>
              <a:rPr lang="ru-RU" dirty="0"/>
              <a:t>.</a:t>
            </a:r>
          </a:p>
          <a:p>
            <a:endParaRPr lang="ru-RU" dirty="0"/>
          </a:p>
          <a:p>
            <a:r>
              <a:rPr lang="ru-RU" dirty="0"/>
              <a:t> 4. </a:t>
            </a:r>
            <a:r>
              <a:rPr lang="ru-RU" b="1" dirty="0" err="1">
                <a:solidFill>
                  <a:srgbClr val="FF0000"/>
                </a:solidFill>
              </a:rPr>
              <a:t>Емоційний</a:t>
            </a:r>
            <a:r>
              <a:rPr lang="ru-RU" b="1" dirty="0">
                <a:solidFill>
                  <a:srgbClr val="FF0000"/>
                </a:solidFill>
              </a:rPr>
              <a:t> резонанс </a:t>
            </a:r>
            <a:r>
              <a:rPr lang="ru-RU" dirty="0"/>
              <a:t>- </a:t>
            </a:r>
            <a:r>
              <a:rPr lang="ru-RU" dirty="0" err="1"/>
              <a:t>створення</a:t>
            </a:r>
            <a:r>
              <a:rPr lang="ru-RU" dirty="0"/>
              <a:t> у </a:t>
            </a:r>
            <a:r>
              <a:rPr lang="ru-RU" dirty="0" err="1"/>
              <a:t>широкої</a:t>
            </a:r>
            <a:r>
              <a:rPr lang="ru-RU" dirty="0"/>
              <a:t> </a:t>
            </a:r>
            <a:r>
              <a:rPr lang="ru-RU" dirty="0" err="1"/>
              <a:t>аудиторії</a:t>
            </a:r>
            <a:r>
              <a:rPr lang="ru-RU" dirty="0"/>
              <a:t> </a:t>
            </a:r>
            <a:r>
              <a:rPr lang="ru-RU" dirty="0" err="1"/>
              <a:t>певного</a:t>
            </a:r>
            <a:r>
              <a:rPr lang="ru-RU" dirty="0"/>
              <a:t> настрою з </a:t>
            </a:r>
            <a:r>
              <a:rPr lang="ru-RU" dirty="0" err="1"/>
              <a:t>одночасною</a:t>
            </a:r>
            <a:r>
              <a:rPr lang="ru-RU" dirty="0"/>
              <a:t> передачею </a:t>
            </a:r>
            <a:r>
              <a:rPr lang="ru-RU" dirty="0" err="1"/>
              <a:t>їм</a:t>
            </a:r>
            <a:r>
              <a:rPr lang="ru-RU" dirty="0"/>
              <a:t> </a:t>
            </a:r>
            <a:r>
              <a:rPr lang="ru-RU" dirty="0" err="1"/>
              <a:t>пропагандистської</a:t>
            </a:r>
            <a:r>
              <a:rPr lang="ru-RU" dirty="0"/>
              <a:t> </a:t>
            </a:r>
            <a:r>
              <a:rPr lang="ru-RU" dirty="0" err="1"/>
              <a:t>інформації</a:t>
            </a:r>
            <a:r>
              <a:rPr lang="ru-RU" dirty="0"/>
              <a:t>.</a:t>
            </a:r>
          </a:p>
          <a:p>
            <a:r>
              <a:rPr lang="ru-RU" dirty="0"/>
              <a:t> 5. </a:t>
            </a:r>
            <a:r>
              <a:rPr lang="ru-RU" b="1" dirty="0" err="1">
                <a:solidFill>
                  <a:srgbClr val="FF0000"/>
                </a:solidFill>
              </a:rPr>
              <a:t>Замовчування</a:t>
            </a:r>
            <a:r>
              <a:rPr lang="ru-RU" b="1" dirty="0">
                <a:solidFill>
                  <a:srgbClr val="FF0000"/>
                </a:solidFill>
              </a:rPr>
              <a:t> </a:t>
            </a:r>
            <a:r>
              <a:rPr lang="ru-RU" b="1" dirty="0" err="1">
                <a:solidFill>
                  <a:srgbClr val="FF0000"/>
                </a:solidFill>
              </a:rPr>
              <a:t>небажаних</a:t>
            </a:r>
            <a:r>
              <a:rPr lang="ru-RU" b="1" dirty="0">
                <a:solidFill>
                  <a:srgbClr val="FF0000"/>
                </a:solidFill>
              </a:rPr>
              <a:t> </a:t>
            </a:r>
            <a:r>
              <a:rPr lang="ru-RU" b="1" dirty="0" err="1">
                <a:solidFill>
                  <a:srgbClr val="FF0000"/>
                </a:solidFill>
              </a:rPr>
              <a:t>фактів</a:t>
            </a:r>
            <a:r>
              <a:rPr lang="ru-RU" dirty="0"/>
              <a:t>. </a:t>
            </a:r>
          </a:p>
          <a:p>
            <a:endParaRPr lang="uk-UA" dirty="0"/>
          </a:p>
        </p:txBody>
      </p:sp>
      <p:sp>
        <p:nvSpPr>
          <p:cNvPr id="6" name="Заголовок 5">
            <a:extLst>
              <a:ext uri="{FF2B5EF4-FFF2-40B4-BE49-F238E27FC236}">
                <a16:creationId xmlns:a16="http://schemas.microsoft.com/office/drawing/2014/main" id="{ED3487E7-3640-F94E-85F9-CDD907ACBE0F}"/>
              </a:ext>
            </a:extLst>
          </p:cNvPr>
          <p:cNvSpPr>
            <a:spLocks noGrp="1"/>
          </p:cNvSpPr>
          <p:nvPr>
            <p:ph type="title"/>
          </p:nvPr>
        </p:nvSpPr>
        <p:spPr>
          <a:xfrm>
            <a:off x="304800" y="356339"/>
            <a:ext cx="8458200" cy="579438"/>
          </a:xfrm>
        </p:spPr>
        <p:txBody>
          <a:bodyPr/>
          <a:lstStyle/>
          <a:p>
            <a:r>
              <a:rPr lang="uk-UA" b="1" dirty="0">
                <a:solidFill>
                  <a:srgbClr val="FF0000"/>
                </a:solidFill>
              </a:rPr>
              <a:t>Маніпулятивні технології ЗМІ </a:t>
            </a:r>
          </a:p>
        </p:txBody>
      </p:sp>
    </p:spTree>
    <p:extLst>
      <p:ext uri="{BB962C8B-B14F-4D97-AF65-F5344CB8AC3E}">
        <p14:creationId xmlns:p14="http://schemas.microsoft.com/office/powerpoint/2010/main" val="272492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F4E442E-C873-9B44-9184-74A9360FFB34}"/>
              </a:ext>
            </a:extLst>
          </p:cNvPr>
          <p:cNvSpPr>
            <a:spLocks noGrp="1"/>
          </p:cNvSpPr>
          <p:nvPr>
            <p:ph sz="quarter" idx="1"/>
          </p:nvPr>
        </p:nvSpPr>
        <p:spPr>
          <a:xfrm>
            <a:off x="0" y="152400"/>
            <a:ext cx="9144000" cy="6781800"/>
          </a:xfrm>
        </p:spPr>
        <p:txBody>
          <a:bodyPr>
            <a:normAutofit/>
          </a:bodyPr>
          <a:lstStyle/>
          <a:p>
            <a:r>
              <a:rPr lang="ru-RU" dirty="0"/>
              <a:t>6. </a:t>
            </a:r>
            <a:r>
              <a:rPr lang="ru-RU" dirty="0" err="1"/>
              <a:t>Політичні</a:t>
            </a:r>
            <a:r>
              <a:rPr lang="ru-RU" dirty="0"/>
              <a:t> </a:t>
            </a:r>
            <a:r>
              <a:rPr lang="ru-RU" b="1" dirty="0" err="1">
                <a:solidFill>
                  <a:srgbClr val="FF0000"/>
                </a:solidFill>
              </a:rPr>
              <a:t>евфемізми</a:t>
            </a:r>
            <a:r>
              <a:rPr lang="ru-RU" b="1" dirty="0">
                <a:solidFill>
                  <a:srgbClr val="FF0000"/>
                </a:solidFill>
              </a:rPr>
              <a:t>/</a:t>
            </a:r>
            <a:r>
              <a:rPr lang="ru-RU" b="1" dirty="0" err="1">
                <a:solidFill>
                  <a:srgbClr val="FF0000"/>
                </a:solidFill>
              </a:rPr>
              <a:t>дисфемізми</a:t>
            </a:r>
            <a:r>
              <a:rPr lang="ru-RU" dirty="0"/>
              <a:t> </a:t>
            </a:r>
            <a:r>
              <a:rPr lang="ru-RU" dirty="0" err="1"/>
              <a:t>або</a:t>
            </a:r>
            <a:r>
              <a:rPr lang="ru-RU" dirty="0"/>
              <a:t> «</a:t>
            </a:r>
            <a:r>
              <a:rPr lang="ru-RU" dirty="0" err="1"/>
              <a:t>мовна</a:t>
            </a:r>
            <a:r>
              <a:rPr lang="ru-RU" dirty="0"/>
              <a:t> косметика». </a:t>
            </a:r>
            <a:r>
              <a:rPr lang="ru-RU" dirty="0" err="1"/>
              <a:t>Евфемізм</a:t>
            </a:r>
            <a:r>
              <a:rPr lang="ru-RU" dirty="0"/>
              <a:t> – </a:t>
            </a:r>
            <a:r>
              <a:rPr lang="ru-RU" dirty="0" err="1"/>
              <a:t>або</a:t>
            </a:r>
            <a:r>
              <a:rPr lang="ru-RU" dirty="0"/>
              <a:t> </a:t>
            </a:r>
            <a:r>
              <a:rPr lang="ru-RU" dirty="0" err="1"/>
              <a:t>применшує</a:t>
            </a:r>
            <a:r>
              <a:rPr lang="ru-RU" dirty="0"/>
              <a:t> </a:t>
            </a:r>
            <a:r>
              <a:rPr lang="ru-RU" dirty="0" err="1"/>
              <a:t>ступінь</a:t>
            </a:r>
            <a:r>
              <a:rPr lang="ru-RU" dirty="0"/>
              <a:t> негативу, </a:t>
            </a:r>
            <a:r>
              <a:rPr lang="ru-RU" dirty="0" err="1"/>
              <a:t>або</a:t>
            </a:r>
            <a:r>
              <a:rPr lang="ru-RU" dirty="0"/>
              <a:t> </a:t>
            </a:r>
            <a:r>
              <a:rPr lang="ru-RU" dirty="0" err="1"/>
              <a:t>перетворює</a:t>
            </a:r>
            <a:r>
              <a:rPr lang="ru-RU" dirty="0"/>
              <a:t> негатив на позитив. </a:t>
            </a:r>
            <a:r>
              <a:rPr lang="ru-RU" dirty="0" err="1"/>
              <a:t>Дисфемізм</a:t>
            </a:r>
            <a:r>
              <a:rPr lang="ru-RU" dirty="0"/>
              <a:t> – </a:t>
            </a:r>
            <a:r>
              <a:rPr lang="ru-RU" dirty="0" err="1"/>
              <a:t>гіперболізує</a:t>
            </a:r>
            <a:r>
              <a:rPr lang="ru-RU" dirty="0"/>
              <a:t> негатив. </a:t>
            </a:r>
          </a:p>
          <a:p>
            <a:endParaRPr lang="ru-RU" dirty="0"/>
          </a:p>
          <a:p>
            <a:r>
              <a:rPr lang="ru-RU" dirty="0"/>
              <a:t>7. </a:t>
            </a:r>
            <a:r>
              <a:rPr lang="ru-RU" b="1" dirty="0" err="1">
                <a:solidFill>
                  <a:srgbClr val="FF0000"/>
                </a:solidFill>
              </a:rPr>
              <a:t>Підміна</a:t>
            </a:r>
            <a:r>
              <a:rPr lang="ru-RU" b="1" dirty="0">
                <a:solidFill>
                  <a:srgbClr val="FF0000"/>
                </a:solidFill>
              </a:rPr>
              <a:t> понять </a:t>
            </a:r>
            <a:r>
              <a:rPr lang="ru-RU" dirty="0"/>
              <a:t> -  </a:t>
            </a:r>
            <a:r>
              <a:rPr lang="ru-RU" dirty="0" err="1"/>
              <a:t>використання</a:t>
            </a:r>
            <a:r>
              <a:rPr lang="ru-RU" dirty="0"/>
              <a:t> </a:t>
            </a:r>
            <a:r>
              <a:rPr lang="ru-RU" dirty="0" err="1"/>
              <a:t>слів</a:t>
            </a:r>
            <a:r>
              <a:rPr lang="ru-RU" dirty="0"/>
              <a:t>, </a:t>
            </a:r>
            <a:r>
              <a:rPr lang="ru-RU" dirty="0" err="1"/>
              <a:t>які</a:t>
            </a:r>
            <a:r>
              <a:rPr lang="ru-RU" dirty="0"/>
              <a:t> не </a:t>
            </a:r>
            <a:r>
              <a:rPr lang="ru-RU" dirty="0" err="1"/>
              <a:t>мають</a:t>
            </a:r>
            <a:r>
              <a:rPr lang="ru-RU" dirty="0"/>
              <a:t> </a:t>
            </a:r>
            <a:r>
              <a:rPr lang="ru-RU" dirty="0" err="1"/>
              <a:t>певного</a:t>
            </a:r>
            <a:r>
              <a:rPr lang="ru-RU" dirty="0"/>
              <a:t> конкретного </a:t>
            </a:r>
            <a:r>
              <a:rPr lang="ru-RU" dirty="0" err="1"/>
              <a:t>змісту</a:t>
            </a:r>
            <a:r>
              <a:rPr lang="ru-RU" dirty="0"/>
              <a:t> і </a:t>
            </a:r>
            <a:r>
              <a:rPr lang="ru-RU" dirty="0" err="1"/>
              <a:t>які</a:t>
            </a:r>
            <a:r>
              <a:rPr lang="ru-RU" dirty="0"/>
              <a:t> </a:t>
            </a:r>
            <a:r>
              <a:rPr lang="ru-RU" dirty="0" err="1"/>
              <a:t>можна</a:t>
            </a:r>
            <a:r>
              <a:rPr lang="ru-RU" dirty="0"/>
              <a:t> </a:t>
            </a:r>
            <a:r>
              <a:rPr lang="ru-RU" dirty="0" err="1"/>
              <a:t>трактувати</a:t>
            </a:r>
            <a:r>
              <a:rPr lang="ru-RU" dirty="0"/>
              <a:t> </a:t>
            </a:r>
            <a:r>
              <a:rPr lang="ru-RU" dirty="0" err="1"/>
              <a:t>по-різному</a:t>
            </a:r>
            <a:r>
              <a:rPr lang="ru-RU" dirty="0"/>
              <a:t>.</a:t>
            </a:r>
          </a:p>
          <a:p>
            <a:endParaRPr lang="ru-RU" dirty="0"/>
          </a:p>
          <a:p>
            <a:r>
              <a:rPr lang="ru-RU" dirty="0"/>
              <a:t>8. </a:t>
            </a:r>
            <a:r>
              <a:rPr lang="ru-RU" b="1" dirty="0" err="1">
                <a:solidFill>
                  <a:srgbClr val="FF0000"/>
                </a:solidFill>
              </a:rPr>
              <a:t>Маніпуляція</a:t>
            </a:r>
            <a:r>
              <a:rPr lang="ru-RU" b="1" dirty="0">
                <a:solidFill>
                  <a:srgbClr val="FF0000"/>
                </a:solidFill>
              </a:rPr>
              <a:t> цифрами</a:t>
            </a:r>
            <a:r>
              <a:rPr lang="ru-RU" dirty="0"/>
              <a:t>. </a:t>
            </a:r>
          </a:p>
          <a:p>
            <a:endParaRPr lang="ru-RU" dirty="0"/>
          </a:p>
          <a:p>
            <a:r>
              <a:rPr lang="ru-RU" dirty="0"/>
              <a:t>9</a:t>
            </a:r>
            <a:r>
              <a:rPr lang="ru-RU" b="1" dirty="0">
                <a:solidFill>
                  <a:srgbClr val="FF0000"/>
                </a:solidFill>
              </a:rPr>
              <a:t>.Висмикування </a:t>
            </a:r>
            <a:r>
              <a:rPr lang="ru-RU" b="1" dirty="0" err="1">
                <a:solidFill>
                  <a:srgbClr val="FF0000"/>
                </a:solidFill>
              </a:rPr>
              <a:t>із</a:t>
            </a:r>
            <a:r>
              <a:rPr lang="ru-RU" b="1" dirty="0">
                <a:solidFill>
                  <a:srgbClr val="FF0000"/>
                </a:solidFill>
              </a:rPr>
              <a:t> контексту</a:t>
            </a:r>
            <a:r>
              <a:rPr lang="ru-RU" dirty="0"/>
              <a:t>. </a:t>
            </a:r>
          </a:p>
          <a:p>
            <a:endParaRPr lang="ru-RU" dirty="0"/>
          </a:p>
          <a:p>
            <a:r>
              <a:rPr lang="ru-RU" dirty="0"/>
              <a:t>10.Використання у </a:t>
            </a:r>
            <a:r>
              <a:rPr lang="ru-RU" dirty="0" err="1"/>
              <a:t>якості</a:t>
            </a:r>
            <a:r>
              <a:rPr lang="ru-RU" dirty="0"/>
              <a:t> </a:t>
            </a:r>
            <a:r>
              <a:rPr lang="ru-RU" b="1" dirty="0" err="1">
                <a:solidFill>
                  <a:srgbClr val="FF0000"/>
                </a:solidFill>
              </a:rPr>
              <a:t>експертів</a:t>
            </a:r>
            <a:r>
              <a:rPr lang="ru-RU" dirty="0"/>
              <a:t>, тих </a:t>
            </a:r>
            <a:r>
              <a:rPr lang="ru-RU" dirty="0" err="1"/>
              <a:t>які</a:t>
            </a:r>
            <a:r>
              <a:rPr lang="ru-RU" dirty="0"/>
              <a:t> </a:t>
            </a:r>
            <a:r>
              <a:rPr lang="ru-RU" dirty="0" err="1"/>
              <a:t>симпатизують</a:t>
            </a:r>
            <a:r>
              <a:rPr lang="ru-RU" dirty="0"/>
              <a:t> </a:t>
            </a:r>
            <a:r>
              <a:rPr lang="ru-RU" dirty="0" err="1"/>
              <a:t>тій</a:t>
            </a:r>
            <a:r>
              <a:rPr lang="ru-RU" dirty="0"/>
              <a:t> </a:t>
            </a:r>
            <a:r>
              <a:rPr lang="ru-RU" dirty="0" err="1"/>
              <a:t>чи</a:t>
            </a:r>
            <a:r>
              <a:rPr lang="ru-RU" dirty="0"/>
              <a:t> </a:t>
            </a:r>
            <a:r>
              <a:rPr lang="ru-RU" dirty="0" err="1"/>
              <a:t>іншій</a:t>
            </a:r>
            <a:r>
              <a:rPr lang="ru-RU" dirty="0"/>
              <a:t> </a:t>
            </a:r>
            <a:r>
              <a:rPr lang="ru-RU" dirty="0" err="1"/>
              <a:t>політичній</a:t>
            </a:r>
            <a:r>
              <a:rPr lang="ru-RU" dirty="0"/>
              <a:t> </a:t>
            </a:r>
            <a:r>
              <a:rPr lang="ru-RU" dirty="0" err="1"/>
              <a:t>силі</a:t>
            </a:r>
            <a:r>
              <a:rPr lang="ru-RU" dirty="0"/>
              <a:t>, </a:t>
            </a:r>
            <a:r>
              <a:rPr lang="ru-RU" dirty="0" err="1"/>
              <a:t>є</a:t>
            </a:r>
            <a:r>
              <a:rPr lang="ru-RU" dirty="0"/>
              <a:t> </a:t>
            </a:r>
            <a:r>
              <a:rPr lang="ru-RU" dirty="0" err="1"/>
              <a:t>прихильниками</a:t>
            </a:r>
            <a:r>
              <a:rPr lang="ru-RU" dirty="0"/>
              <a:t> </a:t>
            </a:r>
            <a:r>
              <a:rPr lang="ru-RU" dirty="0" err="1"/>
              <a:t>певної</a:t>
            </a:r>
            <a:r>
              <a:rPr lang="ru-RU" dirty="0"/>
              <a:t> </a:t>
            </a:r>
            <a:r>
              <a:rPr lang="ru-RU" dirty="0" err="1"/>
              <a:t>ідеї</a:t>
            </a:r>
            <a:r>
              <a:rPr lang="ru-RU" dirty="0"/>
              <a:t>. </a:t>
            </a:r>
            <a:endParaRPr lang="uk-UA" dirty="0"/>
          </a:p>
          <a:p>
            <a:endParaRPr lang="uk-UA" dirty="0"/>
          </a:p>
        </p:txBody>
      </p:sp>
      <p:pic>
        <p:nvPicPr>
          <p:cNvPr id="4" name="Picture 2" descr="C:\Users\Марьяна\Desktop\сессия\лепська\війни\images (1).jpg">
            <a:extLst>
              <a:ext uri="{FF2B5EF4-FFF2-40B4-BE49-F238E27FC236}">
                <a16:creationId xmlns:a16="http://schemas.microsoft.com/office/drawing/2014/main" id="{FB7B8D4C-460C-A04E-823F-50A957BE9DA8}"/>
              </a:ext>
            </a:extLst>
          </p:cNvPr>
          <p:cNvPicPr>
            <a:picLocks noChangeAspect="1" noChangeArrowheads="1"/>
          </p:cNvPicPr>
          <p:nvPr/>
        </p:nvPicPr>
        <p:blipFill>
          <a:blip r:embed="rId2"/>
          <a:srcRect/>
          <a:stretch>
            <a:fillRect/>
          </a:stretch>
        </p:blipFill>
        <p:spPr bwMode="auto">
          <a:xfrm>
            <a:off x="5138846" y="3048000"/>
            <a:ext cx="3707258" cy="2438400"/>
          </a:xfrm>
          <a:prstGeom prst="rect">
            <a:avLst/>
          </a:prstGeom>
          <a:ln>
            <a:noFill/>
          </a:ln>
          <a:effectLst>
            <a:softEdge rad="112500"/>
          </a:effectLst>
        </p:spPr>
      </p:pic>
    </p:spTree>
    <p:extLst>
      <p:ext uri="{BB962C8B-B14F-4D97-AF65-F5344CB8AC3E}">
        <p14:creationId xmlns:p14="http://schemas.microsoft.com/office/powerpoint/2010/main" val="199364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04800" y="1071801"/>
            <a:ext cx="853440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3" action="ppaction://hlinksldjump"/>
              </a:rPr>
              <a:t>1. Поняття інформаційної війни. </a:t>
            </a:r>
            <a:r>
              <a:rPr kumimoji="0" lang="ru-RU"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3" action="ppaction://hlinksldjump"/>
              </a:rPr>
              <a:t>Специфіка</a:t>
            </a:r>
            <a:r>
              <a:rPr kumimoji="0" lang="ru-RU"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3" action="ppaction://hlinksldjump"/>
              </a:rPr>
              <a:t> </a:t>
            </a:r>
            <a:r>
              <a:rPr kumimoji="0" lang="ru-RU"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3" action="ppaction://hlinksldjump"/>
              </a:rPr>
              <a:t>сучасних</a:t>
            </a:r>
            <a:r>
              <a:rPr kumimoji="0" lang="ru-RU"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3" action="ppaction://hlinksldjump"/>
              </a:rPr>
              <a:t> </a:t>
            </a:r>
            <a:r>
              <a:rPr kumimoji="0" lang="ru-RU"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3" action="ppaction://hlinksldjump"/>
              </a:rPr>
              <a:t>інформаційних</a:t>
            </a:r>
            <a:r>
              <a:rPr kumimoji="0" lang="ru-RU"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3" action="ppaction://hlinksldjump"/>
              </a:rPr>
              <a:t> </a:t>
            </a:r>
            <a:r>
              <a:rPr kumimoji="0" lang="ru-RU"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3" action="ppaction://hlinksldjump"/>
              </a:rPr>
              <a:t>війн</a:t>
            </a:r>
            <a:r>
              <a:rPr kumimoji="0" lang="ru-RU"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3" action="ppaction://hlinksldjump"/>
              </a:rPr>
              <a:t>.</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rPr>
              <a:t> </a:t>
            </a:r>
            <a:br>
              <a:rPr kumimoji="0" lang="ru-RU" sz="4400" b="0" i="0" strike="noStrike" cap="none" normalizeH="0" baseline="0" dirty="0">
                <a:ln>
                  <a:noFill/>
                </a:ln>
                <a:solidFill>
                  <a:srgbClr val="222222"/>
                </a:solidFill>
                <a:effectLst/>
                <a:latin typeface="Courier New" pitchFamily="49" charset="0"/>
                <a:ea typeface="Times New Roman" pitchFamily="18" charset="0"/>
                <a:cs typeface="Courier New" pitchFamily="49" charset="0"/>
              </a:rPr>
            </a:b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4" action="ppaction://hlinksldjump"/>
              </a:rPr>
              <a:t>2. </a:t>
            </a:r>
            <a:r>
              <a:rPr kumimoji="0" lang="en-US"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4" action="ppaction://hlinksldjump"/>
              </a:rPr>
              <a:t>Інструментарій</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4" action="ppaction://hlinksldjump"/>
              </a:rPr>
              <a:t> </a:t>
            </a:r>
            <a:r>
              <a:rPr kumimoji="0" lang="en-US"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4" action="ppaction://hlinksldjump"/>
              </a:rPr>
              <a:t>інформаційної</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4" action="ppaction://hlinksldjump"/>
              </a:rPr>
              <a:t> </a:t>
            </a:r>
            <a:r>
              <a:rPr kumimoji="0" lang="en-US"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4" action="ppaction://hlinksldjump"/>
              </a:rPr>
              <a:t>війни</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4" action="ppaction://hlinksldjump"/>
              </a:rPr>
              <a:t>. </a:t>
            </a:r>
            <a:r>
              <a:rPr kumimoji="0" lang="en-US"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4" action="ppaction://hlinksldjump"/>
              </a:rPr>
              <a:t>Інформаційна</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4" action="ppaction://hlinksldjump"/>
              </a:rPr>
              <a:t> </a:t>
            </a:r>
            <a:r>
              <a:rPr kumimoji="0" lang="en-US"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4" action="ppaction://hlinksldjump"/>
              </a:rPr>
              <a:t>зброя</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4" action="ppaction://hlinksldjump"/>
              </a:rPr>
              <a:t>.</a:t>
            </a:r>
            <a:br>
              <a:rPr kumimoji="0" lang="en-US" sz="4400" b="0" i="0" strike="noStrike" cap="none" normalizeH="0" baseline="0" dirty="0">
                <a:ln>
                  <a:noFill/>
                </a:ln>
                <a:solidFill>
                  <a:srgbClr val="222222"/>
                </a:solidFill>
                <a:effectLst/>
                <a:latin typeface="Courier New" pitchFamily="49" charset="0"/>
                <a:ea typeface="Times New Roman" pitchFamily="18" charset="0"/>
                <a:cs typeface="Courier New" pitchFamily="49" charset="0"/>
              </a:rPr>
            </a:b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5" action="ppaction://hlinksldjump"/>
              </a:rPr>
              <a:t>3. </a:t>
            </a:r>
            <a:r>
              <a:rPr kumimoji="0" lang="en-US"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5" action="ppaction://hlinksldjump"/>
              </a:rPr>
              <a:t>Технології</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5" action="ppaction://hlinksldjump"/>
              </a:rPr>
              <a:t> </a:t>
            </a:r>
            <a:r>
              <a:rPr kumimoji="0" lang="en-US"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5" action="ppaction://hlinksldjump"/>
              </a:rPr>
              <a:t>пропаганди</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5" action="ppaction://hlinksldjump"/>
              </a:rPr>
              <a:t> </a:t>
            </a:r>
            <a:r>
              <a:rPr kumimoji="0" lang="en-US"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5" action="ppaction://hlinksldjump"/>
              </a:rPr>
              <a:t>та</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5" action="ppaction://hlinksldjump"/>
              </a:rPr>
              <a:t> «</a:t>
            </a:r>
            <a:r>
              <a:rPr kumimoji="0" lang="en-US"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5" action="ppaction://hlinksldjump"/>
              </a:rPr>
              <a:t>м’якої</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5" action="ppaction://hlinksldjump"/>
              </a:rPr>
              <a:t> </a:t>
            </a:r>
            <a:r>
              <a:rPr kumimoji="0" lang="en-US"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5" action="ppaction://hlinksldjump"/>
              </a:rPr>
              <a:t>сили</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5" action="ppaction://hlinksldjump"/>
              </a:rPr>
              <a:t>» в </a:t>
            </a:r>
            <a:r>
              <a:rPr kumimoji="0" lang="en-US"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5" action="ppaction://hlinksldjump"/>
              </a:rPr>
              <a:t>сучасних</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5" action="ppaction://hlinksldjump"/>
              </a:rPr>
              <a:t> </a:t>
            </a:r>
            <a:r>
              <a:rPr kumimoji="0" lang="en-US"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5" action="ppaction://hlinksldjump"/>
              </a:rPr>
              <a:t>інформаційних</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5" action="ppaction://hlinksldjump"/>
              </a:rPr>
              <a:t> </a:t>
            </a:r>
            <a:r>
              <a:rPr kumimoji="0" lang="en-US"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5" action="ppaction://hlinksldjump"/>
              </a:rPr>
              <a:t>війнах</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5" action="ppaction://hlinksldjump"/>
              </a:rPr>
              <a:t>.</a:t>
            </a:r>
            <a:br>
              <a:rPr kumimoji="0" lang="en-US" sz="4400" b="0" i="0" strike="noStrike" cap="none" normalizeH="0" baseline="0" dirty="0">
                <a:ln>
                  <a:noFill/>
                </a:ln>
                <a:solidFill>
                  <a:srgbClr val="222222"/>
                </a:solidFill>
                <a:effectLst/>
                <a:latin typeface="Courier New" pitchFamily="49" charset="0"/>
                <a:ea typeface="Times New Roman" pitchFamily="18" charset="0"/>
                <a:cs typeface="Courier New" pitchFamily="49" charset="0"/>
              </a:rPr>
            </a:b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6" action="ppaction://hlinksldjump"/>
              </a:rPr>
              <a:t>4.  </a:t>
            </a:r>
            <a:r>
              <a:rPr kumimoji="0" lang="en-US"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6" action="ppaction://hlinksldjump"/>
              </a:rPr>
              <a:t>Кіноіндустрія</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6" action="ppaction://hlinksldjump"/>
              </a:rPr>
              <a:t> </a:t>
            </a:r>
            <a:r>
              <a:rPr kumimoji="0" lang="en-US"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6" action="ppaction://hlinksldjump"/>
              </a:rPr>
              <a:t>як</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6" action="ppaction://hlinksldjump"/>
              </a:rPr>
              <a:t> «</a:t>
            </a:r>
            <a:r>
              <a:rPr kumimoji="0" lang="en-US"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6" action="ppaction://hlinksldjump"/>
              </a:rPr>
              <a:t>м’яка</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6" action="ppaction://hlinksldjump"/>
              </a:rPr>
              <a:t> </a:t>
            </a:r>
            <a:r>
              <a:rPr kumimoji="0" lang="en-US"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6" action="ppaction://hlinksldjump"/>
              </a:rPr>
              <a:t>сила</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6" action="ppaction://hlinksldjump"/>
              </a:rPr>
              <a:t>» </a:t>
            </a:r>
            <a:r>
              <a:rPr kumimoji="0" lang="uk-UA"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6" action="ppaction://hlinksldjump"/>
              </a:rPr>
              <a:t>      </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6" action="ppaction://hlinksldjump"/>
              </a:rPr>
              <a:t>в </a:t>
            </a:r>
            <a:r>
              <a:rPr kumimoji="0" lang="en-US"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6" action="ppaction://hlinksldjump"/>
              </a:rPr>
              <a:t>інформаційних</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6" action="ppaction://hlinksldjump"/>
              </a:rPr>
              <a:t> </a:t>
            </a:r>
            <a:r>
              <a:rPr kumimoji="0" lang="en-US"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6" action="ppaction://hlinksldjump"/>
              </a:rPr>
              <a:t>війнах</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6" action="ppaction://hlinksldjump"/>
              </a:rPr>
              <a:t>. </a:t>
            </a:r>
            <a:endParaRPr kumimoji="0" lang="uk-UA"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6" action="ppaction://hlinksldjump"/>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6" action="ppaction://hlinksldjump"/>
              </a:rPr>
              <a:t>Фейкові</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hlinkClick r:id="rId6" action="ppaction://hlinksldjump"/>
              </a:rPr>
              <a:t> </a:t>
            </a:r>
            <a:r>
              <a:rPr kumimoji="0" lang="en-US" sz="3200" b="0" i="0" strike="noStrike" cap="none" normalizeH="0" baseline="0" dirty="0" err="1">
                <a:ln>
                  <a:noFill/>
                </a:ln>
                <a:solidFill>
                  <a:srgbClr val="222222"/>
                </a:solidFill>
                <a:effectLst/>
                <a:latin typeface="Courier New" pitchFamily="49" charset="0"/>
                <a:ea typeface="Times New Roman" pitchFamily="18" charset="0"/>
                <a:cs typeface="Courier New" pitchFamily="49" charset="0"/>
                <a:hlinkClick r:id="rId6" action="ppaction://hlinksldjump"/>
              </a:rPr>
              <a:t>технології</a:t>
            </a:r>
            <a:r>
              <a:rPr kumimoji="0" lang="en-US" sz="3200" b="0" i="0" strike="noStrike" cap="none" normalizeH="0" baseline="0" dirty="0">
                <a:ln>
                  <a:noFill/>
                </a:ln>
                <a:solidFill>
                  <a:srgbClr val="222222"/>
                </a:solidFill>
                <a:effectLst/>
                <a:latin typeface="Courier New" pitchFamily="49" charset="0"/>
                <a:ea typeface="Times New Roman" pitchFamily="18" charset="0"/>
                <a:cs typeface="Courier New" pitchFamily="49" charset="0"/>
              </a:rPr>
              <a:t>.</a:t>
            </a:r>
            <a:endParaRPr kumimoji="0" lang="ru-RU" sz="2400" b="0" i="0" strike="noStrike" cap="none" normalizeH="0" baseline="0" dirty="0">
              <a:ln>
                <a:noFill/>
              </a:ln>
              <a:solidFill>
                <a:schemeClr val="tx1"/>
              </a:solidFill>
              <a:effectLst/>
              <a:latin typeface="Courier New" pitchFamily="49"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3" descr="C:\Users\Марьяна\Desktop\сессия\лепська\загружено (7).jpg">
            <a:hlinkClick r:id="rId7" action="ppaction://hlinksldjump"/>
          </p:cNvPr>
          <p:cNvPicPr>
            <a:picLocks noChangeAspect="1" noChangeArrowheads="1"/>
          </p:cNvPicPr>
          <p:nvPr/>
        </p:nvPicPr>
        <p:blipFill>
          <a:blip r:embed="rId8"/>
          <a:srcRect/>
          <a:stretch>
            <a:fillRect/>
          </a:stretch>
        </p:blipFill>
        <p:spPr bwMode="auto">
          <a:xfrm>
            <a:off x="3505200" y="228600"/>
            <a:ext cx="2162175" cy="904875"/>
          </a:xfrm>
          <a:prstGeom prst="rect">
            <a:avLst/>
          </a:prstGeom>
          <a:noFill/>
        </p:spPr>
      </p:pic>
      <p:pic>
        <p:nvPicPr>
          <p:cNvPr id="1027" name="Picture 3" descr="C:\Users\Марьяна\Desktop\сессия\лепська\війни\images (8).jpg"/>
          <p:cNvPicPr>
            <a:picLocks noChangeAspect="1" noChangeArrowheads="1"/>
          </p:cNvPicPr>
          <p:nvPr/>
        </p:nvPicPr>
        <p:blipFill>
          <a:blip r:embed="rId9"/>
          <a:srcRect l="41667" t="9143"/>
          <a:stretch>
            <a:fillRect/>
          </a:stretch>
        </p:blipFill>
        <p:spPr bwMode="auto">
          <a:xfrm>
            <a:off x="7239000" y="3207662"/>
            <a:ext cx="1600200" cy="1514475"/>
          </a:xfrm>
          <a:prstGeom prst="rect">
            <a:avLst/>
          </a:prstGeom>
          <a:noFill/>
        </p:spPr>
      </p:pic>
      <p:pic>
        <p:nvPicPr>
          <p:cNvPr id="1028" name="Picture 4" descr="C:\Users\Марьяна\Desktop\сессия\лепська\війни\загружено (3).jpg"/>
          <p:cNvPicPr>
            <a:picLocks noChangeAspect="1" noChangeArrowheads="1"/>
          </p:cNvPicPr>
          <p:nvPr/>
        </p:nvPicPr>
        <p:blipFill>
          <a:blip r:embed="rId10"/>
          <a:srcRect/>
          <a:stretch>
            <a:fillRect/>
          </a:stretch>
        </p:blipFill>
        <p:spPr bwMode="auto">
          <a:xfrm>
            <a:off x="6096000" y="5671574"/>
            <a:ext cx="1828800" cy="1186426"/>
          </a:xfrm>
          <a:prstGeom prst="rect">
            <a:avLst/>
          </a:prstGeom>
          <a:noFill/>
        </p:spPr>
      </p:pic>
      <p:pic>
        <p:nvPicPr>
          <p:cNvPr id="8" name="Picture 2" descr="C:\Users\Марьяна\Desktop\сессия\лепська\війни\images (2).jpg"/>
          <p:cNvPicPr>
            <a:picLocks noChangeAspect="1" noChangeArrowheads="1"/>
          </p:cNvPicPr>
          <p:nvPr/>
        </p:nvPicPr>
        <p:blipFill>
          <a:blip r:embed="rId11"/>
          <a:srcRect/>
          <a:stretch>
            <a:fillRect/>
          </a:stretch>
        </p:blipFill>
        <p:spPr bwMode="auto">
          <a:xfrm>
            <a:off x="73374" y="43728"/>
            <a:ext cx="1831626" cy="115639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884238"/>
          </a:xfrm>
        </p:spPr>
        <p:txBody>
          <a:bodyPr>
            <a:normAutofit fontScale="90000"/>
          </a:bodyPr>
          <a:lstStyle/>
          <a:p>
            <a:br>
              <a:rPr lang="ru-RU" b="1" dirty="0"/>
            </a:br>
            <a:endParaRPr lang="ru-RU" dirty="0"/>
          </a:p>
        </p:txBody>
      </p:sp>
      <p:sp>
        <p:nvSpPr>
          <p:cNvPr id="3" name="Содержимое 2"/>
          <p:cNvSpPr>
            <a:spLocks noGrp="1"/>
          </p:cNvSpPr>
          <p:nvPr>
            <p:ph sz="quarter" idx="1"/>
          </p:nvPr>
        </p:nvSpPr>
        <p:spPr>
          <a:xfrm>
            <a:off x="0" y="1600200"/>
            <a:ext cx="7467600" cy="4873752"/>
          </a:xfrm>
          <a:noFill/>
          <a:ln>
            <a:noFill/>
          </a:ln>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buNone/>
            </a:pPr>
            <a:endParaRPr lang="ru-RU" dirty="0"/>
          </a:p>
          <a:p>
            <a:r>
              <a:rPr lang="ru-RU" dirty="0" err="1">
                <a:latin typeface="Bookman Old Style" pitchFamily="18" charset="0"/>
                <a:cs typeface="Courier New" pitchFamily="49" charset="0"/>
              </a:rPr>
              <a:t>Стратегічна</a:t>
            </a:r>
            <a:r>
              <a:rPr lang="ru-RU" dirty="0">
                <a:latin typeface="Bookman Old Style" pitchFamily="18" charset="0"/>
                <a:cs typeface="Courier New" pitchFamily="49" charset="0"/>
              </a:rPr>
              <a:t> </a:t>
            </a:r>
            <a:r>
              <a:rPr lang="ru-RU" b="1" dirty="0" err="1">
                <a:latin typeface="Bookman Old Style" pitchFamily="18" charset="0"/>
                <a:cs typeface="Courier New" pitchFamily="49" charset="0"/>
              </a:rPr>
              <a:t>інформаційна</a:t>
            </a:r>
            <a:r>
              <a:rPr lang="ru-RU" b="1" dirty="0">
                <a:latin typeface="Bookman Old Style" pitchFamily="18" charset="0"/>
                <a:cs typeface="Courier New" pitchFamily="49" charset="0"/>
              </a:rPr>
              <a:t> </a:t>
            </a:r>
            <a:r>
              <a:rPr lang="ru-RU" b="1" dirty="0" err="1">
                <a:latin typeface="Bookman Old Style" pitchFamily="18" charset="0"/>
                <a:cs typeface="Courier New" pitchFamily="49" charset="0"/>
              </a:rPr>
              <a:t>війна</a:t>
            </a:r>
            <a:r>
              <a:rPr lang="ru-RU" b="1" dirty="0">
                <a:latin typeface="Bookman Old Style" pitchFamily="18" charset="0"/>
                <a:cs typeface="Courier New" pitchFamily="49" charset="0"/>
              </a:rPr>
              <a:t> </a:t>
            </a:r>
            <a:r>
              <a:rPr lang="ru-RU" b="1" i="1" dirty="0" err="1">
                <a:latin typeface="Bookman Old Style" pitchFamily="18" charset="0"/>
                <a:cs typeface="Courier New" pitchFamily="49" charset="0"/>
              </a:rPr>
              <a:t>першого</a:t>
            </a:r>
            <a:r>
              <a:rPr lang="ru-RU" b="1" i="1" dirty="0">
                <a:latin typeface="Bookman Old Style" pitchFamily="18" charset="0"/>
                <a:cs typeface="Courier New" pitchFamily="49" charset="0"/>
              </a:rPr>
              <a:t> </a:t>
            </a:r>
            <a:r>
              <a:rPr lang="ru-RU" b="1" i="1" dirty="0" err="1">
                <a:latin typeface="Bookman Old Style" pitchFamily="18" charset="0"/>
                <a:cs typeface="Courier New" pitchFamily="49" charset="0"/>
              </a:rPr>
              <a:t>покоління</a:t>
            </a:r>
            <a:r>
              <a:rPr lang="ru-RU" b="1" dirty="0">
                <a:latin typeface="Bookman Old Style" pitchFamily="18" charset="0"/>
                <a:cs typeface="Courier New" pitchFamily="49" charset="0"/>
              </a:rPr>
              <a:t> </a:t>
            </a:r>
            <a:r>
              <a:rPr lang="ru-RU" dirty="0" err="1">
                <a:latin typeface="Bookman Old Style" pitchFamily="18" charset="0"/>
                <a:cs typeface="Courier New" pitchFamily="49" charset="0"/>
              </a:rPr>
              <a:t>включає</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основні</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методи</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інформаційної</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війни</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що</a:t>
            </a:r>
            <a:r>
              <a:rPr lang="ru-RU" dirty="0">
                <a:latin typeface="Bookman Old Style" pitchFamily="18" charset="0"/>
                <a:cs typeface="Courier New" pitchFamily="49" charset="0"/>
              </a:rPr>
              <a:t> США </a:t>
            </a:r>
            <a:r>
              <a:rPr lang="ru-RU" dirty="0" err="1">
                <a:latin typeface="Bookman Old Style" pitchFamily="18" charset="0"/>
                <a:cs typeface="Courier New" pitchFamily="49" charset="0"/>
              </a:rPr>
              <a:t>реалізують</a:t>
            </a:r>
            <a:r>
              <a:rPr lang="ru-RU" dirty="0">
                <a:latin typeface="Bookman Old Style" pitchFamily="18" charset="0"/>
                <a:cs typeface="Courier New" pitchFamily="49" charset="0"/>
              </a:rPr>
              <a:t> у наш час</a:t>
            </a:r>
            <a:r>
              <a:rPr lang="ru-RU" baseline="30000" dirty="0">
                <a:latin typeface="Bookman Old Style" pitchFamily="18" charset="0"/>
                <a:cs typeface="Courier New" pitchFamily="49" charset="0"/>
              </a:rPr>
              <a:t> </a:t>
            </a:r>
            <a:r>
              <a:rPr lang="ru-RU" dirty="0">
                <a:latin typeface="Bookman Old Style" pitchFamily="18" charset="0"/>
                <a:cs typeface="Courier New" pitchFamily="49" charset="0"/>
              </a:rPr>
              <a:t>на державному та </a:t>
            </a:r>
            <a:r>
              <a:rPr lang="ru-RU" dirty="0" err="1">
                <a:latin typeface="Bookman Old Style" pitchFamily="18" charset="0"/>
                <a:cs typeface="Courier New" pitchFamily="49" charset="0"/>
              </a:rPr>
              <a:t>військовому</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рівнях</a:t>
            </a:r>
            <a:r>
              <a:rPr lang="ru-RU" dirty="0">
                <a:latin typeface="Bookman Old Style" pitchFamily="18" charset="0"/>
                <a:cs typeface="Courier New" pitchFamily="49" charset="0"/>
              </a:rPr>
              <a:t> і </a:t>
            </a:r>
            <a:r>
              <a:rPr lang="ru-RU" dirty="0" err="1">
                <a:latin typeface="Bookman Old Style" pitchFamily="18" charset="0"/>
                <a:cs typeface="Courier New" pitchFamily="49" charset="0"/>
              </a:rPr>
              <a:t>від</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яких</a:t>
            </a:r>
            <a:r>
              <a:rPr lang="ru-RU" dirty="0">
                <a:latin typeface="Bookman Old Style" pitchFamily="18" charset="0"/>
                <a:cs typeface="Courier New" pitchFamily="49" charset="0"/>
              </a:rPr>
              <a:t> не </a:t>
            </a:r>
            <a:r>
              <a:rPr lang="ru-RU" dirty="0" err="1">
                <a:latin typeface="Bookman Old Style" pitchFamily="18" charset="0"/>
                <a:cs typeface="Courier New" pitchFamily="49" charset="0"/>
              </a:rPr>
              <a:t>мають</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наміру</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відмовлятися</a:t>
            </a:r>
            <a:r>
              <a:rPr lang="ru-RU" dirty="0">
                <a:latin typeface="Bookman Old Style" pitchFamily="18" charset="0"/>
                <a:cs typeface="Courier New" pitchFamily="49" charset="0"/>
              </a:rPr>
              <a:t> в доступному для </a:t>
            </a:r>
            <a:r>
              <a:rPr lang="ru-RU" dirty="0" err="1">
                <a:latin typeface="Bookman Old Style" pitchFamily="18" charset="0"/>
                <a:cs typeface="Courier New" pitchFamily="49" charset="0"/>
              </a:rPr>
              <a:t>огляду</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майбутньому</a:t>
            </a:r>
            <a:endParaRPr lang="ru-RU" dirty="0">
              <a:latin typeface="Bookman Old Style" pitchFamily="18" charset="0"/>
              <a:cs typeface="Courier New" pitchFamily="49" charset="0"/>
            </a:endParaRPr>
          </a:p>
          <a:p>
            <a:endParaRPr lang="ru-RU" dirty="0">
              <a:latin typeface="Bookman Old Style" pitchFamily="18" charset="0"/>
              <a:cs typeface="Courier New" pitchFamily="49" charset="0"/>
            </a:endParaRPr>
          </a:p>
          <a:p>
            <a:r>
              <a:rPr lang="ru-RU" dirty="0">
                <a:latin typeface="Bookman Old Style" pitchFamily="18" charset="0"/>
                <a:cs typeface="Courier New" pitchFamily="49" charset="0"/>
              </a:rPr>
              <a:t>Разом з </a:t>
            </a:r>
            <a:r>
              <a:rPr lang="ru-RU" dirty="0" err="1">
                <a:latin typeface="Bookman Old Style" pitchFamily="18" charset="0"/>
                <a:cs typeface="Courier New" pitchFamily="49" charset="0"/>
              </a:rPr>
              <a:t>тим</a:t>
            </a:r>
            <a:r>
              <a:rPr lang="ru-RU" dirty="0">
                <a:latin typeface="Bookman Old Style" pitchFamily="18" charset="0"/>
                <a:cs typeface="Courier New" pitchFamily="49" charset="0"/>
              </a:rPr>
              <a:t> введено </a:t>
            </a:r>
            <a:r>
              <a:rPr lang="ru-RU" dirty="0" err="1">
                <a:latin typeface="Bookman Old Style" pitchFamily="18" charset="0"/>
                <a:cs typeface="Courier New" pitchFamily="49" charset="0"/>
              </a:rPr>
              <a:t>поняття</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стратегічна</a:t>
            </a:r>
            <a:r>
              <a:rPr lang="ru-RU" dirty="0">
                <a:latin typeface="Bookman Old Style" pitchFamily="18" charset="0"/>
                <a:cs typeface="Courier New" pitchFamily="49" charset="0"/>
              </a:rPr>
              <a:t> </a:t>
            </a:r>
            <a:r>
              <a:rPr lang="ru-RU" b="1" dirty="0" err="1">
                <a:latin typeface="Bookman Old Style" pitchFamily="18" charset="0"/>
                <a:cs typeface="Courier New" pitchFamily="49" charset="0"/>
              </a:rPr>
              <a:t>інформаційна</a:t>
            </a:r>
            <a:r>
              <a:rPr lang="ru-RU" b="1" dirty="0">
                <a:latin typeface="Bookman Old Style" pitchFamily="18" charset="0"/>
                <a:cs typeface="Courier New" pitchFamily="49" charset="0"/>
              </a:rPr>
              <a:t> </a:t>
            </a:r>
            <a:r>
              <a:rPr lang="ru-RU" b="1" dirty="0" err="1">
                <a:latin typeface="Bookman Old Style" pitchFamily="18" charset="0"/>
                <a:cs typeface="Courier New" pitchFamily="49" charset="0"/>
              </a:rPr>
              <a:t>війна</a:t>
            </a:r>
            <a:r>
              <a:rPr lang="ru-RU" b="1" dirty="0">
                <a:latin typeface="Bookman Old Style" pitchFamily="18" charset="0"/>
                <a:cs typeface="Courier New" pitchFamily="49" charset="0"/>
              </a:rPr>
              <a:t> </a:t>
            </a:r>
            <a:r>
              <a:rPr lang="ru-RU" b="1" i="1" dirty="0">
                <a:latin typeface="Bookman Old Style" pitchFamily="18" charset="0"/>
                <a:cs typeface="Courier New" pitchFamily="49" charset="0"/>
              </a:rPr>
              <a:t>другого </a:t>
            </a:r>
            <a:r>
              <a:rPr lang="ru-RU" b="1" i="1" dirty="0" err="1">
                <a:latin typeface="Bookman Old Style" pitchFamily="18" charset="0"/>
                <a:cs typeface="Courier New" pitchFamily="49" charset="0"/>
              </a:rPr>
              <a:t>покоління</a:t>
            </a:r>
            <a:r>
              <a:rPr lang="ru-RU" b="1" dirty="0">
                <a:latin typeface="Bookman Old Style" pitchFamily="18" charset="0"/>
                <a:cs typeface="Courier New" pitchFamily="49" charset="0"/>
              </a:rPr>
              <a:t>. </a:t>
            </a:r>
            <a:r>
              <a:rPr lang="ru-RU" dirty="0" err="1">
                <a:latin typeface="Bookman Old Style" pitchFamily="18" charset="0"/>
                <a:cs typeface="Courier New" pitchFamily="49" charset="0"/>
              </a:rPr>
              <a:t>Розвиток</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і</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ведення</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стратегічної</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інформаційної</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війни</a:t>
            </a:r>
            <a:r>
              <a:rPr lang="ru-RU" dirty="0">
                <a:latin typeface="Bookman Old Style" pitchFamily="18" charset="0"/>
                <a:cs typeface="Courier New" pitchFamily="49" charset="0"/>
              </a:rPr>
              <a:t> другого </a:t>
            </a:r>
            <a:r>
              <a:rPr lang="ru-RU" dirty="0" err="1">
                <a:latin typeface="Bookman Old Style" pitchFamily="18" charset="0"/>
                <a:cs typeface="Courier New" pitchFamily="49" charset="0"/>
              </a:rPr>
              <a:t>покоління</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її</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скоординовані</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інформаційні</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операції</a:t>
            </a:r>
            <a:r>
              <a:rPr lang="ru-RU" dirty="0">
                <a:latin typeface="Bookman Old Style" pitchFamily="18" charset="0"/>
                <a:cs typeface="Courier New" pitchFamily="49" charset="0"/>
              </a:rPr>
              <a:t> у </a:t>
            </a:r>
            <a:r>
              <a:rPr lang="ru-RU" dirty="0" err="1">
                <a:latin typeface="Bookman Old Style" pitchFamily="18" charset="0"/>
                <a:cs typeface="Courier New" pitchFamily="49" charset="0"/>
              </a:rPr>
              <a:t>перспективі</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можуть</a:t>
            </a:r>
            <a:r>
              <a:rPr lang="ru-RU" dirty="0">
                <a:latin typeface="Bookman Old Style" pitchFamily="18" charset="0"/>
                <a:cs typeface="Courier New" pitchFamily="49" charset="0"/>
              </a:rPr>
              <a:t> привести до </a:t>
            </a:r>
            <a:r>
              <a:rPr lang="ru-RU" dirty="0" err="1">
                <a:latin typeface="Bookman Old Style" pitchFamily="18" charset="0"/>
                <a:cs typeface="Courier New" pitchFamily="49" charset="0"/>
              </a:rPr>
              <a:t>повної</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відмови</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від</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використання</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військової</a:t>
            </a:r>
            <a:r>
              <a:rPr lang="ru-RU" dirty="0">
                <a:latin typeface="Bookman Old Style" pitchFamily="18" charset="0"/>
                <a:cs typeface="Courier New" pitchFamily="49" charset="0"/>
              </a:rPr>
              <a:t> </a:t>
            </a:r>
            <a:r>
              <a:rPr lang="ru-RU" dirty="0" err="1">
                <a:latin typeface="Bookman Old Style" pitchFamily="18" charset="0"/>
                <a:cs typeface="Courier New" pitchFamily="49" charset="0"/>
              </a:rPr>
              <a:t>сили</a:t>
            </a:r>
            <a:r>
              <a:rPr lang="ru-RU" dirty="0">
                <a:latin typeface="Bookman Old Style" pitchFamily="18" charset="0"/>
                <a:cs typeface="Courier New" pitchFamily="49" charset="0"/>
              </a:rPr>
              <a:t>.</a:t>
            </a:r>
          </a:p>
          <a:p>
            <a:endParaRPr lang="ru-RU" dirty="0">
              <a:latin typeface="Courier New" pitchFamily="49" charset="0"/>
              <a:cs typeface="Courier New" pitchFamily="49" charset="0"/>
            </a:endParaRPr>
          </a:p>
        </p:txBody>
      </p:sp>
      <p:sp>
        <p:nvSpPr>
          <p:cNvPr id="4" name="Прямоугольник 3"/>
          <p:cNvSpPr/>
          <p:nvPr/>
        </p:nvSpPr>
        <p:spPr>
          <a:xfrm>
            <a:off x="457200" y="228600"/>
            <a:ext cx="8077200" cy="95410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2800" b="1" cap="all" dirty="0">
                <a:ln w="0"/>
                <a:effectLst>
                  <a:reflection blurRad="12700" stA="50000" endPos="50000" dist="5000" dir="5400000" sy="-100000" rotWithShape="0"/>
                </a:effectLst>
                <a:latin typeface="Bookman Old Style" pitchFamily="18" charset="0"/>
              </a:rPr>
              <a:t>Класифікація стратегічної інформаційної війни</a:t>
            </a:r>
            <a:endParaRPr lang="ru-RU" sz="2800" b="1" cap="all" spc="0" dirty="0">
              <a:ln w="0"/>
              <a:effectLst>
                <a:reflection blurRad="12700" stA="50000" endPos="50000" dist="5000" dir="5400000" sy="-100000" rotWithShape="0"/>
              </a:effectLst>
              <a:latin typeface="Bookman Old Style" pitchFamily="18" charset="0"/>
            </a:endParaRPr>
          </a:p>
        </p:txBody>
      </p:sp>
      <p:pic>
        <p:nvPicPr>
          <p:cNvPr id="39937" name="Picture 1" descr="C:\Users\Марьяна\Desktop\сессия\лепська\війни\images.png"/>
          <p:cNvPicPr>
            <a:picLocks noChangeAspect="1" noChangeArrowheads="1"/>
          </p:cNvPicPr>
          <p:nvPr/>
        </p:nvPicPr>
        <p:blipFill>
          <a:blip r:embed="rId3"/>
          <a:srcRect/>
          <a:stretch>
            <a:fillRect/>
          </a:stretch>
        </p:blipFill>
        <p:spPr bwMode="auto">
          <a:xfrm>
            <a:off x="6479523" y="3200400"/>
            <a:ext cx="2664477" cy="1828800"/>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43000"/>
            <a:ext cx="8991600" cy="533400"/>
          </a:xfrm>
          <a:noFill/>
        </p:spPr>
        <p:txBody>
          <a:bodyPr>
            <a:normAutofit fontScale="90000"/>
          </a:bodyPr>
          <a:lstStyle/>
          <a:p>
            <a:pPr algn="ctr"/>
            <a:r>
              <a:rPr lang="uk-UA" sz="3600" b="1" cap="all" dirty="0">
                <a:ln w="0"/>
                <a:solidFill>
                  <a:schemeClr val="tx1"/>
                </a:solidFill>
                <a:effectLst>
                  <a:reflection blurRad="12700" stA="50000" endPos="50000" dist="5000" dir="5400000" sy="-100000" rotWithShape="0"/>
                </a:effectLst>
                <a:latin typeface="Bookman Old Style" pitchFamily="18" charset="0"/>
              </a:rPr>
              <a:t>Форми сучасних інформаційних війн</a:t>
            </a:r>
            <a:br>
              <a:rPr lang="ru-RU" b="1" cap="all" dirty="0">
                <a:ln w="0"/>
                <a:solidFill>
                  <a:srgbClr val="002060"/>
                </a:solidFill>
                <a:effectLst>
                  <a:reflection blurRad="12700" stA="50000" endPos="50000" dist="5000" dir="5400000" sy="-100000" rotWithShape="0"/>
                </a:effectLst>
                <a:latin typeface="Bookman Old Style" pitchFamily="18" charset="0"/>
              </a:rPr>
            </a:br>
            <a:endParaRPr lang="ru-RU" dirty="0"/>
          </a:p>
        </p:txBody>
      </p:sp>
      <p:sp>
        <p:nvSpPr>
          <p:cNvPr id="3" name="Содержимое 2"/>
          <p:cNvSpPr>
            <a:spLocks noGrp="1"/>
          </p:cNvSpPr>
          <p:nvPr>
            <p:ph sz="quarter" idx="1"/>
          </p:nvPr>
        </p:nvSpPr>
        <p:spPr>
          <a:xfrm>
            <a:off x="457200" y="1447800"/>
            <a:ext cx="8229600" cy="4724400"/>
          </a:xfrm>
          <a:noFill/>
          <a:ln>
            <a:noFill/>
          </a:ln>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endParaRPr lang="ru-RU" sz="4400" dirty="0">
              <a:latin typeface="Bookman Old Style" pitchFamily="18" charset="0"/>
              <a:cs typeface="Courier New" pitchFamily="49" charset="0"/>
            </a:endParaRPr>
          </a:p>
          <a:p>
            <a:r>
              <a:rPr lang="ru-RU" sz="4400" dirty="0" err="1">
                <a:latin typeface="Bookman Old Style" pitchFamily="18" charset="0"/>
                <a:cs typeface="Courier New" pitchFamily="49" charset="0"/>
              </a:rPr>
              <a:t>вогневе</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придушення</a:t>
            </a:r>
            <a:r>
              <a:rPr lang="ru-RU" sz="4400" dirty="0">
                <a:latin typeface="Bookman Old Style" pitchFamily="18" charset="0"/>
                <a:cs typeface="Courier New" pitchFamily="49" charset="0"/>
              </a:rPr>
              <a:t> (у </a:t>
            </a:r>
            <a:r>
              <a:rPr lang="ru-RU" sz="4400" dirty="0" err="1">
                <a:latin typeface="Bookman Old Style" pitchFamily="18" charset="0"/>
                <a:cs typeface="Courier New" pitchFamily="49" charset="0"/>
              </a:rPr>
              <a:t>воєнний</a:t>
            </a:r>
            <a:r>
              <a:rPr lang="ru-RU" sz="4400" dirty="0">
                <a:latin typeface="Bookman Old Style" pitchFamily="18" charset="0"/>
                <a:cs typeface="Courier New" pitchFamily="49" charset="0"/>
              </a:rPr>
              <a:t> час) </a:t>
            </a:r>
            <a:r>
              <a:rPr lang="ru-RU" sz="4400" dirty="0" err="1">
                <a:latin typeface="Bookman Old Style" pitchFamily="18" charset="0"/>
                <a:cs typeface="Courier New" pitchFamily="49" charset="0"/>
              </a:rPr>
              <a:t>елементів</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інфраструктури</a:t>
            </a:r>
            <a:r>
              <a:rPr lang="ru-RU" sz="4400" dirty="0">
                <a:latin typeface="Bookman Old Style" pitchFamily="18" charset="0"/>
                <a:cs typeface="Courier New" pitchFamily="49" charset="0"/>
              </a:rPr>
              <a:t> державного та </a:t>
            </a:r>
            <a:r>
              <a:rPr lang="ru-RU" sz="4400" dirty="0" err="1">
                <a:latin typeface="Bookman Old Style" pitchFamily="18" charset="0"/>
                <a:cs typeface="Courier New" pitchFamily="49" charset="0"/>
              </a:rPr>
              <a:t>військового</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управління</a:t>
            </a:r>
            <a:r>
              <a:rPr lang="ru-RU" sz="4400" dirty="0">
                <a:latin typeface="Bookman Old Style" pitchFamily="18" charset="0"/>
                <a:cs typeface="Courier New" pitchFamily="49" charset="0"/>
              </a:rPr>
              <a:t>;</a:t>
            </a:r>
          </a:p>
          <a:p>
            <a:r>
              <a:rPr lang="ru-RU" sz="4400" dirty="0" err="1">
                <a:latin typeface="Bookman Old Style" pitchFamily="18" charset="0"/>
                <a:cs typeface="Courier New" pitchFamily="49" charset="0"/>
              </a:rPr>
              <a:t>ведення</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радіоелектронної</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боротьби</a:t>
            </a:r>
            <a:r>
              <a:rPr lang="ru-RU" sz="4400" dirty="0">
                <a:latin typeface="Bookman Old Style" pitchFamily="18" charset="0"/>
                <a:cs typeface="Courier New" pitchFamily="49" charset="0"/>
              </a:rPr>
              <a:t>;</a:t>
            </a:r>
          </a:p>
          <a:p>
            <a:r>
              <a:rPr lang="ru-RU" sz="4400" dirty="0" err="1">
                <a:latin typeface="Bookman Old Style" pitchFamily="18" charset="0"/>
                <a:cs typeface="Courier New" pitchFamily="49" charset="0"/>
              </a:rPr>
              <a:t>одержання</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розвідувальної</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інформації</a:t>
            </a:r>
            <a:r>
              <a:rPr lang="ru-RU" sz="4400" dirty="0">
                <a:latin typeface="Bookman Old Style" pitchFamily="18" charset="0"/>
                <a:cs typeface="Courier New" pitchFamily="49" charset="0"/>
              </a:rPr>
              <a:t> шляхом </a:t>
            </a:r>
            <a:r>
              <a:rPr lang="ru-RU" sz="4400" dirty="0" err="1">
                <a:latin typeface="Bookman Old Style" pitchFamily="18" charset="0"/>
                <a:cs typeface="Courier New" pitchFamily="49" charset="0"/>
              </a:rPr>
              <a:t>перехоплення</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й</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розшифровки</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інформаційних</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потоків</a:t>
            </a:r>
            <a:r>
              <a:rPr lang="ru-RU" sz="4400" dirty="0">
                <a:latin typeface="Bookman Old Style" pitchFamily="18" charset="0"/>
                <a:cs typeface="Courier New" pitchFamily="49" charset="0"/>
              </a:rPr>
              <a:t>;</a:t>
            </a:r>
          </a:p>
          <a:p>
            <a:r>
              <a:rPr lang="ru-RU" sz="4400" dirty="0" err="1">
                <a:latin typeface="Bookman Old Style" pitchFamily="18" charset="0"/>
                <a:cs typeface="Courier New" pitchFamily="49" charset="0"/>
              </a:rPr>
              <a:t>здійснення</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несанкціонованого</a:t>
            </a:r>
            <a:r>
              <a:rPr lang="ru-RU" sz="4400" dirty="0">
                <a:latin typeface="Bookman Old Style" pitchFamily="18" charset="0"/>
                <a:cs typeface="Courier New" pitchFamily="49" charset="0"/>
              </a:rPr>
              <a:t> доступу до </a:t>
            </a:r>
            <a:r>
              <a:rPr lang="ru-RU" sz="4400" dirty="0" err="1">
                <a:latin typeface="Bookman Old Style" pitchFamily="18" charset="0"/>
                <a:cs typeface="Courier New" pitchFamily="49" charset="0"/>
              </a:rPr>
              <a:t>інформаційних</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ресурсів</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з</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наступною</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їх</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фальсифікацією</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чи</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викраденням</a:t>
            </a:r>
            <a:r>
              <a:rPr lang="ru-RU" sz="4400" dirty="0">
                <a:latin typeface="Bookman Old Style" pitchFamily="18" charset="0"/>
                <a:cs typeface="Courier New" pitchFamily="49" charset="0"/>
              </a:rPr>
              <a:t>;</a:t>
            </a:r>
          </a:p>
          <a:p>
            <a:r>
              <a:rPr lang="ru-RU" sz="4400" dirty="0" err="1">
                <a:latin typeface="Bookman Old Style" pitchFamily="18" charset="0"/>
                <a:cs typeface="Courier New" pitchFamily="49" charset="0"/>
              </a:rPr>
              <a:t>масове</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подання</a:t>
            </a:r>
            <a:r>
              <a:rPr lang="ru-RU" sz="4400" dirty="0">
                <a:latin typeface="Bookman Old Style" pitchFamily="18" charset="0"/>
                <a:cs typeface="Courier New" pitchFamily="49" charset="0"/>
              </a:rPr>
              <a:t> в </a:t>
            </a:r>
            <a:r>
              <a:rPr lang="ru-RU" sz="4400" dirty="0" err="1">
                <a:latin typeface="Bookman Old Style" pitchFamily="18" charset="0"/>
                <a:cs typeface="Courier New" pitchFamily="49" charset="0"/>
              </a:rPr>
              <a:t>інформаційних</a:t>
            </a:r>
            <a:r>
              <a:rPr lang="ru-RU" sz="4400" dirty="0">
                <a:latin typeface="Bookman Old Style" pitchFamily="18" charset="0"/>
                <a:cs typeface="Courier New" pitchFamily="49" charset="0"/>
              </a:rPr>
              <a:t> каналах супротивника </a:t>
            </a:r>
            <a:r>
              <a:rPr lang="ru-RU" sz="4400" dirty="0" err="1">
                <a:latin typeface="Bookman Old Style" pitchFamily="18" charset="0"/>
                <a:cs typeface="Courier New" pitchFamily="49" charset="0"/>
              </a:rPr>
              <a:t>чи</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глобальних</a:t>
            </a:r>
            <a:r>
              <a:rPr lang="ru-RU" sz="4400" dirty="0">
                <a:latin typeface="Bookman Old Style" pitchFamily="18" charset="0"/>
                <a:cs typeface="Courier New" pitchFamily="49" charset="0"/>
              </a:rPr>
              <a:t> мережах </a:t>
            </a:r>
            <a:r>
              <a:rPr lang="ru-RU" sz="4400" dirty="0" err="1">
                <a:latin typeface="Bookman Old Style" pitchFamily="18" charset="0"/>
                <a:cs typeface="Courier New" pitchFamily="49" charset="0"/>
              </a:rPr>
              <a:t>дезінформації</a:t>
            </a:r>
            <a:r>
              <a:rPr lang="ru-RU" sz="4400" dirty="0">
                <a:latin typeface="Bookman Old Style" pitchFamily="18" charset="0"/>
                <a:cs typeface="Courier New" pitchFamily="49" charset="0"/>
              </a:rPr>
              <a:t> для </a:t>
            </a:r>
            <a:r>
              <a:rPr lang="ru-RU" sz="4400" dirty="0" err="1">
                <a:latin typeface="Bookman Old Style" pitchFamily="18" charset="0"/>
                <a:cs typeface="Courier New" pitchFamily="49" charset="0"/>
              </a:rPr>
              <a:t>впливу</a:t>
            </a:r>
            <a:r>
              <a:rPr lang="ru-RU" sz="4400" dirty="0">
                <a:latin typeface="Bookman Old Style" pitchFamily="18" charset="0"/>
                <a:cs typeface="Courier New" pitchFamily="49" charset="0"/>
              </a:rPr>
              <a:t> на особи, </a:t>
            </a:r>
            <a:r>
              <a:rPr lang="ru-RU" sz="4400" dirty="0" err="1">
                <a:latin typeface="Bookman Old Style" pitchFamily="18" charset="0"/>
                <a:cs typeface="Courier New" pitchFamily="49" charset="0"/>
              </a:rPr>
              <a:t>які</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приймають</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рішення</a:t>
            </a:r>
            <a:r>
              <a:rPr lang="ru-RU" sz="4400" dirty="0">
                <a:latin typeface="Bookman Old Style" pitchFamily="18" charset="0"/>
                <a:cs typeface="Courier New" pitchFamily="49" charset="0"/>
              </a:rPr>
              <a:t>;</a:t>
            </a:r>
          </a:p>
          <a:p>
            <a:r>
              <a:rPr lang="ru-RU" sz="4400" dirty="0" err="1">
                <a:latin typeface="Bookman Old Style" pitchFamily="18" charset="0"/>
                <a:cs typeface="Courier New" pitchFamily="49" charset="0"/>
              </a:rPr>
              <a:t>одержання</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інформації</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від</a:t>
            </a:r>
            <a:r>
              <a:rPr lang="ru-RU" sz="4400" dirty="0">
                <a:latin typeface="Bookman Old Style" pitchFamily="18" charset="0"/>
                <a:cs typeface="Courier New" pitchFamily="49" charset="0"/>
              </a:rPr>
              <a:t> </a:t>
            </a:r>
          </a:p>
          <a:p>
            <a:pPr>
              <a:buNone/>
            </a:pPr>
            <a:r>
              <a:rPr lang="ru-RU" sz="4400" dirty="0" err="1">
                <a:latin typeface="Bookman Old Style" pitchFamily="18" charset="0"/>
                <a:cs typeface="Courier New" pitchFamily="49" charset="0"/>
              </a:rPr>
              <a:t>перехоплення</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відкритих</a:t>
            </a:r>
            <a:r>
              <a:rPr lang="ru-RU" sz="4400" dirty="0">
                <a:latin typeface="Bookman Old Style" pitchFamily="18" charset="0"/>
                <a:cs typeface="Courier New" pitchFamily="49" charset="0"/>
              </a:rPr>
              <a:t> </a:t>
            </a:r>
            <a:r>
              <a:rPr lang="ru-RU" sz="4400" dirty="0" err="1">
                <a:latin typeface="Bookman Old Style" pitchFamily="18" charset="0"/>
                <a:cs typeface="Courier New" pitchFamily="49" charset="0"/>
              </a:rPr>
              <a:t>джерел</a:t>
            </a:r>
            <a:r>
              <a:rPr lang="ru-RU" sz="4400" dirty="0">
                <a:latin typeface="Bookman Old Style" pitchFamily="18" charset="0"/>
                <a:cs typeface="Courier New" pitchFamily="49" charset="0"/>
              </a:rPr>
              <a:t> </a:t>
            </a:r>
          </a:p>
          <a:p>
            <a:pPr>
              <a:buNone/>
            </a:pPr>
            <a:r>
              <a:rPr lang="ru-RU" sz="4400" dirty="0" err="1">
                <a:latin typeface="Bookman Old Style" pitchFamily="18" charset="0"/>
                <a:cs typeface="Courier New" pitchFamily="49" charset="0"/>
              </a:rPr>
              <a:t>інформації</a:t>
            </a:r>
            <a:r>
              <a:rPr lang="ru-RU" sz="4400" dirty="0">
                <a:latin typeface="Bookman Old Style" pitchFamily="18" charset="0"/>
                <a:cs typeface="Courier New" pitchFamily="49" charset="0"/>
              </a:rPr>
              <a:t>.</a:t>
            </a:r>
          </a:p>
          <a:p>
            <a:endParaRPr lang="ru-RU" dirty="0"/>
          </a:p>
        </p:txBody>
      </p:sp>
      <p:sp>
        <p:nvSpPr>
          <p:cNvPr id="5" name="TextBox 4"/>
          <p:cNvSpPr txBox="1"/>
          <p:nvPr/>
        </p:nvSpPr>
        <p:spPr>
          <a:xfrm>
            <a:off x="457200" y="1371600"/>
            <a:ext cx="8229600" cy="461665"/>
          </a:xfrm>
          <a:prstGeom prst="rect">
            <a:avLst/>
          </a:prstGeom>
          <a:blipFill>
            <a:blip r:embed="rId2"/>
            <a:tile tx="0" ty="0" sx="100000" sy="100000" flip="none" algn="tl"/>
          </a:blipFill>
          <a:ln>
            <a:solidFill>
              <a:srgbClr val="FFFFFF"/>
            </a:solidFill>
          </a:ln>
        </p:spPr>
        <p:txBody>
          <a:bodyPr wrap="square" rtlCol="0">
            <a:spAutoFit/>
          </a:bodyPr>
          <a:lstStyle/>
          <a:p>
            <a:r>
              <a:rPr lang="ru-RU" sz="2400" b="1" dirty="0">
                <a:solidFill>
                  <a:srgbClr val="FF0000"/>
                </a:solidFill>
                <a:latin typeface="Bookman Old Style" pitchFamily="18" charset="0"/>
              </a:rPr>
              <a:t>перше </a:t>
            </a:r>
            <a:r>
              <a:rPr lang="ru-RU" sz="2400" b="1" dirty="0" err="1">
                <a:solidFill>
                  <a:srgbClr val="FF0000"/>
                </a:solidFill>
                <a:latin typeface="Bookman Old Style" pitchFamily="18" charset="0"/>
              </a:rPr>
              <a:t>покоління</a:t>
            </a:r>
            <a:r>
              <a:rPr lang="ru-RU" sz="2400" b="1" dirty="0">
                <a:solidFill>
                  <a:srgbClr val="FF0000"/>
                </a:solidFill>
                <a:latin typeface="Bookman Old Style" pitchFamily="18" charset="0"/>
              </a:rPr>
              <a:t>: </a:t>
            </a:r>
            <a:endParaRPr lang="ru-RU" sz="2400" dirty="0">
              <a:solidFill>
                <a:srgbClr val="FF0000"/>
              </a:solidFill>
            </a:endParaRPr>
          </a:p>
        </p:txBody>
      </p:sp>
      <p:pic>
        <p:nvPicPr>
          <p:cNvPr id="38913" name="Picture 1" descr="C:\Users\Марьяна\Desktop\сессия\лепська\війни\images (10).jpg"/>
          <p:cNvPicPr>
            <a:picLocks noChangeAspect="1" noChangeArrowheads="1"/>
          </p:cNvPicPr>
          <p:nvPr/>
        </p:nvPicPr>
        <p:blipFill>
          <a:blip r:embed="rId3"/>
          <a:srcRect/>
          <a:stretch>
            <a:fillRect/>
          </a:stretch>
        </p:blipFill>
        <p:spPr bwMode="auto">
          <a:xfrm>
            <a:off x="5257800" y="4754880"/>
            <a:ext cx="3886200" cy="2103120"/>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52400" y="990600"/>
            <a:ext cx="8458200" cy="5486400"/>
          </a:xfrm>
          <a:noFill/>
          <a:ln>
            <a:noFill/>
          </a:ln>
        </p:spPr>
        <p:style>
          <a:lnRef idx="2">
            <a:schemeClr val="accent1"/>
          </a:lnRef>
          <a:fillRef idx="1">
            <a:schemeClr val="lt1"/>
          </a:fillRef>
          <a:effectRef idx="0">
            <a:schemeClr val="accent1"/>
          </a:effectRef>
          <a:fontRef idx="minor">
            <a:schemeClr val="dk1"/>
          </a:fontRef>
        </p:style>
        <p:txBody>
          <a:bodyPr>
            <a:noAutofit/>
          </a:bodyPr>
          <a:lstStyle/>
          <a:p>
            <a:r>
              <a:rPr lang="ru-RU" sz="2000" dirty="0" err="1">
                <a:latin typeface="Bookman Old Style" pitchFamily="18" charset="0"/>
                <a:cs typeface="Courier New" pitchFamily="49" charset="0"/>
              </a:rPr>
              <a:t>створення</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атмосфери</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бездуховності</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й</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аморальності</a:t>
            </a:r>
            <a:r>
              <a:rPr lang="ru-RU" sz="2000" dirty="0">
                <a:latin typeface="Bookman Old Style" pitchFamily="18" charset="0"/>
                <a:cs typeface="Courier New" pitchFamily="49" charset="0"/>
              </a:rPr>
              <a:t>, негативного </a:t>
            </a:r>
            <a:r>
              <a:rPr lang="ru-RU" sz="2000" dirty="0" err="1">
                <a:latin typeface="Bookman Old Style" pitchFamily="18" charset="0"/>
                <a:cs typeface="Courier New" pitchFamily="49" charset="0"/>
              </a:rPr>
              <a:t>відношення</a:t>
            </a:r>
            <a:r>
              <a:rPr lang="ru-RU" sz="2000" dirty="0">
                <a:latin typeface="Bookman Old Style" pitchFamily="18" charset="0"/>
                <a:cs typeface="Courier New" pitchFamily="49" charset="0"/>
              </a:rPr>
              <a:t> до </a:t>
            </a:r>
            <a:r>
              <a:rPr lang="ru-RU" sz="2000" dirty="0" err="1">
                <a:latin typeface="Bookman Old Style" pitchFamily="18" charset="0"/>
                <a:cs typeface="Courier New" pitchFamily="49" charset="0"/>
              </a:rPr>
              <a:t>культурної</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спадщини</a:t>
            </a:r>
            <a:r>
              <a:rPr lang="ru-RU" sz="2000" dirty="0">
                <a:latin typeface="Bookman Old Style" pitchFamily="18" charset="0"/>
                <a:cs typeface="Courier New" pitchFamily="49" charset="0"/>
              </a:rPr>
              <a:t> противника;</a:t>
            </a:r>
          </a:p>
          <a:p>
            <a:r>
              <a:rPr lang="ru-RU" sz="2000" dirty="0" err="1">
                <a:latin typeface="Bookman Old Style" pitchFamily="18" charset="0"/>
                <a:cs typeface="Courier New" pitchFamily="49" charset="0"/>
              </a:rPr>
              <a:t>маніпулювання</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суспільною</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свідомістю</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соціальних</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груп</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населення</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країни</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з</a:t>
            </a:r>
            <a:r>
              <a:rPr lang="ru-RU" sz="2000" dirty="0">
                <a:latin typeface="Bookman Old Style" pitchFamily="18" charset="0"/>
                <a:cs typeface="Courier New" pitchFamily="49" charset="0"/>
              </a:rPr>
              <a:t> метою </a:t>
            </a:r>
            <a:r>
              <a:rPr lang="ru-RU" sz="2000" dirty="0" err="1">
                <a:latin typeface="Bookman Old Style" pitchFamily="18" charset="0"/>
                <a:cs typeface="Courier New" pitchFamily="49" charset="0"/>
              </a:rPr>
              <a:t>створення</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політичної</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напруженості</a:t>
            </a:r>
            <a:r>
              <a:rPr lang="ru-RU" sz="2000" dirty="0">
                <a:latin typeface="Bookman Old Style" pitchFamily="18" charset="0"/>
                <a:cs typeface="Courier New" pitchFamily="49" charset="0"/>
              </a:rPr>
              <a:t> та хаосу;</a:t>
            </a:r>
          </a:p>
          <a:p>
            <a:r>
              <a:rPr lang="ru-RU" sz="2000" dirty="0" err="1">
                <a:latin typeface="Bookman Old Style" pitchFamily="18" charset="0"/>
                <a:cs typeface="Courier New" pitchFamily="49" charset="0"/>
              </a:rPr>
              <a:t>зниження</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рівня</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інформаційного</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забезпечення</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органів</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влади</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й</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управління</a:t>
            </a:r>
            <a:r>
              <a:rPr lang="ru-RU" sz="2000" dirty="0">
                <a:latin typeface="Bookman Old Style" pitchFamily="18" charset="0"/>
                <a:cs typeface="Courier New" pitchFamily="49" charset="0"/>
              </a:rPr>
              <a:t>,</a:t>
            </a:r>
          </a:p>
          <a:p>
            <a:r>
              <a:rPr lang="ru-RU" sz="2000" dirty="0" err="1">
                <a:latin typeface="Bookman Old Style" pitchFamily="18" charset="0"/>
                <a:cs typeface="Courier New" pitchFamily="49" charset="0"/>
              </a:rPr>
              <a:t>дезінформація</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населення</a:t>
            </a:r>
            <a:r>
              <a:rPr lang="ru-RU" sz="2000" dirty="0">
                <a:latin typeface="Bookman Old Style" pitchFamily="18" charset="0"/>
                <a:cs typeface="Courier New" pitchFamily="49" charset="0"/>
              </a:rPr>
              <a:t> про роботу </a:t>
            </a:r>
            <a:r>
              <a:rPr lang="ru-RU" sz="2000" dirty="0" err="1">
                <a:latin typeface="Bookman Old Style" pitchFamily="18" charset="0"/>
                <a:cs typeface="Courier New" pitchFamily="49" charset="0"/>
              </a:rPr>
              <a:t>державних</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органів</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підрив</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їхнього</a:t>
            </a:r>
            <a:r>
              <a:rPr lang="ru-RU" sz="2000" dirty="0">
                <a:latin typeface="Bookman Old Style" pitchFamily="18" charset="0"/>
                <a:cs typeface="Courier New" pitchFamily="49" charset="0"/>
              </a:rPr>
              <a:t> авторитету;</a:t>
            </a:r>
          </a:p>
          <a:p>
            <a:r>
              <a:rPr lang="ru-RU" sz="2000" dirty="0" err="1">
                <a:latin typeface="Bookman Old Style" pitchFamily="18" charset="0"/>
                <a:cs typeface="Courier New" pitchFamily="49" charset="0"/>
              </a:rPr>
              <a:t>підрив</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міжнародного</a:t>
            </a:r>
            <a:r>
              <a:rPr lang="ru-RU" sz="2000" dirty="0">
                <a:latin typeface="Bookman Old Style" pitchFamily="18" charset="0"/>
                <a:cs typeface="Courier New" pitchFamily="49" charset="0"/>
              </a:rPr>
              <a:t> авторитету </a:t>
            </a:r>
          </a:p>
          <a:p>
            <a:pPr>
              <a:buNone/>
            </a:pPr>
            <a:r>
              <a:rPr lang="ru-RU" sz="2000" dirty="0" err="1">
                <a:latin typeface="Bookman Old Style" pitchFamily="18" charset="0"/>
                <a:cs typeface="Courier New" pitchFamily="49" charset="0"/>
              </a:rPr>
              <a:t>держави</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його</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співробітництва</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з</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іншими</a:t>
            </a:r>
            <a:endParaRPr lang="ru-RU" sz="2000" dirty="0">
              <a:latin typeface="Bookman Old Style" pitchFamily="18" charset="0"/>
              <a:cs typeface="Courier New" pitchFamily="49" charset="0"/>
            </a:endParaRPr>
          </a:p>
          <a:p>
            <a:pPr>
              <a:buNone/>
            </a:pP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країнами</a:t>
            </a:r>
            <a:r>
              <a:rPr lang="ru-RU" sz="2000" dirty="0">
                <a:latin typeface="Bookman Old Style" pitchFamily="18" charset="0"/>
                <a:cs typeface="Courier New" pitchFamily="49" charset="0"/>
              </a:rPr>
              <a:t>;</a:t>
            </a:r>
          </a:p>
          <a:p>
            <a:r>
              <a:rPr lang="ru-RU" sz="2000" dirty="0" err="1">
                <a:latin typeface="Bookman Old Style" pitchFamily="18" charset="0"/>
                <a:cs typeface="Courier New" pitchFamily="49" charset="0"/>
              </a:rPr>
              <a:t>нанесення</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збитку</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життєво</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важливим</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інтересам</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держави</a:t>
            </a:r>
            <a:r>
              <a:rPr lang="ru-RU" sz="2000" dirty="0">
                <a:latin typeface="Bookman Old Style" pitchFamily="18" charset="0"/>
                <a:cs typeface="Courier New" pitchFamily="49" charset="0"/>
              </a:rPr>
              <a:t> в </a:t>
            </a:r>
            <a:r>
              <a:rPr lang="ru-RU" sz="2000" dirty="0" err="1">
                <a:latin typeface="Bookman Old Style" pitchFamily="18" charset="0"/>
                <a:cs typeface="Courier New" pitchFamily="49" charset="0"/>
              </a:rPr>
              <a:t>політичній</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економічній</a:t>
            </a:r>
            <a:r>
              <a:rPr lang="ru-RU" sz="2000" dirty="0">
                <a:latin typeface="Bookman Old Style" pitchFamily="18" charset="0"/>
                <a:cs typeface="Courier New" pitchFamily="49" charset="0"/>
              </a:rPr>
              <a:t>, </a:t>
            </a:r>
            <a:r>
              <a:rPr lang="ru-RU" sz="2000" dirty="0" err="1">
                <a:latin typeface="Bookman Old Style" pitchFamily="18" charset="0"/>
                <a:cs typeface="Courier New" pitchFamily="49" charset="0"/>
              </a:rPr>
              <a:t>оборонній</a:t>
            </a:r>
            <a:r>
              <a:rPr lang="ru-RU" sz="2000" dirty="0">
                <a:latin typeface="Bookman Old Style" pitchFamily="18" charset="0"/>
                <a:cs typeface="Courier New" pitchFamily="49" charset="0"/>
              </a:rPr>
              <a:t> та </a:t>
            </a:r>
            <a:r>
              <a:rPr lang="ru-RU" sz="2000" dirty="0" err="1">
                <a:latin typeface="Bookman Old Style" pitchFamily="18" charset="0"/>
                <a:cs typeface="Courier New" pitchFamily="49" charset="0"/>
              </a:rPr>
              <a:t>інших</a:t>
            </a:r>
            <a:r>
              <a:rPr lang="ru-RU" sz="2000" dirty="0">
                <a:latin typeface="Bookman Old Style" pitchFamily="18" charset="0"/>
                <a:cs typeface="Courier New" pitchFamily="49" charset="0"/>
              </a:rPr>
              <a:t> сферах.</a:t>
            </a:r>
          </a:p>
          <a:p>
            <a:endParaRPr lang="ru-RU" sz="2000" dirty="0">
              <a:latin typeface="Courier New" pitchFamily="49" charset="0"/>
              <a:cs typeface="Courier New" pitchFamily="49" charset="0"/>
            </a:endParaRPr>
          </a:p>
        </p:txBody>
      </p:sp>
      <p:sp>
        <p:nvSpPr>
          <p:cNvPr id="4" name="TextBox 3"/>
          <p:cNvSpPr txBox="1"/>
          <p:nvPr/>
        </p:nvSpPr>
        <p:spPr>
          <a:xfrm>
            <a:off x="533400" y="152400"/>
            <a:ext cx="7010400" cy="830997"/>
          </a:xfrm>
          <a:prstGeom prst="rect">
            <a:avLst/>
          </a:prstGeom>
          <a:noFill/>
        </p:spPr>
        <p:txBody>
          <a:bodyPr wrap="square" rtlCol="0">
            <a:spAutoFit/>
          </a:bodyPr>
          <a:lstStyle/>
          <a:p>
            <a:r>
              <a:rPr lang="ru-RU" sz="2400" b="1" dirty="0" err="1">
                <a:solidFill>
                  <a:schemeClr val="accent6">
                    <a:lumMod val="75000"/>
                  </a:schemeClr>
                </a:solidFill>
                <a:latin typeface="Bookman Old Style" pitchFamily="18" charset="0"/>
              </a:rPr>
              <a:t>Інформаційна</a:t>
            </a:r>
            <a:r>
              <a:rPr lang="ru-RU" sz="2400" b="1" dirty="0">
                <a:solidFill>
                  <a:schemeClr val="accent6">
                    <a:lumMod val="75000"/>
                  </a:schemeClr>
                </a:solidFill>
                <a:latin typeface="Bookman Old Style" pitchFamily="18" charset="0"/>
              </a:rPr>
              <a:t> </a:t>
            </a:r>
            <a:r>
              <a:rPr lang="ru-RU" sz="2400" b="1" dirty="0" err="1">
                <a:solidFill>
                  <a:schemeClr val="accent6">
                    <a:lumMod val="75000"/>
                  </a:schemeClr>
                </a:solidFill>
                <a:latin typeface="Bookman Old Style" pitchFamily="18" charset="0"/>
              </a:rPr>
              <a:t>війна</a:t>
            </a:r>
            <a:r>
              <a:rPr lang="ru-RU" sz="2400" b="1" dirty="0">
                <a:solidFill>
                  <a:schemeClr val="accent6">
                    <a:lumMod val="75000"/>
                  </a:schemeClr>
                </a:solidFill>
                <a:latin typeface="Bookman Old Style" pitchFamily="18" charset="0"/>
              </a:rPr>
              <a:t> </a:t>
            </a:r>
            <a:r>
              <a:rPr lang="ru-RU" sz="2400" b="1" dirty="0">
                <a:solidFill>
                  <a:srgbClr val="FF0000"/>
                </a:solidFill>
                <a:latin typeface="Bookman Old Style" pitchFamily="18" charset="0"/>
              </a:rPr>
              <a:t>другого </a:t>
            </a:r>
            <a:r>
              <a:rPr lang="ru-RU" sz="2400" b="1" dirty="0" err="1">
                <a:solidFill>
                  <a:srgbClr val="FF0000"/>
                </a:solidFill>
                <a:latin typeface="Bookman Old Style" pitchFamily="18" charset="0"/>
              </a:rPr>
              <a:t>покоління</a:t>
            </a:r>
            <a:r>
              <a:rPr lang="ru-RU" sz="2400" b="1" dirty="0">
                <a:solidFill>
                  <a:srgbClr val="FF0000"/>
                </a:solidFill>
                <a:latin typeface="Bookman Old Style" pitchFamily="18" charset="0"/>
              </a:rPr>
              <a:t> </a:t>
            </a:r>
            <a:r>
              <a:rPr lang="ru-RU" sz="2400" b="1" dirty="0" err="1">
                <a:solidFill>
                  <a:schemeClr val="accent6">
                    <a:lumMod val="75000"/>
                  </a:schemeClr>
                </a:solidFill>
                <a:latin typeface="Bookman Old Style" pitchFamily="18" charset="0"/>
              </a:rPr>
              <a:t>передбачає</a:t>
            </a:r>
            <a:r>
              <a:rPr lang="ru-RU" sz="2400" b="1" dirty="0">
                <a:solidFill>
                  <a:schemeClr val="accent6">
                    <a:lumMod val="75000"/>
                  </a:schemeClr>
                </a:solidFill>
                <a:latin typeface="Bookman Old Style" pitchFamily="18" charset="0"/>
              </a:rPr>
              <a:t>:</a:t>
            </a:r>
          </a:p>
        </p:txBody>
      </p:sp>
      <p:pic>
        <p:nvPicPr>
          <p:cNvPr id="37890" name="Picture 2" descr="C:\Users\Марьяна\Desktop\сессия\лепська\війни\hqdefault.jpg"/>
          <p:cNvPicPr>
            <a:picLocks noChangeAspect="1" noChangeArrowheads="1"/>
          </p:cNvPicPr>
          <p:nvPr/>
        </p:nvPicPr>
        <p:blipFill>
          <a:blip r:embed="rId2"/>
          <a:srcRect t="11228" b="6433"/>
          <a:stretch>
            <a:fillRect/>
          </a:stretch>
        </p:blipFill>
        <p:spPr bwMode="auto">
          <a:xfrm>
            <a:off x="6270048" y="3962400"/>
            <a:ext cx="2714625" cy="1676400"/>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Марьяна\Desktop\сессия\лепська\війни\загружено.jpg"/>
          <p:cNvPicPr>
            <a:picLocks noChangeAspect="1" noChangeArrowheads="1"/>
          </p:cNvPicPr>
          <p:nvPr/>
        </p:nvPicPr>
        <p:blipFill>
          <a:blip r:embed="rId2"/>
          <a:srcRect/>
          <a:stretch>
            <a:fillRect/>
          </a:stretch>
        </p:blipFill>
        <p:spPr bwMode="auto">
          <a:xfrm>
            <a:off x="0" y="0"/>
            <a:ext cx="9160655" cy="6858000"/>
          </a:xfrm>
          <a:prstGeom prst="rect">
            <a:avLst/>
          </a:prstGeom>
          <a:noFill/>
        </p:spPr>
      </p:pic>
      <p:sp>
        <p:nvSpPr>
          <p:cNvPr id="8" name="Прямоугольник 7"/>
          <p:cNvSpPr/>
          <p:nvPr/>
        </p:nvSpPr>
        <p:spPr>
          <a:xfrm>
            <a:off x="990600" y="762000"/>
            <a:ext cx="7239000" cy="4247317"/>
          </a:xfrm>
          <a:prstGeom prst="rect">
            <a:avLst/>
          </a:prstGeom>
          <a:noFill/>
        </p:spPr>
        <p:txBody>
          <a:bodyPr wrap="square" lIns="91440" tIns="45720" rIns="91440" bIns="45720">
            <a:spAutoFit/>
          </a:bodyPr>
          <a:lstStyle/>
          <a:p>
            <a:pPr algn="ctr"/>
            <a:r>
              <a:rPr lang="en-US" sz="5400" b="1" cap="none"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Інструментарій</a:t>
            </a: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 </a:t>
            </a:r>
            <a:r>
              <a:rPr lang="en-US" sz="5400" b="1" cap="none"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інформаційної</a:t>
            </a:r>
            <a:endParaRPr lang="uk-UA" sz="5400"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endParaRPr>
          </a:p>
          <a:p>
            <a:pPr algn="ctr"/>
            <a:r>
              <a:rPr lang="en-US" sz="54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війни</a:t>
            </a: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 </a:t>
            </a:r>
            <a:r>
              <a:rPr lang="en-US" sz="5400" b="1" cap="none"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Інформаційна</a:t>
            </a: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 </a:t>
            </a:r>
            <a:r>
              <a:rPr lang="en-US" sz="5400" b="1" cap="none"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зброя</a:t>
            </a: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 </a:t>
            </a:r>
            <a:endParaRPr lang="ru-RU"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Прямоугольник 3"/>
          <p:cNvSpPr/>
          <p:nvPr/>
        </p:nvSpPr>
        <p:spPr>
          <a:xfrm>
            <a:off x="457200" y="79726"/>
            <a:ext cx="8001000"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4000" b="1" cap="all" dirty="0">
                <a:ln w="0"/>
                <a:solidFill>
                  <a:schemeClr val="accent6">
                    <a:lumMod val="75000"/>
                  </a:schemeClr>
                </a:solidFill>
                <a:effectLst>
                  <a:reflection blurRad="12700" stA="50000" endPos="50000" dist="5000" dir="5400000" sy="-100000" rotWithShape="0"/>
                </a:effectLst>
                <a:latin typeface="Bookman Old Style" pitchFamily="18" charset="0"/>
              </a:rPr>
              <a:t>Інформаційна зброя</a:t>
            </a:r>
            <a:endParaRPr lang="ru-RU" sz="4000" b="1" cap="all" spc="0" dirty="0">
              <a:ln w="0"/>
              <a:solidFill>
                <a:schemeClr val="accent6">
                  <a:lumMod val="75000"/>
                </a:schemeClr>
              </a:solidFill>
              <a:effectLst>
                <a:reflection blurRad="12700" stA="50000" endPos="50000" dist="5000" dir="5400000" sy="-100000" rotWithShape="0"/>
              </a:effectLst>
              <a:latin typeface="Bookman Old Style" pitchFamily="18" charset="0"/>
            </a:endParaRPr>
          </a:p>
        </p:txBody>
      </p:sp>
      <p:sp>
        <p:nvSpPr>
          <p:cNvPr id="5" name="TextBox 4"/>
          <p:cNvSpPr txBox="1"/>
          <p:nvPr/>
        </p:nvSpPr>
        <p:spPr>
          <a:xfrm>
            <a:off x="228600" y="787612"/>
            <a:ext cx="6858000" cy="5262979"/>
          </a:xfrm>
          <a:prstGeom prst="rect">
            <a:avLst/>
          </a:prstGeom>
          <a:noFill/>
        </p:spPr>
        <p:txBody>
          <a:bodyPr wrap="square" rtlCol="0">
            <a:spAutoFit/>
          </a:bodyPr>
          <a:lstStyle/>
          <a:p>
            <a:r>
              <a:rPr lang="ru-RU" sz="2400" b="1" dirty="0" err="1">
                <a:solidFill>
                  <a:srgbClr val="002060"/>
                </a:solidFill>
                <a:latin typeface="Bookman Old Style" pitchFamily="18" charset="0"/>
                <a:cs typeface="Courier New" pitchFamily="49" charset="0"/>
              </a:rPr>
              <a:t>Інформаційна</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зброя</a:t>
            </a:r>
            <a:r>
              <a:rPr lang="ru-RU" sz="2400" b="1" dirty="0">
                <a:solidFill>
                  <a:srgbClr val="002060"/>
                </a:solidFill>
                <a:latin typeface="Bookman Old Style" pitchFamily="18" charset="0"/>
                <a:cs typeface="Courier New" pitchFamily="49" charset="0"/>
              </a:rPr>
              <a:t> - </a:t>
            </a:r>
            <a:r>
              <a:rPr lang="ru-RU" sz="2400" b="1" dirty="0" err="1">
                <a:solidFill>
                  <a:srgbClr val="002060"/>
                </a:solidFill>
                <a:latin typeface="Bookman Old Style" pitchFamily="18" charset="0"/>
                <a:cs typeface="Courier New" pitchFamily="49" charset="0"/>
              </a:rPr>
              <a:t>це</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засоби</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які</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спрямовані</a:t>
            </a:r>
            <a:r>
              <a:rPr lang="ru-RU" sz="2400" b="1" dirty="0">
                <a:solidFill>
                  <a:srgbClr val="002060"/>
                </a:solidFill>
                <a:latin typeface="Bookman Old Style" pitchFamily="18" charset="0"/>
                <a:cs typeface="Courier New" pitchFamily="49" charset="0"/>
              </a:rPr>
              <a:t> на </a:t>
            </a:r>
            <a:r>
              <a:rPr lang="ru-RU" sz="2400" b="1" dirty="0" err="1">
                <a:solidFill>
                  <a:srgbClr val="002060"/>
                </a:solidFill>
                <a:latin typeface="Bookman Old Style" pitchFamily="18" charset="0"/>
                <a:cs typeface="Courier New" pitchFamily="49" charset="0"/>
              </a:rPr>
              <a:t>активізацію</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або</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гальмування</a:t>
            </a:r>
            <a:r>
              <a:rPr lang="ru-RU" sz="2400" b="1" dirty="0">
                <a:solidFill>
                  <a:srgbClr val="002060"/>
                </a:solidFill>
                <a:latin typeface="Bookman Old Style" pitchFamily="18" charset="0"/>
                <a:cs typeface="Courier New" pitchFamily="49" charset="0"/>
              </a:rPr>
              <a:t> в </a:t>
            </a:r>
            <a:r>
              <a:rPr lang="ru-RU" sz="2400" b="1" dirty="0" err="1">
                <a:solidFill>
                  <a:srgbClr val="002060"/>
                </a:solidFill>
                <a:latin typeface="Bookman Old Style" pitchFamily="18" charset="0"/>
                <a:cs typeface="Courier New" pitchFamily="49" charset="0"/>
              </a:rPr>
              <a:t>інформаційній</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системі</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процесів</a:t>
            </a:r>
            <a:r>
              <a:rPr lang="ru-RU" sz="2400" b="1" dirty="0">
                <a:solidFill>
                  <a:srgbClr val="002060"/>
                </a:solidFill>
                <a:latin typeface="Bookman Old Style" pitchFamily="18" charset="0"/>
                <a:cs typeface="Courier New" pitchFamily="49" charset="0"/>
              </a:rPr>
              <a:t>, в </a:t>
            </a:r>
            <a:r>
              <a:rPr lang="ru-RU" sz="2400" b="1" dirty="0" err="1">
                <a:solidFill>
                  <a:srgbClr val="002060"/>
                </a:solidFill>
                <a:latin typeface="Bookman Old Style" pitchFamily="18" charset="0"/>
                <a:cs typeface="Courier New" pitchFamily="49" charset="0"/>
              </a:rPr>
              <a:t>яких</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зацікавлений</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суб'єкт</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що</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застосовує</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зброю</a:t>
            </a:r>
            <a:r>
              <a:rPr lang="ru-RU" sz="2400" b="1" dirty="0">
                <a:solidFill>
                  <a:srgbClr val="002060"/>
                </a:solidFill>
                <a:latin typeface="Bookman Old Style" pitchFamily="18" charset="0"/>
                <a:cs typeface="Courier New" pitchFamily="49" charset="0"/>
              </a:rPr>
              <a:t>.</a:t>
            </a:r>
          </a:p>
          <a:p>
            <a:r>
              <a:rPr lang="ru-RU" sz="2400" b="1" dirty="0" err="1">
                <a:solidFill>
                  <a:srgbClr val="002060"/>
                </a:solidFill>
                <a:latin typeface="Bookman Old Style" pitchFamily="18" charset="0"/>
                <a:cs typeface="Courier New" pitchFamily="49" charset="0"/>
              </a:rPr>
              <a:t>Сюди</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відносять</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різноманітні</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засоби</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знищення</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перекручуванняння</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або</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розкрадання</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інформаційних</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масивів</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обмеження</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або</a:t>
            </a:r>
            <a:r>
              <a:rPr lang="ru-RU" sz="2400" b="1" dirty="0">
                <a:solidFill>
                  <a:srgbClr val="002060"/>
                </a:solidFill>
                <a:latin typeface="Bookman Old Style" pitchFamily="18" charset="0"/>
                <a:cs typeface="Courier New" pitchFamily="49" charset="0"/>
              </a:rPr>
              <a:t> заборони доступу до них </a:t>
            </a:r>
            <a:r>
              <a:rPr lang="ru-RU" sz="2400" b="1" dirty="0" err="1">
                <a:solidFill>
                  <a:srgbClr val="002060"/>
                </a:solidFill>
                <a:latin typeface="Bookman Old Style" pitchFamily="18" charset="0"/>
                <a:cs typeface="Courier New" pitchFamily="49" charset="0"/>
              </a:rPr>
              <a:t>законних</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користувачів</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виведення</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з</a:t>
            </a:r>
            <a:r>
              <a:rPr lang="ru-RU" sz="2400" b="1" dirty="0">
                <a:solidFill>
                  <a:srgbClr val="002060"/>
                </a:solidFill>
                <a:latin typeface="Bookman Old Style" pitchFamily="18" charset="0"/>
                <a:cs typeface="Courier New" pitchFamily="49" charset="0"/>
              </a:rPr>
              <a:t> ладу ІКТ, </a:t>
            </a:r>
            <a:r>
              <a:rPr lang="ru-RU" sz="2400" b="1" dirty="0" err="1">
                <a:solidFill>
                  <a:srgbClr val="002060"/>
                </a:solidFill>
                <a:latin typeface="Bookman Old Style" pitchFamily="18" charset="0"/>
                <a:cs typeface="Courier New" pitchFamily="49" charset="0"/>
              </a:rPr>
              <a:t>комп'ютерних</a:t>
            </a:r>
            <a:r>
              <a:rPr lang="ru-RU" sz="2400" b="1" dirty="0">
                <a:solidFill>
                  <a:srgbClr val="002060"/>
                </a:solidFill>
                <a:latin typeface="Bookman Old Style" pitchFamily="18" charset="0"/>
                <a:cs typeface="Courier New" pitchFamily="49" charset="0"/>
              </a:rPr>
              <a:t> систем, та </a:t>
            </a:r>
            <a:r>
              <a:rPr lang="ru-RU" sz="2400" b="1" dirty="0" err="1">
                <a:solidFill>
                  <a:srgbClr val="002060"/>
                </a:solidFill>
                <a:latin typeface="Bookman Old Style" pitchFamily="18" charset="0"/>
                <a:cs typeface="Courier New" pitchFamily="49" charset="0"/>
              </a:rPr>
              <a:t>й</a:t>
            </a:r>
            <a:r>
              <a:rPr lang="ru-RU" sz="2400" b="1" dirty="0">
                <a:solidFill>
                  <a:srgbClr val="002060"/>
                </a:solidFill>
                <a:latin typeface="Bookman Old Style" pitchFamily="18" charset="0"/>
                <a:cs typeface="Courier New" pitchFamily="49" charset="0"/>
              </a:rPr>
              <a:t> </a:t>
            </a:r>
          </a:p>
          <a:p>
            <a:r>
              <a:rPr lang="ru-RU" sz="2400" b="1" dirty="0" err="1">
                <a:solidFill>
                  <a:srgbClr val="002060"/>
                </a:solidFill>
                <a:latin typeface="Bookman Old Style" pitchFamily="18" charset="0"/>
                <a:cs typeface="Courier New" pitchFamily="49" charset="0"/>
              </a:rPr>
              <a:t>загалом</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усього</a:t>
            </a:r>
            <a:r>
              <a:rPr lang="ru-RU" sz="2400" b="1" dirty="0">
                <a:solidFill>
                  <a:srgbClr val="002060"/>
                </a:solidFill>
                <a:latin typeface="Bookman Old Style" pitchFamily="18" charset="0"/>
                <a:cs typeface="Courier New" pitchFamily="49" charset="0"/>
              </a:rPr>
              <a:t> </a:t>
            </a:r>
          </a:p>
          <a:p>
            <a:r>
              <a:rPr lang="ru-RU" sz="2400" b="1" dirty="0" err="1">
                <a:solidFill>
                  <a:srgbClr val="002060"/>
                </a:solidFill>
                <a:latin typeface="Bookman Old Style" pitchFamily="18" charset="0"/>
                <a:cs typeface="Courier New" pitchFamily="49" charset="0"/>
              </a:rPr>
              <a:t>високотехнологічного</a:t>
            </a:r>
            <a:r>
              <a:rPr lang="ru-RU" sz="2400" b="1" dirty="0">
                <a:solidFill>
                  <a:srgbClr val="002060"/>
                </a:solidFill>
                <a:latin typeface="Bookman Old Style" pitchFamily="18" charset="0"/>
                <a:cs typeface="Courier New" pitchFamily="49" charset="0"/>
              </a:rPr>
              <a:t> </a:t>
            </a:r>
          </a:p>
          <a:p>
            <a:r>
              <a:rPr lang="ru-RU" sz="2400" b="1" dirty="0" err="1">
                <a:solidFill>
                  <a:srgbClr val="002060"/>
                </a:solidFill>
                <a:latin typeface="Bookman Old Style" pitchFamily="18" charset="0"/>
                <a:cs typeface="Courier New" pitchFamily="49" charset="0"/>
              </a:rPr>
              <a:t>функціонування</a:t>
            </a:r>
            <a:r>
              <a:rPr lang="ru-RU" sz="2400" b="1" dirty="0">
                <a:solidFill>
                  <a:srgbClr val="002060"/>
                </a:solidFill>
                <a:latin typeface="Bookman Old Style" pitchFamily="18" charset="0"/>
                <a:cs typeface="Courier New" pitchFamily="49" charset="0"/>
              </a:rPr>
              <a:t> </a:t>
            </a:r>
            <a:r>
              <a:rPr lang="ru-RU" sz="2400" b="1" dirty="0" err="1">
                <a:solidFill>
                  <a:srgbClr val="002060"/>
                </a:solidFill>
                <a:latin typeface="Bookman Old Style" pitchFamily="18" charset="0"/>
                <a:cs typeface="Courier New" pitchFamily="49" charset="0"/>
              </a:rPr>
              <a:t>держави</a:t>
            </a:r>
            <a:r>
              <a:rPr lang="ru-RU" sz="2400" b="1" dirty="0">
                <a:solidFill>
                  <a:srgbClr val="002060"/>
                </a:solidFill>
                <a:latin typeface="Bookman Old Style" pitchFamily="18" charset="0"/>
                <a:cs typeface="Courier New" pitchFamily="49" charset="0"/>
              </a:rPr>
              <a:t>. </a:t>
            </a:r>
          </a:p>
        </p:txBody>
      </p:sp>
      <p:pic>
        <p:nvPicPr>
          <p:cNvPr id="36865" name="Picture 1" descr="C:\Users\Марьяна\Desktop\сессия\лепська\війни\010-26.jpg"/>
          <p:cNvPicPr>
            <a:picLocks noChangeAspect="1" noChangeArrowheads="1"/>
          </p:cNvPicPr>
          <p:nvPr/>
        </p:nvPicPr>
        <p:blipFill>
          <a:blip r:embed="rId2"/>
          <a:srcRect/>
          <a:stretch>
            <a:fillRect/>
          </a:stretch>
        </p:blipFill>
        <p:spPr bwMode="auto">
          <a:xfrm>
            <a:off x="5461000" y="5020688"/>
            <a:ext cx="3657600" cy="2059806"/>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Прямоугольник 3"/>
          <p:cNvSpPr/>
          <p:nvPr/>
        </p:nvSpPr>
        <p:spPr>
          <a:xfrm>
            <a:off x="304800" y="228600"/>
            <a:ext cx="8454115"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4000" b="1" cap="all" dirty="0">
                <a:ln w="0"/>
                <a:effectLst>
                  <a:reflection blurRad="12700" stA="50000" endPos="50000" dist="5000" dir="5400000" sy="-100000" rotWithShape="0"/>
                </a:effectLst>
                <a:latin typeface="Bookman Old Style" pitchFamily="18" charset="0"/>
              </a:rPr>
              <a:t>Мета інформаційної зброї</a:t>
            </a:r>
            <a:endParaRPr lang="ru-RU" sz="4000" b="1" cap="all" spc="0" dirty="0">
              <a:ln w="0"/>
              <a:effectLst>
                <a:reflection blurRad="12700" stA="50000" endPos="50000" dist="5000" dir="5400000" sy="-100000" rotWithShape="0"/>
              </a:effectLst>
              <a:latin typeface="Bookman Old Style" pitchFamily="18" charset="0"/>
            </a:endParaRPr>
          </a:p>
        </p:txBody>
      </p:sp>
      <p:sp>
        <p:nvSpPr>
          <p:cNvPr id="5" name="TextBox 4"/>
          <p:cNvSpPr txBox="1"/>
          <p:nvPr/>
        </p:nvSpPr>
        <p:spPr>
          <a:xfrm>
            <a:off x="533400" y="2209800"/>
            <a:ext cx="8153400" cy="138499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ru-RU" sz="2800" dirty="0">
                <a:solidFill>
                  <a:schemeClr val="tx1"/>
                </a:solidFill>
                <a:latin typeface="Bookman Old Style" pitchFamily="18" charset="0"/>
              </a:rPr>
              <a:t>на </a:t>
            </a:r>
            <a:r>
              <a:rPr lang="ru-RU" sz="2800" dirty="0" err="1">
                <a:solidFill>
                  <a:schemeClr val="tx1"/>
                </a:solidFill>
                <a:latin typeface="Bookman Old Style" pitchFamily="18" charset="0"/>
              </a:rPr>
              <a:t>підсвідомому</a:t>
            </a:r>
            <a:r>
              <a:rPr lang="ru-RU" sz="2800" dirty="0">
                <a:solidFill>
                  <a:schemeClr val="tx1"/>
                </a:solidFill>
                <a:latin typeface="Bookman Old Style" pitchFamily="18" charset="0"/>
              </a:rPr>
              <a:t> </a:t>
            </a:r>
            <a:r>
              <a:rPr lang="ru-RU" sz="2800" dirty="0" err="1">
                <a:solidFill>
                  <a:schemeClr val="tx1"/>
                </a:solidFill>
                <a:latin typeface="Bookman Old Style" pitchFamily="18" charset="0"/>
              </a:rPr>
              <a:t>рівні</a:t>
            </a:r>
            <a:r>
              <a:rPr lang="ru-RU" sz="2800" dirty="0">
                <a:solidFill>
                  <a:schemeClr val="tx1"/>
                </a:solidFill>
                <a:latin typeface="Bookman Old Style" pitchFamily="18" charset="0"/>
              </a:rPr>
              <a:t> </a:t>
            </a:r>
            <a:r>
              <a:rPr lang="ru-RU" sz="2800" dirty="0" err="1">
                <a:solidFill>
                  <a:schemeClr val="tx1"/>
                </a:solidFill>
                <a:latin typeface="Bookman Old Style" pitchFamily="18" charset="0"/>
              </a:rPr>
              <a:t>здійснювати</a:t>
            </a:r>
            <a:r>
              <a:rPr lang="ru-RU" sz="2800" dirty="0">
                <a:solidFill>
                  <a:schemeClr val="tx1"/>
                </a:solidFill>
                <a:latin typeface="Bookman Old Style" pitchFamily="18" charset="0"/>
              </a:rPr>
              <a:t> </a:t>
            </a:r>
            <a:r>
              <a:rPr lang="ru-RU" sz="2800" dirty="0" err="1">
                <a:solidFill>
                  <a:schemeClr val="tx1"/>
                </a:solidFill>
                <a:latin typeface="Bookman Old Style" pitchFamily="18" charset="0"/>
              </a:rPr>
              <a:t>вплив</a:t>
            </a:r>
            <a:r>
              <a:rPr lang="ru-RU" sz="2800" dirty="0">
                <a:solidFill>
                  <a:schemeClr val="tx1"/>
                </a:solidFill>
                <a:latin typeface="Bookman Old Style" pitchFamily="18" charset="0"/>
              </a:rPr>
              <a:t> на волю супротивника та </a:t>
            </a:r>
            <a:r>
              <a:rPr lang="ru-RU" sz="2800" dirty="0" err="1">
                <a:solidFill>
                  <a:schemeClr val="tx1"/>
                </a:solidFill>
                <a:latin typeface="Bookman Old Style" pitchFamily="18" charset="0"/>
              </a:rPr>
              <a:t>його</a:t>
            </a:r>
            <a:r>
              <a:rPr lang="ru-RU" sz="2800" dirty="0">
                <a:solidFill>
                  <a:schemeClr val="tx1"/>
                </a:solidFill>
                <a:latin typeface="Bookman Old Style" pitchFamily="18" charset="0"/>
              </a:rPr>
              <a:t> </a:t>
            </a:r>
            <a:r>
              <a:rPr lang="ru-RU" sz="2800" dirty="0" err="1">
                <a:solidFill>
                  <a:schemeClr val="tx1"/>
                </a:solidFill>
                <a:latin typeface="Bookman Old Style" pitchFamily="18" charset="0"/>
              </a:rPr>
              <a:t>здатність</a:t>
            </a:r>
            <a:r>
              <a:rPr lang="ru-RU" sz="2800" dirty="0">
                <a:solidFill>
                  <a:schemeClr val="tx1"/>
                </a:solidFill>
                <a:latin typeface="Bookman Old Style" pitchFamily="18" charset="0"/>
              </a:rPr>
              <a:t> </a:t>
            </a:r>
            <a:r>
              <a:rPr lang="ru-RU" sz="2800" dirty="0" err="1">
                <a:solidFill>
                  <a:schemeClr val="tx1"/>
                </a:solidFill>
                <a:latin typeface="Bookman Old Style" pitchFamily="18" charset="0"/>
              </a:rPr>
              <a:t>ефективного</a:t>
            </a:r>
            <a:r>
              <a:rPr lang="ru-RU" sz="2800" dirty="0">
                <a:solidFill>
                  <a:schemeClr val="tx1"/>
                </a:solidFill>
                <a:latin typeface="Bookman Old Style" pitchFamily="18" charset="0"/>
              </a:rPr>
              <a:t> </a:t>
            </a:r>
            <a:r>
              <a:rPr lang="ru-RU" sz="2800" dirty="0" err="1">
                <a:solidFill>
                  <a:schemeClr val="tx1"/>
                </a:solidFill>
                <a:latin typeface="Bookman Old Style" pitchFamily="18" charset="0"/>
              </a:rPr>
              <a:t>ведення</a:t>
            </a:r>
            <a:r>
              <a:rPr lang="ru-RU" sz="2800" dirty="0">
                <a:solidFill>
                  <a:schemeClr val="tx1"/>
                </a:solidFill>
                <a:latin typeface="Bookman Old Style" pitchFamily="18" charset="0"/>
              </a:rPr>
              <a:t> </a:t>
            </a:r>
            <a:r>
              <a:rPr lang="ru-RU" sz="2800" dirty="0" err="1">
                <a:solidFill>
                  <a:schemeClr val="tx1"/>
                </a:solidFill>
                <a:latin typeface="Bookman Old Style" pitchFamily="18" charset="0"/>
              </a:rPr>
              <a:t>інформаційної</a:t>
            </a:r>
            <a:r>
              <a:rPr lang="ru-RU" sz="2800" dirty="0">
                <a:solidFill>
                  <a:schemeClr val="tx1"/>
                </a:solidFill>
                <a:latin typeface="Bookman Old Style" pitchFamily="18" charset="0"/>
              </a:rPr>
              <a:t> </a:t>
            </a:r>
            <a:r>
              <a:rPr lang="ru-RU" sz="2800" dirty="0" err="1">
                <a:solidFill>
                  <a:schemeClr val="tx1"/>
                </a:solidFill>
                <a:latin typeface="Bookman Old Style" pitchFamily="18" charset="0"/>
              </a:rPr>
              <a:t>війни</a:t>
            </a:r>
            <a:endParaRPr lang="ru-RU" sz="2800" dirty="0">
              <a:solidFill>
                <a:schemeClr val="tx1"/>
              </a:solidFill>
              <a:latin typeface="Bookman Old Style" pitchFamily="18" charset="0"/>
            </a:endParaRPr>
          </a:p>
        </p:txBody>
      </p:sp>
      <p:sp>
        <p:nvSpPr>
          <p:cNvPr id="6" name="Стрелка вниз 5"/>
          <p:cNvSpPr/>
          <p:nvPr/>
        </p:nvSpPr>
        <p:spPr>
          <a:xfrm>
            <a:off x="4343400" y="1552039"/>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5841" name="Picture 1" descr="C:\Users\Марьяна\Desktop\сессия\лепська\війни\ph32.jpg"/>
          <p:cNvPicPr>
            <a:picLocks noChangeAspect="1" noChangeArrowheads="1"/>
          </p:cNvPicPr>
          <p:nvPr/>
        </p:nvPicPr>
        <p:blipFill>
          <a:blip r:embed="rId2"/>
          <a:srcRect/>
          <a:stretch>
            <a:fillRect/>
          </a:stretch>
        </p:blipFill>
        <p:spPr bwMode="auto">
          <a:xfrm>
            <a:off x="1104900" y="3642956"/>
            <a:ext cx="7391400" cy="3099223"/>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1905000"/>
            <a:ext cx="8915400" cy="4953000"/>
          </a:xfrm>
          <a:ln>
            <a:noFill/>
          </a:ln>
        </p:spPr>
        <p:style>
          <a:lnRef idx="2">
            <a:schemeClr val="accent3"/>
          </a:lnRef>
          <a:fillRef idx="1">
            <a:schemeClr val="lt1"/>
          </a:fillRef>
          <a:effectRef idx="0">
            <a:schemeClr val="accent3"/>
          </a:effectRef>
          <a:fontRef idx="minor">
            <a:schemeClr val="dk1"/>
          </a:fontRef>
        </p:style>
        <p:txBody>
          <a:bodyPr>
            <a:normAutofit/>
          </a:bodyPr>
          <a:lstStyle/>
          <a:p>
            <a:r>
              <a:rPr lang="ru-RU" sz="2800" dirty="0" err="1">
                <a:latin typeface="Bookman Old Style" pitchFamily="18" charset="0"/>
              </a:rPr>
              <a:t>універсальністю</a:t>
            </a:r>
            <a:r>
              <a:rPr lang="ru-RU" sz="2800" dirty="0">
                <a:latin typeface="Bookman Old Style" pitchFamily="18" charset="0"/>
              </a:rPr>
              <a:t> (не </a:t>
            </a:r>
            <a:r>
              <a:rPr lang="ru-RU" sz="2800" dirty="0" err="1">
                <a:latin typeface="Bookman Old Style" pitchFamily="18" charset="0"/>
              </a:rPr>
              <a:t>залежить</a:t>
            </a:r>
            <a:r>
              <a:rPr lang="ru-RU" sz="2800" dirty="0">
                <a:latin typeface="Bookman Old Style" pitchFamily="18" charset="0"/>
              </a:rPr>
              <a:t> </a:t>
            </a:r>
            <a:r>
              <a:rPr lang="ru-RU" sz="2800" dirty="0" err="1">
                <a:latin typeface="Bookman Old Style" pitchFamily="18" charset="0"/>
              </a:rPr>
              <a:t>від</a:t>
            </a:r>
            <a:r>
              <a:rPr lang="ru-RU" sz="2800" dirty="0">
                <a:latin typeface="Bookman Old Style" pitchFamily="18" charset="0"/>
              </a:rPr>
              <a:t> </a:t>
            </a:r>
            <a:r>
              <a:rPr lang="ru-RU" sz="2800" dirty="0" err="1">
                <a:latin typeface="Bookman Old Style" pitchFamily="18" charset="0"/>
              </a:rPr>
              <a:t>кліматичних</a:t>
            </a:r>
            <a:r>
              <a:rPr lang="ru-RU" sz="2800" dirty="0">
                <a:latin typeface="Bookman Old Style" pitchFamily="18" charset="0"/>
              </a:rPr>
              <a:t> </a:t>
            </a:r>
            <a:r>
              <a:rPr lang="ru-RU" sz="2800" dirty="0" err="1">
                <a:latin typeface="Bookman Old Style" pitchFamily="18" charset="0"/>
              </a:rPr>
              <a:t>чи</a:t>
            </a:r>
            <a:r>
              <a:rPr lang="ru-RU" sz="2800" dirty="0">
                <a:latin typeface="Bookman Old Style" pitchFamily="18" charset="0"/>
              </a:rPr>
              <a:t> </a:t>
            </a:r>
            <a:r>
              <a:rPr lang="ru-RU" sz="2800" dirty="0" err="1">
                <a:latin typeface="Bookman Old Style" pitchFamily="18" charset="0"/>
              </a:rPr>
              <a:t>географічних</a:t>
            </a:r>
            <a:r>
              <a:rPr lang="ru-RU" sz="2800" dirty="0">
                <a:latin typeface="Bookman Old Style" pitchFamily="18" charset="0"/>
              </a:rPr>
              <a:t> </a:t>
            </a:r>
            <a:r>
              <a:rPr lang="ru-RU" sz="2800" dirty="0" err="1">
                <a:latin typeface="Bookman Old Style" pitchFamily="18" charset="0"/>
              </a:rPr>
              <a:t>особливостей</a:t>
            </a:r>
            <a:r>
              <a:rPr lang="ru-RU" sz="2800" dirty="0">
                <a:latin typeface="Bookman Old Style" pitchFamily="18" charset="0"/>
              </a:rPr>
              <a:t> </a:t>
            </a:r>
            <a:r>
              <a:rPr lang="ru-RU" sz="2800" dirty="0" err="1">
                <a:latin typeface="Bookman Old Style" pitchFamily="18" charset="0"/>
              </a:rPr>
              <a:t>об’єкта</a:t>
            </a:r>
            <a:r>
              <a:rPr lang="ru-RU" sz="2800" dirty="0">
                <a:latin typeface="Bookman Old Style" pitchFamily="18" charset="0"/>
              </a:rPr>
              <a:t> </a:t>
            </a:r>
            <a:r>
              <a:rPr lang="ru-RU" sz="2800" dirty="0" err="1">
                <a:latin typeface="Bookman Old Style" pitchFamily="18" charset="0"/>
              </a:rPr>
              <a:t>інформаційної</a:t>
            </a:r>
            <a:r>
              <a:rPr lang="ru-RU" sz="2800" dirty="0">
                <a:latin typeface="Bookman Old Style" pitchFamily="18" charset="0"/>
              </a:rPr>
              <a:t> атаки);</a:t>
            </a:r>
          </a:p>
          <a:p>
            <a:r>
              <a:rPr lang="ru-RU" sz="2800" dirty="0" err="1">
                <a:latin typeface="Bookman Old Style" pitchFamily="18" charset="0"/>
              </a:rPr>
              <a:t>прихованістю</a:t>
            </a:r>
            <a:r>
              <a:rPr lang="ru-RU" sz="2800" dirty="0">
                <a:latin typeface="Bookman Old Style" pitchFamily="18" charset="0"/>
              </a:rPr>
              <a:t>; </a:t>
            </a:r>
          </a:p>
          <a:p>
            <a:r>
              <a:rPr lang="ru-RU" sz="2800" dirty="0" err="1">
                <a:latin typeface="Bookman Old Style" pitchFamily="18" charset="0"/>
              </a:rPr>
              <a:t>економічною</a:t>
            </a:r>
            <a:endParaRPr lang="ru-RU" sz="2800" dirty="0">
              <a:latin typeface="Bookman Old Style" pitchFamily="18" charset="0"/>
            </a:endParaRPr>
          </a:p>
          <a:p>
            <a:pPr>
              <a:buNone/>
            </a:pPr>
            <a:r>
              <a:rPr lang="ru-RU" sz="2800" dirty="0">
                <a:latin typeface="Bookman Old Style" pitchFamily="18" charset="0"/>
              </a:rPr>
              <a:t> </a:t>
            </a:r>
            <a:r>
              <a:rPr lang="ru-RU" sz="2800" dirty="0" err="1">
                <a:latin typeface="Bookman Old Style" pitchFamily="18" charset="0"/>
              </a:rPr>
              <a:t>ефективністю</a:t>
            </a:r>
            <a:r>
              <a:rPr lang="ru-RU" sz="2800" dirty="0">
                <a:latin typeface="Bookman Old Style" pitchFamily="18" charset="0"/>
              </a:rPr>
              <a:t>; </a:t>
            </a:r>
          </a:p>
          <a:p>
            <a:r>
              <a:rPr lang="ru-RU" sz="2800" dirty="0">
                <a:latin typeface="Bookman Old Style" pitchFamily="18" charset="0"/>
              </a:rPr>
              <a:t> </a:t>
            </a:r>
            <a:r>
              <a:rPr lang="ru-RU" sz="2800" dirty="0" err="1">
                <a:latin typeface="Bookman Old Style" pitchFamily="18" charset="0"/>
              </a:rPr>
              <a:t>масштабністю</a:t>
            </a:r>
            <a:r>
              <a:rPr lang="ru-RU" sz="2800" dirty="0">
                <a:latin typeface="Bookman Old Style" pitchFamily="18" charset="0"/>
              </a:rPr>
              <a:t> </a:t>
            </a:r>
          </a:p>
          <a:p>
            <a:pPr>
              <a:buNone/>
            </a:pPr>
            <a:r>
              <a:rPr lang="ru-RU" sz="2800" dirty="0" err="1">
                <a:latin typeface="Bookman Old Style" pitchFamily="18" charset="0"/>
              </a:rPr>
              <a:t>застосування</a:t>
            </a:r>
            <a:r>
              <a:rPr lang="ru-RU" sz="2800" dirty="0">
                <a:latin typeface="Bookman Old Style" pitchFamily="18" charset="0"/>
              </a:rPr>
              <a:t>; </a:t>
            </a:r>
          </a:p>
          <a:p>
            <a:r>
              <a:rPr lang="ru-RU" sz="2800" dirty="0" err="1">
                <a:latin typeface="Bookman Old Style" pitchFamily="18" charset="0"/>
              </a:rPr>
              <a:t>володіння</a:t>
            </a:r>
            <a:r>
              <a:rPr lang="ru-RU" sz="2800" dirty="0">
                <a:latin typeface="Bookman Old Style" pitchFamily="18" charset="0"/>
              </a:rPr>
              <a:t> </a:t>
            </a:r>
            <a:r>
              <a:rPr lang="ru-RU" sz="2800" dirty="0" err="1">
                <a:latin typeface="Bookman Old Style" pitchFamily="18" charset="0"/>
              </a:rPr>
              <a:t>ефектом</a:t>
            </a:r>
            <a:r>
              <a:rPr lang="ru-RU" sz="2800" dirty="0">
                <a:latin typeface="Bookman Old Style" pitchFamily="18" charset="0"/>
              </a:rPr>
              <a:t> «</a:t>
            </a:r>
            <a:r>
              <a:rPr lang="ru-RU" sz="2800" dirty="0" err="1">
                <a:latin typeface="Bookman Old Style" pitchFamily="18" charset="0"/>
              </a:rPr>
              <a:t>ланцюгової</a:t>
            </a:r>
            <a:r>
              <a:rPr lang="ru-RU" sz="2800" dirty="0">
                <a:latin typeface="Bookman Old Style" pitchFamily="18" charset="0"/>
              </a:rPr>
              <a:t> </a:t>
            </a:r>
            <a:r>
              <a:rPr lang="ru-RU" sz="2800" dirty="0" err="1">
                <a:latin typeface="Bookman Old Style" pitchFamily="18" charset="0"/>
              </a:rPr>
              <a:t>реакції</a:t>
            </a:r>
            <a:r>
              <a:rPr lang="ru-RU" sz="2800" dirty="0">
                <a:latin typeface="Bookman Old Style" pitchFamily="18" charset="0"/>
              </a:rPr>
              <a:t>»</a:t>
            </a:r>
          </a:p>
        </p:txBody>
      </p:sp>
      <p:sp>
        <p:nvSpPr>
          <p:cNvPr id="4" name="Прямоугольник 3"/>
          <p:cNvSpPr/>
          <p:nvPr/>
        </p:nvSpPr>
        <p:spPr>
          <a:xfrm>
            <a:off x="381000" y="228600"/>
            <a:ext cx="8305800"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3200" b="1" cap="all" dirty="0">
                <a:ln w="0"/>
                <a:effectLst>
                  <a:reflection blurRad="12700" stA="50000" endPos="50000" dist="5000" dir="5400000" sy="-100000" rotWithShape="0"/>
                </a:effectLst>
                <a:latin typeface="Bookman Old Style" pitchFamily="18" charset="0"/>
              </a:rPr>
              <a:t>Потужність інформаційної зброї зумовлена чисельністю її переваг, а саме</a:t>
            </a:r>
            <a:r>
              <a:rPr lang="uk-UA" sz="3200" b="1" cap="all" dirty="0">
                <a:ln w="0"/>
                <a:effectLst>
                  <a:reflection blurRad="12700" stA="50000" endPos="50000" dist="5000" dir="5400000" sy="-100000" rotWithShape="0"/>
                </a:effectLst>
              </a:rPr>
              <a:t>:</a:t>
            </a:r>
            <a:endParaRPr lang="ru-RU" sz="3200" b="1" cap="all" spc="0" dirty="0">
              <a:ln w="0"/>
              <a:effectLst>
                <a:reflection blurRad="12700" stA="50000" endPos="50000" dist="5000" dir="5400000" sy="-100000" rotWithShape="0"/>
              </a:effectLst>
            </a:endParaRPr>
          </a:p>
        </p:txBody>
      </p:sp>
      <p:pic>
        <p:nvPicPr>
          <p:cNvPr id="34817" name="Picture 1" descr="C:\Users\Марьяна\Desktop\сессия\лепська\війни\images (2).jpg"/>
          <p:cNvPicPr>
            <a:picLocks noChangeAspect="1" noChangeArrowheads="1"/>
          </p:cNvPicPr>
          <p:nvPr/>
        </p:nvPicPr>
        <p:blipFill>
          <a:blip r:embed="rId2"/>
          <a:srcRect/>
          <a:stretch>
            <a:fillRect/>
          </a:stretch>
        </p:blipFill>
        <p:spPr bwMode="auto">
          <a:xfrm>
            <a:off x="3733800" y="3200400"/>
            <a:ext cx="4876800" cy="2590800"/>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600201"/>
            <a:ext cx="8229600" cy="3733800"/>
          </a:xfrm>
        </p:spPr>
        <p:txBody>
          <a:bodyPr>
            <a:normAutofit/>
          </a:bodyPr>
          <a:lstStyle/>
          <a:p>
            <a:r>
              <a:rPr lang="ru-RU" sz="2400" dirty="0" err="1">
                <a:latin typeface="Bookman Old Style" pitchFamily="18" charset="0"/>
              </a:rPr>
              <a:t>висвітлювати</a:t>
            </a:r>
            <a:r>
              <a:rPr lang="ru-RU" sz="2400" dirty="0">
                <a:latin typeface="Bookman Old Style" pitchFamily="18" charset="0"/>
              </a:rPr>
              <a:t> </a:t>
            </a:r>
            <a:r>
              <a:rPr lang="ru-RU" sz="2400" dirty="0" err="1">
                <a:latin typeface="Bookman Old Style" pitchFamily="18" charset="0"/>
              </a:rPr>
              <a:t>і</a:t>
            </a:r>
            <a:r>
              <a:rPr lang="ru-RU" sz="2400" dirty="0">
                <a:latin typeface="Bookman Old Style" pitchFamily="18" charset="0"/>
              </a:rPr>
              <a:t> </a:t>
            </a:r>
            <a:r>
              <a:rPr lang="ru-RU" sz="2400" dirty="0" err="1">
                <a:latin typeface="Bookman Old Style" pitchFamily="18" charset="0"/>
              </a:rPr>
              <a:t>розповсюджувати</a:t>
            </a:r>
            <a:r>
              <a:rPr lang="ru-RU" sz="2400" dirty="0">
                <a:latin typeface="Bookman Old Style" pitchFamily="18" charset="0"/>
              </a:rPr>
              <a:t> </a:t>
            </a:r>
            <a:r>
              <a:rPr lang="ru-RU" sz="2400" dirty="0" err="1">
                <a:latin typeface="Bookman Old Style" pitchFamily="18" charset="0"/>
              </a:rPr>
              <a:t>правдиву</a:t>
            </a:r>
            <a:r>
              <a:rPr lang="ru-RU" sz="2400" dirty="0">
                <a:latin typeface="Bookman Old Style" pitchFamily="18" charset="0"/>
              </a:rPr>
              <a:t>, </a:t>
            </a:r>
            <a:r>
              <a:rPr lang="ru-RU" sz="2400" dirty="0" err="1">
                <a:latin typeface="Bookman Old Style" pitchFamily="18" charset="0"/>
              </a:rPr>
              <a:t>але</a:t>
            </a:r>
            <a:r>
              <a:rPr lang="ru-RU" sz="2400" dirty="0">
                <a:latin typeface="Bookman Old Style" pitchFamily="18" charset="0"/>
              </a:rPr>
              <a:t> </a:t>
            </a:r>
            <a:r>
              <a:rPr lang="ru-RU" sz="2400" dirty="0" err="1">
                <a:latin typeface="Bookman Old Style" pitchFamily="18" charset="0"/>
              </a:rPr>
              <a:t>невигідну</a:t>
            </a:r>
            <a:r>
              <a:rPr lang="ru-RU" sz="2400" dirty="0">
                <a:latin typeface="Bookman Old Style" pitchFamily="18" charset="0"/>
              </a:rPr>
              <a:t> </a:t>
            </a:r>
            <a:r>
              <a:rPr lang="ru-RU" sz="2400" dirty="0" err="1">
                <a:latin typeface="Bookman Old Style" pitchFamily="18" charset="0"/>
              </a:rPr>
              <a:t>інформацію</a:t>
            </a:r>
            <a:r>
              <a:rPr lang="ru-RU" sz="2400" dirty="0">
                <a:latin typeface="Bookman Old Style" pitchFamily="18" charset="0"/>
              </a:rPr>
              <a:t>, </a:t>
            </a:r>
            <a:r>
              <a:rPr lang="ru-RU" sz="2400" dirty="0" err="1">
                <a:latin typeface="Bookman Old Style" pitchFamily="18" charset="0"/>
              </a:rPr>
              <a:t>що</a:t>
            </a:r>
            <a:r>
              <a:rPr lang="ru-RU" sz="2400" dirty="0">
                <a:latin typeface="Bookman Old Style" pitchFamily="18" charset="0"/>
              </a:rPr>
              <a:t> </a:t>
            </a:r>
            <a:r>
              <a:rPr lang="ru-RU" sz="2400" dirty="0" err="1">
                <a:latin typeface="Bookman Old Style" pitchFamily="18" charset="0"/>
              </a:rPr>
              <a:t>приховується</a:t>
            </a:r>
            <a:r>
              <a:rPr lang="ru-RU" sz="2400" dirty="0">
                <a:latin typeface="Bookman Old Style" pitchFamily="18" charset="0"/>
              </a:rPr>
              <a:t> </a:t>
            </a:r>
            <a:r>
              <a:rPr lang="ru-RU" sz="2400" dirty="0" err="1">
                <a:latin typeface="Bookman Old Style" pitchFamily="18" charset="0"/>
              </a:rPr>
              <a:t>об'єктом</a:t>
            </a:r>
            <a:r>
              <a:rPr lang="ru-RU" sz="2400" dirty="0">
                <a:latin typeface="Bookman Old Style" pitchFamily="18" charset="0"/>
              </a:rPr>
              <a:t> </a:t>
            </a:r>
            <a:r>
              <a:rPr lang="ru-RU" sz="2400" dirty="0" err="1">
                <a:latin typeface="Bookman Old Style" pitchFamily="18" charset="0"/>
              </a:rPr>
              <a:t>інформаційної</a:t>
            </a:r>
            <a:r>
              <a:rPr lang="ru-RU" sz="2400" dirty="0">
                <a:latin typeface="Bookman Old Style" pitchFamily="18" charset="0"/>
              </a:rPr>
              <a:t> атаки;</a:t>
            </a:r>
          </a:p>
          <a:p>
            <a:r>
              <a:rPr lang="ru-RU" sz="2400" dirty="0">
                <a:latin typeface="Bookman Old Style" pitchFamily="18" charset="0"/>
              </a:rPr>
              <a:t>легко </a:t>
            </a:r>
            <a:r>
              <a:rPr lang="ru-RU" sz="2400" dirty="0" err="1">
                <a:latin typeface="Bookman Old Style" pitchFamily="18" charset="0"/>
              </a:rPr>
              <a:t>сприйматися</a:t>
            </a:r>
            <a:r>
              <a:rPr lang="ru-RU" sz="2400" dirty="0">
                <a:latin typeface="Bookman Old Style" pitchFamily="18" charset="0"/>
              </a:rPr>
              <a:t> </a:t>
            </a:r>
            <a:r>
              <a:rPr lang="ru-RU" sz="2400" dirty="0" err="1">
                <a:latin typeface="Bookman Old Style" pitchFamily="18" charset="0"/>
              </a:rPr>
              <a:t>масами</a:t>
            </a:r>
            <a:r>
              <a:rPr lang="ru-RU" sz="2400" dirty="0">
                <a:latin typeface="Bookman Old Style" pitchFamily="18" charset="0"/>
              </a:rPr>
              <a:t>; </a:t>
            </a:r>
          </a:p>
          <a:p>
            <a:r>
              <a:rPr lang="ru-RU" sz="2400" dirty="0" err="1">
                <a:latin typeface="Bookman Old Style" pitchFamily="18" charset="0"/>
              </a:rPr>
              <a:t>вміло</a:t>
            </a:r>
            <a:r>
              <a:rPr lang="ru-RU" sz="2400" dirty="0">
                <a:latin typeface="Bookman Old Style" pitchFamily="18" charset="0"/>
              </a:rPr>
              <a:t> </a:t>
            </a:r>
            <a:r>
              <a:rPr lang="ru-RU" sz="2400" dirty="0" err="1">
                <a:latin typeface="Bookman Old Style" pitchFamily="18" charset="0"/>
              </a:rPr>
              <a:t>завуальовувати</a:t>
            </a:r>
            <a:r>
              <a:rPr lang="ru-RU" sz="2400" dirty="0">
                <a:latin typeface="Bookman Old Style" pitchFamily="18" charset="0"/>
              </a:rPr>
              <a:t> </a:t>
            </a:r>
            <a:r>
              <a:rPr lang="ru-RU" sz="2400" dirty="0" err="1">
                <a:latin typeface="Bookman Old Style" pitchFamily="18" charset="0"/>
              </a:rPr>
              <a:t>її</a:t>
            </a:r>
            <a:r>
              <a:rPr lang="ru-RU" sz="2400" dirty="0">
                <a:latin typeface="Bookman Old Style" pitchFamily="18" charset="0"/>
              </a:rPr>
              <a:t> </a:t>
            </a:r>
            <a:r>
              <a:rPr lang="ru-RU" sz="2400" dirty="0" err="1">
                <a:latin typeface="Bookman Old Style" pitchFamily="18" charset="0"/>
              </a:rPr>
              <a:t>цілеспрямований</a:t>
            </a:r>
            <a:r>
              <a:rPr lang="ru-RU" sz="2400" dirty="0">
                <a:latin typeface="Bookman Old Style" pitchFamily="18" charset="0"/>
              </a:rPr>
              <a:t> «</a:t>
            </a:r>
            <a:r>
              <a:rPr lang="ru-RU" sz="2400" dirty="0" err="1">
                <a:latin typeface="Bookman Old Style" pitchFamily="18" charset="0"/>
              </a:rPr>
              <a:t>підривний</a:t>
            </a:r>
            <a:r>
              <a:rPr lang="ru-RU" sz="2400" dirty="0">
                <a:latin typeface="Bookman Old Style" pitchFamily="18" charset="0"/>
              </a:rPr>
              <a:t>» </a:t>
            </a:r>
            <a:r>
              <a:rPr lang="ru-RU" sz="2400" dirty="0" err="1">
                <a:latin typeface="Bookman Old Style" pitchFamily="18" charset="0"/>
              </a:rPr>
              <a:t>вплив</a:t>
            </a:r>
            <a:endParaRPr lang="ru-RU" sz="2400" dirty="0">
              <a:latin typeface="Bookman Old Style" pitchFamily="18" charset="0"/>
            </a:endParaRPr>
          </a:p>
        </p:txBody>
      </p:sp>
      <p:sp>
        <p:nvSpPr>
          <p:cNvPr id="7" name="Прямоугольник 6"/>
          <p:cNvSpPr/>
          <p:nvPr/>
        </p:nvSpPr>
        <p:spPr>
          <a:xfrm>
            <a:off x="533400" y="304800"/>
            <a:ext cx="8077200"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400" b="1" cap="all" spc="0" dirty="0">
                <a:ln w="0"/>
                <a:solidFill>
                  <a:srgbClr val="002060"/>
                </a:solidFill>
                <a:effectLst>
                  <a:reflection blurRad="12700" stA="50000" endPos="50000" dist="5000" dir="5400000" sy="-100000" rotWithShape="0"/>
                </a:effectLst>
                <a:latin typeface="Bookman Old Style" pitchFamily="18" charset="0"/>
              </a:rPr>
              <a:t>Не вся </a:t>
            </a:r>
            <a:r>
              <a:rPr lang="ru-RU" sz="2400" b="1" cap="all" spc="0" dirty="0" err="1">
                <a:ln w="0"/>
                <a:solidFill>
                  <a:srgbClr val="002060"/>
                </a:solidFill>
                <a:effectLst>
                  <a:reflection blurRad="12700" stA="50000" endPos="50000" dist="5000" dir="5400000" sy="-100000" rotWithShape="0"/>
                </a:effectLst>
                <a:latin typeface="Bookman Old Style" pitchFamily="18" charset="0"/>
              </a:rPr>
              <a:t>інформація</a:t>
            </a:r>
            <a:r>
              <a:rPr lang="ru-RU" sz="2400" b="1" cap="all" spc="0" dirty="0">
                <a:ln w="0"/>
                <a:solidFill>
                  <a:srgbClr val="002060"/>
                </a:solidFill>
                <a:effectLst>
                  <a:reflection blurRad="12700" stA="50000" endPos="50000" dist="5000" dir="5400000" sy="-100000" rotWithShape="0"/>
                </a:effectLst>
                <a:latin typeface="Bookman Old Style" pitchFamily="18" charset="0"/>
              </a:rPr>
              <a:t> </a:t>
            </a:r>
            <a:r>
              <a:rPr lang="ru-RU" sz="2400" b="1" cap="all" spc="0" dirty="0" err="1">
                <a:ln w="0"/>
                <a:solidFill>
                  <a:srgbClr val="002060"/>
                </a:solidFill>
                <a:effectLst>
                  <a:reflection blurRad="12700" stA="50000" endPos="50000" dist="5000" dir="5400000" sy="-100000" rotWithShape="0"/>
                </a:effectLst>
                <a:latin typeface="Bookman Old Style" pitchFamily="18" charset="0"/>
              </a:rPr>
              <a:t>може</a:t>
            </a:r>
            <a:r>
              <a:rPr lang="ru-RU" sz="2400" b="1" cap="all" spc="0" dirty="0">
                <a:ln w="0"/>
                <a:solidFill>
                  <a:srgbClr val="002060"/>
                </a:solidFill>
                <a:effectLst>
                  <a:reflection blurRad="12700" stA="50000" endPos="50000" dist="5000" dir="5400000" sy="-100000" rotWithShape="0"/>
                </a:effectLst>
                <a:latin typeface="Bookman Old Style" pitchFamily="18" charset="0"/>
              </a:rPr>
              <a:t> бути </a:t>
            </a:r>
            <a:r>
              <a:rPr lang="ru-RU" sz="2400" b="1" cap="all" spc="0" dirty="0" err="1">
                <a:ln w="0"/>
                <a:solidFill>
                  <a:srgbClr val="002060"/>
                </a:solidFill>
                <a:effectLst>
                  <a:reflection blurRad="12700" stA="50000" endPos="50000" dist="5000" dir="5400000" sy="-100000" rotWithShape="0"/>
                </a:effectLst>
                <a:latin typeface="Bookman Old Style" pitchFamily="18" charset="0"/>
              </a:rPr>
              <a:t>зброєю</a:t>
            </a:r>
            <a:r>
              <a:rPr lang="ru-RU" sz="2400" b="1" cap="all" spc="0" dirty="0">
                <a:ln w="0"/>
                <a:solidFill>
                  <a:srgbClr val="002060"/>
                </a:solidFill>
                <a:effectLst>
                  <a:reflection blurRad="12700" stA="50000" endPos="50000" dist="5000" dir="5400000" sy="-100000" rotWithShape="0"/>
                </a:effectLst>
                <a:latin typeface="Bookman Old Style" pitchFamily="18" charset="0"/>
              </a:rPr>
              <a:t> </a:t>
            </a:r>
            <a:r>
              <a:rPr lang="ru-RU" sz="2400" b="1" cap="all" spc="0" dirty="0" err="1">
                <a:ln w="0"/>
                <a:solidFill>
                  <a:srgbClr val="002060"/>
                </a:solidFill>
                <a:effectLst>
                  <a:reflection blurRad="12700" stA="50000" endPos="50000" dist="5000" dir="5400000" sy="-100000" rotWithShape="0"/>
                </a:effectLst>
                <a:latin typeface="Bookman Old Style" pitchFamily="18" charset="0"/>
              </a:rPr>
              <a:t>впливу</a:t>
            </a:r>
            <a:r>
              <a:rPr lang="ru-RU" sz="2400" b="1" cap="all" spc="0" dirty="0">
                <a:ln w="0"/>
                <a:solidFill>
                  <a:srgbClr val="002060"/>
                </a:solidFill>
                <a:effectLst>
                  <a:reflection blurRad="12700" stA="50000" endPos="50000" dist="5000" dir="5400000" sy="-100000" rotWithShape="0"/>
                </a:effectLst>
                <a:latin typeface="Bookman Old Style" pitchFamily="18" charset="0"/>
              </a:rPr>
              <a:t>, а </a:t>
            </a:r>
            <a:r>
              <a:rPr lang="ru-RU" sz="2400" b="1" cap="all" spc="0" dirty="0" err="1">
                <a:ln w="0"/>
                <a:solidFill>
                  <a:srgbClr val="002060"/>
                </a:solidFill>
                <a:effectLst>
                  <a:reflection blurRad="12700" stA="50000" endPos="50000" dist="5000" dir="5400000" sy="-100000" rotWithShape="0"/>
                </a:effectLst>
                <a:latin typeface="Bookman Old Style" pitchFamily="18" charset="0"/>
              </a:rPr>
              <a:t>тільки</a:t>
            </a:r>
            <a:r>
              <a:rPr lang="ru-RU" sz="2400" b="1" cap="all" spc="0" dirty="0">
                <a:ln w="0"/>
                <a:solidFill>
                  <a:srgbClr val="002060"/>
                </a:solidFill>
                <a:effectLst>
                  <a:reflection blurRad="12700" stA="50000" endPos="50000" dist="5000" dir="5400000" sy="-100000" rotWithShape="0"/>
                </a:effectLst>
                <a:latin typeface="Bookman Old Style" pitchFamily="18" charset="0"/>
              </a:rPr>
              <a:t> та, яка буде </a:t>
            </a:r>
            <a:r>
              <a:rPr lang="ru-RU" sz="2400" b="1" cap="all" spc="0" dirty="0" err="1">
                <a:ln w="0"/>
                <a:solidFill>
                  <a:srgbClr val="002060"/>
                </a:solidFill>
                <a:effectLst>
                  <a:reflection blurRad="12700" stA="50000" endPos="50000" dist="5000" dir="5400000" sy="-100000" rotWithShape="0"/>
                </a:effectLst>
                <a:latin typeface="Bookman Old Style" pitchFamily="18" charset="0"/>
              </a:rPr>
              <a:t>відповідати</a:t>
            </a:r>
            <a:r>
              <a:rPr lang="ru-RU" sz="2400" b="1" cap="all" spc="0" dirty="0">
                <a:ln w="0"/>
                <a:solidFill>
                  <a:srgbClr val="002060"/>
                </a:solidFill>
                <a:effectLst>
                  <a:reflection blurRad="12700" stA="50000" endPos="50000" dist="5000" dir="5400000" sy="-100000" rotWithShape="0"/>
                </a:effectLst>
                <a:latin typeface="Bookman Old Style" pitchFamily="18" charset="0"/>
              </a:rPr>
              <a:t> таким </a:t>
            </a:r>
            <a:r>
              <a:rPr lang="ru-RU" sz="2400" b="1" cap="all" spc="0" dirty="0" err="1">
                <a:ln w="0"/>
                <a:solidFill>
                  <a:srgbClr val="002060"/>
                </a:solidFill>
                <a:effectLst>
                  <a:reflection blurRad="12700" stA="50000" endPos="50000" dist="5000" dir="5400000" sy="-100000" rotWithShape="0"/>
                </a:effectLst>
                <a:latin typeface="Bookman Old Style" pitchFamily="18" charset="0"/>
              </a:rPr>
              <a:t>умовам</a:t>
            </a:r>
            <a:r>
              <a:rPr lang="ru-RU" sz="2400" b="1" cap="all" spc="0" dirty="0">
                <a:ln w="0"/>
                <a:solidFill>
                  <a:srgbClr val="002060"/>
                </a:solidFill>
                <a:effectLst>
                  <a:reflection blurRad="12700" stA="50000" endPos="50000" dist="5000" dir="5400000" sy="-100000" rotWithShape="0"/>
                </a:effectLst>
                <a:latin typeface="Bookman Old Style" pitchFamily="18" charset="0"/>
              </a:rPr>
              <a:t>: </a:t>
            </a:r>
          </a:p>
        </p:txBody>
      </p:sp>
      <p:pic>
        <p:nvPicPr>
          <p:cNvPr id="8" name="Рисунок 7" descr="59836.jpg"/>
          <p:cNvPicPr>
            <a:picLocks noChangeAspect="1"/>
          </p:cNvPicPr>
          <p:nvPr/>
        </p:nvPicPr>
        <p:blipFill>
          <a:blip r:embed="rId2"/>
          <a:stretch>
            <a:fillRect/>
          </a:stretch>
        </p:blipFill>
        <p:spPr>
          <a:xfrm>
            <a:off x="838200" y="3962400"/>
            <a:ext cx="7620000" cy="2895600"/>
          </a:xfrm>
          <a:prstGeom prst="rect">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81000" y="1905000"/>
            <a:ext cx="3276600" cy="3810001"/>
          </a:xfrm>
        </p:spPr>
        <p:txBody>
          <a:bodyPr/>
          <a:lstStyle/>
          <a:p>
            <a:r>
              <a:rPr lang="ru-RU" dirty="0" err="1">
                <a:latin typeface="Bookman Old Style" pitchFamily="18" charset="0"/>
              </a:rPr>
              <a:t>небезпечна</a:t>
            </a:r>
            <a:r>
              <a:rPr lang="ru-RU" dirty="0">
                <a:latin typeface="Bookman Old Style" pitchFamily="18" charset="0"/>
              </a:rPr>
              <a:t> </a:t>
            </a:r>
          </a:p>
          <a:p>
            <a:pPr>
              <a:buNone/>
            </a:pPr>
            <a:r>
              <a:rPr lang="ru-RU" dirty="0" err="1">
                <a:latin typeface="Bookman Old Style" pitchFamily="18" charset="0"/>
              </a:rPr>
              <a:t>інформація</a:t>
            </a:r>
            <a:r>
              <a:rPr lang="ru-RU" dirty="0">
                <a:latin typeface="Bookman Old Style" pitchFamily="18" charset="0"/>
              </a:rPr>
              <a:t>;</a:t>
            </a:r>
          </a:p>
          <a:p>
            <a:r>
              <a:rPr lang="ru-RU" dirty="0" err="1">
                <a:latin typeface="Bookman Old Style" pitchFamily="18" charset="0"/>
              </a:rPr>
              <a:t>психотронна</a:t>
            </a:r>
            <a:endParaRPr lang="ru-RU" dirty="0">
              <a:latin typeface="Bookman Old Style" pitchFamily="18" charset="0"/>
            </a:endParaRPr>
          </a:p>
          <a:p>
            <a:pPr>
              <a:buNone/>
            </a:pPr>
            <a:r>
              <a:rPr lang="ru-RU" dirty="0" err="1">
                <a:latin typeface="Bookman Old Style" pitchFamily="18" charset="0"/>
              </a:rPr>
              <a:t>зброя</a:t>
            </a:r>
            <a:r>
              <a:rPr lang="ru-RU" dirty="0">
                <a:latin typeface="Bookman Old Style" pitchFamily="18" charset="0"/>
              </a:rPr>
              <a:t>; </a:t>
            </a:r>
          </a:p>
          <a:p>
            <a:r>
              <a:rPr lang="ru-RU" dirty="0" err="1">
                <a:latin typeface="Bookman Old Style" pitchFamily="18" charset="0"/>
              </a:rPr>
              <a:t>технічна</a:t>
            </a:r>
            <a:endParaRPr lang="ru-RU" dirty="0">
              <a:latin typeface="Bookman Old Style" pitchFamily="18" charset="0"/>
            </a:endParaRPr>
          </a:p>
          <a:p>
            <a:pPr>
              <a:buNone/>
            </a:pPr>
            <a:r>
              <a:rPr lang="ru-RU" dirty="0">
                <a:latin typeface="Bookman Old Style" pitchFamily="18" charset="0"/>
              </a:rPr>
              <a:t> </a:t>
            </a:r>
            <a:r>
              <a:rPr lang="ru-RU" dirty="0" err="1">
                <a:latin typeface="Bookman Old Style" pitchFamily="18" charset="0"/>
              </a:rPr>
              <a:t>інформаційна</a:t>
            </a:r>
            <a:r>
              <a:rPr lang="ru-RU" dirty="0">
                <a:latin typeface="Bookman Old Style" pitchFamily="18" charset="0"/>
              </a:rPr>
              <a:t> </a:t>
            </a:r>
          </a:p>
          <a:p>
            <a:pPr>
              <a:buNone/>
            </a:pPr>
            <a:r>
              <a:rPr lang="ru-RU" dirty="0" err="1">
                <a:latin typeface="Bookman Old Style" pitchFamily="18" charset="0"/>
              </a:rPr>
              <a:t>зброя</a:t>
            </a:r>
            <a:r>
              <a:rPr lang="ru-RU" dirty="0">
                <a:latin typeface="Bookman Old Style" pitchFamily="18" charset="0"/>
              </a:rPr>
              <a:t>. </a:t>
            </a:r>
          </a:p>
        </p:txBody>
      </p:sp>
      <p:sp>
        <p:nvSpPr>
          <p:cNvPr id="4" name="TextBox 3"/>
          <p:cNvSpPr txBox="1"/>
          <p:nvPr/>
        </p:nvSpPr>
        <p:spPr>
          <a:xfrm>
            <a:off x="685800" y="304800"/>
            <a:ext cx="8458200" cy="156966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2400" b="1" cap="all" dirty="0" err="1">
                <a:ln w="0"/>
                <a:solidFill>
                  <a:srgbClr val="002060"/>
                </a:solidFill>
                <a:effectLst>
                  <a:reflection blurRad="12700" stA="50000" endPos="50000" dist="5000" dir="5400000" sy="-100000" rotWithShape="0"/>
                </a:effectLst>
                <a:latin typeface="Bookman Old Style" pitchFamily="18" charset="0"/>
              </a:rPr>
              <a:t>існують</a:t>
            </a:r>
            <a:r>
              <a:rPr lang="ru-RU" sz="2400" b="1" cap="all" dirty="0">
                <a:ln w="0"/>
                <a:solidFill>
                  <a:srgbClr val="002060"/>
                </a:solidFill>
                <a:effectLst>
                  <a:reflection blurRad="12700" stA="50000" endPos="50000" dist="5000" dir="5400000" sy="-100000" rotWithShape="0"/>
                </a:effectLst>
                <a:latin typeface="Bookman Old Style" pitchFamily="18" charset="0"/>
              </a:rPr>
              <a:t> </a:t>
            </a:r>
            <a:r>
              <a:rPr lang="ru-RU" sz="2400" b="1" cap="all" dirty="0" err="1">
                <a:ln w="0"/>
                <a:solidFill>
                  <a:srgbClr val="002060"/>
                </a:solidFill>
                <a:effectLst>
                  <a:reflection blurRad="12700" stA="50000" endPos="50000" dist="5000" dir="5400000" sy="-100000" rotWithShape="0"/>
                </a:effectLst>
                <a:latin typeface="Bookman Old Style" pitchFamily="18" charset="0"/>
              </a:rPr>
              <a:t>різноманітні</a:t>
            </a:r>
            <a:r>
              <a:rPr lang="ru-RU" sz="2400" b="1" cap="all" dirty="0">
                <a:ln w="0"/>
                <a:solidFill>
                  <a:srgbClr val="002060"/>
                </a:solidFill>
                <a:effectLst>
                  <a:reflection blurRad="12700" stA="50000" endPos="50000" dist="5000" dir="5400000" sy="-100000" rotWithShape="0"/>
                </a:effectLst>
                <a:latin typeface="Bookman Old Style" pitchFamily="18" charset="0"/>
              </a:rPr>
              <a:t> </a:t>
            </a:r>
            <a:r>
              <a:rPr lang="ru-RU" sz="2400" b="1" cap="all" dirty="0" err="1">
                <a:ln w="0"/>
                <a:solidFill>
                  <a:srgbClr val="002060"/>
                </a:solidFill>
                <a:effectLst>
                  <a:reflection blurRad="12700" stA="50000" endPos="50000" dist="5000" dir="5400000" sy="-100000" rotWithShape="0"/>
                </a:effectLst>
                <a:latin typeface="Bookman Old Style" pitchFamily="18" charset="0"/>
              </a:rPr>
              <a:t>класифікації</a:t>
            </a:r>
            <a:r>
              <a:rPr lang="ru-RU" sz="2400" b="1" cap="all" dirty="0">
                <a:ln w="0"/>
                <a:solidFill>
                  <a:srgbClr val="002060"/>
                </a:solidFill>
                <a:effectLst>
                  <a:reflection blurRad="12700" stA="50000" endPos="50000" dist="5000" dir="5400000" sy="-100000" rotWithShape="0"/>
                </a:effectLst>
                <a:latin typeface="Bookman Old Style" pitchFamily="18" charset="0"/>
              </a:rPr>
              <a:t> </a:t>
            </a:r>
            <a:r>
              <a:rPr lang="ru-RU" sz="2400" b="1" cap="all" dirty="0" err="1">
                <a:ln w="0"/>
                <a:solidFill>
                  <a:srgbClr val="002060"/>
                </a:solidFill>
                <a:effectLst>
                  <a:reflection blurRad="12700" stA="50000" endPos="50000" dist="5000" dir="5400000" sy="-100000" rotWithShape="0"/>
                </a:effectLst>
                <a:latin typeface="Bookman Old Style" pitchFamily="18" charset="0"/>
              </a:rPr>
              <a:t>інформаційної</a:t>
            </a:r>
            <a:r>
              <a:rPr lang="ru-RU" sz="2400" b="1" cap="all" dirty="0">
                <a:ln w="0"/>
                <a:solidFill>
                  <a:srgbClr val="002060"/>
                </a:solidFill>
                <a:effectLst>
                  <a:reflection blurRad="12700" stA="50000" endPos="50000" dist="5000" dir="5400000" sy="-100000" rotWithShape="0"/>
                </a:effectLst>
                <a:latin typeface="Bookman Old Style" pitchFamily="18" charset="0"/>
              </a:rPr>
              <a:t> </a:t>
            </a:r>
            <a:r>
              <a:rPr lang="ru-RU" sz="2400" b="1" cap="all" dirty="0" err="1">
                <a:ln w="0"/>
                <a:solidFill>
                  <a:srgbClr val="002060"/>
                </a:solidFill>
                <a:effectLst>
                  <a:reflection blurRad="12700" stA="50000" endPos="50000" dist="5000" dir="5400000" sy="-100000" rotWithShape="0"/>
                </a:effectLst>
                <a:latin typeface="Bookman Old Style" pitchFamily="18" charset="0"/>
              </a:rPr>
              <a:t>зброї</a:t>
            </a:r>
            <a:r>
              <a:rPr lang="ru-RU" sz="2400" b="1" cap="all" dirty="0">
                <a:ln w="0"/>
                <a:solidFill>
                  <a:srgbClr val="002060"/>
                </a:solidFill>
                <a:effectLst>
                  <a:reflection blurRad="12700" stA="50000" endPos="50000" dist="5000" dir="5400000" sy="-100000" rotWithShape="0"/>
                </a:effectLst>
                <a:latin typeface="Bookman Old Style" pitchFamily="18" charset="0"/>
              </a:rPr>
              <a:t>. </a:t>
            </a:r>
            <a:r>
              <a:rPr lang="ru-RU" sz="2400" b="1" cap="all" dirty="0" err="1">
                <a:ln w="0"/>
                <a:solidFill>
                  <a:srgbClr val="002060"/>
                </a:solidFill>
                <a:effectLst>
                  <a:reflection blurRad="12700" stA="50000" endPos="50000" dist="5000" dir="5400000" sy="-100000" rotWithShape="0"/>
                </a:effectLst>
                <a:latin typeface="Bookman Old Style" pitchFamily="18" charset="0"/>
              </a:rPr>
              <a:t>Однак</a:t>
            </a:r>
            <a:r>
              <a:rPr lang="ru-RU" sz="2400" b="1" cap="all" dirty="0">
                <a:ln w="0"/>
                <a:solidFill>
                  <a:srgbClr val="002060"/>
                </a:solidFill>
                <a:effectLst>
                  <a:reflection blurRad="12700" stA="50000" endPos="50000" dist="5000" dir="5400000" sy="-100000" rotWithShape="0"/>
                </a:effectLst>
                <a:latin typeface="Bookman Old Style" pitchFamily="18" charset="0"/>
              </a:rPr>
              <a:t>, </a:t>
            </a:r>
            <a:r>
              <a:rPr lang="ru-RU" sz="2400" b="1" cap="all" dirty="0" err="1">
                <a:ln w="0"/>
                <a:solidFill>
                  <a:srgbClr val="002060"/>
                </a:solidFill>
                <a:effectLst>
                  <a:reflection blurRad="12700" stA="50000" endPos="50000" dist="5000" dir="5400000" sy="-100000" rotWithShape="0"/>
                </a:effectLst>
                <a:latin typeface="Bookman Old Style" pitchFamily="18" charset="0"/>
              </a:rPr>
              <a:t>найвідомішими</a:t>
            </a:r>
            <a:r>
              <a:rPr lang="ru-RU" sz="2400" b="1" cap="all" dirty="0">
                <a:ln w="0"/>
                <a:solidFill>
                  <a:srgbClr val="002060"/>
                </a:solidFill>
                <a:effectLst>
                  <a:reflection blurRad="12700" stA="50000" endPos="50000" dist="5000" dir="5400000" sy="-100000" rotWithShape="0"/>
                </a:effectLst>
                <a:latin typeface="Bookman Old Style" pitchFamily="18" charset="0"/>
              </a:rPr>
              <a:t> та </a:t>
            </a:r>
            <a:r>
              <a:rPr lang="ru-RU" sz="2400" b="1" cap="all" dirty="0" err="1">
                <a:ln w="0"/>
                <a:solidFill>
                  <a:srgbClr val="002060"/>
                </a:solidFill>
                <a:effectLst>
                  <a:reflection blurRad="12700" stA="50000" endPos="50000" dist="5000" dir="5400000" sy="-100000" rotWithShape="0"/>
                </a:effectLst>
                <a:latin typeface="Bookman Old Style" pitchFamily="18" charset="0"/>
              </a:rPr>
              <a:t>ефективними</a:t>
            </a:r>
            <a:r>
              <a:rPr lang="ru-RU" sz="2400" b="1" cap="all" dirty="0">
                <a:ln w="0"/>
                <a:solidFill>
                  <a:srgbClr val="002060"/>
                </a:solidFill>
                <a:effectLst>
                  <a:reflection blurRad="12700" stA="50000" endPos="50000" dist="5000" dir="5400000" sy="-100000" rotWithShape="0"/>
                </a:effectLst>
                <a:latin typeface="Bookman Old Style" pitchFamily="18" charset="0"/>
              </a:rPr>
              <a:t> видами </a:t>
            </a:r>
            <a:r>
              <a:rPr lang="ru-RU" sz="2400" b="1" cap="all" dirty="0" err="1">
                <a:ln w="0"/>
                <a:solidFill>
                  <a:srgbClr val="002060"/>
                </a:solidFill>
                <a:effectLst>
                  <a:reflection blurRad="12700" stA="50000" endPos="50000" dist="5000" dir="5400000" sy="-100000" rotWithShape="0"/>
                </a:effectLst>
                <a:latin typeface="Bookman Old Style" pitchFamily="18" charset="0"/>
              </a:rPr>
              <a:t>є</a:t>
            </a:r>
            <a:r>
              <a:rPr lang="ru-RU" sz="2400" b="1" cap="all" dirty="0">
                <a:ln w="0"/>
                <a:solidFill>
                  <a:srgbClr val="002060"/>
                </a:solidFill>
                <a:effectLst>
                  <a:reflection blurRad="12700" stA="50000" endPos="50000" dist="5000" dir="5400000" sy="-100000" rotWithShape="0"/>
                </a:effectLst>
                <a:latin typeface="Bookman Old Style" pitchFamily="18" charset="0"/>
              </a:rPr>
              <a:t> : </a:t>
            </a:r>
          </a:p>
        </p:txBody>
      </p:sp>
      <p:pic>
        <p:nvPicPr>
          <p:cNvPr id="32770" name="Picture 2" descr="C:\Users\Марьяна\Desktop\сессия\лепська\війни\загружено (2).jpg"/>
          <p:cNvPicPr>
            <a:picLocks noChangeAspect="1" noChangeArrowheads="1"/>
          </p:cNvPicPr>
          <p:nvPr/>
        </p:nvPicPr>
        <p:blipFill>
          <a:blip r:embed="rId2"/>
          <a:srcRect/>
          <a:stretch>
            <a:fillRect/>
          </a:stretch>
        </p:blipFill>
        <p:spPr bwMode="auto">
          <a:xfrm>
            <a:off x="3257550" y="2466462"/>
            <a:ext cx="5505450" cy="4086738"/>
          </a:xfrm>
          <a:prstGeom prst="rect">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533400"/>
            <a:ext cx="8229600" cy="5592763"/>
          </a:xfrm>
        </p:spPr>
        <p:txBody>
          <a:bodyPr>
            <a:normAutofit/>
          </a:bodyPr>
          <a:lstStyle/>
          <a:p>
            <a:pPr marL="0" indent="0">
              <a:buNone/>
            </a:pPr>
            <a:r>
              <a:rPr lang="ru-RU" sz="2800" b="1" dirty="0" err="1">
                <a:latin typeface="Bookman Old Style" pitchFamily="18" charset="0"/>
              </a:rPr>
              <a:t>Інформаційна</a:t>
            </a:r>
            <a:r>
              <a:rPr lang="ru-RU" sz="2800" b="1" dirty="0">
                <a:latin typeface="Bookman Old Style" pitchFamily="18" charset="0"/>
              </a:rPr>
              <a:t> </a:t>
            </a:r>
            <a:r>
              <a:rPr lang="ru-RU" sz="2800" b="1" dirty="0" err="1">
                <a:latin typeface="Bookman Old Style" pitchFamily="18" charset="0"/>
              </a:rPr>
              <a:t>зброя</a:t>
            </a:r>
            <a:r>
              <a:rPr lang="ru-RU" sz="2800" b="1" dirty="0">
                <a:latin typeface="Bookman Old Style" pitchFamily="18" charset="0"/>
              </a:rPr>
              <a:t> </a:t>
            </a:r>
            <a:r>
              <a:rPr lang="ru-RU" sz="2800" dirty="0" err="1">
                <a:latin typeface="Bookman Old Style" pitchFamily="18" charset="0"/>
              </a:rPr>
              <a:t>має</a:t>
            </a:r>
            <a:r>
              <a:rPr lang="ru-RU" sz="2800" dirty="0">
                <a:latin typeface="Bookman Old Style" pitchFamily="18" charset="0"/>
              </a:rPr>
              <a:t> </a:t>
            </a:r>
            <a:r>
              <a:rPr lang="ru-RU" sz="2800" dirty="0" err="1">
                <a:latin typeface="Bookman Old Style" pitchFamily="18" charset="0"/>
              </a:rPr>
              <a:t>різні</a:t>
            </a:r>
            <a:r>
              <a:rPr lang="ru-RU" sz="2800" dirty="0">
                <a:latin typeface="Bookman Old Style" pitchFamily="18" charset="0"/>
              </a:rPr>
              <a:t> шляхи </a:t>
            </a:r>
            <a:r>
              <a:rPr lang="ru-RU" sz="2800" dirty="0" err="1">
                <a:latin typeface="Bookman Old Style" pitchFamily="18" charset="0"/>
              </a:rPr>
              <a:t>і</a:t>
            </a:r>
            <a:r>
              <a:rPr lang="ru-RU" sz="2800" dirty="0">
                <a:latin typeface="Bookman Old Style" pitchFamily="18" charset="0"/>
              </a:rPr>
              <a:t> </a:t>
            </a:r>
            <a:r>
              <a:rPr lang="ru-RU" sz="2800" dirty="0" err="1">
                <a:latin typeface="Bookman Old Style" pitchFamily="18" charset="0"/>
              </a:rPr>
              <a:t>площини</a:t>
            </a:r>
            <a:r>
              <a:rPr lang="ru-RU" sz="2800" dirty="0">
                <a:latin typeface="Bookman Old Style" pitchFamily="18" charset="0"/>
              </a:rPr>
              <a:t> </a:t>
            </a:r>
            <a:r>
              <a:rPr lang="ru-RU" sz="2800" dirty="0" err="1">
                <a:latin typeface="Bookman Old Style" pitchFamily="18" charset="0"/>
              </a:rPr>
              <a:t>впливу</a:t>
            </a:r>
            <a:r>
              <a:rPr lang="ru-RU" sz="2800" dirty="0">
                <a:latin typeface="Bookman Old Style" pitchFamily="18" charset="0"/>
              </a:rPr>
              <a:t>. </a:t>
            </a:r>
            <a:r>
              <a:rPr lang="ru-RU" sz="2800" dirty="0" err="1">
                <a:latin typeface="Bookman Old Style" pitchFamily="18" charset="0"/>
              </a:rPr>
              <a:t>Крім</a:t>
            </a:r>
            <a:r>
              <a:rPr lang="ru-RU" sz="2800" dirty="0">
                <a:latin typeface="Bookman Old Style" pitchFamily="18" charset="0"/>
              </a:rPr>
              <a:t> </a:t>
            </a:r>
            <a:r>
              <a:rPr lang="ru-RU" sz="2800" dirty="0" err="1">
                <a:latin typeface="Bookman Old Style" pitchFamily="18" charset="0"/>
              </a:rPr>
              <a:t>засобів</a:t>
            </a:r>
            <a:r>
              <a:rPr lang="ru-RU" sz="2800" dirty="0">
                <a:latin typeface="Bookman Old Style" pitchFamily="18" charset="0"/>
              </a:rPr>
              <a:t> </a:t>
            </a:r>
            <a:r>
              <a:rPr lang="ru-RU" sz="2800" dirty="0" err="1">
                <a:latin typeface="Bookman Old Style" pitchFamily="18" charset="0"/>
              </a:rPr>
              <a:t>масової</a:t>
            </a:r>
            <a:r>
              <a:rPr lang="ru-RU" sz="2800" dirty="0">
                <a:latin typeface="Bookman Old Style" pitchFamily="18" charset="0"/>
              </a:rPr>
              <a:t> </a:t>
            </a:r>
            <a:r>
              <a:rPr lang="ru-RU" sz="2800" dirty="0" err="1">
                <a:latin typeface="Bookman Old Style" pitchFamily="18" charset="0"/>
              </a:rPr>
              <a:t>інформації</a:t>
            </a:r>
            <a:r>
              <a:rPr lang="ru-RU" sz="2800" dirty="0">
                <a:latin typeface="Bookman Old Style" pitchFamily="18" charset="0"/>
              </a:rPr>
              <a:t> (ЗМІ), ІКТ, </a:t>
            </a:r>
            <a:r>
              <a:rPr lang="ru-RU" sz="2800" dirty="0" err="1">
                <a:latin typeface="Bookman Old Style" pitchFamily="18" charset="0"/>
              </a:rPr>
              <a:t>мобільного</a:t>
            </a:r>
            <a:r>
              <a:rPr lang="ru-RU" sz="2800" dirty="0">
                <a:latin typeface="Bookman Old Style" pitchFamily="18" charset="0"/>
              </a:rPr>
              <a:t> </a:t>
            </a:r>
            <a:r>
              <a:rPr lang="ru-RU" sz="2800" dirty="0" err="1">
                <a:latin typeface="Bookman Old Style" pitchFamily="18" charset="0"/>
              </a:rPr>
              <a:t>зв'язку</a:t>
            </a:r>
            <a:r>
              <a:rPr lang="ru-RU" sz="2800" dirty="0">
                <a:latin typeface="Bookman Old Style" pitchFamily="18" charset="0"/>
              </a:rPr>
              <a:t> </a:t>
            </a:r>
            <a:r>
              <a:rPr lang="ru-RU" sz="2800" dirty="0" err="1">
                <a:latin typeface="Bookman Old Style" pitchFamily="18" charset="0"/>
              </a:rPr>
              <a:t>потужний</a:t>
            </a:r>
            <a:r>
              <a:rPr lang="ru-RU" sz="2800" dirty="0">
                <a:latin typeface="Bookman Old Style" pitchFamily="18" charset="0"/>
              </a:rPr>
              <a:t> </a:t>
            </a:r>
            <a:r>
              <a:rPr lang="ru-RU" sz="2800" dirty="0" err="1">
                <a:latin typeface="Bookman Old Style" pitchFamily="18" charset="0"/>
              </a:rPr>
              <a:t>її</a:t>
            </a:r>
            <a:r>
              <a:rPr lang="ru-RU" sz="2800" dirty="0">
                <a:latin typeface="Bookman Old Style" pitchFamily="18" charset="0"/>
              </a:rPr>
              <a:t> </a:t>
            </a:r>
            <a:r>
              <a:rPr lang="ru-RU" sz="2800" dirty="0" err="1">
                <a:latin typeface="Bookman Old Style" pitchFamily="18" charset="0"/>
              </a:rPr>
              <a:t>вплив</a:t>
            </a:r>
            <a:r>
              <a:rPr lang="ru-RU" sz="2800" dirty="0">
                <a:latin typeface="Bookman Old Style" pitchFamily="18" charset="0"/>
              </a:rPr>
              <a:t> </a:t>
            </a:r>
            <a:r>
              <a:rPr lang="ru-RU" sz="2800" dirty="0" err="1">
                <a:latin typeface="Bookman Old Style" pitchFamily="18" charset="0"/>
              </a:rPr>
              <a:t>відчуваєтьсяі</a:t>
            </a:r>
            <a:r>
              <a:rPr lang="ru-RU" sz="2800" dirty="0">
                <a:latin typeface="Bookman Old Style" pitchFamily="18" charset="0"/>
              </a:rPr>
              <a:t> в </a:t>
            </a:r>
            <a:r>
              <a:rPr lang="ru-RU" sz="2800" dirty="0" err="1">
                <a:latin typeface="Bookman Old Style" pitchFamily="18" charset="0"/>
              </a:rPr>
              <a:t>художній</a:t>
            </a:r>
            <a:r>
              <a:rPr lang="ru-RU" sz="2800" dirty="0">
                <a:latin typeface="Bookman Old Style" pitchFamily="18" charset="0"/>
              </a:rPr>
              <a:t> та </a:t>
            </a:r>
            <a:r>
              <a:rPr lang="ru-RU" sz="2800" dirty="0" err="1">
                <a:latin typeface="Bookman Old Style" pitchFamily="18" charset="0"/>
              </a:rPr>
              <a:t>науковій</a:t>
            </a:r>
            <a:r>
              <a:rPr lang="ru-RU" sz="2800" dirty="0">
                <a:latin typeface="Bookman Old Style" pitchFamily="18" charset="0"/>
              </a:rPr>
              <a:t> </a:t>
            </a:r>
            <a:r>
              <a:rPr lang="ru-RU" sz="2800" dirty="0" err="1">
                <a:latin typeface="Bookman Old Style" pitchFamily="18" charset="0"/>
              </a:rPr>
              <a:t>літературі</a:t>
            </a:r>
            <a:r>
              <a:rPr lang="ru-RU" sz="2800" dirty="0">
                <a:latin typeface="Bookman Old Style" pitchFamily="18" charset="0"/>
              </a:rPr>
              <a:t> </a:t>
            </a:r>
            <a:r>
              <a:rPr lang="ru-RU" sz="2800" dirty="0" err="1">
                <a:latin typeface="Bookman Old Style" pitchFamily="18" charset="0"/>
              </a:rPr>
              <a:t>та</a:t>
            </a:r>
            <a:r>
              <a:rPr lang="ru-RU" sz="2800" dirty="0">
                <a:latin typeface="Bookman Old Style" pitchFamily="18" charset="0"/>
              </a:rPr>
              <a:t> </a:t>
            </a:r>
            <a:r>
              <a:rPr lang="ru-RU" sz="2800" dirty="0" err="1">
                <a:latin typeface="Bookman Old Style" pitchFamily="18" charset="0"/>
              </a:rPr>
              <a:t>творах</a:t>
            </a:r>
            <a:r>
              <a:rPr lang="ru-RU" sz="2800" dirty="0">
                <a:latin typeface="Bookman Old Style" pitchFamily="18" charset="0"/>
              </a:rPr>
              <a:t> </a:t>
            </a:r>
            <a:r>
              <a:rPr lang="ru-RU" sz="2800" dirty="0" err="1">
                <a:latin typeface="Bookman Old Style" pitchFamily="18" charset="0"/>
              </a:rPr>
              <a:t>мистецтва</a:t>
            </a:r>
            <a:r>
              <a:rPr lang="ru-RU" sz="2800" dirty="0">
                <a:latin typeface="Bookman Old Style" pitchFamily="18" charset="0"/>
              </a:rPr>
              <a:t>.</a:t>
            </a:r>
          </a:p>
        </p:txBody>
      </p:sp>
      <p:pic>
        <p:nvPicPr>
          <p:cNvPr id="4" name="Picture 1" descr="C:\Users\Марьяна\Desktop\сессия\лепська\війни\загружено (6).jpg"/>
          <p:cNvPicPr>
            <a:picLocks noChangeAspect="1" noChangeArrowheads="1"/>
          </p:cNvPicPr>
          <p:nvPr/>
        </p:nvPicPr>
        <p:blipFill>
          <a:blip r:embed="rId2"/>
          <a:srcRect/>
          <a:stretch>
            <a:fillRect/>
          </a:stretch>
        </p:blipFill>
        <p:spPr bwMode="auto">
          <a:xfrm>
            <a:off x="1066800" y="2810933"/>
            <a:ext cx="7303335" cy="403860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Марьяна\Desktop\сессия\лепська\війни\загружено.jpg"/>
          <p:cNvPicPr>
            <a:picLocks noChangeAspect="1" noChangeArrowheads="1"/>
          </p:cNvPicPr>
          <p:nvPr/>
        </p:nvPicPr>
        <p:blipFill>
          <a:blip r:embed="rId2"/>
          <a:srcRect/>
          <a:stretch>
            <a:fillRect/>
          </a:stretch>
        </p:blipFill>
        <p:spPr bwMode="auto">
          <a:xfrm>
            <a:off x="0" y="-44438"/>
            <a:ext cx="9160655" cy="6858000"/>
          </a:xfrm>
          <a:prstGeom prst="rect">
            <a:avLst/>
          </a:prstGeom>
          <a:noFill/>
        </p:spPr>
      </p:pic>
      <p:sp>
        <p:nvSpPr>
          <p:cNvPr id="7" name="Прямоугольник 6"/>
          <p:cNvSpPr/>
          <p:nvPr/>
        </p:nvSpPr>
        <p:spPr>
          <a:xfrm>
            <a:off x="80122" y="609600"/>
            <a:ext cx="9080533" cy="4708981"/>
          </a:xfrm>
          <a:prstGeom prst="rect">
            <a:avLst/>
          </a:prstGeom>
          <a:noFill/>
        </p:spPr>
        <p:txBody>
          <a:bodyPr wrap="square" lIns="91440" tIns="45720" rIns="91440" bIns="45720">
            <a:spAutoFit/>
          </a:bodyPr>
          <a:lstStyle/>
          <a:p>
            <a:pPr algn="ctr"/>
            <a:r>
              <a:rPr lang="ru-RU" sz="6000" b="1" cap="none"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Поняття</a:t>
            </a:r>
            <a:r>
              <a:rPr lang="ru-RU" sz="60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 </a:t>
            </a:r>
            <a:r>
              <a:rPr lang="ru-RU" sz="6000" b="1" cap="none"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інформаційної</a:t>
            </a:r>
            <a:r>
              <a:rPr lang="ru-RU" sz="60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 </a:t>
            </a:r>
            <a:r>
              <a:rPr lang="ru-RU" sz="6000" b="1" cap="none"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війни</a:t>
            </a:r>
            <a:r>
              <a:rPr lang="ru-RU" sz="60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 </a:t>
            </a:r>
            <a:r>
              <a:rPr lang="ru-RU" sz="6000" b="1" cap="none"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Специфіка</a:t>
            </a:r>
            <a:r>
              <a:rPr lang="ru-RU" sz="60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 </a:t>
            </a:r>
            <a:r>
              <a:rPr lang="ru-RU" sz="6000" b="1" cap="none"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сучасних</a:t>
            </a:r>
            <a:r>
              <a:rPr lang="ru-RU" sz="60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 </a:t>
            </a:r>
            <a:r>
              <a:rPr lang="ru-RU" sz="6000" b="1" cap="none"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інформаційних</a:t>
            </a:r>
            <a:r>
              <a:rPr lang="ru-RU" sz="60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 </a:t>
            </a:r>
            <a:r>
              <a:rPr lang="ru-RU" sz="6000" b="1" cap="none"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війн</a:t>
            </a:r>
            <a:r>
              <a:rPr lang="ru-RU" sz="60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Arial" pitchFamily="34" charset="0"/>
                <a:ea typeface="Times New Roman" pitchFamily="18" charset="0"/>
                <a:cs typeface="Arial" pitchFamily="34" charset="0"/>
              </a:rPr>
              <a:t>.</a:t>
            </a:r>
            <a:r>
              <a:rPr lang="en-US" sz="60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Calibri"/>
                <a:ea typeface="Times New Roman" pitchFamily="18" charset="0"/>
                <a:cs typeface="Arial" pitchFamily="34" charset="0"/>
              </a:rPr>
              <a:t> </a:t>
            </a:r>
            <a:endParaRPr lang="ru-RU" sz="60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828800"/>
            <a:ext cx="8458200" cy="2514600"/>
          </a:xfr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a:normAutofit/>
          </a:bodyPr>
          <a:lstStyle/>
          <a:p>
            <a:r>
              <a:rPr lang="ru-RU" sz="2800" dirty="0" err="1">
                <a:latin typeface="Bookman Old Style" pitchFamily="18" charset="0"/>
              </a:rPr>
              <a:t>комп'ютерні</a:t>
            </a:r>
            <a:r>
              <a:rPr lang="ru-RU" sz="2800" dirty="0">
                <a:latin typeface="Bookman Old Style" pitchFamily="18" charset="0"/>
              </a:rPr>
              <a:t> </a:t>
            </a:r>
            <a:r>
              <a:rPr lang="ru-RU" sz="2800" dirty="0" err="1">
                <a:latin typeface="Bookman Old Style" pitchFamily="18" charset="0"/>
              </a:rPr>
              <a:t>віруси</a:t>
            </a:r>
            <a:r>
              <a:rPr lang="ru-RU" sz="2800" dirty="0">
                <a:latin typeface="Bookman Old Style" pitchFamily="18" charset="0"/>
              </a:rPr>
              <a:t>; </a:t>
            </a:r>
          </a:p>
          <a:p>
            <a:r>
              <a:rPr lang="ru-RU" sz="2800" dirty="0" err="1">
                <a:latin typeface="Bookman Old Style" pitchFamily="18" charset="0"/>
              </a:rPr>
              <a:t>засоби</a:t>
            </a:r>
            <a:r>
              <a:rPr lang="ru-RU" sz="2800" dirty="0">
                <a:latin typeface="Bookman Old Style" pitchFamily="18" charset="0"/>
              </a:rPr>
              <a:t> </a:t>
            </a:r>
            <a:r>
              <a:rPr lang="ru-RU" sz="2800" dirty="0" err="1">
                <a:latin typeface="Bookman Old Style" pitchFamily="18" charset="0"/>
              </a:rPr>
              <a:t>придушення</a:t>
            </a:r>
            <a:r>
              <a:rPr lang="ru-RU" sz="2800" dirty="0">
                <a:latin typeface="Bookman Old Style" pitchFamily="18" charset="0"/>
              </a:rPr>
              <a:t> </a:t>
            </a:r>
            <a:r>
              <a:rPr lang="ru-RU" sz="2800" dirty="0" err="1">
                <a:latin typeface="Bookman Old Style" pitchFamily="18" charset="0"/>
              </a:rPr>
              <a:t>інформаційного</a:t>
            </a:r>
            <a:r>
              <a:rPr lang="ru-RU" sz="2800" dirty="0">
                <a:latin typeface="Bookman Old Style" pitchFamily="18" charset="0"/>
              </a:rPr>
              <a:t> </a:t>
            </a:r>
            <a:r>
              <a:rPr lang="ru-RU" sz="2800" dirty="0" err="1">
                <a:latin typeface="Bookman Old Style" pitchFamily="18" charset="0"/>
              </a:rPr>
              <a:t>обміну</a:t>
            </a:r>
            <a:r>
              <a:rPr lang="ru-RU" sz="2800" dirty="0">
                <a:latin typeface="Bookman Old Style" pitchFamily="18" charset="0"/>
              </a:rPr>
              <a:t> в </a:t>
            </a:r>
            <a:r>
              <a:rPr lang="ru-RU" sz="2800" dirty="0" err="1">
                <a:latin typeface="Bookman Old Style" pitchFamily="18" charset="0"/>
              </a:rPr>
              <a:t>телекомунікаційних</a:t>
            </a:r>
            <a:r>
              <a:rPr lang="ru-RU" sz="2800" dirty="0">
                <a:latin typeface="Bookman Old Style" pitchFamily="18" charset="0"/>
              </a:rPr>
              <a:t> мережах; </a:t>
            </a:r>
          </a:p>
          <a:p>
            <a:r>
              <a:rPr lang="ru-RU" sz="2800" dirty="0" err="1">
                <a:latin typeface="Bookman Old Style" pitchFamily="18" charset="0"/>
              </a:rPr>
              <a:t>фальсифікації</a:t>
            </a:r>
            <a:r>
              <a:rPr lang="ru-RU" sz="2800" dirty="0">
                <a:latin typeface="Bookman Old Style" pitchFamily="18" charset="0"/>
              </a:rPr>
              <a:t> </a:t>
            </a:r>
            <a:r>
              <a:rPr lang="ru-RU" sz="2800" dirty="0" err="1">
                <a:latin typeface="Bookman Old Style" pitchFamily="18" charset="0"/>
              </a:rPr>
              <a:t>інформації</a:t>
            </a:r>
            <a:r>
              <a:rPr lang="ru-RU" sz="2800" dirty="0">
                <a:latin typeface="Bookman Old Style" pitchFamily="18" charset="0"/>
              </a:rPr>
              <a:t> в каналах державного та </a:t>
            </a:r>
            <a:r>
              <a:rPr lang="ru-RU" sz="2800" dirty="0" err="1">
                <a:latin typeface="Bookman Old Style" pitchFamily="18" charset="0"/>
              </a:rPr>
              <a:t>військового</a:t>
            </a:r>
            <a:r>
              <a:rPr lang="ru-RU" sz="2800" dirty="0">
                <a:latin typeface="Bookman Old Style" pitchFamily="18" charset="0"/>
              </a:rPr>
              <a:t> </a:t>
            </a:r>
            <a:r>
              <a:rPr lang="ru-RU" sz="2800" dirty="0" err="1">
                <a:latin typeface="Bookman Old Style" pitchFamily="18" charset="0"/>
              </a:rPr>
              <a:t>управління</a:t>
            </a:r>
            <a:endParaRPr lang="ru-RU" sz="2800" dirty="0">
              <a:latin typeface="Bookman Old Style" pitchFamily="18" charset="0"/>
            </a:endParaRPr>
          </a:p>
        </p:txBody>
      </p:sp>
      <p:sp>
        <p:nvSpPr>
          <p:cNvPr id="13" name="TextBox 12"/>
          <p:cNvSpPr txBox="1"/>
          <p:nvPr/>
        </p:nvSpPr>
        <p:spPr>
          <a:xfrm>
            <a:off x="0" y="0"/>
            <a:ext cx="9144000" cy="181588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uk-UA" sz="2800" b="1" dirty="0">
                <a:latin typeface="Bookman Old Style" pitchFamily="18" charset="0"/>
              </a:rPr>
              <a:t>До більш витончених способів застосування інформаційної зброї відносяться приховані дії на програмне забезпечення </a:t>
            </a:r>
            <a:r>
              <a:rPr lang="uk-UA" sz="2800" b="1" dirty="0" err="1">
                <a:latin typeface="Bookman Old Style" pitchFamily="18" charset="0"/>
              </a:rPr>
              <a:t>комп</a:t>
            </a:r>
            <a:r>
              <a:rPr lang="en-US" sz="2800" b="1" dirty="0">
                <a:latin typeface="Bookman Old Style" pitchFamily="18" charset="0"/>
              </a:rPr>
              <a:t>’</a:t>
            </a:r>
            <a:r>
              <a:rPr lang="uk-UA" sz="2800" b="1" dirty="0" err="1">
                <a:latin typeface="Bookman Old Style" pitchFamily="18" charset="0"/>
              </a:rPr>
              <a:t>ютерних</a:t>
            </a:r>
            <a:r>
              <a:rPr lang="uk-UA" sz="2800" b="1" dirty="0">
                <a:latin typeface="Bookman Old Style" pitchFamily="18" charset="0"/>
              </a:rPr>
              <a:t> систем:</a:t>
            </a:r>
            <a:endParaRPr lang="ru-RU" sz="2800" b="1" dirty="0">
              <a:latin typeface="Bookman Old Style" pitchFamily="18" charset="0"/>
            </a:endParaRPr>
          </a:p>
        </p:txBody>
      </p:sp>
      <p:pic>
        <p:nvPicPr>
          <p:cNvPr id="30721" name="Picture 1" descr="C:\Users\Марьяна\Desktop\сессия\лепська\війни\загружено (1).jpg"/>
          <p:cNvPicPr>
            <a:picLocks noChangeAspect="1" noChangeArrowheads="1"/>
          </p:cNvPicPr>
          <p:nvPr/>
        </p:nvPicPr>
        <p:blipFill>
          <a:blip r:embed="rId3"/>
          <a:srcRect/>
          <a:stretch>
            <a:fillRect/>
          </a:stretch>
        </p:blipFill>
        <p:spPr bwMode="auto">
          <a:xfrm>
            <a:off x="609600" y="4343400"/>
            <a:ext cx="3433762" cy="2314330"/>
          </a:xfrm>
          <a:prstGeom prst="rect">
            <a:avLst/>
          </a:prstGeom>
          <a:ln>
            <a:noFill/>
          </a:ln>
          <a:effectLst>
            <a:softEdge rad="112500"/>
          </a:effectLst>
        </p:spPr>
      </p:pic>
      <p:pic>
        <p:nvPicPr>
          <p:cNvPr id="30722" name="Picture 2" descr="C:\Users\Марьяна\Desktop\сессия\лепська\війни\images (2).jpg"/>
          <p:cNvPicPr>
            <a:picLocks noChangeAspect="1" noChangeArrowheads="1"/>
          </p:cNvPicPr>
          <p:nvPr/>
        </p:nvPicPr>
        <p:blipFill>
          <a:blip r:embed="rId4"/>
          <a:srcRect/>
          <a:stretch>
            <a:fillRect/>
          </a:stretch>
        </p:blipFill>
        <p:spPr bwMode="auto">
          <a:xfrm>
            <a:off x="4724400" y="4343400"/>
            <a:ext cx="3429000" cy="2261152"/>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Марьяна\Desktop\сессия\лепська\війни\загружено.jpg"/>
          <p:cNvPicPr>
            <a:picLocks noChangeAspect="1" noChangeArrowheads="1"/>
          </p:cNvPicPr>
          <p:nvPr/>
        </p:nvPicPr>
        <p:blipFill>
          <a:blip r:embed="rId2"/>
          <a:srcRect/>
          <a:stretch>
            <a:fillRect/>
          </a:stretch>
        </p:blipFill>
        <p:spPr bwMode="auto">
          <a:xfrm>
            <a:off x="-16655" y="0"/>
            <a:ext cx="9160655" cy="6858000"/>
          </a:xfrm>
          <a:prstGeom prst="rect">
            <a:avLst/>
          </a:prstGeom>
          <a:noFill/>
        </p:spPr>
      </p:pic>
      <p:sp>
        <p:nvSpPr>
          <p:cNvPr id="4" name="Прямоугольник 3"/>
          <p:cNvSpPr/>
          <p:nvPr/>
        </p:nvSpPr>
        <p:spPr>
          <a:xfrm>
            <a:off x="1600200" y="990600"/>
            <a:ext cx="6172201" cy="5078313"/>
          </a:xfrm>
          <a:prstGeom prst="rect">
            <a:avLst/>
          </a:prstGeom>
          <a:noFill/>
        </p:spPr>
        <p:txBody>
          <a:bodyPr wrap="square" lIns="91440" tIns="45720" rIns="91440" bIns="45720">
            <a:spAutoFit/>
          </a:bodyPr>
          <a:lstStyle/>
          <a:p>
            <a:pPr algn="ctr"/>
            <a:r>
              <a:rPr lang="uk-UA"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Технології пропаганди та “м</a:t>
            </a: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r>
              <a:rPr lang="uk-UA"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якої </a:t>
            </a:r>
            <a:r>
              <a:rPr lang="uk-UA" sz="5400" b="1" cap="none"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сили”</a:t>
            </a:r>
            <a:r>
              <a:rPr lang="uk-UA"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 </a:t>
            </a:r>
            <a:r>
              <a:rPr lang="en-US" sz="5400" b="1" cap="none"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сучасних</a:t>
            </a: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5400" b="1" cap="none"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інформаційних</a:t>
            </a: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5400" b="1" cap="none"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війнах</a:t>
            </a: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 </a:t>
            </a:r>
            <a:endParaRPr lang="ru-RU"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Прямоугольник 10"/>
          <p:cNvSpPr/>
          <p:nvPr/>
        </p:nvSpPr>
        <p:spPr>
          <a:xfrm>
            <a:off x="228600" y="457200"/>
            <a:ext cx="4572000" cy="4643259"/>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uk-UA" sz="3200" b="1" cap="all" spc="0" dirty="0">
                <a:ln w="0"/>
                <a:solidFill>
                  <a:schemeClr val="tx1"/>
                </a:solidFill>
                <a:effectLst>
                  <a:reflection blurRad="12700" stA="50000" endPos="50000" dist="5000" dir="5400000" sy="-100000" rotWithShape="0"/>
                </a:effectLst>
                <a:latin typeface="Bookman Old Style" pitchFamily="18" charset="0"/>
              </a:rPr>
              <a:t>  </a:t>
            </a:r>
            <a:r>
              <a:rPr lang="uk-UA" sz="2400" b="1" cap="all" spc="0" dirty="0">
                <a:ln w="0"/>
                <a:solidFill>
                  <a:schemeClr val="tx1"/>
                </a:solidFill>
                <a:effectLst>
                  <a:reflection blurRad="12700" stA="50000" endPos="50000" dist="5000" dir="5400000" sy="-100000" rotWithShape="0"/>
                </a:effectLst>
                <a:latin typeface="Bookman Old Style" pitchFamily="18" charset="0"/>
              </a:rPr>
              <a:t>Технологія “м</a:t>
            </a:r>
            <a:r>
              <a:rPr lang="en-US" sz="2400" b="1" cap="all" spc="0" dirty="0">
                <a:ln w="0"/>
                <a:solidFill>
                  <a:schemeClr val="tx1"/>
                </a:solidFill>
                <a:effectLst>
                  <a:reflection blurRad="12700" stA="50000" endPos="50000" dist="5000" dir="5400000" sy="-100000" rotWithShape="0"/>
                </a:effectLst>
                <a:latin typeface="Bookman Old Style" pitchFamily="18" charset="0"/>
              </a:rPr>
              <a:t>’</a:t>
            </a:r>
            <a:r>
              <a:rPr lang="uk-UA" sz="2400" b="1" cap="all" spc="0" dirty="0">
                <a:ln w="0"/>
                <a:solidFill>
                  <a:schemeClr val="tx1"/>
                </a:solidFill>
                <a:effectLst>
                  <a:reflection blurRad="12700" stA="50000" endPos="50000" dist="5000" dir="5400000" sy="-100000" rotWithShape="0"/>
                </a:effectLst>
                <a:latin typeface="Bookman Old Style" pitchFamily="18" charset="0"/>
              </a:rPr>
              <a:t>якої </a:t>
            </a:r>
            <a:r>
              <a:rPr lang="uk-UA" sz="2400" b="1" cap="all" spc="0" dirty="0" err="1">
                <a:ln w="0"/>
                <a:solidFill>
                  <a:schemeClr val="tx1"/>
                </a:solidFill>
                <a:effectLst>
                  <a:reflection blurRad="12700" stA="50000" endPos="50000" dist="5000" dir="5400000" sy="-100000" rotWithShape="0"/>
                </a:effectLst>
                <a:latin typeface="Bookman Old Style" pitchFamily="18" charset="0"/>
              </a:rPr>
              <a:t>сили”</a:t>
            </a:r>
            <a:r>
              <a:rPr lang="uk-UA" sz="2400" b="1" cap="all" spc="0" dirty="0">
                <a:ln w="0"/>
                <a:solidFill>
                  <a:schemeClr val="tx1"/>
                </a:solidFill>
                <a:effectLst>
                  <a:reflection blurRad="12700" stA="50000" endPos="50000" dist="5000" dir="5400000" sy="-100000" rotWithShape="0"/>
                </a:effectLst>
                <a:latin typeface="Bookman Old Style" pitchFamily="18" charset="0"/>
              </a:rPr>
              <a:t> </a:t>
            </a:r>
            <a:r>
              <a:rPr lang="uk-UA" sz="2400" b="1" cap="all" spc="0" dirty="0">
                <a:ln w="0"/>
                <a:solidFill>
                  <a:srgbClr val="002060"/>
                </a:solidFill>
                <a:effectLst>
                  <a:reflection blurRad="12700" stA="50000" endPos="50000" dist="5000" dir="5400000" sy="-100000" rotWithShape="0"/>
                </a:effectLst>
                <a:latin typeface="Bookman Old Style" pitchFamily="18" charset="0"/>
              </a:rPr>
              <a:t>– це один з найважливіших чинників сучасної зовнішньої політики держави і реалізації її  національних</a:t>
            </a:r>
          </a:p>
          <a:p>
            <a:pPr algn="ctr">
              <a:lnSpc>
                <a:spcPct val="150000"/>
              </a:lnSpc>
            </a:pPr>
            <a:r>
              <a:rPr lang="uk-UA" sz="2400" b="1" cap="all" spc="0" dirty="0">
                <a:ln w="0"/>
                <a:solidFill>
                  <a:srgbClr val="002060"/>
                </a:solidFill>
                <a:effectLst>
                  <a:reflection blurRad="12700" stA="50000" endPos="50000" dist="5000" dir="5400000" sy="-100000" rotWithShape="0"/>
                </a:effectLst>
                <a:latin typeface="Bookman Old Style" pitchFamily="18" charset="0"/>
              </a:rPr>
              <a:t> інтересів.</a:t>
            </a:r>
            <a:endParaRPr lang="ru-RU" sz="2400" b="1" cap="all" spc="0" dirty="0">
              <a:ln w="0"/>
              <a:solidFill>
                <a:srgbClr val="002060"/>
              </a:solidFill>
              <a:effectLst>
                <a:reflection blurRad="12700" stA="50000" endPos="50000" dist="5000" dir="5400000" sy="-100000" rotWithShape="0"/>
              </a:effectLst>
              <a:latin typeface="Bookman Old Style" pitchFamily="18" charset="0"/>
            </a:endParaRPr>
          </a:p>
        </p:txBody>
      </p:sp>
      <p:pic>
        <p:nvPicPr>
          <p:cNvPr id="5" name="Picture 4" descr="Картинки по запросу Джозеф Най">
            <a:extLst>
              <a:ext uri="{FF2B5EF4-FFF2-40B4-BE49-F238E27FC236}">
                <a16:creationId xmlns:a16="http://schemas.microsoft.com/office/drawing/2014/main" id="{A9340FE8-E9C2-3B44-992D-69D13CA1DA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28600"/>
            <a:ext cx="4040529" cy="198353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Мягкая сила&quot; в китайском стиле грозит миру большими неприятностями">
            <a:extLst>
              <a:ext uri="{FF2B5EF4-FFF2-40B4-BE49-F238E27FC236}">
                <a16:creationId xmlns:a16="http://schemas.microsoft.com/office/drawing/2014/main" id="{B999F9A8-950F-2543-A226-795B3D627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473" y="2057400"/>
            <a:ext cx="3408218" cy="215913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DW: Меркель завуалированно атаковала Трампа - Газета.Ru | Новости">
            <a:extLst>
              <a:ext uri="{FF2B5EF4-FFF2-40B4-BE49-F238E27FC236}">
                <a16:creationId xmlns:a16="http://schemas.microsoft.com/office/drawing/2014/main" id="{EA873286-CD8F-F240-B78F-6E93C8C6D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686" y="4216532"/>
            <a:ext cx="4725843" cy="26553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Прямоугольник 3"/>
          <p:cNvSpPr/>
          <p:nvPr/>
        </p:nvSpPr>
        <p:spPr>
          <a:xfrm>
            <a:off x="381000" y="228600"/>
            <a:ext cx="8305800" cy="255454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3200" b="1" cap="all" dirty="0">
                <a:ln w="0"/>
                <a:solidFill>
                  <a:schemeClr val="accent1">
                    <a:lumMod val="75000"/>
                  </a:schemeClr>
                </a:solidFill>
                <a:effectLst>
                  <a:reflection blurRad="12700" stA="50000" endPos="50000" dist="5000" dir="5400000" sy="-100000" rotWithShape="0"/>
                </a:effectLst>
                <a:latin typeface="Bookman Old Style" pitchFamily="18" charset="0"/>
              </a:rPr>
              <a:t>Концепція “м</a:t>
            </a:r>
            <a:r>
              <a:rPr lang="en-US" sz="3200" b="1" cap="all" dirty="0">
                <a:ln w="0"/>
                <a:solidFill>
                  <a:schemeClr val="accent1">
                    <a:lumMod val="75000"/>
                  </a:schemeClr>
                </a:solidFill>
                <a:effectLst>
                  <a:reflection blurRad="12700" stA="50000" endPos="50000" dist="5000" dir="5400000" sy="-100000" rotWithShape="0"/>
                </a:effectLst>
                <a:latin typeface="Bookman Old Style" pitchFamily="18" charset="0"/>
              </a:rPr>
              <a:t>’</a:t>
            </a:r>
            <a:r>
              <a:rPr lang="ru-RU" sz="3200" b="1" cap="all" dirty="0">
                <a:ln w="0"/>
                <a:solidFill>
                  <a:schemeClr val="accent1">
                    <a:lumMod val="75000"/>
                  </a:schemeClr>
                </a:solidFill>
                <a:effectLst>
                  <a:reflection blurRad="12700" stA="50000" endPos="50000" dist="5000" dir="5400000" sy="-100000" rotWithShape="0"/>
                </a:effectLst>
                <a:latin typeface="Bookman Old Style" pitchFamily="18" charset="0"/>
              </a:rPr>
              <a:t>яко</a:t>
            </a:r>
            <a:r>
              <a:rPr lang="uk-UA" sz="3200" b="1" cap="all" dirty="0">
                <a:ln w="0"/>
                <a:solidFill>
                  <a:schemeClr val="accent1">
                    <a:lumMod val="75000"/>
                  </a:schemeClr>
                </a:solidFill>
                <a:effectLst>
                  <a:reflection blurRad="12700" stA="50000" endPos="50000" dist="5000" dir="5400000" sy="-100000" rotWithShape="0"/>
                </a:effectLst>
                <a:latin typeface="Bookman Old Style" pitchFamily="18" charset="0"/>
              </a:rPr>
              <a:t>ї сили”- американський політолог Джозеф Най у книзі </a:t>
            </a:r>
            <a:r>
              <a:rPr lang="uk-UA" sz="3200" b="1" cap="all" dirty="0">
                <a:ln w="0"/>
                <a:solidFill>
                  <a:schemeClr val="accent1">
                    <a:lumMod val="50000"/>
                  </a:schemeClr>
                </a:solidFill>
                <a:effectLst>
                  <a:reflection blurRad="12700" stA="50000" endPos="50000" dist="5000" dir="5400000" sy="-100000" rotWithShape="0"/>
                </a:effectLst>
                <a:latin typeface="Bookman Old Style" pitchFamily="18" charset="0"/>
              </a:rPr>
              <a:t>“М</a:t>
            </a:r>
            <a:r>
              <a:rPr lang="en-US" sz="3200" b="1" cap="all" dirty="0">
                <a:ln w="0"/>
                <a:solidFill>
                  <a:schemeClr val="accent1">
                    <a:lumMod val="50000"/>
                  </a:schemeClr>
                </a:solidFill>
                <a:effectLst>
                  <a:reflection blurRad="12700" stA="50000" endPos="50000" dist="5000" dir="5400000" sy="-100000" rotWithShape="0"/>
                </a:effectLst>
                <a:latin typeface="Bookman Old Style" pitchFamily="18" charset="0"/>
              </a:rPr>
              <a:t>’</a:t>
            </a:r>
            <a:r>
              <a:rPr lang="ru-RU" sz="3200" b="1" cap="all" dirty="0">
                <a:ln w="0"/>
                <a:solidFill>
                  <a:schemeClr val="accent1">
                    <a:lumMod val="50000"/>
                  </a:schemeClr>
                </a:solidFill>
                <a:effectLst>
                  <a:reflection blurRad="12700" stA="50000" endPos="50000" dist="5000" dir="5400000" sy="-100000" rotWithShape="0"/>
                </a:effectLst>
                <a:latin typeface="Bookman Old Style" pitchFamily="18" charset="0"/>
              </a:rPr>
              <a:t>яка сила. </a:t>
            </a:r>
            <a:r>
              <a:rPr lang="ru-RU" sz="3200" b="1" cap="all" dirty="0" err="1">
                <a:ln w="0"/>
                <a:solidFill>
                  <a:schemeClr val="accent1">
                    <a:lumMod val="50000"/>
                  </a:schemeClr>
                </a:solidFill>
                <a:effectLst>
                  <a:reflection blurRad="12700" stA="50000" endPos="50000" dist="5000" dir="5400000" sy="-100000" rotWithShape="0"/>
                </a:effectLst>
                <a:latin typeface="Bookman Old Style" pitchFamily="18" charset="0"/>
              </a:rPr>
              <a:t>Засоби</a:t>
            </a:r>
            <a:r>
              <a:rPr lang="ru-RU" sz="3200" b="1" cap="all" dirty="0">
                <a:ln w="0"/>
                <a:solidFill>
                  <a:schemeClr val="accent1">
                    <a:lumMod val="50000"/>
                  </a:schemeClr>
                </a:solidFill>
                <a:effectLst>
                  <a:reflection blurRad="12700" stA="50000" endPos="50000" dist="5000" dir="5400000" sy="-100000" rotWithShape="0"/>
                </a:effectLst>
                <a:latin typeface="Bookman Old Style" pitchFamily="18" charset="0"/>
              </a:rPr>
              <a:t> </a:t>
            </a:r>
            <a:r>
              <a:rPr lang="ru-RU" sz="3200" b="1" cap="all" dirty="0" err="1">
                <a:ln w="0"/>
                <a:solidFill>
                  <a:schemeClr val="accent1">
                    <a:lumMod val="50000"/>
                  </a:schemeClr>
                </a:solidFill>
                <a:effectLst>
                  <a:reflection blurRad="12700" stA="50000" endPos="50000" dist="5000" dir="5400000" sy="-100000" rotWithShape="0"/>
                </a:effectLst>
                <a:latin typeface="Bookman Old Style" pitchFamily="18" charset="0"/>
              </a:rPr>
              <a:t>досягнення</a:t>
            </a:r>
            <a:r>
              <a:rPr lang="ru-RU" sz="3200" b="1" cap="all" dirty="0">
                <a:ln w="0"/>
                <a:solidFill>
                  <a:schemeClr val="accent1">
                    <a:lumMod val="50000"/>
                  </a:schemeClr>
                </a:solidFill>
                <a:effectLst>
                  <a:reflection blurRad="12700" stA="50000" endPos="50000" dist="5000" dir="5400000" sy="-100000" rotWithShape="0"/>
                </a:effectLst>
                <a:latin typeface="Bookman Old Style" pitchFamily="18" charset="0"/>
              </a:rPr>
              <a:t> </a:t>
            </a:r>
            <a:r>
              <a:rPr lang="ru-RU" sz="3200" b="1" cap="all" dirty="0" err="1">
                <a:ln w="0"/>
                <a:solidFill>
                  <a:schemeClr val="accent1">
                    <a:lumMod val="50000"/>
                  </a:schemeClr>
                </a:solidFill>
                <a:effectLst>
                  <a:reflection blurRad="12700" stA="50000" endPos="50000" dist="5000" dir="5400000" sy="-100000" rotWithShape="0"/>
                </a:effectLst>
                <a:latin typeface="Bookman Old Style" pitchFamily="18" charset="0"/>
              </a:rPr>
              <a:t>успіху</a:t>
            </a:r>
            <a:r>
              <a:rPr lang="ru-RU" sz="3200" b="1" cap="all" dirty="0">
                <a:ln w="0"/>
                <a:solidFill>
                  <a:schemeClr val="accent1">
                    <a:lumMod val="50000"/>
                  </a:schemeClr>
                </a:solidFill>
                <a:effectLst>
                  <a:reflection blurRad="12700" stA="50000" endPos="50000" dist="5000" dir="5400000" sy="-100000" rotWithShape="0"/>
                </a:effectLst>
                <a:latin typeface="Bookman Old Style" pitchFamily="18" charset="0"/>
              </a:rPr>
              <a:t> у </a:t>
            </a:r>
            <a:r>
              <a:rPr lang="ru-RU" sz="3200" b="1" cap="all" dirty="0" err="1">
                <a:ln w="0"/>
                <a:solidFill>
                  <a:schemeClr val="accent1">
                    <a:lumMod val="50000"/>
                  </a:schemeClr>
                </a:solidFill>
                <a:effectLst>
                  <a:reflection blurRad="12700" stA="50000" endPos="50000" dist="5000" dir="5400000" sy="-100000" rotWithShape="0"/>
                </a:effectLst>
                <a:latin typeface="Bookman Old Style" pitchFamily="18" charset="0"/>
              </a:rPr>
              <a:t>світовій</a:t>
            </a:r>
            <a:r>
              <a:rPr lang="ru-RU" sz="3200" b="1" cap="all" dirty="0">
                <a:ln w="0"/>
                <a:solidFill>
                  <a:schemeClr val="accent1">
                    <a:lumMod val="50000"/>
                  </a:schemeClr>
                </a:solidFill>
                <a:effectLst>
                  <a:reflection blurRad="12700" stA="50000" endPos="50000" dist="5000" dir="5400000" sy="-100000" rotWithShape="0"/>
                </a:effectLst>
                <a:latin typeface="Bookman Old Style" pitchFamily="18" charset="0"/>
              </a:rPr>
              <a:t> </a:t>
            </a:r>
            <a:r>
              <a:rPr lang="ru-RU" sz="3200" b="1" cap="all" dirty="0" err="1">
                <a:ln w="0"/>
                <a:solidFill>
                  <a:schemeClr val="accent1">
                    <a:lumMod val="50000"/>
                  </a:schemeClr>
                </a:solidFill>
                <a:effectLst>
                  <a:reflection blurRad="12700" stA="50000" endPos="50000" dist="5000" dir="5400000" sy="-100000" rotWithShape="0"/>
                </a:effectLst>
                <a:latin typeface="Bookman Old Style" pitchFamily="18" charset="0"/>
              </a:rPr>
              <a:t>політиці</a:t>
            </a:r>
            <a:r>
              <a:rPr lang="ru-RU" sz="3200" b="1" cap="all" dirty="0">
                <a:ln w="0"/>
                <a:solidFill>
                  <a:schemeClr val="accent1">
                    <a:lumMod val="50000"/>
                  </a:schemeClr>
                </a:solidFill>
                <a:effectLst>
                  <a:reflection blurRad="12700" stA="50000" endPos="50000" dist="5000" dir="5400000" sy="-100000" rotWithShape="0"/>
                </a:effectLst>
                <a:latin typeface="Bookman Old Style" pitchFamily="18" charset="0"/>
              </a:rPr>
              <a:t>» </a:t>
            </a:r>
            <a:endParaRPr lang="ru-RU" sz="3200" b="1" cap="all" spc="0" dirty="0">
              <a:ln w="0"/>
              <a:solidFill>
                <a:schemeClr val="accent1">
                  <a:lumMod val="50000"/>
                </a:schemeClr>
              </a:solidFill>
              <a:effectLst>
                <a:reflection blurRad="12700" stA="50000" endPos="50000" dist="5000" dir="5400000" sy="-100000" rotWithShape="0"/>
              </a:effectLst>
              <a:latin typeface="Bookman Old Style" pitchFamily="18" charset="0"/>
            </a:endParaRPr>
          </a:p>
        </p:txBody>
      </p:sp>
      <p:pic>
        <p:nvPicPr>
          <p:cNvPr id="8194" name="Picture 2" descr="КОНЦЕПЦИЯ «МЯГКОЙ СИЛЫ» В КОНТЕКСТЕ ТЕОРИЙ МЕЖДУНАРОДНЫХ ОТНОШЕНИЙ">
            <a:extLst>
              <a:ext uri="{FF2B5EF4-FFF2-40B4-BE49-F238E27FC236}">
                <a16:creationId xmlns:a16="http://schemas.microsoft.com/office/drawing/2014/main" id="{72BBF673-6327-2B4E-A8F0-F87BA4BF3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800" y="2933700"/>
            <a:ext cx="5232400" cy="3924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488" y="191412"/>
            <a:ext cx="8885024" cy="1606749"/>
          </a:xfrm>
          <a:solidFill>
            <a:schemeClr val="accent5">
              <a:lumMod val="20000"/>
              <a:lumOff val="80000"/>
            </a:schemeClr>
          </a:solidFill>
        </p:spPr>
        <p:txBody>
          <a:bodyPr>
            <a:normAutofit fontScale="90000"/>
          </a:bodyPr>
          <a:lstStyle/>
          <a:p>
            <a:pPr algn="ctr"/>
            <a:r>
              <a:rPr lang="uk-UA" sz="2400" b="1" dirty="0">
                <a:solidFill>
                  <a:srgbClr val="002060"/>
                </a:solidFill>
              </a:rPr>
              <a:t>Технології </a:t>
            </a:r>
            <a:r>
              <a:rPr lang="en-US" sz="2400" b="1" dirty="0">
                <a:solidFill>
                  <a:srgbClr val="FF0000"/>
                </a:solidFill>
              </a:rPr>
              <a:t>Soft power</a:t>
            </a:r>
            <a:r>
              <a:rPr lang="uk-UA" sz="2400" b="1" dirty="0">
                <a:solidFill>
                  <a:srgbClr val="FF0000"/>
                </a:solidFill>
              </a:rPr>
              <a:t> </a:t>
            </a:r>
            <a:r>
              <a:rPr lang="uk-UA" sz="2400" b="1" dirty="0">
                <a:solidFill>
                  <a:srgbClr val="002060"/>
                </a:solidFill>
              </a:rPr>
              <a:t>в ЗМІ - </a:t>
            </a:r>
            <a:r>
              <a:rPr lang="ru-RU" sz="2400" b="1" dirty="0" err="1">
                <a:solidFill>
                  <a:srgbClr val="002060"/>
                </a:solidFill>
              </a:rPr>
              <a:t>здатність</a:t>
            </a:r>
            <a:r>
              <a:rPr lang="ru-RU" sz="2400" b="1" dirty="0">
                <a:solidFill>
                  <a:srgbClr val="002060"/>
                </a:solidFill>
              </a:rPr>
              <a:t> </a:t>
            </a:r>
            <a:r>
              <a:rPr lang="ru-RU" sz="2400" b="1" dirty="0" err="1">
                <a:solidFill>
                  <a:srgbClr val="002060"/>
                </a:solidFill>
              </a:rPr>
              <a:t>держави</a:t>
            </a:r>
            <a:r>
              <a:rPr lang="ru-RU" sz="2400" b="1" dirty="0">
                <a:solidFill>
                  <a:srgbClr val="002060"/>
                </a:solidFill>
              </a:rPr>
              <a:t> </a:t>
            </a:r>
            <a:r>
              <a:rPr lang="ru-RU" sz="2400" b="1" dirty="0" err="1">
                <a:solidFill>
                  <a:srgbClr val="002060"/>
                </a:solidFill>
              </a:rPr>
              <a:t>домагатися</a:t>
            </a:r>
            <a:r>
              <a:rPr lang="ru-RU" sz="2400" b="1" dirty="0">
                <a:solidFill>
                  <a:srgbClr val="002060"/>
                </a:solidFill>
              </a:rPr>
              <a:t> </a:t>
            </a:r>
            <a:r>
              <a:rPr lang="ru-RU" sz="2400" b="1" dirty="0" err="1">
                <a:solidFill>
                  <a:srgbClr val="002060"/>
                </a:solidFill>
              </a:rPr>
              <a:t>своїх</a:t>
            </a:r>
            <a:r>
              <a:rPr lang="ru-RU" sz="2400" b="1" dirty="0">
                <a:solidFill>
                  <a:srgbClr val="002060"/>
                </a:solidFill>
              </a:rPr>
              <a:t> </a:t>
            </a:r>
            <a:r>
              <a:rPr lang="ru-RU" sz="2400" b="1" dirty="0" err="1">
                <a:solidFill>
                  <a:srgbClr val="002060"/>
                </a:solidFill>
              </a:rPr>
              <a:t>цілей</a:t>
            </a:r>
            <a:r>
              <a:rPr lang="ru-RU" sz="2400" b="1" dirty="0">
                <a:solidFill>
                  <a:srgbClr val="002060"/>
                </a:solidFill>
              </a:rPr>
              <a:t> за </a:t>
            </a:r>
            <a:r>
              <a:rPr lang="ru-RU" sz="2400" b="1" dirty="0" err="1">
                <a:solidFill>
                  <a:srgbClr val="002060"/>
                </a:solidFill>
              </a:rPr>
              <a:t>рахунок</a:t>
            </a:r>
            <a:r>
              <a:rPr lang="ru-RU" sz="2400" b="1" dirty="0">
                <a:solidFill>
                  <a:srgbClr val="002060"/>
                </a:solidFill>
              </a:rPr>
              <a:t> </a:t>
            </a:r>
            <a:r>
              <a:rPr lang="ru-RU" sz="2400" b="1" dirty="0" err="1">
                <a:solidFill>
                  <a:srgbClr val="002060"/>
                </a:solidFill>
              </a:rPr>
              <a:t>привабливості</a:t>
            </a:r>
            <a:r>
              <a:rPr lang="ru-RU" sz="2400" b="1" dirty="0">
                <a:solidFill>
                  <a:srgbClr val="002060"/>
                </a:solidFill>
              </a:rPr>
              <a:t> </a:t>
            </a:r>
            <a:r>
              <a:rPr lang="ru-RU" sz="2400" b="1" dirty="0" err="1">
                <a:solidFill>
                  <a:srgbClr val="002060"/>
                </a:solidFill>
              </a:rPr>
              <a:t>власної</a:t>
            </a:r>
            <a:r>
              <a:rPr lang="ru-RU" sz="2400" b="1" dirty="0">
                <a:solidFill>
                  <a:srgbClr val="002060"/>
                </a:solidFill>
              </a:rPr>
              <a:t> </a:t>
            </a:r>
            <a:r>
              <a:rPr lang="ru-RU" sz="2400" b="1" dirty="0" err="1">
                <a:solidFill>
                  <a:srgbClr val="002060"/>
                </a:solidFill>
              </a:rPr>
              <a:t>культури</a:t>
            </a:r>
            <a:r>
              <a:rPr lang="ru-RU" sz="2400" b="1" dirty="0">
                <a:solidFill>
                  <a:srgbClr val="002060"/>
                </a:solidFill>
              </a:rPr>
              <a:t>, </a:t>
            </a:r>
            <a:r>
              <a:rPr lang="ru-RU" sz="2400" b="1" dirty="0" err="1">
                <a:solidFill>
                  <a:srgbClr val="002060"/>
                </a:solidFill>
              </a:rPr>
              <a:t>суспільно-політичних</a:t>
            </a:r>
            <a:r>
              <a:rPr lang="ru-RU" sz="2400" b="1" dirty="0">
                <a:solidFill>
                  <a:srgbClr val="002060"/>
                </a:solidFill>
              </a:rPr>
              <a:t> </a:t>
            </a:r>
            <a:r>
              <a:rPr lang="ru-RU" sz="2400" b="1" dirty="0" err="1">
                <a:solidFill>
                  <a:srgbClr val="002060"/>
                </a:solidFill>
              </a:rPr>
              <a:t>цінностей</a:t>
            </a:r>
            <a:r>
              <a:rPr lang="ru-RU" sz="2400" b="1" dirty="0">
                <a:solidFill>
                  <a:srgbClr val="002060"/>
                </a:solidFill>
              </a:rPr>
              <a:t> — на </a:t>
            </a:r>
            <a:r>
              <a:rPr lang="ru-RU" sz="2400" b="1" dirty="0" err="1">
                <a:solidFill>
                  <a:srgbClr val="002060"/>
                </a:solidFill>
              </a:rPr>
              <a:t>противагу</a:t>
            </a:r>
            <a:r>
              <a:rPr lang="ru-RU" sz="2400" b="1" dirty="0">
                <a:solidFill>
                  <a:srgbClr val="002060"/>
                </a:solidFill>
              </a:rPr>
              <a:t> "</a:t>
            </a:r>
            <a:r>
              <a:rPr lang="ru-RU" sz="2400" b="1" dirty="0" err="1">
                <a:solidFill>
                  <a:srgbClr val="002060"/>
                </a:solidFill>
              </a:rPr>
              <a:t>жорсткій</a:t>
            </a:r>
            <a:r>
              <a:rPr lang="ru-RU" sz="2400" b="1" dirty="0">
                <a:solidFill>
                  <a:srgbClr val="002060"/>
                </a:solidFill>
              </a:rPr>
              <a:t> </a:t>
            </a:r>
            <a:r>
              <a:rPr lang="ru-RU" sz="2400" b="1" dirty="0" err="1">
                <a:solidFill>
                  <a:srgbClr val="002060"/>
                </a:solidFill>
              </a:rPr>
              <a:t>силі</a:t>
            </a:r>
            <a:r>
              <a:rPr lang="ru-RU" sz="2400" b="1" dirty="0">
                <a:solidFill>
                  <a:srgbClr val="002060"/>
                </a:solidFill>
              </a:rPr>
              <a:t>", </a:t>
            </a:r>
            <a:r>
              <a:rPr lang="ru-RU" sz="2400" b="1" dirty="0" err="1">
                <a:solidFill>
                  <a:srgbClr val="002060"/>
                </a:solidFill>
              </a:rPr>
              <a:t>що</a:t>
            </a:r>
            <a:r>
              <a:rPr lang="ru-RU" sz="2400" b="1" dirty="0">
                <a:solidFill>
                  <a:srgbClr val="002060"/>
                </a:solidFill>
              </a:rPr>
              <a:t> </a:t>
            </a:r>
            <a:r>
              <a:rPr lang="ru-RU" sz="2400" b="1" dirty="0" err="1">
                <a:solidFill>
                  <a:srgbClr val="002060"/>
                </a:solidFill>
              </a:rPr>
              <a:t>ґрунтується</a:t>
            </a:r>
            <a:r>
              <a:rPr lang="ru-RU" sz="2400" b="1" dirty="0">
                <a:solidFill>
                  <a:srgbClr val="002060"/>
                </a:solidFill>
              </a:rPr>
              <a:t> на </a:t>
            </a:r>
            <a:r>
              <a:rPr lang="ru-RU" sz="2400" b="1" dirty="0" err="1">
                <a:solidFill>
                  <a:srgbClr val="002060"/>
                </a:solidFill>
              </a:rPr>
              <a:t>військовому</a:t>
            </a:r>
            <a:r>
              <a:rPr lang="ru-RU" sz="2400" b="1" dirty="0">
                <a:solidFill>
                  <a:srgbClr val="002060"/>
                </a:solidFill>
              </a:rPr>
              <a:t> і </a:t>
            </a:r>
            <a:r>
              <a:rPr lang="ru-RU" sz="2400" b="1" dirty="0" err="1">
                <a:solidFill>
                  <a:srgbClr val="002060"/>
                </a:solidFill>
              </a:rPr>
              <a:t>економічному</a:t>
            </a:r>
            <a:r>
              <a:rPr lang="ru-RU" sz="2400" b="1" dirty="0">
                <a:solidFill>
                  <a:srgbClr val="002060"/>
                </a:solidFill>
              </a:rPr>
              <a:t> </a:t>
            </a:r>
            <a:r>
              <a:rPr lang="ru-RU" sz="2400" b="1" dirty="0" err="1">
                <a:solidFill>
                  <a:srgbClr val="002060"/>
                </a:solidFill>
              </a:rPr>
              <a:t>тиску</a:t>
            </a:r>
            <a:r>
              <a:rPr lang="ru-RU" sz="2400" b="1" dirty="0">
                <a:solidFill>
                  <a:srgbClr val="002060"/>
                </a:solidFill>
              </a:rPr>
              <a:t>.</a:t>
            </a:r>
          </a:p>
        </p:txBody>
      </p:sp>
      <p:sp>
        <p:nvSpPr>
          <p:cNvPr id="3" name="Объект 2"/>
          <p:cNvSpPr>
            <a:spLocks noGrp="1"/>
          </p:cNvSpPr>
          <p:nvPr>
            <p:ph idx="1"/>
          </p:nvPr>
        </p:nvSpPr>
        <p:spPr>
          <a:xfrm>
            <a:off x="6158879" y="8612242"/>
            <a:ext cx="420325" cy="1611284"/>
          </a:xfrm>
        </p:spPr>
        <p:txBody>
          <a:bodyPr>
            <a:normAutofit fontScale="62500" lnSpcReduction="20000"/>
          </a:bodyPr>
          <a:lstStyle/>
          <a:p>
            <a:pPr marL="36576" indent="0">
              <a:buNone/>
            </a:pPr>
            <a:r>
              <a:rPr lang="ru-RU" dirty="0"/>
              <a:t>Джозеф </a:t>
            </a:r>
            <a:r>
              <a:rPr lang="ru-RU" dirty="0" err="1"/>
              <a:t>Най</a:t>
            </a:r>
            <a:endParaRPr lang="ru-RU" dirty="0"/>
          </a:p>
        </p:txBody>
      </p:sp>
      <p:pic>
        <p:nvPicPr>
          <p:cNvPr id="13314"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23629"/>
            <a:ext cx="3333750" cy="3400426"/>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nvSpPr>
        <p:spPr>
          <a:xfrm>
            <a:off x="1143000" y="5874991"/>
            <a:ext cx="3024336" cy="983009"/>
          </a:xfrm>
          <a:prstGeom prst="rect">
            <a:avLst/>
          </a:prstGeom>
          <a:solidFill>
            <a:schemeClr val="accent5">
              <a:lumMod val="20000"/>
              <a:lumOff val="80000"/>
            </a:schemeClr>
          </a:solidFill>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uk-UA" sz="2400" dirty="0"/>
              <a:t>Джозеф Най (народ. 1937 р.)</a:t>
            </a:r>
            <a:endParaRPr lang="ru-RU" sz="2400" dirty="0"/>
          </a:p>
        </p:txBody>
      </p:sp>
      <p:pic>
        <p:nvPicPr>
          <p:cNvPr id="10" name="Picture 2" descr="C:\Users\Марьяна\Desktop\сессия\лепська\війни\загружено (2).jpg">
            <a:extLst>
              <a:ext uri="{FF2B5EF4-FFF2-40B4-BE49-F238E27FC236}">
                <a16:creationId xmlns:a16="http://schemas.microsoft.com/office/drawing/2014/main" id="{6C5D1610-94A9-9A46-9784-7448CFEE450F}"/>
              </a:ext>
            </a:extLst>
          </p:cNvPr>
          <p:cNvPicPr>
            <a:picLocks noChangeAspect="1" noChangeArrowheads="1"/>
          </p:cNvPicPr>
          <p:nvPr/>
        </p:nvPicPr>
        <p:blipFill>
          <a:blip r:embed="rId3"/>
          <a:srcRect/>
          <a:stretch>
            <a:fillRect/>
          </a:stretch>
        </p:blipFill>
        <p:spPr bwMode="auto">
          <a:xfrm>
            <a:off x="5072668" y="2895600"/>
            <a:ext cx="2172421" cy="32645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57849313"/>
      </p:ext>
    </p:extLst>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47548C0-DA79-624A-AC8E-1CEFF3073835}"/>
              </a:ext>
            </a:extLst>
          </p:cNvPr>
          <p:cNvSpPr>
            <a:spLocks noGrp="1"/>
          </p:cNvSpPr>
          <p:nvPr>
            <p:ph sz="quarter" idx="1"/>
          </p:nvPr>
        </p:nvSpPr>
        <p:spPr>
          <a:xfrm>
            <a:off x="152400" y="304800"/>
            <a:ext cx="4419600" cy="6248400"/>
          </a:xfrm>
        </p:spPr>
        <p:txBody>
          <a:bodyPr>
            <a:normAutofit lnSpcReduction="10000"/>
          </a:bodyPr>
          <a:lstStyle/>
          <a:p>
            <a:pPr marL="0" indent="0">
              <a:buNone/>
            </a:pPr>
            <a:r>
              <a:rPr lang="uk-UA" b="1" dirty="0">
                <a:solidFill>
                  <a:srgbClr val="002060"/>
                </a:solidFill>
              </a:rPr>
              <a:t>Сенс «</a:t>
            </a:r>
            <a:r>
              <a:rPr lang="en" b="1" dirty="0">
                <a:solidFill>
                  <a:srgbClr val="002060"/>
                </a:solidFill>
              </a:rPr>
              <a:t>soft power» </a:t>
            </a:r>
            <a:r>
              <a:rPr lang="uk-UA" b="1" dirty="0">
                <a:solidFill>
                  <a:srgbClr val="002060"/>
                </a:solidFill>
              </a:rPr>
              <a:t>полягає у формуванні привабливої влади, тобто здатності впливати на поведінку людей, </a:t>
            </a:r>
            <a:r>
              <a:rPr lang="uk-UA" b="1" dirty="0">
                <a:solidFill>
                  <a:srgbClr val="FF0000"/>
                </a:solidFill>
              </a:rPr>
              <a:t>опосередковано</a:t>
            </a:r>
            <a:r>
              <a:rPr lang="uk-UA" b="1" dirty="0">
                <a:solidFill>
                  <a:srgbClr val="002060"/>
                </a:solidFill>
              </a:rPr>
              <a:t> </a:t>
            </a:r>
            <a:r>
              <a:rPr lang="uk-UA" b="1" dirty="0">
                <a:solidFill>
                  <a:srgbClr val="FF0000"/>
                </a:solidFill>
              </a:rPr>
              <a:t>змушуючи їх робити те, що в іншому випадку вони ніколи б не зробили </a:t>
            </a:r>
            <a:r>
              <a:rPr lang="uk-UA" b="1" dirty="0">
                <a:solidFill>
                  <a:srgbClr val="002060"/>
                </a:solidFill>
              </a:rPr>
              <a:t>Такою влада стає, ґрунтуючись не лише на переконанні, вмовлянні або здатності спонукати людей зробити щось за допомогою аргументів, а й на «активах», які продукують її привабливість </a:t>
            </a:r>
          </a:p>
        </p:txBody>
      </p:sp>
      <p:pic>
        <p:nvPicPr>
          <p:cNvPr id="14338" name="Picture 2" descr="Китай против США - Почему технологии стали главным фактором геополитики">
            <a:extLst>
              <a:ext uri="{FF2B5EF4-FFF2-40B4-BE49-F238E27FC236}">
                <a16:creationId xmlns:a16="http://schemas.microsoft.com/office/drawing/2014/main" id="{CB18C1B1-485D-6F48-8CAF-CE6D61815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19600" y="1752600"/>
            <a:ext cx="4572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616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62C397B-3723-0444-83BC-0E6E23BB43EE}"/>
              </a:ext>
            </a:extLst>
          </p:cNvPr>
          <p:cNvSpPr>
            <a:spLocks noGrp="1"/>
          </p:cNvSpPr>
          <p:nvPr>
            <p:ph sz="quarter" idx="1"/>
          </p:nvPr>
        </p:nvSpPr>
        <p:spPr>
          <a:xfrm>
            <a:off x="152400" y="304800"/>
            <a:ext cx="5257800" cy="6553200"/>
          </a:xfrm>
        </p:spPr>
        <p:txBody>
          <a:bodyPr>
            <a:normAutofit fontScale="85000" lnSpcReduction="10000"/>
          </a:bodyPr>
          <a:lstStyle/>
          <a:p>
            <a:pPr marL="0" indent="0">
              <a:buNone/>
            </a:pPr>
            <a:r>
              <a:rPr lang="uk-UA" b="1" dirty="0">
                <a:solidFill>
                  <a:srgbClr val="FF0000"/>
                </a:solidFill>
              </a:rPr>
              <a:t>М'яка сила має свої джерела - система цінностей, </a:t>
            </a:r>
            <a:r>
              <a:rPr lang="uk-UA" b="1" dirty="0" err="1">
                <a:solidFill>
                  <a:srgbClr val="FF0000"/>
                </a:solidFill>
              </a:rPr>
              <a:t>сповідуваних</a:t>
            </a:r>
            <a:r>
              <a:rPr lang="uk-UA" b="1" dirty="0">
                <a:solidFill>
                  <a:srgbClr val="FF0000"/>
                </a:solidFill>
              </a:rPr>
              <a:t> даним суспільством </a:t>
            </a:r>
            <a:r>
              <a:rPr lang="uk-UA" b="1" dirty="0">
                <a:solidFill>
                  <a:srgbClr val="002060"/>
                </a:solidFill>
              </a:rPr>
              <a:t>(державою). Якщо та чи інша країна може подати іншим суб'єктам світової спільноти свою силу легітимною, то їй легше уявити свої інтереси як загальні, вона рідше стикається з протидією своїм устремлінням на міжнародній арені. </a:t>
            </a:r>
          </a:p>
          <a:p>
            <a:pPr marL="0" indent="0">
              <a:buNone/>
            </a:pPr>
            <a:r>
              <a:rPr lang="uk-UA" b="1" dirty="0">
                <a:solidFill>
                  <a:srgbClr val="002060"/>
                </a:solidFill>
              </a:rPr>
              <a:t>Цінності демократії, особиста свобода, мобільність та динамічність суспільства, змагальність у формуванні влади та політики, відкритість, що стають рисою національного характеру, доступність вищого освіти, політична та стратегічна культура суспільства, універсальність зовнішньої політики держави - все це тією чи іншою мірою підживлює процес виникнення та функціонування м'якої сили </a:t>
            </a:r>
          </a:p>
        </p:txBody>
      </p:sp>
      <p:pic>
        <p:nvPicPr>
          <p:cNvPr id="7170" name="Picture 2" descr="Мягкая сила» США в Центральной Азии | Alex Stones | Яндекс Дзен">
            <a:extLst>
              <a:ext uri="{FF2B5EF4-FFF2-40B4-BE49-F238E27FC236}">
                <a16:creationId xmlns:a16="http://schemas.microsoft.com/office/drawing/2014/main" id="{A681376C-0661-724C-A93B-1890618D6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297" y="513588"/>
            <a:ext cx="3587303"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Мягкая сила — Википедия">
            <a:extLst>
              <a:ext uri="{FF2B5EF4-FFF2-40B4-BE49-F238E27FC236}">
                <a16:creationId xmlns:a16="http://schemas.microsoft.com/office/drawing/2014/main" id="{AB6161A4-A317-CA48-9071-8100159D6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073" y="3389376"/>
            <a:ext cx="3810000" cy="252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786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4668AC4-2356-5645-99BE-CE209750C4AF}"/>
              </a:ext>
            </a:extLst>
          </p:cNvPr>
          <p:cNvSpPr>
            <a:spLocks noGrp="1"/>
          </p:cNvSpPr>
          <p:nvPr>
            <p:ph sz="quarter" idx="1"/>
          </p:nvPr>
        </p:nvSpPr>
        <p:spPr>
          <a:xfrm>
            <a:off x="89280" y="266700"/>
            <a:ext cx="5105400" cy="6324600"/>
          </a:xfrm>
        </p:spPr>
        <p:txBody>
          <a:bodyPr>
            <a:normAutofit fontScale="85000" lnSpcReduction="20000"/>
          </a:bodyPr>
          <a:lstStyle/>
          <a:p>
            <a:pPr marL="0" indent="0">
              <a:buNone/>
            </a:pPr>
            <a:r>
              <a:rPr lang="uk-UA" b="1" dirty="0"/>
              <a:t>«М'яка сила - це </a:t>
            </a:r>
            <a:r>
              <a:rPr lang="uk-UA" b="1" dirty="0">
                <a:solidFill>
                  <a:srgbClr val="FF0000"/>
                </a:solidFill>
              </a:rPr>
              <a:t>здатність отримувати бажане, залучаючи, а не змушуючи</a:t>
            </a:r>
            <a:r>
              <a:rPr lang="uk-UA" b="1" dirty="0"/>
              <a:t>. </a:t>
            </a:r>
            <a:r>
              <a:rPr lang="uk-UA" b="1" dirty="0">
                <a:solidFill>
                  <a:srgbClr val="FF0000"/>
                </a:solidFill>
              </a:rPr>
              <a:t>Спокуса завжди більш  дієва, ніж примус, і багато цінностей, таких як демократія, права людини, можливості розвитку особистості, спокусливі подвійно. </a:t>
            </a:r>
            <a:r>
              <a:rPr lang="uk-UA" b="1" dirty="0"/>
              <a:t>Подібна сила випливає з </a:t>
            </a:r>
            <a:r>
              <a:rPr lang="uk-UA" b="1" dirty="0">
                <a:solidFill>
                  <a:srgbClr val="FF0000"/>
                </a:solidFill>
              </a:rPr>
              <a:t>привабливості</a:t>
            </a:r>
            <a:r>
              <a:rPr lang="uk-UA" b="1" dirty="0"/>
              <a:t> культури, способу життя тієї чи іншої країни, її соціальних ідеалів, її політики. Будь-яка держава може досягти в рамках м'якої сили бажаного результату просто тому, що </a:t>
            </a:r>
            <a:r>
              <a:rPr lang="uk-UA" b="1" dirty="0">
                <a:solidFill>
                  <a:srgbClr val="FF0000"/>
                </a:solidFill>
              </a:rPr>
              <a:t>інші країни визнають переваги </a:t>
            </a:r>
            <a:r>
              <a:rPr lang="uk-UA" b="1" dirty="0"/>
              <a:t>її системи цінностей, її досвіду, політичної культури віддають належне досягнутому нею рівню добробуту народу, її відкритості до світу, її зовнішньої політики, що поважає право інших мати свою думку та готової прийти на допомогу іншим у критичній ситуації»</a:t>
            </a:r>
          </a:p>
          <a:p>
            <a:pPr marL="0" indent="0" algn="r">
              <a:buNone/>
            </a:pPr>
            <a:r>
              <a:rPr lang="uk-UA" b="1" dirty="0"/>
              <a:t> </a:t>
            </a:r>
            <a:r>
              <a:rPr lang="uk-UA" b="1" dirty="0" err="1"/>
              <a:t>Дж</a:t>
            </a:r>
            <a:r>
              <a:rPr lang="uk-UA" b="1" dirty="0"/>
              <a:t>. Най</a:t>
            </a:r>
          </a:p>
        </p:txBody>
      </p:sp>
      <p:pic>
        <p:nvPicPr>
          <p:cNvPr id="12290" name="Picture 2" descr="Панда: мягкая сила Китая_russian.china.org.cn">
            <a:extLst>
              <a:ext uri="{FF2B5EF4-FFF2-40B4-BE49-F238E27FC236}">
                <a16:creationId xmlns:a16="http://schemas.microsoft.com/office/drawing/2014/main" id="{29E13358-F49A-7E48-9ECB-CB98F479D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115" y="2003424"/>
            <a:ext cx="3656615" cy="294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622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FAB4969-C08D-A944-99C7-C5F84074105A}"/>
              </a:ext>
            </a:extLst>
          </p:cNvPr>
          <p:cNvSpPr>
            <a:spLocks noGrp="1"/>
          </p:cNvSpPr>
          <p:nvPr>
            <p:ph sz="quarter" idx="1"/>
          </p:nvPr>
        </p:nvSpPr>
        <p:spPr>
          <a:xfrm>
            <a:off x="152400" y="381000"/>
            <a:ext cx="8382000" cy="3657600"/>
          </a:xfrm>
        </p:spPr>
        <p:txBody>
          <a:bodyPr/>
          <a:lstStyle/>
          <a:p>
            <a:pPr marL="0" indent="0" algn="ctr">
              <a:buNone/>
            </a:pPr>
            <a:r>
              <a:rPr lang="uk-UA" b="1" dirty="0">
                <a:solidFill>
                  <a:srgbClr val="002060"/>
                </a:solidFill>
              </a:rPr>
              <a:t>М'яка сила ґрунтується на здібності тієї чи іншої держави створювати міжнародний порядок денний таким чином, щоб він відповідав як її інтересам, так і прагненням інших суб'єктів світової спільноти </a:t>
            </a:r>
          </a:p>
        </p:txBody>
      </p:sp>
      <p:pic>
        <p:nvPicPr>
          <p:cNvPr id="11266" name="Picture 2" descr="Как Трамп и Путин в Хельсинки встречались | Европа и европейцы: новости и  аналитика | DW | 16.07.2018">
            <a:extLst>
              <a:ext uri="{FF2B5EF4-FFF2-40B4-BE49-F238E27FC236}">
                <a16:creationId xmlns:a16="http://schemas.microsoft.com/office/drawing/2014/main" id="{05584C22-3413-2E4C-801E-27C1CCA4C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59070"/>
            <a:ext cx="8001000" cy="4503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8193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04800" y="4953000"/>
            <a:ext cx="8077200" cy="1569660"/>
          </a:xfrm>
          <a:prstGeom prst="rect">
            <a:avLst/>
          </a:prstGeom>
          <a:noFill/>
        </p:spPr>
        <p:txBody>
          <a:bodyPr wrap="square" rtlCol="0">
            <a:spAutoFit/>
          </a:bodyPr>
          <a:lstStyle/>
          <a:p>
            <a:pPr algn="ctr"/>
            <a:r>
              <a:rPr lang="uk-UA" sz="2400" b="1" dirty="0">
                <a:latin typeface="Bookman Old Style" pitchFamily="18" charset="0"/>
              </a:rPr>
              <a:t>Ефективна “м</a:t>
            </a:r>
            <a:r>
              <a:rPr lang="en-US" sz="2400" b="1" dirty="0">
                <a:latin typeface="Bookman Old Style" pitchFamily="18" charset="0"/>
              </a:rPr>
              <a:t>’</a:t>
            </a:r>
            <a:r>
              <a:rPr lang="ru-RU" sz="2400" b="1" dirty="0">
                <a:latin typeface="Bookman Old Style" pitchFamily="18" charset="0"/>
              </a:rPr>
              <a:t>яка сила»</a:t>
            </a:r>
            <a:r>
              <a:rPr lang="ru-RU" sz="2400" dirty="0">
                <a:latin typeface="Bookman Old Style" pitchFamily="18" charset="0"/>
              </a:rPr>
              <a:t> – </a:t>
            </a:r>
            <a:r>
              <a:rPr lang="ru-RU" sz="2400" dirty="0" err="1">
                <a:latin typeface="Bookman Old Style" pitchFamily="18" charset="0"/>
              </a:rPr>
              <a:t>це</a:t>
            </a:r>
            <a:r>
              <a:rPr lang="ru-RU" sz="2400" dirty="0">
                <a:latin typeface="Bookman Old Style" pitchFamily="18" charset="0"/>
              </a:rPr>
              <a:t> </a:t>
            </a:r>
            <a:r>
              <a:rPr lang="ru-RU" sz="2400" dirty="0" err="1">
                <a:latin typeface="Bookman Old Style" pitchFamily="18" charset="0"/>
              </a:rPr>
              <a:t>сукупн</a:t>
            </a:r>
            <a:r>
              <a:rPr lang="uk-UA" sz="2400" dirty="0" err="1">
                <a:latin typeface="Bookman Old Style" pitchFamily="18" charset="0"/>
              </a:rPr>
              <a:t>ість</a:t>
            </a:r>
            <a:r>
              <a:rPr lang="uk-UA" sz="2400" dirty="0">
                <a:latin typeface="Bookman Old Style" pitchFamily="18" charset="0"/>
              </a:rPr>
              <a:t> зовнішніх і внутрішніх чинників держави,які дають змогу ефективно використовувати “м</a:t>
            </a:r>
            <a:r>
              <a:rPr lang="en-US" sz="2400" dirty="0">
                <a:latin typeface="Bookman Old Style" pitchFamily="18" charset="0"/>
              </a:rPr>
              <a:t>’</a:t>
            </a:r>
            <a:r>
              <a:rPr lang="uk-UA" sz="2400" dirty="0">
                <a:latin typeface="Bookman Old Style" pitchFamily="18" charset="0"/>
              </a:rPr>
              <a:t>яку </a:t>
            </a:r>
            <a:r>
              <a:rPr lang="uk-UA" sz="2400" dirty="0" err="1">
                <a:latin typeface="Bookman Old Style" pitchFamily="18" charset="0"/>
              </a:rPr>
              <a:t>силу”</a:t>
            </a:r>
            <a:r>
              <a:rPr lang="uk-UA" sz="2400" dirty="0">
                <a:latin typeface="Bookman Old Style" pitchFamily="18" charset="0"/>
              </a:rPr>
              <a:t> як інструмент впливу в глобальному  світі.</a:t>
            </a:r>
            <a:endParaRPr lang="ru-RU" sz="2400" dirty="0">
              <a:latin typeface="Bookman Old Style" pitchFamily="18" charset="0"/>
            </a:endParaRPr>
          </a:p>
        </p:txBody>
      </p:sp>
      <p:pic>
        <p:nvPicPr>
          <p:cNvPr id="1027" name="Picture 3" descr="C:\Users\Марьяна\Desktop\сессия\лепська\війни\images.jpg"/>
          <p:cNvPicPr>
            <a:picLocks noChangeAspect="1" noChangeArrowheads="1"/>
          </p:cNvPicPr>
          <p:nvPr/>
        </p:nvPicPr>
        <p:blipFill>
          <a:blip r:embed="rId2"/>
          <a:srcRect/>
          <a:stretch>
            <a:fillRect/>
          </a:stretch>
        </p:blipFill>
        <p:spPr bwMode="auto">
          <a:xfrm>
            <a:off x="304800" y="381000"/>
            <a:ext cx="8382000" cy="4343400"/>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E3C665-C612-7F42-8BCD-6234DEF7DA03}"/>
              </a:ext>
            </a:extLst>
          </p:cNvPr>
          <p:cNvSpPr>
            <a:spLocks noGrp="1"/>
          </p:cNvSpPr>
          <p:nvPr>
            <p:ph type="title"/>
          </p:nvPr>
        </p:nvSpPr>
        <p:spPr>
          <a:xfrm>
            <a:off x="233218" y="685800"/>
            <a:ext cx="3048000" cy="1143001"/>
          </a:xfrm>
        </p:spPr>
        <p:txBody>
          <a:bodyPr>
            <a:normAutofit fontScale="90000"/>
          </a:bodyPr>
          <a:lstStyle/>
          <a:p>
            <a:pPr algn="ctr"/>
            <a:br>
              <a:rPr lang="uk-UA" dirty="0"/>
            </a:br>
            <a:br>
              <a:rPr lang="uk-UA" dirty="0"/>
            </a:br>
            <a:br>
              <a:rPr lang="uk-UA" dirty="0"/>
            </a:br>
            <a:br>
              <a:rPr lang="uk-UA" dirty="0"/>
            </a:br>
            <a:r>
              <a:rPr lang="uk-UA" dirty="0"/>
              <a:t>Маршал </a:t>
            </a:r>
            <a:r>
              <a:rPr lang="uk-UA" dirty="0" err="1"/>
              <a:t>Маклюен</a:t>
            </a:r>
            <a:br>
              <a:rPr lang="uk-UA" dirty="0"/>
            </a:br>
            <a:r>
              <a:rPr lang="uk-UA" dirty="0"/>
              <a:t>(1911 – 1980)</a:t>
            </a:r>
          </a:p>
        </p:txBody>
      </p:sp>
      <p:sp>
        <p:nvSpPr>
          <p:cNvPr id="3" name="Объект 2">
            <a:extLst>
              <a:ext uri="{FF2B5EF4-FFF2-40B4-BE49-F238E27FC236}">
                <a16:creationId xmlns:a16="http://schemas.microsoft.com/office/drawing/2014/main" id="{D0526112-3C8E-9244-8933-05AADF431F66}"/>
              </a:ext>
            </a:extLst>
          </p:cNvPr>
          <p:cNvSpPr>
            <a:spLocks noGrp="1"/>
          </p:cNvSpPr>
          <p:nvPr>
            <p:ph sz="quarter" idx="1"/>
          </p:nvPr>
        </p:nvSpPr>
        <p:spPr>
          <a:xfrm>
            <a:off x="3657600" y="274637"/>
            <a:ext cx="5334000" cy="6199314"/>
          </a:xfrm>
        </p:spPr>
        <p:txBody>
          <a:bodyPr>
            <a:normAutofit/>
          </a:bodyPr>
          <a:lstStyle/>
          <a:p>
            <a:pPr marL="0" indent="0">
              <a:buNone/>
            </a:pPr>
            <a:r>
              <a:rPr lang="uk-UA" b="1" dirty="0">
                <a:solidFill>
                  <a:srgbClr val="002060"/>
                </a:solidFill>
              </a:rPr>
              <a:t>«Істинно тотальна війна – це війна за допомогою інформації. В наш час економічні зв'язки і відносини все більше набувають форми обміну знаннями, а не обміну товарами. А засоби масової комунікації самі є новими «природними ресурсами», що збільшують багатства суспільства»</a:t>
            </a:r>
          </a:p>
        </p:txBody>
      </p:sp>
      <p:pic>
        <p:nvPicPr>
          <p:cNvPr id="1028" name="Picture 4" descr="Маршалл МакЛюэн (Marshall McLuhan): фильмография, фото, биография. Актер.">
            <a:extLst>
              <a:ext uri="{FF2B5EF4-FFF2-40B4-BE49-F238E27FC236}">
                <a16:creationId xmlns:a16="http://schemas.microsoft.com/office/drawing/2014/main" id="{7240A74F-4FE7-EB4D-A45B-1E8DC245E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37350"/>
            <a:ext cx="3403600" cy="40677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Книга Понимание Медиа. Внешние расширения человека. 2-е издание, Маклюэн,  978-5-901679-58-6, купить, цена">
            <a:extLst>
              <a:ext uri="{FF2B5EF4-FFF2-40B4-BE49-F238E27FC236}">
                <a16:creationId xmlns:a16="http://schemas.microsoft.com/office/drawing/2014/main" id="{EA355446-EB06-0D4F-A321-54769781A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225" y="4390298"/>
            <a:ext cx="1557481" cy="23362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Галактика Гутенберга (Маклюэн Герберт Маршалл) (ISBN 978-5-8291-2197-6)  купить от 30 р. - SKU2302823">
            <a:extLst>
              <a:ext uri="{FF2B5EF4-FFF2-40B4-BE49-F238E27FC236}">
                <a16:creationId xmlns:a16="http://schemas.microsoft.com/office/drawing/2014/main" id="{9C3C625A-C85F-1349-8840-71510EEC7A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493" y="4258818"/>
            <a:ext cx="1686580" cy="2599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603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A0843DC-DC17-0D49-BE74-D8FFF69DDF8D}"/>
              </a:ext>
            </a:extLst>
          </p:cNvPr>
          <p:cNvSpPr>
            <a:spLocks noGrp="1"/>
          </p:cNvSpPr>
          <p:nvPr>
            <p:ph sz="quarter" idx="1"/>
          </p:nvPr>
        </p:nvSpPr>
        <p:spPr>
          <a:xfrm>
            <a:off x="304800" y="381000"/>
            <a:ext cx="3733800" cy="4873752"/>
          </a:xfrm>
        </p:spPr>
        <p:txBody>
          <a:bodyPr/>
          <a:lstStyle/>
          <a:p>
            <a:pPr marL="0" indent="0">
              <a:buNone/>
            </a:pPr>
            <a:r>
              <a:rPr lang="uk-UA" b="1" dirty="0">
                <a:solidFill>
                  <a:srgbClr val="FF0000"/>
                </a:solidFill>
              </a:rPr>
              <a:t>"Розумна" сила (</a:t>
            </a:r>
            <a:r>
              <a:rPr lang="en" b="1" dirty="0">
                <a:solidFill>
                  <a:srgbClr val="FF0000"/>
                </a:solidFill>
              </a:rPr>
              <a:t>smart power)</a:t>
            </a:r>
            <a:r>
              <a:rPr lang="ru-RU" b="1" dirty="0">
                <a:solidFill>
                  <a:srgbClr val="FF0000"/>
                </a:solidFill>
              </a:rPr>
              <a:t> </a:t>
            </a:r>
            <a:r>
              <a:rPr lang="ru-RU" b="1" dirty="0">
                <a:solidFill>
                  <a:srgbClr val="002060"/>
                </a:solidFill>
              </a:rPr>
              <a:t>- </a:t>
            </a:r>
            <a:r>
              <a:rPr lang="uk-UA" b="1" dirty="0">
                <a:solidFill>
                  <a:srgbClr val="002060"/>
                </a:solidFill>
              </a:rPr>
              <a:t>вміння найкраще комбінувати жорстку силу примусу та фінансової підтримки з м'якою силою переконання та привабливості </a:t>
            </a:r>
          </a:p>
        </p:txBody>
      </p:sp>
      <p:pic>
        <p:nvPicPr>
          <p:cNvPr id="13314" name="Picture 2" descr="Мягкая сила: китайская компартия использует традиционную культуру Китая для  пропаганды - The Epoch Times">
            <a:extLst>
              <a:ext uri="{FF2B5EF4-FFF2-40B4-BE49-F238E27FC236}">
                <a16:creationId xmlns:a16="http://schemas.microsoft.com/office/drawing/2014/main" id="{6DF03C35-9E41-F84E-9CAF-2D9A79436E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995519"/>
            <a:ext cx="3997622" cy="267903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Гуаньча (Китай): работаю в сфере преподавания 15 лет и мысленно смеюсь  всякий раз, когда Институт Конфуция называют «шпионской организацией» |  Политика | ИноСМИ - Все, что достойно перевода">
            <a:extLst>
              <a:ext uri="{FF2B5EF4-FFF2-40B4-BE49-F238E27FC236}">
                <a16:creationId xmlns:a16="http://schemas.microsoft.com/office/drawing/2014/main" id="{7ACB727D-7A22-AC4C-8638-9FEDF034E8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2" y="358154"/>
            <a:ext cx="3606800" cy="27913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Институты Конфуция в Индии: как работает «мягкая сила» Китая | Новости">
            <a:extLst>
              <a:ext uri="{FF2B5EF4-FFF2-40B4-BE49-F238E27FC236}">
                <a16:creationId xmlns:a16="http://schemas.microsoft.com/office/drawing/2014/main" id="{66403D19-B6AF-3E4D-999C-37DD87BE10C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4015"/>
          <a:stretch/>
        </p:blipFill>
        <p:spPr bwMode="auto">
          <a:xfrm>
            <a:off x="5817102" y="3200400"/>
            <a:ext cx="2835229" cy="347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287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Марьяна\Desktop\сессия\лепська\війни\загружено.jpg"/>
          <p:cNvPicPr>
            <a:picLocks noChangeAspect="1" noChangeArrowheads="1"/>
          </p:cNvPicPr>
          <p:nvPr/>
        </p:nvPicPr>
        <p:blipFill>
          <a:blip r:embed="rId2"/>
          <a:srcRect/>
          <a:stretch>
            <a:fillRect/>
          </a:stretch>
        </p:blipFill>
        <p:spPr bwMode="auto">
          <a:xfrm>
            <a:off x="-16655" y="0"/>
            <a:ext cx="9160655" cy="6858000"/>
          </a:xfrm>
          <a:prstGeom prst="rect">
            <a:avLst/>
          </a:prstGeom>
          <a:noFill/>
        </p:spPr>
      </p:pic>
      <p:sp>
        <p:nvSpPr>
          <p:cNvPr id="4" name="Прямоугольник 3"/>
          <p:cNvSpPr/>
          <p:nvPr/>
        </p:nvSpPr>
        <p:spPr>
          <a:xfrm>
            <a:off x="1600200" y="990600"/>
            <a:ext cx="6172201" cy="923330"/>
          </a:xfrm>
          <a:prstGeom prst="rect">
            <a:avLst/>
          </a:prstGeom>
          <a:noFill/>
        </p:spPr>
        <p:txBody>
          <a:bodyPr wrap="square" lIns="91440" tIns="45720" rIns="91440" bIns="45720">
            <a:spAutoFit/>
          </a:bodyPr>
          <a:lstStyle/>
          <a:p>
            <a:pPr algn="ct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Courier New" pitchFamily="49" charset="0"/>
                <a:ea typeface="Times New Roman" pitchFamily="18" charset="0"/>
                <a:cs typeface="Courier New" pitchFamily="49" charset="0"/>
              </a:rPr>
              <a:t> </a:t>
            </a:r>
            <a:endParaRPr lang="ru-RU"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Прямоугольник 6"/>
          <p:cNvSpPr/>
          <p:nvPr/>
        </p:nvSpPr>
        <p:spPr>
          <a:xfrm>
            <a:off x="914400" y="1524000"/>
            <a:ext cx="7441004" cy="4247317"/>
          </a:xfrm>
          <a:prstGeom prst="rect">
            <a:avLst/>
          </a:prstGeom>
          <a:noFill/>
        </p:spPr>
        <p:txBody>
          <a:bodyPr wrap="square" lIns="91440" tIns="45720" rIns="91440" bIns="45720">
            <a:spAutoFit/>
          </a:bodyPr>
          <a:lstStyle/>
          <a:p>
            <a:pPr algn="ctr"/>
            <a:r>
              <a:rPr lang="en-US" sz="5400" b="1" cap="none"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Кіноіндустрія</a:t>
            </a: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5400" b="1" cap="none"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як</a:t>
            </a: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5400" b="1" cap="none"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м’яка</a:t>
            </a: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5400" b="1" cap="none"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сила</a:t>
            </a: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в </a:t>
            </a:r>
            <a:r>
              <a:rPr lang="en-US" sz="5400" b="1" cap="none"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інформаційних</a:t>
            </a: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5400" b="1" cap="none"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війнах</a:t>
            </a: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5400" b="1" cap="none"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Фейкові</a:t>
            </a: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5400" b="1" cap="none"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технології</a:t>
            </a:r>
            <a:endParaRPr lang="ru-RU"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76200" y="304800"/>
            <a:ext cx="8991600" cy="1446550"/>
          </a:xfrm>
          <a:prstGeom prst="rect">
            <a:avLst/>
          </a:prstGeom>
          <a:noFill/>
        </p:spPr>
        <p:txBody>
          <a:bodyPr wrap="square" rtlCol="0">
            <a:spAutoFit/>
          </a:bodyPr>
          <a:lstStyle/>
          <a:p>
            <a:pPr algn="ctr"/>
            <a:r>
              <a:rPr lang="ru-RU" sz="4400" dirty="0" err="1">
                <a:solidFill>
                  <a:schemeClr val="tx1">
                    <a:lumMod val="95000"/>
                    <a:lumOff val="5000"/>
                  </a:schemeClr>
                </a:solidFill>
                <a:latin typeface="Book Antiqua" pitchFamily="18" charset="0"/>
              </a:rPr>
              <a:t>Кіно</a:t>
            </a:r>
            <a:r>
              <a:rPr lang="ru-RU" sz="4400" dirty="0">
                <a:solidFill>
                  <a:schemeClr val="tx1">
                    <a:lumMod val="95000"/>
                    <a:lumOff val="5000"/>
                  </a:schemeClr>
                </a:solidFill>
                <a:latin typeface="Book Antiqua" pitchFamily="18" charset="0"/>
              </a:rPr>
              <a:t> - </a:t>
            </a:r>
            <a:r>
              <a:rPr lang="ru-RU" sz="4400" dirty="0" err="1">
                <a:solidFill>
                  <a:schemeClr val="tx1">
                    <a:lumMod val="95000"/>
                    <a:lumOff val="5000"/>
                  </a:schemeClr>
                </a:solidFill>
                <a:latin typeface="Book Antiqua" pitchFamily="18" charset="0"/>
              </a:rPr>
              <a:t>це</a:t>
            </a:r>
            <a:r>
              <a:rPr lang="ru-RU" sz="4400" dirty="0">
                <a:solidFill>
                  <a:schemeClr val="tx1">
                    <a:lumMod val="95000"/>
                    <a:lumOff val="5000"/>
                  </a:schemeClr>
                </a:solidFill>
                <a:latin typeface="Book Antiqua" pitchFamily="18" charset="0"/>
              </a:rPr>
              <a:t>  </a:t>
            </a:r>
            <a:r>
              <a:rPr lang="ru-RU" sz="4400" dirty="0" err="1">
                <a:solidFill>
                  <a:schemeClr val="tx1">
                    <a:lumMod val="95000"/>
                    <a:lumOff val="5000"/>
                  </a:schemeClr>
                </a:solidFill>
                <a:latin typeface="Book Antiqua" pitchFamily="18" charset="0"/>
              </a:rPr>
              <a:t>найбільш</a:t>
            </a:r>
            <a:r>
              <a:rPr lang="ru-RU" sz="4400" dirty="0">
                <a:solidFill>
                  <a:schemeClr val="tx1">
                    <a:lumMod val="95000"/>
                    <a:lumOff val="5000"/>
                  </a:schemeClr>
                </a:solidFill>
                <a:latin typeface="Book Antiqua" pitchFamily="18" charset="0"/>
              </a:rPr>
              <a:t> </a:t>
            </a:r>
            <a:r>
              <a:rPr lang="ru-RU" sz="4400" dirty="0" err="1">
                <a:solidFill>
                  <a:schemeClr val="tx1">
                    <a:lumMod val="95000"/>
                    <a:lumOff val="5000"/>
                  </a:schemeClr>
                </a:solidFill>
                <a:latin typeface="Book Antiqua" pitchFamily="18" charset="0"/>
              </a:rPr>
              <a:t>розвинутий</a:t>
            </a:r>
            <a:r>
              <a:rPr lang="ru-RU" sz="4400" dirty="0">
                <a:solidFill>
                  <a:schemeClr val="tx1">
                    <a:lumMod val="95000"/>
                    <a:lumOff val="5000"/>
                  </a:schemeClr>
                </a:solidFill>
                <a:latin typeface="Book Antiqua" pitchFamily="18" charset="0"/>
              </a:rPr>
              <a:t> </a:t>
            </a:r>
            <a:r>
              <a:rPr lang="ru-RU" sz="4400" dirty="0" err="1">
                <a:solidFill>
                  <a:schemeClr val="tx1">
                    <a:lumMod val="95000"/>
                    <a:lumOff val="5000"/>
                  </a:schemeClr>
                </a:solidFill>
                <a:latin typeface="Book Antiqua" pitchFamily="18" charset="0"/>
              </a:rPr>
              <a:t>засіб</a:t>
            </a:r>
            <a:r>
              <a:rPr lang="ru-RU" sz="4400" dirty="0">
                <a:solidFill>
                  <a:schemeClr val="tx1">
                    <a:lumMod val="95000"/>
                    <a:lumOff val="5000"/>
                  </a:schemeClr>
                </a:solidFill>
                <a:latin typeface="Book Antiqua" pitchFamily="18" charset="0"/>
              </a:rPr>
              <a:t> контролю над </a:t>
            </a:r>
            <a:r>
              <a:rPr lang="ru-RU" sz="4400" dirty="0" err="1">
                <a:solidFill>
                  <a:schemeClr val="tx1">
                    <a:lumMod val="95000"/>
                    <a:lumOff val="5000"/>
                  </a:schemeClr>
                </a:solidFill>
                <a:latin typeface="Book Antiqua" pitchFamily="18" charset="0"/>
              </a:rPr>
              <a:t>масами</a:t>
            </a:r>
            <a:endParaRPr lang="ru-RU" sz="4400" dirty="0">
              <a:solidFill>
                <a:schemeClr val="tx1">
                  <a:lumMod val="95000"/>
                  <a:lumOff val="5000"/>
                </a:schemeClr>
              </a:solidFill>
              <a:latin typeface="Book Antiqua" pitchFamily="18" charset="0"/>
            </a:endParaRPr>
          </a:p>
        </p:txBody>
      </p:sp>
      <p:pic>
        <p:nvPicPr>
          <p:cNvPr id="3074" name="Picture 2" descr="C:\Users\Марьяна\Desktop\сессия\лепська\війни\загружено (1).jpg"/>
          <p:cNvPicPr>
            <a:picLocks noChangeAspect="1" noChangeArrowheads="1"/>
          </p:cNvPicPr>
          <p:nvPr/>
        </p:nvPicPr>
        <p:blipFill>
          <a:blip r:embed="rId2"/>
          <a:srcRect/>
          <a:stretch>
            <a:fillRect/>
          </a:stretch>
        </p:blipFill>
        <p:spPr bwMode="auto">
          <a:xfrm>
            <a:off x="943878" y="1758277"/>
            <a:ext cx="7256244" cy="4890655"/>
          </a:xfrm>
          <a:prstGeom prst="rect">
            <a:avLst/>
          </a:prstGeom>
          <a:ln>
            <a:noFill/>
          </a:ln>
          <a:effectLst>
            <a:softEdge rad="112500"/>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CDC2251-E17A-1B4A-8917-654544559622}"/>
              </a:ext>
            </a:extLst>
          </p:cNvPr>
          <p:cNvSpPr>
            <a:spLocks noGrp="1"/>
          </p:cNvSpPr>
          <p:nvPr>
            <p:ph sz="quarter" idx="1"/>
          </p:nvPr>
        </p:nvSpPr>
        <p:spPr>
          <a:xfrm>
            <a:off x="173182" y="152400"/>
            <a:ext cx="5313218" cy="5788152"/>
          </a:xfrm>
        </p:spPr>
        <p:txBody>
          <a:bodyPr/>
          <a:lstStyle/>
          <a:p>
            <a:pPr marL="0" indent="0" algn="ctr">
              <a:buNone/>
            </a:pPr>
            <a:r>
              <a:rPr lang="uk-UA" b="1" dirty="0">
                <a:solidFill>
                  <a:srgbClr val="002060"/>
                </a:solidFill>
              </a:rPr>
              <a:t>«Поки народ безграмотний, з усіх мистецтв для нас найважливішими є кіно та цирк» (Ленін)</a:t>
            </a:r>
          </a:p>
        </p:txBody>
      </p:sp>
      <p:pic>
        <p:nvPicPr>
          <p:cNvPr id="5122" name="Picture 2" descr="Служба испорченных цитат: Ленин о кино | Подумалось мне часом | Яндекс Дзен">
            <a:extLst>
              <a:ext uri="{FF2B5EF4-FFF2-40B4-BE49-F238E27FC236}">
                <a16:creationId xmlns:a16="http://schemas.microsoft.com/office/drawing/2014/main" id="{E18E8A29-99D1-C84B-8E8F-5D1D256960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312"/>
          <a:stretch/>
        </p:blipFill>
        <p:spPr bwMode="auto">
          <a:xfrm>
            <a:off x="514351" y="1654319"/>
            <a:ext cx="3690504" cy="52036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Служба испорченных цитат: Ленин о кино | Подумалось мне часом | Яндекс Дзен">
            <a:extLst>
              <a:ext uri="{FF2B5EF4-FFF2-40B4-BE49-F238E27FC236}">
                <a16:creationId xmlns:a16="http://schemas.microsoft.com/office/drawing/2014/main" id="{D2BF7161-4597-3E41-8F49-DE349A94A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0"/>
            <a:ext cx="2653145" cy="405260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Ленин о любви цитаты. Вопрос: «кто – кого»">
            <a:extLst>
              <a:ext uri="{FF2B5EF4-FFF2-40B4-BE49-F238E27FC236}">
                <a16:creationId xmlns:a16="http://schemas.microsoft.com/office/drawing/2014/main" id="{6339117B-0BD6-534A-963B-6631B99879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4904" y="3829050"/>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771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Объект 2">
            <a:extLst>
              <a:ext uri="{FF2B5EF4-FFF2-40B4-BE49-F238E27FC236}">
                <a16:creationId xmlns:a16="http://schemas.microsoft.com/office/drawing/2014/main" id="{B5C46927-C5D7-3A4C-BEA2-D0B8D0A682B0}"/>
              </a:ext>
            </a:extLst>
          </p:cNvPr>
          <p:cNvSpPr>
            <a:spLocks noGrp="1"/>
          </p:cNvSpPr>
          <p:nvPr>
            <p:ph sz="quarter" idx="1"/>
          </p:nvPr>
        </p:nvSpPr>
        <p:spPr>
          <a:xfrm>
            <a:off x="304800" y="3581400"/>
            <a:ext cx="8534400" cy="3276600"/>
          </a:xfrm>
        </p:spPr>
        <p:txBody>
          <a:bodyPr anchor="ctr">
            <a:normAutofit/>
          </a:bodyPr>
          <a:lstStyle/>
          <a:p>
            <a:pPr marL="0" indent="0" algn="ctr">
              <a:buNone/>
            </a:pPr>
            <a:r>
              <a:rPr lang="ru-RU" sz="1800" b="1" dirty="0" err="1">
                <a:solidFill>
                  <a:srgbClr val="002060"/>
                </a:solidFill>
              </a:rPr>
              <a:t>Кі­но</a:t>
            </a:r>
            <a:r>
              <a:rPr lang="ru-RU" sz="1800" b="1" dirty="0">
                <a:solidFill>
                  <a:srgbClr val="002060"/>
                </a:solidFill>
              </a:rPr>
              <a:t> ак­тив­но </a:t>
            </a:r>
            <a:r>
              <a:rPr lang="ru-RU" sz="1800" b="1" dirty="0" err="1">
                <a:solidFill>
                  <a:srgbClr val="002060"/>
                </a:solidFill>
              </a:rPr>
              <a:t>нас­ад­жує</a:t>
            </a:r>
            <a:r>
              <a:rPr lang="ru-RU" sz="1800" b="1" dirty="0">
                <a:solidFill>
                  <a:srgbClr val="002060"/>
                </a:solidFill>
              </a:rPr>
              <a:t> </a:t>
            </a:r>
            <a:r>
              <a:rPr lang="ru-RU" sz="1800" b="1" dirty="0" err="1">
                <a:solidFill>
                  <a:srgbClr val="002060"/>
                </a:solidFill>
              </a:rPr>
              <a:t>цін­но­сті</a:t>
            </a:r>
            <a:r>
              <a:rPr lang="ru-RU" sz="1800" b="1" dirty="0">
                <a:solidFill>
                  <a:srgbClr val="002060"/>
                </a:solidFill>
              </a:rPr>
              <a:t> </a:t>
            </a:r>
            <a:r>
              <a:rPr lang="ru-RU" sz="1800" b="1" dirty="0" err="1">
                <a:solidFill>
                  <a:srgbClr val="002060"/>
                </a:solidFill>
              </a:rPr>
              <a:t>кра­ї­ни-ви­роб­ни­ка</a:t>
            </a:r>
            <a:r>
              <a:rPr lang="ru-RU" sz="1800" b="1" dirty="0">
                <a:solidFill>
                  <a:srgbClr val="002060"/>
                </a:solidFill>
              </a:rPr>
              <a:t> і </a:t>
            </a:r>
            <a:r>
              <a:rPr lang="ru-RU" sz="1800" b="1" dirty="0" err="1">
                <a:solidFill>
                  <a:srgbClr val="002060"/>
                </a:solidFill>
              </a:rPr>
              <a:t>мо­же</a:t>
            </a:r>
            <a:r>
              <a:rPr lang="ru-RU" sz="1800" b="1" dirty="0">
                <a:solidFill>
                  <a:srgbClr val="002060"/>
                </a:solidFill>
              </a:rPr>
              <a:t> </a:t>
            </a:r>
            <a:r>
              <a:rPr lang="ru-RU" sz="1800" b="1" dirty="0" err="1">
                <a:solidFill>
                  <a:srgbClr val="002060"/>
                </a:solidFill>
              </a:rPr>
              <a:t>зав­да­ти</a:t>
            </a:r>
            <a:r>
              <a:rPr lang="ru-RU" sz="1800" b="1" dirty="0">
                <a:solidFill>
                  <a:srgbClr val="002060"/>
                </a:solidFill>
              </a:rPr>
              <a:t> </a:t>
            </a:r>
            <a:r>
              <a:rPr lang="ru-RU" sz="1800" b="1" dirty="0" err="1">
                <a:solidFill>
                  <a:srgbClr val="002060"/>
                </a:solidFill>
              </a:rPr>
              <a:t>руй­нів­но­го</a:t>
            </a:r>
            <a:r>
              <a:rPr lang="ru-RU" sz="1800" b="1" dirty="0">
                <a:solidFill>
                  <a:srgbClr val="002060"/>
                </a:solidFill>
              </a:rPr>
              <a:t> </a:t>
            </a:r>
            <a:r>
              <a:rPr lang="ru-RU" sz="1800" b="1" dirty="0" err="1">
                <a:solidFill>
                  <a:srgbClr val="002060"/>
                </a:solidFill>
              </a:rPr>
              <a:t>впли­ву</a:t>
            </a:r>
            <a:r>
              <a:rPr lang="ru-RU" sz="1800" b="1" dirty="0">
                <a:solidFill>
                  <a:srgbClr val="002060"/>
                </a:solidFill>
              </a:rPr>
              <a:t> на всю куль­ту­ру то­го на­ро­ду, </a:t>
            </a:r>
            <a:r>
              <a:rPr lang="ru-RU" sz="1800" b="1" dirty="0" err="1">
                <a:solidFill>
                  <a:srgbClr val="002060"/>
                </a:solidFill>
              </a:rPr>
              <a:t>який</a:t>
            </a:r>
            <a:r>
              <a:rPr lang="ru-RU" sz="1800" b="1" dirty="0">
                <a:solidFill>
                  <a:srgbClr val="002060"/>
                </a:solidFill>
              </a:rPr>
              <a:t> «</a:t>
            </a:r>
            <a:r>
              <a:rPr lang="ru-RU" sz="1800" b="1" dirty="0" err="1">
                <a:solidFill>
                  <a:srgbClr val="002060"/>
                </a:solidFill>
              </a:rPr>
              <a:t>при­мі­ряє</a:t>
            </a:r>
            <a:r>
              <a:rPr lang="ru-RU" sz="1800" b="1" dirty="0">
                <a:solidFill>
                  <a:srgbClr val="002060"/>
                </a:solidFill>
              </a:rPr>
              <a:t>» на се­бе </a:t>
            </a:r>
            <a:r>
              <a:rPr lang="ru-RU" sz="1800" b="1" dirty="0" err="1">
                <a:solidFill>
                  <a:srgbClr val="002060"/>
                </a:solidFill>
              </a:rPr>
              <a:t>чу­жі</a:t>
            </a:r>
            <a:r>
              <a:rPr lang="ru-RU" sz="1800" b="1" dirty="0">
                <a:solidFill>
                  <a:srgbClr val="002060"/>
                </a:solidFill>
              </a:rPr>
              <a:t> </a:t>
            </a:r>
            <a:r>
              <a:rPr lang="ru-RU" sz="1800" b="1" dirty="0" err="1">
                <a:solidFill>
                  <a:srgbClr val="002060"/>
                </a:solidFill>
              </a:rPr>
              <a:t>цін­но­с­ті</a:t>
            </a:r>
            <a:r>
              <a:rPr lang="ru-RU" sz="1800" b="1" dirty="0">
                <a:solidFill>
                  <a:srgbClr val="002060"/>
                </a:solidFill>
              </a:rPr>
              <a:t>, </a:t>
            </a:r>
            <a:r>
              <a:rPr lang="ru-RU" sz="1800" b="1" dirty="0" err="1">
                <a:solidFill>
                  <a:srgbClr val="002060"/>
                </a:solidFill>
              </a:rPr>
              <a:t>цін­но­сті</a:t>
            </a:r>
            <a:r>
              <a:rPr lang="ru-RU" sz="1800" b="1" dirty="0">
                <a:solidFill>
                  <a:srgbClr val="002060"/>
                </a:solidFill>
              </a:rPr>
              <a:t> </a:t>
            </a:r>
            <a:r>
              <a:rPr lang="ru-RU" sz="1800" b="1" dirty="0" err="1">
                <a:solidFill>
                  <a:srgbClr val="002060"/>
                </a:solidFill>
              </a:rPr>
              <a:t>сус­піль­ства</a:t>
            </a:r>
            <a:r>
              <a:rPr lang="ru-RU" sz="1800" b="1" dirty="0">
                <a:solidFill>
                  <a:srgbClr val="002060"/>
                </a:solidFill>
              </a:rPr>
              <a:t> </a:t>
            </a:r>
            <a:r>
              <a:rPr lang="ru-RU" sz="1800" b="1" dirty="0" err="1">
                <a:solidFill>
                  <a:srgbClr val="002060"/>
                </a:solidFill>
              </a:rPr>
              <a:t>ма­со­во­го</a:t>
            </a:r>
            <a:r>
              <a:rPr lang="ru-RU" sz="1800" b="1" dirty="0">
                <a:solidFill>
                  <a:srgbClr val="002060"/>
                </a:solidFill>
              </a:rPr>
              <a:t> </a:t>
            </a:r>
            <a:r>
              <a:rPr lang="ru-RU" sz="1800" b="1" dirty="0" err="1">
                <a:solidFill>
                  <a:srgbClr val="002060"/>
                </a:solidFill>
              </a:rPr>
              <a:t>спо­жи­ван­ня</a:t>
            </a:r>
            <a:r>
              <a:rPr lang="ru-RU" sz="1800" b="1" dirty="0">
                <a:solidFill>
                  <a:srgbClr val="002060"/>
                </a:solidFill>
              </a:rPr>
              <a:t>. На дум­ку З. </a:t>
            </a:r>
            <a:r>
              <a:rPr lang="ru-RU" sz="1800" b="1" dirty="0" err="1">
                <a:solidFill>
                  <a:srgbClr val="002060"/>
                </a:solidFill>
              </a:rPr>
              <a:t>Бже­зинсь­ко­го</a:t>
            </a:r>
            <a:r>
              <a:rPr lang="ru-RU" sz="1800" b="1" dirty="0">
                <a:solidFill>
                  <a:srgbClr val="002060"/>
                </a:solidFill>
              </a:rPr>
              <a:t>, в </a:t>
            </a:r>
            <a:r>
              <a:rPr lang="ru-RU" sz="1800" b="1" dirty="0" err="1">
                <a:solidFill>
                  <a:srgbClr val="002060"/>
                </a:solidFill>
              </a:rPr>
              <a:t>га­лу­зі</a:t>
            </a:r>
            <a:r>
              <a:rPr lang="ru-RU" sz="1800" b="1" dirty="0">
                <a:solidFill>
                  <a:srgbClr val="002060"/>
                </a:solidFill>
              </a:rPr>
              <a:t> </a:t>
            </a:r>
            <a:r>
              <a:rPr lang="ru-RU" sz="1800" b="1" dirty="0" err="1">
                <a:solidFill>
                  <a:srgbClr val="002060"/>
                </a:solidFill>
              </a:rPr>
              <a:t>ма­со­вої</a:t>
            </a:r>
            <a:r>
              <a:rPr lang="ru-RU" sz="1800" b="1" dirty="0">
                <a:solidFill>
                  <a:srgbClr val="002060"/>
                </a:solidFill>
              </a:rPr>
              <a:t> </a:t>
            </a:r>
            <a:r>
              <a:rPr lang="ru-RU" sz="1800" b="1" dirty="0" err="1">
                <a:solidFill>
                  <a:srgbClr val="002060"/>
                </a:solidFill>
              </a:rPr>
              <a:t>куль­ту­ри</a:t>
            </a:r>
            <a:r>
              <a:rPr lang="ru-RU" sz="1800" b="1" dirty="0">
                <a:solidFill>
                  <a:srgbClr val="002060"/>
                </a:solidFill>
              </a:rPr>
              <a:t>, </a:t>
            </a:r>
            <a:r>
              <a:rPr lang="ru-RU" sz="1800" b="1" dirty="0" err="1">
                <a:solidFill>
                  <a:srgbClr val="002060"/>
                </a:solidFill>
              </a:rPr>
              <a:t>нез­ва­жаю­чи</a:t>
            </a:r>
            <a:r>
              <a:rPr lang="ru-RU" sz="1800" b="1" dirty="0">
                <a:solidFill>
                  <a:srgbClr val="002060"/>
                </a:solidFill>
              </a:rPr>
              <a:t> на </a:t>
            </a:r>
            <a:r>
              <a:rPr lang="ru-RU" sz="1800" b="1" dirty="0" err="1">
                <a:solidFill>
                  <a:srgbClr val="002060"/>
                </a:solidFill>
              </a:rPr>
              <a:t>її</a:t>
            </a:r>
            <a:r>
              <a:rPr lang="ru-RU" sz="1800" b="1" dirty="0">
                <a:solidFill>
                  <a:srgbClr val="002060"/>
                </a:solidFill>
              </a:rPr>
              <a:t> </a:t>
            </a:r>
            <a:r>
              <a:rPr lang="ru-RU" sz="1800" b="1" dirty="0" err="1">
                <a:solidFill>
                  <a:srgbClr val="002060"/>
                </a:solidFill>
              </a:rPr>
              <a:t>край­ню</a:t>
            </a:r>
            <a:r>
              <a:rPr lang="ru-RU" sz="1800" b="1" dirty="0">
                <a:solidFill>
                  <a:srgbClr val="002060"/>
                </a:solidFill>
              </a:rPr>
              <a:t> </a:t>
            </a:r>
            <a:r>
              <a:rPr lang="ru-RU" sz="1800" b="1" dirty="0" err="1">
                <a:solidFill>
                  <a:srgbClr val="002060"/>
                </a:solidFill>
              </a:rPr>
              <a:t>при­мі­тив­ність</a:t>
            </a:r>
            <a:r>
              <a:rPr lang="ru-RU" sz="1800" b="1" dirty="0">
                <a:solidFill>
                  <a:srgbClr val="002060"/>
                </a:solidFill>
              </a:rPr>
              <a:t>, США не </a:t>
            </a:r>
            <a:r>
              <a:rPr lang="ru-RU" sz="1800" b="1" dirty="0" err="1">
                <a:solidFill>
                  <a:srgbClr val="002060"/>
                </a:solidFill>
              </a:rPr>
              <a:t>ма­ють</a:t>
            </a:r>
            <a:r>
              <a:rPr lang="ru-RU" sz="1800" b="1" dirty="0">
                <a:solidFill>
                  <a:srgbClr val="002060"/>
                </a:solidFill>
              </a:rPr>
              <a:t> </a:t>
            </a:r>
            <a:r>
              <a:rPr lang="ru-RU" sz="1800" b="1" dirty="0" err="1">
                <a:solidFill>
                  <a:srgbClr val="002060"/>
                </a:solidFill>
              </a:rPr>
              <a:t>со­бі</a:t>
            </a:r>
            <a:r>
              <a:rPr lang="ru-RU" sz="1800" b="1" dirty="0">
                <a:solidFill>
                  <a:srgbClr val="002060"/>
                </a:solidFill>
              </a:rPr>
              <a:t> </a:t>
            </a:r>
            <a:r>
              <a:rPr lang="ru-RU" sz="1800" b="1" dirty="0" err="1">
                <a:solidFill>
                  <a:srgbClr val="002060"/>
                </a:solidFill>
              </a:rPr>
              <a:t>рів­них</a:t>
            </a:r>
            <a:r>
              <a:rPr lang="ru-RU" sz="1800" b="1" dirty="0">
                <a:solidFill>
                  <a:srgbClr val="002060"/>
                </a:solidFill>
              </a:rPr>
              <a:t> </a:t>
            </a:r>
            <a:r>
              <a:rPr lang="ru-RU" sz="1800" b="1" dirty="0" err="1">
                <a:solidFill>
                  <a:srgbClr val="002060"/>
                </a:solidFill>
              </a:rPr>
              <a:t>при­ва­бли­ві­стю</a:t>
            </a:r>
            <a:r>
              <a:rPr lang="ru-RU" sz="1800" b="1" dirty="0">
                <a:solidFill>
                  <a:srgbClr val="002060"/>
                </a:solidFill>
              </a:rPr>
              <a:t>, осо­бли­во </a:t>
            </a:r>
            <a:r>
              <a:rPr lang="ru-RU" sz="1800" b="1" dirty="0" err="1">
                <a:solidFill>
                  <a:srgbClr val="002060"/>
                </a:solidFill>
              </a:rPr>
              <a:t>се­ред</a:t>
            </a:r>
            <a:r>
              <a:rPr lang="ru-RU" sz="1800" b="1" dirty="0">
                <a:solidFill>
                  <a:srgbClr val="002060"/>
                </a:solidFill>
              </a:rPr>
              <a:t> </a:t>
            </a:r>
            <a:r>
              <a:rPr lang="ru-RU" sz="1800" b="1" dirty="0" err="1">
                <a:solidFill>
                  <a:srgbClr val="002060"/>
                </a:solidFill>
              </a:rPr>
              <a:t>мо­ло­ді</a:t>
            </a:r>
            <a:r>
              <a:rPr lang="ru-RU" sz="1800" b="1" dirty="0">
                <a:solidFill>
                  <a:srgbClr val="002060"/>
                </a:solidFill>
              </a:rPr>
              <a:t>. </a:t>
            </a:r>
            <a:r>
              <a:rPr lang="ru-RU" sz="1800" b="1" dirty="0" err="1">
                <a:solidFill>
                  <a:srgbClr val="002060"/>
                </a:solidFill>
              </a:rPr>
              <a:t>Мас</a:t>
            </a:r>
            <a:r>
              <a:rPr lang="ru-RU" sz="1800" b="1" dirty="0">
                <a:solidFill>
                  <a:srgbClr val="002060"/>
                </a:solidFill>
              </a:rPr>
              <a:t>-куль­ту­ра (</a:t>
            </a:r>
            <a:r>
              <a:rPr lang="ru-RU" sz="1800" b="1" dirty="0" err="1">
                <a:solidFill>
                  <a:srgbClr val="002060"/>
                </a:solidFill>
              </a:rPr>
              <a:t>по­ряд</a:t>
            </a:r>
            <a:r>
              <a:rPr lang="ru-RU" sz="1800" b="1" dirty="0">
                <a:solidFill>
                  <a:srgbClr val="002060"/>
                </a:solidFill>
              </a:rPr>
              <a:t> з </a:t>
            </a:r>
            <a:r>
              <a:rPr lang="ru-RU" sz="1800" b="1" dirty="0" err="1">
                <a:solidFill>
                  <a:srgbClr val="002060"/>
                </a:solidFill>
              </a:rPr>
              <a:t>вій­сь­ко­вою</a:t>
            </a:r>
            <a:r>
              <a:rPr lang="ru-RU" sz="1800" b="1" dirty="0">
                <a:solidFill>
                  <a:srgbClr val="002060"/>
                </a:solidFill>
              </a:rPr>
              <a:t> та </a:t>
            </a:r>
            <a:r>
              <a:rPr lang="ru-RU" sz="1800" b="1" dirty="0" err="1">
                <a:solidFill>
                  <a:srgbClr val="002060"/>
                </a:solidFill>
              </a:rPr>
              <a:t>еко­но­міч­ним</a:t>
            </a:r>
            <a:r>
              <a:rPr lang="ru-RU" sz="1800" b="1" dirty="0">
                <a:solidFill>
                  <a:srgbClr val="002060"/>
                </a:solidFill>
              </a:rPr>
              <a:t> </a:t>
            </a:r>
            <a:r>
              <a:rPr lang="ru-RU" sz="1800" b="1" dirty="0" err="1">
                <a:solidFill>
                  <a:srgbClr val="002060"/>
                </a:solidFill>
              </a:rPr>
              <a:t>мо­гут­ні­стю</a:t>
            </a:r>
            <a:r>
              <a:rPr lang="ru-RU" sz="1800" b="1" dirty="0">
                <a:solidFill>
                  <a:srgbClr val="002060"/>
                </a:solidFill>
              </a:rPr>
              <a:t>) </a:t>
            </a:r>
            <a:r>
              <a:rPr lang="ru-RU" sz="1800" b="1" dirty="0" err="1">
                <a:solidFill>
                  <a:srgbClr val="002060"/>
                </a:solidFill>
              </a:rPr>
              <a:t>за­без­пе­чує</a:t>
            </a:r>
            <a:r>
              <a:rPr lang="ru-RU" sz="1800" b="1" dirty="0">
                <a:solidFill>
                  <a:srgbClr val="002060"/>
                </a:solidFill>
              </a:rPr>
              <a:t> </a:t>
            </a:r>
            <a:r>
              <a:rPr lang="ru-RU" sz="1800" b="1" dirty="0" err="1">
                <a:solidFill>
                  <a:srgbClr val="002060"/>
                </a:solidFill>
              </a:rPr>
              <a:t>Спо­лу­че­ним</a:t>
            </a:r>
            <a:r>
              <a:rPr lang="ru-RU" sz="1800" b="1" dirty="0">
                <a:solidFill>
                  <a:srgbClr val="002060"/>
                </a:solidFill>
              </a:rPr>
              <a:t> Шта­там </a:t>
            </a:r>
            <a:r>
              <a:rPr lang="ru-RU" sz="1800" b="1" dirty="0" err="1">
                <a:solidFill>
                  <a:srgbClr val="002060"/>
                </a:solidFill>
              </a:rPr>
              <a:t>по­лі­тич­ний</a:t>
            </a:r>
            <a:r>
              <a:rPr lang="ru-RU" sz="1800" b="1" dirty="0">
                <a:solidFill>
                  <a:srgbClr val="002060"/>
                </a:solidFill>
              </a:rPr>
              <a:t> </a:t>
            </a:r>
            <a:r>
              <a:rPr lang="ru-RU" sz="1800" b="1" dirty="0" err="1">
                <a:solidFill>
                  <a:srgbClr val="002060"/>
                </a:solidFill>
              </a:rPr>
              <a:t>вплив</a:t>
            </a:r>
            <a:r>
              <a:rPr lang="ru-RU" sz="1800" b="1" dirty="0">
                <a:solidFill>
                  <a:srgbClr val="002060"/>
                </a:solidFill>
              </a:rPr>
              <a:t>, </a:t>
            </a:r>
            <a:r>
              <a:rPr lang="ru-RU" sz="1800" b="1" dirty="0" err="1">
                <a:solidFill>
                  <a:srgbClr val="002060"/>
                </a:solidFill>
              </a:rPr>
              <a:t>близь­ко­го</a:t>
            </a:r>
            <a:r>
              <a:rPr lang="ru-RU" sz="1800" b="1" dirty="0">
                <a:solidFill>
                  <a:srgbClr val="002060"/>
                </a:solidFill>
              </a:rPr>
              <a:t> </a:t>
            </a:r>
            <a:r>
              <a:rPr lang="ru-RU" sz="1800" b="1" dirty="0" err="1">
                <a:solidFill>
                  <a:srgbClr val="002060"/>
                </a:solidFill>
              </a:rPr>
              <a:t>яко­му</a:t>
            </a:r>
            <a:r>
              <a:rPr lang="ru-RU" sz="1800" b="1" dirty="0">
                <a:solidFill>
                  <a:srgbClr val="002060"/>
                </a:solidFill>
              </a:rPr>
              <a:t> не </a:t>
            </a:r>
            <a:r>
              <a:rPr lang="ru-RU" sz="1800" b="1" dirty="0" err="1">
                <a:solidFill>
                  <a:srgbClr val="002060"/>
                </a:solidFill>
              </a:rPr>
              <a:t>має</a:t>
            </a:r>
            <a:r>
              <a:rPr lang="ru-RU" sz="1800" b="1" dirty="0">
                <a:solidFill>
                  <a:srgbClr val="002060"/>
                </a:solidFill>
              </a:rPr>
              <a:t> </a:t>
            </a:r>
            <a:r>
              <a:rPr lang="ru-RU" sz="1800" b="1" dirty="0" err="1">
                <a:solidFill>
                  <a:srgbClr val="002060"/>
                </a:solidFill>
              </a:rPr>
              <a:t>жод­на</a:t>
            </a:r>
            <a:r>
              <a:rPr lang="ru-RU" sz="1800" b="1" dirty="0">
                <a:solidFill>
                  <a:srgbClr val="002060"/>
                </a:solidFill>
              </a:rPr>
              <a:t> дер­жа­ва </a:t>
            </a:r>
            <a:r>
              <a:rPr lang="ru-RU" sz="1800" b="1" dirty="0" err="1">
                <a:solidFill>
                  <a:srgbClr val="002060"/>
                </a:solidFill>
              </a:rPr>
              <a:t>сві­ту</a:t>
            </a:r>
            <a:r>
              <a:rPr lang="ru-RU" sz="1800" b="1" dirty="0">
                <a:solidFill>
                  <a:srgbClr val="002060"/>
                </a:solidFill>
              </a:rPr>
              <a:t>.</a:t>
            </a:r>
            <a:endParaRPr lang="ru-UA" sz="1800" b="1" dirty="0">
              <a:solidFill>
                <a:srgbClr val="002060"/>
              </a:solidFill>
            </a:endParaRPr>
          </a:p>
        </p:txBody>
      </p:sp>
      <p:pic>
        <p:nvPicPr>
          <p:cNvPr id="5" name="Рисунок 4">
            <a:extLst>
              <a:ext uri="{FF2B5EF4-FFF2-40B4-BE49-F238E27FC236}">
                <a16:creationId xmlns:a16="http://schemas.microsoft.com/office/drawing/2014/main" id="{5D54BA68-FA27-BF4E-A4B7-5584957BFDC1}"/>
              </a:ext>
            </a:extLst>
          </p:cNvPr>
          <p:cNvPicPr>
            <a:picLocks noChangeAspect="1"/>
          </p:cNvPicPr>
          <p:nvPr/>
        </p:nvPicPr>
        <p:blipFill rotWithShape="1">
          <a:blip r:embed="rId2"/>
          <a:srcRect t="26773" b="16073"/>
          <a:stretch/>
        </p:blipFill>
        <p:spPr>
          <a:xfrm>
            <a:off x="1" y="0"/>
            <a:ext cx="9067800" cy="373380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086180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Объект 2">
            <a:extLst>
              <a:ext uri="{FF2B5EF4-FFF2-40B4-BE49-F238E27FC236}">
                <a16:creationId xmlns:a16="http://schemas.microsoft.com/office/drawing/2014/main" id="{E5F38232-BB91-C04D-B869-2C6D40BBF079}"/>
              </a:ext>
            </a:extLst>
          </p:cNvPr>
          <p:cNvSpPr>
            <a:spLocks noGrp="1"/>
          </p:cNvSpPr>
          <p:nvPr>
            <p:ph sz="quarter" idx="1"/>
          </p:nvPr>
        </p:nvSpPr>
        <p:spPr>
          <a:xfrm>
            <a:off x="-76200" y="3027218"/>
            <a:ext cx="9067800" cy="3810000"/>
          </a:xfrm>
        </p:spPr>
        <p:txBody>
          <a:bodyPr anchor="ctr">
            <a:normAutofit/>
          </a:bodyPr>
          <a:lstStyle/>
          <a:p>
            <a:pPr marL="0" indent="0" algn="ctr">
              <a:buNone/>
            </a:pPr>
            <a:r>
              <a:rPr lang="ru-RU" sz="2400" dirty="0" err="1"/>
              <a:t>Кі­но</a:t>
            </a:r>
            <a:r>
              <a:rPr lang="ru-RU" sz="2400" dirty="0"/>
              <a:t> </a:t>
            </a:r>
            <a:r>
              <a:rPr lang="ru-RU" sz="2400" dirty="0" err="1"/>
              <a:t>спроможне</a:t>
            </a:r>
            <a:r>
              <a:rPr lang="ru-RU" sz="2400" dirty="0"/>
              <a:t> </a:t>
            </a:r>
            <a:r>
              <a:rPr lang="ru-RU" sz="2400" dirty="0" err="1"/>
              <a:t>впли­ва­ти</a:t>
            </a:r>
            <a:r>
              <a:rPr lang="ru-RU" sz="2400" dirty="0"/>
              <a:t> на наш </a:t>
            </a:r>
            <a:r>
              <a:rPr lang="ru-RU" sz="2400" dirty="0" err="1"/>
              <a:t>на­стрій</a:t>
            </a:r>
            <a:r>
              <a:rPr lang="ru-RU" sz="2400" dirty="0"/>
              <a:t>, </a:t>
            </a:r>
            <a:r>
              <a:rPr lang="ru-RU" sz="2400" dirty="0" err="1"/>
              <a:t>емо­цій­ний</a:t>
            </a:r>
            <a:r>
              <a:rPr lang="ru-RU" sz="2400" dirty="0"/>
              <a:t> стан. </a:t>
            </a:r>
            <a:r>
              <a:rPr lang="ru-RU" sz="2400" dirty="0" err="1"/>
              <a:t>Вче­ні</a:t>
            </a:r>
            <a:r>
              <a:rPr lang="ru-RU" sz="2400" dirty="0"/>
              <a:t> про­во­ди­ли </a:t>
            </a:r>
            <a:r>
              <a:rPr lang="ru-RU" sz="2400" dirty="0" err="1"/>
              <a:t>дос­лі­джен­ня</a:t>
            </a:r>
            <a:r>
              <a:rPr lang="ru-RU" sz="2400" dirty="0"/>
              <a:t>, як </a:t>
            </a:r>
            <a:r>
              <a:rPr lang="ru-RU" sz="2400" dirty="0" err="1"/>
              <a:t>різ­ні</a:t>
            </a:r>
            <a:r>
              <a:rPr lang="ru-RU" sz="2400" dirty="0"/>
              <a:t> </a:t>
            </a:r>
            <a:r>
              <a:rPr lang="ru-RU" sz="2400" dirty="0" err="1"/>
              <a:t>жан­ри</a:t>
            </a:r>
            <a:r>
              <a:rPr lang="ru-RU" sz="2400" dirty="0"/>
              <a:t> </a:t>
            </a:r>
            <a:r>
              <a:rPr lang="ru-RU" sz="2400" dirty="0" err="1"/>
              <a:t>кі­но</a:t>
            </a:r>
            <a:r>
              <a:rPr lang="ru-RU" sz="2400" dirty="0"/>
              <a:t> </a:t>
            </a:r>
            <a:r>
              <a:rPr lang="ru-RU" sz="2400" dirty="0" err="1"/>
              <a:t>впли­ва­ють</a:t>
            </a:r>
            <a:r>
              <a:rPr lang="ru-RU" sz="2400" dirty="0"/>
              <a:t> на </a:t>
            </a:r>
            <a:r>
              <a:rPr lang="ru-RU" sz="2400" dirty="0" err="1"/>
              <a:t>ор­га­нізм</a:t>
            </a:r>
            <a:r>
              <a:rPr lang="ru-RU" sz="2400" dirty="0"/>
              <a:t> </a:t>
            </a:r>
            <a:r>
              <a:rPr lang="ru-RU" sz="2400" dirty="0" err="1"/>
              <a:t>лю­ди­ни</a:t>
            </a:r>
            <a:r>
              <a:rPr lang="ru-RU" sz="2400" dirty="0"/>
              <a:t>. </a:t>
            </a:r>
            <a:r>
              <a:rPr lang="ru-RU" sz="2400" dirty="0" err="1"/>
              <a:t>Вия­ви­ло­ся</a:t>
            </a:r>
            <a:r>
              <a:rPr lang="ru-RU" sz="2400" dirty="0"/>
              <a:t>, </a:t>
            </a:r>
            <a:r>
              <a:rPr lang="ru-RU" sz="2400" dirty="0" err="1"/>
              <a:t>що</a:t>
            </a:r>
            <a:r>
              <a:rPr lang="ru-RU" sz="2400" dirty="0"/>
              <a:t> пе­ре­гляд </a:t>
            </a:r>
            <a:r>
              <a:rPr lang="ru-RU" sz="2400" dirty="0" err="1"/>
              <a:t>бо­йо­ви­ків</a:t>
            </a:r>
            <a:r>
              <a:rPr lang="ru-RU" sz="2400" dirty="0"/>
              <a:t> і </a:t>
            </a:r>
            <a:r>
              <a:rPr lang="ru-RU" sz="2400" dirty="0" err="1"/>
              <a:t>три­ле­рів</a:t>
            </a:r>
            <a:r>
              <a:rPr lang="ru-RU" sz="2400" dirty="0"/>
              <a:t> </a:t>
            </a:r>
            <a:r>
              <a:rPr lang="ru-RU" sz="2400" dirty="0" err="1"/>
              <a:t>зі</a:t>
            </a:r>
            <a:r>
              <a:rPr lang="ru-RU" sz="2400" dirty="0"/>
              <a:t> сце­на­ми </a:t>
            </a:r>
            <a:r>
              <a:rPr lang="ru-RU" sz="2400" dirty="0" err="1"/>
              <a:t>жор­сто­ко­сті</a:t>
            </a:r>
            <a:r>
              <a:rPr lang="ru-RU" sz="2400" dirty="0"/>
              <a:t> і </a:t>
            </a:r>
            <a:r>
              <a:rPr lang="ru-RU" sz="2400" dirty="0" err="1"/>
              <a:t>на­силь­ства</a:t>
            </a:r>
            <a:r>
              <a:rPr lang="ru-RU" sz="2400" dirty="0"/>
              <a:t> </a:t>
            </a:r>
            <a:r>
              <a:rPr lang="ru-RU" sz="2400" dirty="0" err="1"/>
              <a:t>по­гір­шу­ють</a:t>
            </a:r>
            <a:r>
              <a:rPr lang="ru-RU" sz="2400" dirty="0"/>
              <a:t> </a:t>
            </a:r>
            <a:r>
              <a:rPr lang="ru-RU" sz="2400" dirty="0" err="1"/>
              <a:t>цир­ку­ля­цію</a:t>
            </a:r>
            <a:r>
              <a:rPr lang="ru-RU" sz="2400" dirty="0"/>
              <a:t> </a:t>
            </a:r>
            <a:r>
              <a:rPr lang="ru-RU" sz="2400" dirty="0" err="1"/>
              <a:t>кро­ві</a:t>
            </a:r>
            <a:r>
              <a:rPr lang="ru-RU" sz="2400" dirty="0"/>
              <a:t> </a:t>
            </a:r>
            <a:r>
              <a:rPr lang="ru-RU" sz="2400" dirty="0" err="1"/>
              <a:t>гля­да­ча</a:t>
            </a:r>
            <a:r>
              <a:rPr lang="ru-RU" sz="2400" dirty="0"/>
              <a:t>, </a:t>
            </a:r>
            <a:r>
              <a:rPr lang="ru-RU" sz="2400" dirty="0" err="1"/>
              <a:t>тоб­то</a:t>
            </a:r>
            <a:r>
              <a:rPr lang="ru-RU" sz="2400" dirty="0"/>
              <a:t> </a:t>
            </a:r>
            <a:r>
              <a:rPr lang="ru-RU" sz="2400" dirty="0" err="1"/>
              <a:t>згуб­но</a:t>
            </a:r>
            <a:r>
              <a:rPr lang="ru-RU" sz="2400" dirty="0"/>
              <a:t> </a:t>
            </a:r>
            <a:r>
              <a:rPr lang="ru-RU" sz="2400" dirty="0" err="1"/>
              <a:t>впли­ва­ють</a:t>
            </a:r>
            <a:r>
              <a:rPr lang="ru-RU" sz="2400" dirty="0"/>
              <a:t> на </a:t>
            </a:r>
            <a:r>
              <a:rPr lang="ru-RU" sz="2400" dirty="0" err="1"/>
              <a:t>йо­го</a:t>
            </a:r>
            <a:r>
              <a:rPr lang="ru-RU" sz="2400" dirty="0"/>
              <a:t> </a:t>
            </a:r>
            <a:r>
              <a:rPr lang="ru-RU" sz="2400" dirty="0" err="1"/>
              <a:t>здо­ров’я</a:t>
            </a:r>
            <a:r>
              <a:rPr lang="ru-RU" sz="2400" dirty="0"/>
              <a:t>. Во­ни «</a:t>
            </a:r>
            <a:r>
              <a:rPr lang="ru-RU" sz="2400" dirty="0" err="1"/>
              <a:t>пі­джи­влю­ють</a:t>
            </a:r>
            <a:r>
              <a:rPr lang="ru-RU" sz="2400" dirty="0"/>
              <a:t>» </a:t>
            </a:r>
            <a:r>
              <a:rPr lang="ru-RU" sz="2400" dirty="0" err="1"/>
              <a:t>аг­ре­сію</a:t>
            </a:r>
            <a:r>
              <a:rPr lang="ru-RU" sz="2400" dirty="0"/>
              <a:t>, яка че­рез </a:t>
            </a:r>
            <a:r>
              <a:rPr lang="ru-RU" sz="2400" dirty="0" err="1"/>
              <a:t>сві­до­мість</a:t>
            </a:r>
            <a:r>
              <a:rPr lang="ru-RU" sz="2400" dirty="0"/>
              <a:t> </a:t>
            </a:r>
            <a:r>
              <a:rPr lang="ru-RU" sz="2400" dirty="0" err="1"/>
              <a:t>про­ни­кає</a:t>
            </a:r>
            <a:r>
              <a:rPr lang="ru-RU" sz="2400" dirty="0"/>
              <a:t> на </a:t>
            </a:r>
            <a:r>
              <a:rPr lang="ru-RU" sz="2400" dirty="0" err="1"/>
              <a:t>під­сві­до­мий</a:t>
            </a:r>
            <a:r>
              <a:rPr lang="ru-RU" sz="2400" dirty="0"/>
              <a:t> </a:t>
            </a:r>
            <a:r>
              <a:rPr lang="ru-RU" sz="2400" dirty="0" err="1"/>
              <a:t>рі­вень</a:t>
            </a:r>
            <a:r>
              <a:rPr lang="ru-RU" sz="2400" dirty="0"/>
              <a:t> і </a:t>
            </a:r>
            <a:r>
              <a:rPr lang="ru-RU" sz="2400" dirty="0" err="1"/>
              <a:t>про­во­ку­ва­ти­ме</a:t>
            </a:r>
            <a:r>
              <a:rPr lang="ru-RU" sz="2400" dirty="0"/>
              <a:t> про­яви </a:t>
            </a:r>
          </a:p>
          <a:p>
            <a:pPr marL="0" indent="0" algn="ctr">
              <a:buNone/>
            </a:pPr>
            <a:r>
              <a:rPr lang="ru-RU" sz="2400" dirty="0" err="1"/>
              <a:t>аг­ре­сив­ної</a:t>
            </a:r>
            <a:r>
              <a:rPr lang="ru-RU" sz="2400" dirty="0"/>
              <a:t> </a:t>
            </a:r>
            <a:r>
              <a:rPr lang="ru-RU" sz="2400" dirty="0" err="1"/>
              <a:t>по­ве­дін­ки</a:t>
            </a:r>
            <a:r>
              <a:rPr lang="ru-RU" sz="2400" dirty="0"/>
              <a:t>.</a:t>
            </a:r>
            <a:endParaRPr lang="ru-UA" sz="2400" dirty="0"/>
          </a:p>
        </p:txBody>
      </p:sp>
      <p:pic>
        <p:nvPicPr>
          <p:cNvPr id="3076" name="Picture 4" descr="Кіно (1925–1933) - ВУФКУ">
            <a:extLst>
              <a:ext uri="{FF2B5EF4-FFF2-40B4-BE49-F238E27FC236}">
                <a16:creationId xmlns:a16="http://schemas.microsoft.com/office/drawing/2014/main" id="{A093C3C9-EB77-5842-BCFA-5EC00A5CE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10" y="39349"/>
            <a:ext cx="1914991" cy="267090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Саламандра (фильм, 1928) — Википедия">
            <a:extLst>
              <a:ext uri="{FF2B5EF4-FFF2-40B4-BE49-F238E27FC236}">
                <a16:creationId xmlns:a16="http://schemas.microsoft.com/office/drawing/2014/main" id="{C46BBBA3-9004-3247-A74E-76A3626F45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301"/>
          <a:stretch/>
        </p:blipFill>
        <p:spPr bwMode="auto">
          <a:xfrm rot="20972303">
            <a:off x="1763983" y="561348"/>
            <a:ext cx="1708309" cy="240062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30198DE7-CE44-394E-AEA2-59A075BE9E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32849">
            <a:off x="3889196" y="132618"/>
            <a:ext cx="1555515" cy="218144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Тест: Узнайте знаменитые советские кинокомедии по кадру! » BigPicture.ru">
            <a:extLst>
              <a:ext uri="{FF2B5EF4-FFF2-40B4-BE49-F238E27FC236}">
                <a16:creationId xmlns:a16="http://schemas.microsoft.com/office/drawing/2014/main" id="{5A7BFFD4-F650-104F-B59B-3581C301D6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0815" y="1552350"/>
            <a:ext cx="3379692" cy="184025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Лучшая советская кинокомедия. Опрос - Ностальгический клуб любителей кино -  медиаплатформа МирТесен">
            <a:extLst>
              <a:ext uri="{FF2B5EF4-FFF2-40B4-BE49-F238E27FC236}">
                <a16:creationId xmlns:a16="http://schemas.microsoft.com/office/drawing/2014/main" id="{5410B803-E80B-EE41-ADC4-11CD15AE7B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24554">
            <a:off x="6091329" y="281357"/>
            <a:ext cx="2938427" cy="208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515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146" name="Picture 2" descr="Алексей Юсев: Кинополитика. Скрытые смыслы современных голливудских фильмов">
            <a:extLst>
              <a:ext uri="{FF2B5EF4-FFF2-40B4-BE49-F238E27FC236}">
                <a16:creationId xmlns:a16="http://schemas.microsoft.com/office/drawing/2014/main" id="{C785BB87-D795-834C-B4C5-B5AA3B6D6BB5}"/>
              </a:ext>
            </a:extLst>
          </p:cNvPr>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8497" t="1563" r="8497"/>
          <a:stretch/>
        </p:blipFill>
        <p:spPr bwMode="auto">
          <a:xfrm rot="21247471">
            <a:off x="389542" y="171988"/>
            <a:ext cx="3200401" cy="47974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Алексей Юсев, Кинополитика: Скрытые смыслы современных голливудских фильмов  – читать онлайн полностью – ЛитРес">
            <a:extLst>
              <a:ext uri="{FF2B5EF4-FFF2-40B4-BE49-F238E27FC236}">
                <a16:creationId xmlns:a16="http://schemas.microsoft.com/office/drawing/2014/main" id="{877C0A39-9951-DA4A-99DC-4A160760A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8600"/>
            <a:ext cx="5133045" cy="383004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Голливудский стандарт. Как написать сценарий для кино и ТВ, который купят  Майкл Хейг – купить книгу Майкл Хейг Голливудский стандарт. Как написать  сценарий для кино и ТВ, который купят | Booklya">
            <a:extLst>
              <a:ext uri="{FF2B5EF4-FFF2-40B4-BE49-F238E27FC236}">
                <a16:creationId xmlns:a16="http://schemas.microsoft.com/office/drawing/2014/main" id="{AC03A8C2-2E0E-D84B-B160-82506ACED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44882">
            <a:off x="956718" y="3593728"/>
            <a:ext cx="2066048" cy="300313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Киноидеологос. Опыт социополитической интерпретации кино (скачать fb2),  Алексей Юсев">
            <a:extLst>
              <a:ext uri="{FF2B5EF4-FFF2-40B4-BE49-F238E27FC236}">
                <a16:creationId xmlns:a16="http://schemas.microsoft.com/office/drawing/2014/main" id="{CCCE06E1-513D-3148-AFC6-591617CBC2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6621" y="4242827"/>
            <a:ext cx="1834024" cy="263236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Кинополитика. Скрытые смыслы современных голливудских фильмов — Алексей  Юсев | Читать книгу онлайн на Bookmate">
            <a:extLst>
              <a:ext uri="{FF2B5EF4-FFF2-40B4-BE49-F238E27FC236}">
                <a16:creationId xmlns:a16="http://schemas.microsoft.com/office/drawing/2014/main" id="{290DF076-EC76-234D-A102-1544DFA408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50580">
            <a:off x="7000348" y="4146586"/>
            <a:ext cx="1862098" cy="2632364"/>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Алексей Юсев, Кинополитика: Скрытые смыслы современных голливудских фильмов  – читать онлайн полностью – ЛитРес">
            <a:extLst>
              <a:ext uri="{FF2B5EF4-FFF2-40B4-BE49-F238E27FC236}">
                <a16:creationId xmlns:a16="http://schemas.microsoft.com/office/drawing/2014/main" id="{00809A7C-2C4D-4545-9646-A50FEBC45E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9198" y="4066935"/>
            <a:ext cx="1861996" cy="2808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833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1779AF-B419-F243-8AE8-DD8EC4B00E90}"/>
              </a:ext>
            </a:extLst>
          </p:cNvPr>
          <p:cNvSpPr>
            <a:spLocks noGrp="1"/>
          </p:cNvSpPr>
          <p:nvPr>
            <p:ph type="title"/>
          </p:nvPr>
        </p:nvSpPr>
        <p:spPr>
          <a:xfrm>
            <a:off x="228600" y="1295400"/>
            <a:ext cx="8686800" cy="1143000"/>
          </a:xfrm>
        </p:spPr>
        <p:txBody>
          <a:bodyPr>
            <a:normAutofit fontScale="90000"/>
          </a:bodyPr>
          <a:lstStyle/>
          <a:p>
            <a:pPr algn="ctr"/>
            <a:r>
              <a:rPr lang="uk-UA" b="1" dirty="0" err="1">
                <a:solidFill>
                  <a:srgbClr val="FF0000"/>
                </a:solidFill>
                <a:latin typeface="Bookman Old Style" panose="02050604050505020204" pitchFamily="18" charset="0"/>
              </a:rPr>
              <a:t>Газлайтинг</a:t>
            </a:r>
            <a:r>
              <a:rPr lang="uk-UA" b="1" dirty="0">
                <a:solidFill>
                  <a:srgbClr val="7030A0"/>
                </a:solidFill>
                <a:latin typeface="Bookman Old Style" panose="02050604050505020204" pitchFamily="18" charset="0"/>
              </a:rPr>
              <a:t> - форма психологічного насильства, головне завдання якого змусити людину сумніватися в об'єктивності свого сприйняття, а також в самій реальності</a:t>
            </a:r>
          </a:p>
        </p:txBody>
      </p:sp>
      <p:pic>
        <p:nvPicPr>
          <p:cNvPr id="1026" name="Picture 2" descr="Газлайтинг - что это такое, внушение и манипуляция в отношениях | МЕДЛЮКС">
            <a:extLst>
              <a:ext uri="{FF2B5EF4-FFF2-40B4-BE49-F238E27FC236}">
                <a16:creationId xmlns:a16="http://schemas.microsoft.com/office/drawing/2014/main" id="{2EA9D283-E021-024E-84BC-90E6F11408D9}"/>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828800" y="2590800"/>
            <a:ext cx="6013450" cy="4001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83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C4E2E7-C3F6-7D43-8836-27881ABEA98D}"/>
              </a:ext>
            </a:extLst>
          </p:cNvPr>
          <p:cNvSpPr>
            <a:spLocks noGrp="1"/>
          </p:cNvSpPr>
          <p:nvPr>
            <p:ph type="title"/>
          </p:nvPr>
        </p:nvSpPr>
        <p:spPr>
          <a:xfrm>
            <a:off x="990600" y="914400"/>
            <a:ext cx="7467600" cy="1143000"/>
          </a:xfrm>
        </p:spPr>
        <p:txBody>
          <a:bodyPr>
            <a:noAutofit/>
          </a:bodyPr>
          <a:lstStyle/>
          <a:p>
            <a:pPr algn="ctr"/>
            <a:r>
              <a:rPr lang="uk-UA" sz="2400" b="1" dirty="0">
                <a:solidFill>
                  <a:srgbClr val="FF0000"/>
                </a:solidFill>
                <a:latin typeface="Bookman Old Style" panose="02050604050505020204" pitchFamily="18" charset="0"/>
              </a:rPr>
              <a:t>Масовий </a:t>
            </a:r>
            <a:r>
              <a:rPr lang="uk-UA" sz="2400" b="1" dirty="0" err="1">
                <a:solidFill>
                  <a:srgbClr val="FF0000"/>
                </a:solidFill>
                <a:latin typeface="Bookman Old Style" panose="02050604050505020204" pitchFamily="18" charset="0"/>
              </a:rPr>
              <a:t>газлайтинг</a:t>
            </a:r>
            <a:r>
              <a:rPr lang="uk-UA" sz="2400" b="1" dirty="0">
                <a:solidFill>
                  <a:srgbClr val="FF0000"/>
                </a:solidFill>
                <a:latin typeface="Bookman Old Style" panose="02050604050505020204" pitchFamily="18" charset="0"/>
              </a:rPr>
              <a:t> </a:t>
            </a:r>
            <a:r>
              <a:rPr lang="uk-UA" sz="2400" b="1" dirty="0">
                <a:solidFill>
                  <a:srgbClr val="002060"/>
                </a:solidFill>
                <a:latin typeface="Bookman Old Style" panose="02050604050505020204" pitchFamily="18" charset="0"/>
              </a:rPr>
              <a:t>– інформаційна операція з метою введення великих мас людей у стан глибокого сумніву з приводу об'єктивності реальних  подій та створення невпевненості у своїй адекватності</a:t>
            </a:r>
          </a:p>
        </p:txBody>
      </p:sp>
      <p:pic>
        <p:nvPicPr>
          <p:cNvPr id="2050" name="Picture 2" descr="Газлайтинг - что это такое простыми словами (примеры)">
            <a:extLst>
              <a:ext uri="{FF2B5EF4-FFF2-40B4-BE49-F238E27FC236}">
                <a16:creationId xmlns:a16="http://schemas.microsoft.com/office/drawing/2014/main" id="{2DD771EC-0854-6549-9A8A-81B3C935811B}"/>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41362" y="2590800"/>
            <a:ext cx="7661276" cy="383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247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5D5A67-B54B-AF45-868C-1C38D11260A2}"/>
              </a:ext>
            </a:extLst>
          </p:cNvPr>
          <p:cNvSpPr>
            <a:spLocks noGrp="1"/>
          </p:cNvSpPr>
          <p:nvPr>
            <p:ph type="title"/>
          </p:nvPr>
        </p:nvSpPr>
        <p:spPr>
          <a:xfrm>
            <a:off x="228600" y="1364820"/>
            <a:ext cx="8534400" cy="1143000"/>
          </a:xfrm>
        </p:spPr>
        <p:txBody>
          <a:bodyPr>
            <a:noAutofit/>
          </a:bodyPr>
          <a:lstStyle/>
          <a:p>
            <a:pPr algn="ctr"/>
            <a:r>
              <a:rPr lang="uk-UA" sz="2400" b="1" dirty="0">
                <a:solidFill>
                  <a:srgbClr val="FF0000"/>
                </a:solidFill>
                <a:latin typeface="Bookman Old Style" panose="02050604050505020204" pitchFamily="18" charset="0"/>
              </a:rPr>
              <a:t>Семантична війна </a:t>
            </a:r>
            <a:r>
              <a:rPr lang="uk-UA" sz="2400" b="1" dirty="0">
                <a:solidFill>
                  <a:srgbClr val="002060"/>
                </a:solidFill>
                <a:latin typeface="Bookman Old Style" panose="02050604050505020204" pitchFamily="18" charset="0"/>
              </a:rPr>
              <a:t>– концептуальна війна за певні смисли та перспективи майбутнього ; спрямована на створення нових дискурсів і управління тими, які вже існують, з метою формування у інтелектуалів </a:t>
            </a:r>
            <a:r>
              <a:rPr lang="uk-UA" sz="2400" b="1" dirty="0" err="1">
                <a:solidFill>
                  <a:srgbClr val="002060"/>
                </a:solidFill>
                <a:latin typeface="Bookman Old Style" panose="02050604050505020204" pitchFamily="18" charset="0"/>
              </a:rPr>
              <a:t>світопроєктної</a:t>
            </a:r>
            <a:r>
              <a:rPr lang="uk-UA" sz="2400" b="1" dirty="0">
                <a:solidFill>
                  <a:srgbClr val="002060"/>
                </a:solidFill>
                <a:latin typeface="Bookman Old Style" panose="02050604050505020204" pitchFamily="18" charset="0"/>
              </a:rPr>
              <a:t> семантики, яку надалі використовують маси</a:t>
            </a:r>
          </a:p>
        </p:txBody>
      </p:sp>
      <p:pic>
        <p:nvPicPr>
          <p:cNvPr id="4098" name="Picture 2" descr="&quot;Байрактарити&quot; й &quot;чорнобаїти&quot;: як війна породжує нові слова – Суспільне  Культура">
            <a:extLst>
              <a:ext uri="{FF2B5EF4-FFF2-40B4-BE49-F238E27FC236}">
                <a16:creationId xmlns:a16="http://schemas.microsoft.com/office/drawing/2014/main" id="{A4D1AAF9-0BCF-6143-AD59-9DD6BC316FE6}"/>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90600" y="2634820"/>
            <a:ext cx="7467600" cy="419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436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Прямоугольник 3"/>
          <p:cNvSpPr/>
          <p:nvPr/>
        </p:nvSpPr>
        <p:spPr>
          <a:xfrm>
            <a:off x="457200" y="304801"/>
            <a:ext cx="8458200" cy="58477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vi-VN" sz="3200" b="1" cap="all" spc="0" dirty="0">
                <a:ln/>
                <a:effectLst>
                  <a:reflection blurRad="10000" stA="55000" endPos="48000" dist="500" dir="5400000" sy="-100000" algn="bl" rotWithShape="0"/>
                </a:effectLst>
              </a:rPr>
              <a:t>Інформаційна війна </a:t>
            </a:r>
            <a:endParaRPr lang="ru-RU" sz="3200" b="1" cap="all" spc="0"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ookman Old Style" pitchFamily="18" charset="0"/>
            </a:endParaRPr>
          </a:p>
        </p:txBody>
      </p:sp>
      <p:sp>
        <p:nvSpPr>
          <p:cNvPr id="7" name="TextBox 6"/>
          <p:cNvSpPr txBox="1"/>
          <p:nvPr/>
        </p:nvSpPr>
        <p:spPr>
          <a:xfrm>
            <a:off x="405382" y="1197887"/>
            <a:ext cx="5638800" cy="5355312"/>
          </a:xfrm>
          <a:prstGeom prst="rect">
            <a:avLst/>
          </a:prstGeom>
          <a:noFill/>
        </p:spPr>
        <p:txBody>
          <a:bodyPr wrap="square" rtlCol="0">
            <a:spAutoFit/>
          </a:bodyPr>
          <a:lstStyle/>
          <a:p>
            <a:r>
              <a:rPr lang="uk-UA" b="1" dirty="0">
                <a:solidFill>
                  <a:srgbClr val="FF0000"/>
                </a:solidFill>
                <a:latin typeface="Bookman Old Style" panose="02050604050505020204" pitchFamily="18" charset="0"/>
                <a:cs typeface="Arial" panose="020B0604020202020204" pitchFamily="34" charset="0"/>
              </a:rPr>
              <a:t>Інформаційна війна</a:t>
            </a:r>
            <a:r>
              <a:rPr lang="uk-UA" b="1" dirty="0">
                <a:solidFill>
                  <a:srgbClr val="002060"/>
                </a:solidFill>
                <a:latin typeface="Bookman Old Style" panose="02050604050505020204" pitchFamily="18" charset="0"/>
                <a:cs typeface="Arial" panose="020B0604020202020204" pitchFamily="34" charset="0"/>
              </a:rPr>
              <a:t> </a:t>
            </a:r>
            <a:r>
              <a:rPr lang="uk-UA" b="1" dirty="0">
                <a:solidFill>
                  <a:srgbClr val="002060"/>
                </a:solidFill>
                <a:latin typeface="Book Antiqua" panose="02040602050305030304" pitchFamily="18" charset="0"/>
                <a:cs typeface="Arial" panose="020B0604020202020204" pitchFamily="34" charset="0"/>
              </a:rPr>
              <a:t>- </a:t>
            </a:r>
            <a:r>
              <a:rPr lang="vi-VN" b="1" dirty="0">
                <a:solidFill>
                  <a:srgbClr val="002060"/>
                </a:solidFill>
                <a:cs typeface="Arial" panose="020B0604020202020204" pitchFamily="34" charset="0"/>
              </a:rPr>
              <a:t>викладення інформації у спосіб, який формує</a:t>
            </a:r>
            <a:r>
              <a:rPr lang="ru-RU" b="1" dirty="0">
                <a:solidFill>
                  <a:srgbClr val="002060"/>
                </a:solidFill>
                <a:latin typeface="Book Antiqua" panose="02040602050305030304" pitchFamily="18" charset="0"/>
                <a:cs typeface="Arial" panose="020B0604020202020204" pitchFamily="34" charset="0"/>
              </a:rPr>
              <a:t> </a:t>
            </a:r>
            <a:r>
              <a:rPr lang="vi-VN" b="1" dirty="0">
                <a:solidFill>
                  <a:srgbClr val="002060"/>
                </a:solidFill>
                <a:cs typeface="Arial" panose="020B0604020202020204" pitchFamily="34" charset="0"/>
              </a:rPr>
              <a:t>у суспільстві чи групі людей потрібну</a:t>
            </a:r>
            <a:r>
              <a:rPr lang="ru-RU" b="1" dirty="0">
                <a:solidFill>
                  <a:srgbClr val="002060"/>
                </a:solidFill>
                <a:latin typeface="Book Antiqua" panose="02040602050305030304" pitchFamily="18" charset="0"/>
                <a:cs typeface="Arial" panose="020B0604020202020204" pitchFamily="34" charset="0"/>
              </a:rPr>
              <a:t> </a:t>
            </a:r>
            <a:r>
              <a:rPr lang="uk-UA" b="1" dirty="0">
                <a:solidFill>
                  <a:srgbClr val="002060"/>
                </a:solidFill>
                <a:latin typeface="Book Antiqua" panose="02040602050305030304" pitchFamily="18" charset="0"/>
                <a:cs typeface="Arial" panose="020B0604020202020204" pitchFamily="34" charset="0"/>
              </a:rPr>
              <a:t>точку зору, громадську думку, хід взаємодоповнюючих логічних думок, </a:t>
            </a:r>
            <a:r>
              <a:rPr lang="vi-VN" b="1" dirty="0">
                <a:solidFill>
                  <a:srgbClr val="002060"/>
                </a:solidFill>
                <a:cs typeface="Arial" panose="020B0604020202020204" pitchFamily="34" charset="0"/>
              </a:rPr>
              <a:t>вичерпну систему поглядів щодо окремих питань на</a:t>
            </a:r>
            <a:r>
              <a:rPr lang="uk-UA" b="1" dirty="0">
                <a:solidFill>
                  <a:srgbClr val="002060"/>
                </a:solidFill>
                <a:latin typeface="Book Antiqua" panose="02040602050305030304" pitchFamily="18" charset="0"/>
                <a:cs typeface="Arial" panose="020B0604020202020204" pitchFamily="34" charset="0"/>
              </a:rPr>
              <a:t> </a:t>
            </a:r>
            <a:r>
              <a:rPr lang="vi-VN" b="1" dirty="0">
                <a:solidFill>
                  <a:srgbClr val="002060"/>
                </a:solidFill>
                <a:cs typeface="Arial" panose="020B0604020202020204" pitchFamily="34" charset="0"/>
              </a:rPr>
              <a:t>користь організатора</a:t>
            </a:r>
            <a:r>
              <a:rPr lang="uk-UA" b="1" dirty="0">
                <a:solidFill>
                  <a:srgbClr val="002060"/>
                </a:solidFill>
                <a:latin typeface="Book Antiqua" panose="02040602050305030304" pitchFamily="18" charset="0"/>
                <a:cs typeface="Arial" panose="020B0604020202020204" pitchFamily="34" charset="0"/>
              </a:rPr>
              <a:t> і</a:t>
            </a:r>
            <a:r>
              <a:rPr lang="vi-VN" b="1" dirty="0">
                <a:solidFill>
                  <a:srgbClr val="002060"/>
                </a:solidFill>
                <a:cs typeface="Arial" panose="020B0604020202020204" pitchFamily="34" charset="0"/>
              </a:rPr>
              <a:t>нформаційної пропаганди.</a:t>
            </a:r>
            <a:endParaRPr lang="uk-UA" b="1" dirty="0">
              <a:solidFill>
                <a:srgbClr val="002060"/>
              </a:solidFill>
              <a:latin typeface="Book Antiqua" panose="02040602050305030304" pitchFamily="18" charset="0"/>
              <a:cs typeface="Arial" panose="020B0604020202020204" pitchFamily="34" charset="0"/>
            </a:endParaRPr>
          </a:p>
          <a:p>
            <a:r>
              <a:rPr lang="vi-VN" b="1" dirty="0">
                <a:solidFill>
                  <a:srgbClr val="002060"/>
                </a:solidFill>
                <a:latin typeface="Arial" panose="020B0604020202020204" pitchFamily="34" charset="0"/>
                <a:cs typeface="Arial" panose="020B0604020202020204" pitchFamily="34" charset="0"/>
              </a:rPr>
              <a:t> </a:t>
            </a:r>
            <a:endParaRPr lang="uk-UA" b="1" dirty="0">
              <a:solidFill>
                <a:srgbClr val="002060"/>
              </a:solidFill>
              <a:latin typeface="Bookman Old Style" panose="02050604050505020204" pitchFamily="18" charset="0"/>
              <a:cs typeface="Arial" panose="020B0604020202020204" pitchFamily="34" charset="0"/>
            </a:endParaRPr>
          </a:p>
          <a:p>
            <a:r>
              <a:rPr lang="uk-UA" b="1" dirty="0">
                <a:solidFill>
                  <a:srgbClr val="002060"/>
                </a:solidFill>
                <a:latin typeface="Bookman Old Style" panose="02050604050505020204" pitchFamily="18" charset="0"/>
                <a:cs typeface="Arial" panose="020B0604020202020204" pitchFamily="34" charset="0"/>
              </a:rPr>
              <a:t>інформаційна війна:</a:t>
            </a:r>
          </a:p>
          <a:p>
            <a:pPr marL="285750" indent="-285750">
              <a:buFont typeface="Wingdings" pitchFamily="2" charset="2"/>
              <a:buChar char="§"/>
            </a:pPr>
            <a:r>
              <a:rPr lang="uk-UA" b="1" dirty="0">
                <a:solidFill>
                  <a:srgbClr val="002060"/>
                </a:solidFill>
                <a:latin typeface="Bookman Old Style" panose="02050604050505020204" pitchFamily="18" charset="0"/>
                <a:cs typeface="Arial" panose="020B0604020202020204" pitchFamily="34" charset="0"/>
              </a:rPr>
              <a:t>спрямована на </a:t>
            </a:r>
            <a:r>
              <a:rPr lang="uk-UA" b="1" dirty="0">
                <a:solidFill>
                  <a:srgbClr val="FF0000"/>
                </a:solidFill>
                <a:latin typeface="Bookman Old Style" panose="02050604050505020204" pitchFamily="18" charset="0"/>
                <a:cs typeface="Arial" panose="020B0604020202020204" pitchFamily="34" charset="0"/>
              </a:rPr>
              <a:t>трансформацію інформаційного простору супротивника,</a:t>
            </a:r>
            <a:r>
              <a:rPr lang="uk-UA" b="1" dirty="0">
                <a:solidFill>
                  <a:srgbClr val="002060"/>
                </a:solidFill>
                <a:latin typeface="Bookman Old Style" panose="02050604050505020204" pitchFamily="18" charset="0"/>
                <a:cs typeface="Arial" panose="020B0604020202020204" pitchFamily="34" charset="0"/>
              </a:rPr>
              <a:t> досягнення інформаційної переваги у забезпеченні національної військової стратегії </a:t>
            </a:r>
          </a:p>
          <a:p>
            <a:pPr marL="285750" indent="-285750">
              <a:buFont typeface="Arial" panose="020B0604020202020204" pitchFamily="34" charset="0"/>
              <a:buChar char="•"/>
            </a:pPr>
            <a:r>
              <a:rPr lang="uk-UA" b="1" dirty="0">
                <a:solidFill>
                  <a:srgbClr val="002060"/>
                </a:solidFill>
                <a:latin typeface="Bookman Old Style" panose="02050604050505020204" pitchFamily="18" charset="0"/>
                <a:cs typeface="Arial" panose="020B0604020202020204" pitchFamily="34" charset="0"/>
              </a:rPr>
              <a:t>складається з дій, що </a:t>
            </a:r>
            <a:r>
              <a:rPr lang="uk-UA" b="1" dirty="0">
                <a:solidFill>
                  <a:srgbClr val="FF0000"/>
                </a:solidFill>
                <a:latin typeface="Bookman Old Style" panose="02050604050505020204" pitchFamily="18" charset="0"/>
                <a:cs typeface="Arial" panose="020B0604020202020204" pitchFamily="34" charset="0"/>
              </a:rPr>
              <a:t>здійснюються з метою/шляхом впливу на інформацію та інформаційні системи супротивника </a:t>
            </a:r>
            <a:r>
              <a:rPr lang="uk-UA" b="1" dirty="0">
                <a:solidFill>
                  <a:srgbClr val="002060"/>
                </a:solidFill>
                <a:latin typeface="Bookman Old Style" panose="02050604050505020204" pitchFamily="18" charset="0"/>
                <a:cs typeface="Arial" panose="020B0604020202020204" pitchFamily="34" charset="0"/>
              </a:rPr>
              <a:t>з одночасним зміцненням та захистом власної інформації та інформаційних систем та інфраструктури.</a:t>
            </a:r>
            <a:endParaRPr lang="ru-RU" b="1" dirty="0">
              <a:solidFill>
                <a:srgbClr val="002060"/>
              </a:solidFill>
              <a:latin typeface="Bookman Old Style" panose="02050604050505020204" pitchFamily="18" charset="0"/>
              <a:cs typeface="Arial" panose="020B0604020202020204" pitchFamily="34" charset="0"/>
            </a:endParaRPr>
          </a:p>
        </p:txBody>
      </p:sp>
      <p:pic>
        <p:nvPicPr>
          <p:cNvPr id="45058" name="Picture 2" descr="C:\Users\Марьяна\Desktop\сессия\лепська\війни\images (2).jpg"/>
          <p:cNvPicPr>
            <a:picLocks noChangeAspect="1" noChangeArrowheads="1"/>
          </p:cNvPicPr>
          <p:nvPr/>
        </p:nvPicPr>
        <p:blipFill>
          <a:blip r:embed="rId3"/>
          <a:srcRect/>
          <a:stretch>
            <a:fillRect/>
          </a:stretch>
        </p:blipFill>
        <p:spPr bwMode="auto">
          <a:xfrm>
            <a:off x="5371964" y="2438400"/>
            <a:ext cx="3577303" cy="2258528"/>
          </a:xfrm>
          <a:prstGeom prst="rect">
            <a:avLst/>
          </a:prstGeom>
          <a:noFill/>
          <a:effectLst>
            <a:softEdge rad="317500"/>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F902C7-8AD8-E345-BEBC-49E763A4CB3B}"/>
              </a:ext>
            </a:extLst>
          </p:cNvPr>
          <p:cNvSpPr>
            <a:spLocks noGrp="1"/>
          </p:cNvSpPr>
          <p:nvPr>
            <p:ph type="title"/>
          </p:nvPr>
        </p:nvSpPr>
        <p:spPr>
          <a:xfrm>
            <a:off x="745067" y="571500"/>
            <a:ext cx="7467600" cy="1143000"/>
          </a:xfrm>
        </p:spPr>
        <p:txBody>
          <a:bodyPr/>
          <a:lstStyle/>
          <a:p>
            <a:pPr algn="ctr"/>
            <a:r>
              <a:rPr lang="uk-UA" b="1" dirty="0">
                <a:solidFill>
                  <a:srgbClr val="FF0000"/>
                </a:solidFill>
                <a:latin typeface="Bookman Old Style" panose="02050604050505020204" pitchFamily="18" charset="0"/>
              </a:rPr>
              <a:t>7 основних технік </a:t>
            </a:r>
            <a:r>
              <a:rPr lang="uk-UA" b="1" dirty="0" err="1">
                <a:solidFill>
                  <a:srgbClr val="FF0000"/>
                </a:solidFill>
                <a:latin typeface="Bookman Old Style" panose="02050604050505020204" pitchFamily="18" charset="0"/>
              </a:rPr>
              <a:t>газлайтингу</a:t>
            </a:r>
            <a:endParaRPr lang="uk-UA" b="1" dirty="0">
              <a:solidFill>
                <a:srgbClr val="FF0000"/>
              </a:solidFill>
              <a:latin typeface="Bookman Old Style" panose="02050604050505020204" pitchFamily="18" charset="0"/>
            </a:endParaRPr>
          </a:p>
        </p:txBody>
      </p:sp>
      <p:pic>
        <p:nvPicPr>
          <p:cNvPr id="3074" name="Picture 2" descr="Газлайтинг - свет, который не освещает. Как можно подвергнуться  психологическому насилию? | YOUR">
            <a:extLst>
              <a:ext uri="{FF2B5EF4-FFF2-40B4-BE49-F238E27FC236}">
                <a16:creationId xmlns:a16="http://schemas.microsoft.com/office/drawing/2014/main" id="{2F90EC94-D2CB-3D4E-B457-3B25AE06A569}"/>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7315200"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876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0A5D5A-4FC5-1A4C-A1E1-9077E0053B66}"/>
              </a:ext>
            </a:extLst>
          </p:cNvPr>
          <p:cNvSpPr>
            <a:spLocks noGrp="1"/>
          </p:cNvSpPr>
          <p:nvPr>
            <p:ph type="title"/>
          </p:nvPr>
        </p:nvSpPr>
        <p:spPr>
          <a:xfrm>
            <a:off x="647826" y="292888"/>
            <a:ext cx="7848348" cy="762000"/>
          </a:xfrm>
        </p:spPr>
        <p:txBody>
          <a:bodyPr/>
          <a:lstStyle/>
          <a:p>
            <a:pPr algn="ctr"/>
            <a:r>
              <a:rPr lang="uk-UA" b="1" dirty="0">
                <a:solidFill>
                  <a:srgbClr val="FF0000"/>
                </a:solidFill>
                <a:latin typeface="Bookman Old Style" panose="02050604050505020204" pitchFamily="18" charset="0"/>
              </a:rPr>
              <a:t>1. Заперечення подій та фактів</a:t>
            </a:r>
          </a:p>
        </p:txBody>
      </p:sp>
      <p:pic>
        <p:nvPicPr>
          <p:cNvPr id="5126" name="Picture 6" descr="Нас там нет">
            <a:extLst>
              <a:ext uri="{FF2B5EF4-FFF2-40B4-BE49-F238E27FC236}">
                <a16:creationId xmlns:a16="http://schemas.microsoft.com/office/drawing/2014/main" id="{8A6D64F6-1196-3140-881A-33AFE9729E80}"/>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6362574" cy="334548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Путин о Навальном: «У нас нет обычая кого-либо убивать»">
            <a:extLst>
              <a:ext uri="{FF2B5EF4-FFF2-40B4-BE49-F238E27FC236}">
                <a16:creationId xmlns:a16="http://schemas.microsoft.com/office/drawing/2014/main" id="{7A036AC7-D3F9-B648-999D-8A54E8130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668" y="3829750"/>
            <a:ext cx="5410199" cy="283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3863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D2B675-D46D-D54B-9AB9-16F4742FF91A}"/>
              </a:ext>
            </a:extLst>
          </p:cNvPr>
          <p:cNvSpPr>
            <a:spLocks noGrp="1"/>
          </p:cNvSpPr>
          <p:nvPr>
            <p:ph type="title"/>
          </p:nvPr>
        </p:nvSpPr>
        <p:spPr>
          <a:xfrm>
            <a:off x="990600" y="140505"/>
            <a:ext cx="7467600" cy="916114"/>
          </a:xfrm>
        </p:spPr>
        <p:txBody>
          <a:bodyPr/>
          <a:lstStyle/>
          <a:p>
            <a:pPr algn="ctr"/>
            <a:r>
              <a:rPr lang="uk-UA" b="1" dirty="0">
                <a:solidFill>
                  <a:srgbClr val="FF0000"/>
                </a:solidFill>
                <a:latin typeface="Bookman Old Style" panose="02050604050505020204" pitchFamily="18" charset="0"/>
              </a:rPr>
              <a:t>2. Знецінення почуттів</a:t>
            </a:r>
          </a:p>
        </p:txBody>
      </p:sp>
      <p:pic>
        <p:nvPicPr>
          <p:cNvPr id="6146" name="Picture 2" descr="Дитинство і війна: щодня в Україні гине двоє дітей. Деякі стали героями -  BBC News Україна">
            <a:extLst>
              <a:ext uri="{FF2B5EF4-FFF2-40B4-BE49-F238E27FC236}">
                <a16:creationId xmlns:a16="http://schemas.microsoft.com/office/drawing/2014/main" id="{6C6262CE-1837-704C-995B-225C8BDB66E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 y="1405467"/>
            <a:ext cx="4495800" cy="251764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БФ «Діти героїв» допомагає дітям до 18 років, які втратили батьків на війні  / Полтавщина">
            <a:extLst>
              <a:ext uri="{FF2B5EF4-FFF2-40B4-BE49-F238E27FC236}">
                <a16:creationId xmlns:a16="http://schemas.microsoft.com/office/drawing/2014/main" id="{56BB7868-88EB-DE49-979F-3A0CA8DCA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1200"/>
            <a:ext cx="4456007"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ОГП: через війну Росії проти України загинули вже 148 дітей">
            <a:extLst>
              <a:ext uri="{FF2B5EF4-FFF2-40B4-BE49-F238E27FC236}">
                <a16:creationId xmlns:a16="http://schemas.microsoft.com/office/drawing/2014/main" id="{018D5706-AEA5-5342-B535-25179CF2E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21896"/>
            <a:ext cx="5140117"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109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F94ABC-4C56-7548-BDAB-96A0D853896B}"/>
              </a:ext>
            </a:extLst>
          </p:cNvPr>
          <p:cNvSpPr>
            <a:spLocks noGrp="1"/>
          </p:cNvSpPr>
          <p:nvPr>
            <p:ph type="title"/>
          </p:nvPr>
        </p:nvSpPr>
        <p:spPr>
          <a:xfrm>
            <a:off x="838200" y="228600"/>
            <a:ext cx="7467600" cy="655638"/>
          </a:xfrm>
        </p:spPr>
        <p:txBody>
          <a:bodyPr/>
          <a:lstStyle/>
          <a:p>
            <a:pPr algn="ctr"/>
            <a:r>
              <a:rPr lang="uk-UA" b="1" dirty="0">
                <a:solidFill>
                  <a:srgbClr val="FF0000"/>
                </a:solidFill>
                <a:latin typeface="Bookman Old Style" panose="02050604050505020204" pitchFamily="18" charset="0"/>
              </a:rPr>
              <a:t>3. Підміна інтерпретацій</a:t>
            </a:r>
          </a:p>
        </p:txBody>
      </p:sp>
      <p:pic>
        <p:nvPicPr>
          <p:cNvPr id="7170" name="Picture 2" descr="Что сказал Владимир Путин в торжественной речи в честь Дня Победы">
            <a:extLst>
              <a:ext uri="{FF2B5EF4-FFF2-40B4-BE49-F238E27FC236}">
                <a16:creationId xmlns:a16="http://schemas.microsoft.com/office/drawing/2014/main" id="{E23F2DCE-E19F-D743-B99D-F668F8F64B27}"/>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149826" y="857250"/>
            <a:ext cx="523875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Мобилизация на Донбассе: кого забирают в армию">
            <a:extLst>
              <a:ext uri="{FF2B5EF4-FFF2-40B4-BE49-F238E27FC236}">
                <a16:creationId xmlns:a16="http://schemas.microsoft.com/office/drawing/2014/main" id="{98949623-8FB9-664E-9F37-CABD66E58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13" y="3635639"/>
            <a:ext cx="4198761" cy="314907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Специальная военная операция России: 3 этапа освобождения Украины | Евразия  эксперт">
            <a:extLst>
              <a:ext uri="{FF2B5EF4-FFF2-40B4-BE49-F238E27FC236}">
                <a16:creationId xmlns:a16="http://schemas.microsoft.com/office/drawing/2014/main" id="{42585B6E-00DD-764A-9886-A7A0ADAD48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074" y="3924300"/>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2199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6C18D56-0ACA-9048-A5FF-7460525578FE}"/>
              </a:ext>
            </a:extLst>
          </p:cNvPr>
          <p:cNvSpPr>
            <a:spLocks noGrp="1"/>
          </p:cNvSpPr>
          <p:nvPr>
            <p:ph sz="quarter" idx="1"/>
          </p:nvPr>
        </p:nvSpPr>
        <p:spPr>
          <a:xfrm>
            <a:off x="152400" y="16933"/>
            <a:ext cx="8966200" cy="3124200"/>
          </a:xfrm>
        </p:spPr>
        <p:txBody>
          <a:bodyPr>
            <a:normAutofit/>
          </a:bodyPr>
          <a:lstStyle/>
          <a:p>
            <a:pPr marL="0" indent="0">
              <a:buNone/>
            </a:pPr>
            <a:r>
              <a:rPr lang="ru-RU" sz="2000" b="1" dirty="0">
                <a:solidFill>
                  <a:srgbClr val="002060"/>
                </a:solidFill>
              </a:rPr>
              <a:t>У </a:t>
            </a:r>
            <a:r>
              <a:rPr lang="ru-RU" sz="2000" b="1" dirty="0" err="1">
                <a:solidFill>
                  <a:srgbClr val="002060"/>
                </a:solidFill>
              </a:rPr>
              <a:t>посланні</a:t>
            </a:r>
            <a:r>
              <a:rPr lang="ru-RU" sz="2000" b="1" dirty="0">
                <a:solidFill>
                  <a:srgbClr val="002060"/>
                </a:solidFill>
              </a:rPr>
              <a:t> </a:t>
            </a:r>
            <a:r>
              <a:rPr lang="ru-RU" sz="2000" b="1" dirty="0" err="1">
                <a:solidFill>
                  <a:srgbClr val="002060"/>
                </a:solidFill>
              </a:rPr>
              <a:t>федеральним</a:t>
            </a:r>
            <a:r>
              <a:rPr lang="ru-RU" sz="2000" b="1" dirty="0">
                <a:solidFill>
                  <a:srgbClr val="002060"/>
                </a:solidFill>
              </a:rPr>
              <a:t> </a:t>
            </a:r>
            <a:r>
              <a:rPr lang="ru-RU" sz="2000" b="1" dirty="0" err="1">
                <a:solidFill>
                  <a:srgbClr val="002060"/>
                </a:solidFill>
              </a:rPr>
              <a:t>зборам</a:t>
            </a:r>
            <a:r>
              <a:rPr lang="ru-RU" sz="2000" b="1" dirty="0">
                <a:solidFill>
                  <a:srgbClr val="002060"/>
                </a:solidFill>
              </a:rPr>
              <a:t> </a:t>
            </a:r>
            <a:r>
              <a:rPr lang="ru-RU" sz="2000" b="1" dirty="0" err="1">
                <a:solidFill>
                  <a:srgbClr val="002060"/>
                </a:solidFill>
              </a:rPr>
              <a:t>рф</a:t>
            </a:r>
            <a:r>
              <a:rPr lang="ru-RU" sz="2000" b="1" dirty="0">
                <a:solidFill>
                  <a:srgbClr val="002060"/>
                </a:solidFill>
              </a:rPr>
              <a:t> </a:t>
            </a:r>
            <a:r>
              <a:rPr lang="ru-RU" sz="2000" b="1" dirty="0" err="1">
                <a:solidFill>
                  <a:srgbClr val="002060"/>
                </a:solidFill>
              </a:rPr>
              <a:t>від</a:t>
            </a:r>
            <a:r>
              <a:rPr lang="ru-RU" sz="2000" b="1" dirty="0">
                <a:solidFill>
                  <a:srgbClr val="002060"/>
                </a:solidFill>
              </a:rPr>
              <a:t> 25 </a:t>
            </a:r>
            <a:r>
              <a:rPr lang="ru-RU" sz="2000" b="1" dirty="0" err="1">
                <a:solidFill>
                  <a:srgbClr val="002060"/>
                </a:solidFill>
              </a:rPr>
              <a:t>квітня</a:t>
            </a:r>
            <a:r>
              <a:rPr lang="ru-RU" sz="2000" b="1" dirty="0">
                <a:solidFill>
                  <a:srgbClr val="002060"/>
                </a:solidFill>
              </a:rPr>
              <a:t> 2005 року </a:t>
            </a:r>
            <a:r>
              <a:rPr lang="ru-RU" sz="2000" b="1" dirty="0" err="1">
                <a:solidFill>
                  <a:srgbClr val="002060"/>
                </a:solidFill>
              </a:rPr>
              <a:t>путін</a:t>
            </a:r>
            <a:r>
              <a:rPr lang="ru-RU" sz="2000" b="1" dirty="0">
                <a:solidFill>
                  <a:srgbClr val="002060"/>
                </a:solidFill>
              </a:rPr>
              <a:t> </a:t>
            </a:r>
            <a:r>
              <a:rPr lang="ru-RU" sz="2000" b="1" dirty="0" err="1">
                <a:solidFill>
                  <a:srgbClr val="002060"/>
                </a:solidFill>
              </a:rPr>
              <a:t>згадав</a:t>
            </a:r>
            <a:r>
              <a:rPr lang="ru-RU" sz="2000" b="1" dirty="0">
                <a:solidFill>
                  <a:srgbClr val="002060"/>
                </a:solidFill>
              </a:rPr>
              <a:t>, «як </a:t>
            </a:r>
            <a:r>
              <a:rPr lang="ru-RU" sz="2000" b="1" dirty="0" err="1">
                <a:solidFill>
                  <a:srgbClr val="002060"/>
                </a:solidFill>
              </a:rPr>
              <a:t>зароджувалася</a:t>
            </a:r>
            <a:r>
              <a:rPr lang="ru-RU" sz="2000" b="1" dirty="0">
                <a:solidFill>
                  <a:srgbClr val="002060"/>
                </a:solidFill>
              </a:rPr>
              <a:t> </a:t>
            </a:r>
            <a:r>
              <a:rPr lang="ru-RU" sz="2000" b="1" dirty="0" err="1">
                <a:solidFill>
                  <a:srgbClr val="002060"/>
                </a:solidFill>
              </a:rPr>
              <a:t>новітня</a:t>
            </a:r>
            <a:r>
              <a:rPr lang="ru-RU" sz="2000" b="1" dirty="0">
                <a:solidFill>
                  <a:srgbClr val="002060"/>
                </a:solidFill>
              </a:rPr>
              <a:t> </a:t>
            </a:r>
            <a:r>
              <a:rPr lang="ru-RU" sz="2000" b="1" dirty="0" err="1">
                <a:solidFill>
                  <a:srgbClr val="002060"/>
                </a:solidFill>
              </a:rPr>
              <a:t>російська</a:t>
            </a:r>
            <a:r>
              <a:rPr lang="ru-RU" sz="2000" b="1" dirty="0">
                <a:solidFill>
                  <a:srgbClr val="002060"/>
                </a:solidFill>
              </a:rPr>
              <a:t> </a:t>
            </a:r>
            <a:r>
              <a:rPr lang="ru-RU" sz="2000" b="1" dirty="0" err="1">
                <a:solidFill>
                  <a:srgbClr val="002060"/>
                </a:solidFill>
              </a:rPr>
              <a:t>історія</a:t>
            </a:r>
            <a:r>
              <a:rPr lang="ru-RU" sz="2000" b="1" dirty="0">
                <a:solidFill>
                  <a:srgbClr val="002060"/>
                </a:solidFill>
              </a:rPr>
              <a:t>» і </a:t>
            </a:r>
            <a:r>
              <a:rPr lang="ru-RU" sz="2000" b="1" dirty="0" err="1">
                <a:solidFill>
                  <a:srgbClr val="002060"/>
                </a:solidFill>
              </a:rPr>
              <a:t>визнав</a:t>
            </a:r>
            <a:r>
              <a:rPr lang="ru-RU" sz="2000" b="1" dirty="0">
                <a:solidFill>
                  <a:srgbClr val="002060"/>
                </a:solidFill>
              </a:rPr>
              <a:t>: «Крах </a:t>
            </a:r>
            <a:r>
              <a:rPr lang="ru-RU" sz="2000" b="1" dirty="0" err="1">
                <a:solidFill>
                  <a:srgbClr val="002060"/>
                </a:solidFill>
              </a:rPr>
              <a:t>Радянського</a:t>
            </a:r>
            <a:r>
              <a:rPr lang="ru-RU" sz="2000" b="1" dirty="0">
                <a:solidFill>
                  <a:srgbClr val="002060"/>
                </a:solidFill>
              </a:rPr>
              <a:t> Союзу </a:t>
            </a:r>
            <a:r>
              <a:rPr lang="ru-RU" sz="2000" b="1" dirty="0" err="1">
                <a:solidFill>
                  <a:srgbClr val="002060"/>
                </a:solidFill>
              </a:rPr>
              <a:t>був</a:t>
            </a:r>
            <a:r>
              <a:rPr lang="ru-RU" sz="2000" b="1" dirty="0">
                <a:solidFill>
                  <a:srgbClr val="002060"/>
                </a:solidFill>
              </a:rPr>
              <a:t> </a:t>
            </a:r>
            <a:r>
              <a:rPr lang="ru-RU" sz="2000" b="1" dirty="0" err="1">
                <a:solidFill>
                  <a:srgbClr val="002060"/>
                </a:solidFill>
              </a:rPr>
              <a:t>найбільшою</a:t>
            </a:r>
            <a:r>
              <a:rPr lang="ru-RU" sz="2000" b="1" dirty="0">
                <a:solidFill>
                  <a:srgbClr val="002060"/>
                </a:solidFill>
              </a:rPr>
              <a:t> </a:t>
            </a:r>
            <a:r>
              <a:rPr lang="ru-RU" sz="2000" b="1" dirty="0" err="1">
                <a:solidFill>
                  <a:srgbClr val="002060"/>
                </a:solidFill>
              </a:rPr>
              <a:t>геополітичною</a:t>
            </a:r>
            <a:r>
              <a:rPr lang="ru-RU" sz="2000" b="1" dirty="0">
                <a:solidFill>
                  <a:srgbClr val="002060"/>
                </a:solidFill>
              </a:rPr>
              <a:t> катастрофою </a:t>
            </a:r>
            <a:r>
              <a:rPr lang="ru-RU" sz="2000" b="1" dirty="0" err="1">
                <a:solidFill>
                  <a:srgbClr val="002060"/>
                </a:solidFill>
              </a:rPr>
              <a:t>століття</a:t>
            </a:r>
            <a:r>
              <a:rPr lang="ru-RU" sz="2000" b="1" dirty="0">
                <a:solidFill>
                  <a:srgbClr val="002060"/>
                </a:solidFill>
              </a:rPr>
              <a:t>. Для </a:t>
            </a:r>
            <a:r>
              <a:rPr lang="ru-RU" sz="2000" b="1" dirty="0" err="1">
                <a:solidFill>
                  <a:srgbClr val="002060"/>
                </a:solidFill>
              </a:rPr>
              <a:t>російського</a:t>
            </a:r>
            <a:r>
              <a:rPr lang="ru-RU" sz="2000" b="1" dirty="0">
                <a:solidFill>
                  <a:srgbClr val="002060"/>
                </a:solidFill>
              </a:rPr>
              <a:t> ж народу </a:t>
            </a:r>
            <a:r>
              <a:rPr lang="ru-RU" sz="2000" b="1" dirty="0" err="1">
                <a:solidFill>
                  <a:srgbClr val="002060"/>
                </a:solidFill>
              </a:rPr>
              <a:t>він</a:t>
            </a:r>
            <a:r>
              <a:rPr lang="ru-RU" sz="2000" b="1" dirty="0">
                <a:solidFill>
                  <a:srgbClr val="002060"/>
                </a:solidFill>
              </a:rPr>
              <a:t> став </a:t>
            </a:r>
            <a:r>
              <a:rPr lang="ru-RU" sz="2000" b="1" dirty="0" err="1">
                <a:solidFill>
                  <a:srgbClr val="002060"/>
                </a:solidFill>
              </a:rPr>
              <a:t>справжньою</a:t>
            </a:r>
            <a:r>
              <a:rPr lang="ru-RU" sz="2000" b="1" dirty="0">
                <a:solidFill>
                  <a:srgbClr val="002060"/>
                </a:solidFill>
              </a:rPr>
              <a:t> драмою. Десятки </a:t>
            </a:r>
            <a:r>
              <a:rPr lang="ru-RU" sz="2000" b="1" dirty="0" err="1">
                <a:solidFill>
                  <a:srgbClr val="002060"/>
                </a:solidFill>
              </a:rPr>
              <a:t>мільйонів</a:t>
            </a:r>
            <a:r>
              <a:rPr lang="ru-RU" sz="2000" b="1" dirty="0">
                <a:solidFill>
                  <a:srgbClr val="002060"/>
                </a:solidFill>
              </a:rPr>
              <a:t> наших </a:t>
            </a:r>
            <a:r>
              <a:rPr lang="ru-RU" sz="2000" b="1" dirty="0" err="1">
                <a:solidFill>
                  <a:srgbClr val="002060"/>
                </a:solidFill>
              </a:rPr>
              <a:t>співгромадян</a:t>
            </a:r>
            <a:r>
              <a:rPr lang="ru-RU" sz="2000" b="1" dirty="0">
                <a:solidFill>
                  <a:srgbClr val="002060"/>
                </a:solidFill>
              </a:rPr>
              <a:t> і </a:t>
            </a:r>
            <a:r>
              <a:rPr lang="ru-RU" sz="2000" b="1" dirty="0" err="1">
                <a:solidFill>
                  <a:srgbClr val="002060"/>
                </a:solidFill>
              </a:rPr>
              <a:t>співвітчизників</a:t>
            </a:r>
            <a:r>
              <a:rPr lang="ru-RU" sz="2000" b="1" dirty="0">
                <a:solidFill>
                  <a:srgbClr val="002060"/>
                </a:solidFill>
              </a:rPr>
              <a:t> </a:t>
            </a:r>
            <a:r>
              <a:rPr lang="ru-RU" sz="2000" b="1" dirty="0" err="1">
                <a:solidFill>
                  <a:srgbClr val="002060"/>
                </a:solidFill>
              </a:rPr>
              <a:t>опинилися</a:t>
            </a:r>
            <a:r>
              <a:rPr lang="ru-RU" sz="2000" b="1" dirty="0">
                <a:solidFill>
                  <a:srgbClr val="002060"/>
                </a:solidFill>
              </a:rPr>
              <a:t> за межами </a:t>
            </a:r>
            <a:r>
              <a:rPr lang="ru-RU" sz="2000" b="1" dirty="0" err="1">
                <a:solidFill>
                  <a:srgbClr val="002060"/>
                </a:solidFill>
              </a:rPr>
              <a:t>російської</a:t>
            </a:r>
            <a:r>
              <a:rPr lang="ru-RU" sz="2000" b="1" dirty="0">
                <a:solidFill>
                  <a:srgbClr val="002060"/>
                </a:solidFill>
              </a:rPr>
              <a:t> </a:t>
            </a:r>
            <a:r>
              <a:rPr lang="ru-RU" sz="2000" b="1" dirty="0" err="1">
                <a:solidFill>
                  <a:srgbClr val="002060"/>
                </a:solidFill>
              </a:rPr>
              <a:t>території</a:t>
            </a:r>
            <a:r>
              <a:rPr lang="ru-RU" sz="2000" b="1" dirty="0">
                <a:solidFill>
                  <a:srgbClr val="002060"/>
                </a:solidFill>
              </a:rPr>
              <a:t>. </a:t>
            </a:r>
            <a:r>
              <a:rPr lang="ru-RU" sz="2000" b="1" dirty="0" err="1">
                <a:solidFill>
                  <a:srgbClr val="002060"/>
                </a:solidFill>
              </a:rPr>
              <a:t>Епідемія</a:t>
            </a:r>
            <a:r>
              <a:rPr lang="ru-RU" sz="2000" b="1" dirty="0">
                <a:solidFill>
                  <a:srgbClr val="002060"/>
                </a:solidFill>
              </a:rPr>
              <a:t> </a:t>
            </a:r>
            <a:r>
              <a:rPr lang="ru-RU" sz="2000" b="1" dirty="0" err="1">
                <a:solidFill>
                  <a:srgbClr val="002060"/>
                </a:solidFill>
              </a:rPr>
              <a:t>розпаду</a:t>
            </a:r>
            <a:r>
              <a:rPr lang="ru-RU" sz="2000" b="1" dirty="0">
                <a:solidFill>
                  <a:srgbClr val="002060"/>
                </a:solidFill>
              </a:rPr>
              <a:t> до того ж </a:t>
            </a:r>
            <a:r>
              <a:rPr lang="ru-RU" sz="2000" b="1" dirty="0" err="1">
                <a:solidFill>
                  <a:srgbClr val="002060"/>
                </a:solidFill>
              </a:rPr>
              <a:t>перекинулася</a:t>
            </a:r>
            <a:r>
              <a:rPr lang="ru-RU" sz="2000" b="1" dirty="0">
                <a:solidFill>
                  <a:srgbClr val="002060"/>
                </a:solidFill>
              </a:rPr>
              <a:t> на саму </a:t>
            </a:r>
            <a:r>
              <a:rPr lang="ru-RU" sz="2000" b="1" dirty="0" err="1">
                <a:solidFill>
                  <a:srgbClr val="002060"/>
                </a:solidFill>
              </a:rPr>
              <a:t>росію</a:t>
            </a:r>
            <a:r>
              <a:rPr lang="ru-RU" sz="2000" b="1" dirty="0">
                <a:solidFill>
                  <a:srgbClr val="002060"/>
                </a:solidFill>
              </a:rPr>
              <a:t>…».</a:t>
            </a:r>
            <a:endParaRPr lang="uk-UA" sz="2000" b="1" dirty="0">
              <a:solidFill>
                <a:srgbClr val="002060"/>
              </a:solidFill>
            </a:endParaRPr>
          </a:p>
        </p:txBody>
      </p:sp>
      <p:pic>
        <p:nvPicPr>
          <p:cNvPr id="10242" name="Picture 2" descr="путін підтвердив звання самозванця-історика">
            <a:extLst>
              <a:ext uri="{FF2B5EF4-FFF2-40B4-BE49-F238E27FC236}">
                <a16:creationId xmlns:a16="http://schemas.microsoft.com/office/drawing/2014/main" id="{7BE32DD7-D92A-2545-B30B-8969CD9E19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704"/>
          <a:stretch/>
        </p:blipFill>
        <p:spPr bwMode="auto">
          <a:xfrm>
            <a:off x="635000" y="2667000"/>
            <a:ext cx="8001000" cy="4174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496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6E03CA-47E0-5B49-9F4F-FDC98651E815}"/>
              </a:ext>
            </a:extLst>
          </p:cNvPr>
          <p:cNvSpPr>
            <a:spLocks noGrp="1"/>
          </p:cNvSpPr>
          <p:nvPr>
            <p:ph type="title"/>
          </p:nvPr>
        </p:nvSpPr>
        <p:spPr>
          <a:xfrm>
            <a:off x="804333" y="304800"/>
            <a:ext cx="7467600" cy="851028"/>
          </a:xfrm>
        </p:spPr>
        <p:txBody>
          <a:bodyPr/>
          <a:lstStyle/>
          <a:p>
            <a:pPr algn="ctr"/>
            <a:r>
              <a:rPr lang="uk-UA" b="1" dirty="0">
                <a:solidFill>
                  <a:srgbClr val="FF0000"/>
                </a:solidFill>
                <a:latin typeface="Bookman Old Style" panose="02050604050505020204" pitchFamily="18" charset="0"/>
              </a:rPr>
              <a:t>4. Критика змісту</a:t>
            </a:r>
          </a:p>
        </p:txBody>
      </p:sp>
      <p:sp>
        <p:nvSpPr>
          <p:cNvPr id="3" name="Объект 2">
            <a:extLst>
              <a:ext uri="{FF2B5EF4-FFF2-40B4-BE49-F238E27FC236}">
                <a16:creationId xmlns:a16="http://schemas.microsoft.com/office/drawing/2014/main" id="{63BA3263-1A14-0942-8BD7-7CD743DA5CA5}"/>
              </a:ext>
            </a:extLst>
          </p:cNvPr>
          <p:cNvSpPr>
            <a:spLocks noGrp="1"/>
          </p:cNvSpPr>
          <p:nvPr>
            <p:ph sz="quarter" idx="1"/>
          </p:nvPr>
        </p:nvSpPr>
        <p:spPr>
          <a:xfrm>
            <a:off x="838200" y="1417638"/>
            <a:ext cx="7467600" cy="4873752"/>
          </a:xfrm>
        </p:spPr>
        <p:txBody>
          <a:bodyPr/>
          <a:lstStyle/>
          <a:p>
            <a:pPr marL="0" indent="0" algn="just">
              <a:buNone/>
            </a:pPr>
            <a:r>
              <a:rPr lang="ru-RU" b="1" i="1" dirty="0" err="1"/>
              <a:t>Заява</a:t>
            </a:r>
            <a:r>
              <a:rPr lang="ru-RU" b="1" i="1" dirty="0"/>
              <a:t> </a:t>
            </a:r>
            <a:r>
              <a:rPr lang="ru-RU" b="1" i="1" dirty="0" err="1">
                <a:solidFill>
                  <a:srgbClr val="002060"/>
                </a:solidFill>
              </a:rPr>
              <a:t>путіна</a:t>
            </a:r>
            <a:r>
              <a:rPr lang="ru-RU" b="1" i="1" dirty="0"/>
              <a:t>:</a:t>
            </a:r>
            <a:r>
              <a:rPr lang="ru-RU" i="1" dirty="0"/>
              <a:t> "Обстоятельства требуют от нас решительных и незамедлительных действий. Народные республики Донбасса обратились к России с просьбой о помощи. В связи с этим в соответствии со статьей 51 части 7 устава ООН с санкции Совета Федерации России и во исполнение ратифицированных Федеральным собранием 22 февраля сего года договоров о дружбе и взаимопомощи с Донецкой народной республикой и Луганской народной республикой мною принято решение о проведении специальной военной операции"</a:t>
            </a:r>
            <a:endParaRPr lang="uk-UA" i="1" dirty="0"/>
          </a:p>
        </p:txBody>
      </p:sp>
    </p:spTree>
    <p:extLst>
      <p:ext uri="{BB962C8B-B14F-4D97-AF65-F5344CB8AC3E}">
        <p14:creationId xmlns:p14="http://schemas.microsoft.com/office/powerpoint/2010/main" val="1904336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194" name="Picture 2" descr="Путин присоединил к России новые территории. Как реагируют в мире -  Газета.Ru">
            <a:extLst>
              <a:ext uri="{FF2B5EF4-FFF2-40B4-BE49-F238E27FC236}">
                <a16:creationId xmlns:a16="http://schemas.microsoft.com/office/drawing/2014/main" id="{8C68FBD4-6F8C-D14E-B82D-8EF4A124BA13}"/>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7924800" cy="527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797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6B6802-6AF4-A446-A689-6AB2F50D0E34}"/>
              </a:ext>
            </a:extLst>
          </p:cNvPr>
          <p:cNvSpPr>
            <a:spLocks noGrp="1"/>
          </p:cNvSpPr>
          <p:nvPr>
            <p:ph type="title"/>
          </p:nvPr>
        </p:nvSpPr>
        <p:spPr>
          <a:xfrm>
            <a:off x="685800" y="152400"/>
            <a:ext cx="7467600" cy="655638"/>
          </a:xfrm>
        </p:spPr>
        <p:txBody>
          <a:bodyPr/>
          <a:lstStyle/>
          <a:p>
            <a:pPr algn="ctr"/>
            <a:r>
              <a:rPr lang="uk-UA" b="1" dirty="0">
                <a:solidFill>
                  <a:srgbClr val="FF0000"/>
                </a:solidFill>
                <a:latin typeface="Bookman Old Style" panose="02050604050505020204" pitchFamily="18" charset="0"/>
              </a:rPr>
              <a:t>5. Применшення значення</a:t>
            </a:r>
          </a:p>
        </p:txBody>
      </p:sp>
      <p:pic>
        <p:nvPicPr>
          <p:cNvPr id="9218" name="Picture 2" descr="Шойгу у 9 разів применшив втрати РФ у війні проти України: у такі цифри не повірили навіть пропагандисти">
            <a:extLst>
              <a:ext uri="{FF2B5EF4-FFF2-40B4-BE49-F238E27FC236}">
                <a16:creationId xmlns:a16="http://schemas.microsoft.com/office/drawing/2014/main" id="{7C412FC7-9966-414E-ABED-5236CEC837A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94267" y="990600"/>
            <a:ext cx="7467600" cy="35494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362DEE0-4C15-7145-959D-D45C85054360}"/>
              </a:ext>
            </a:extLst>
          </p:cNvPr>
          <p:cNvSpPr txBox="1"/>
          <p:nvPr/>
        </p:nvSpPr>
        <p:spPr>
          <a:xfrm>
            <a:off x="190500" y="4722576"/>
            <a:ext cx="8763000" cy="2031325"/>
          </a:xfrm>
          <a:prstGeom prst="rect">
            <a:avLst/>
          </a:prstGeom>
          <a:noFill/>
        </p:spPr>
        <p:txBody>
          <a:bodyPr wrap="square">
            <a:spAutoFit/>
          </a:bodyPr>
          <a:lstStyle/>
          <a:p>
            <a:r>
              <a:rPr lang="ru-RU" b="1" dirty="0">
                <a:solidFill>
                  <a:srgbClr val="002060"/>
                </a:solidFill>
                <a:latin typeface="Bookman Old Style" panose="02050604050505020204" pitchFamily="18" charset="0"/>
              </a:rPr>
              <a:t>«</a:t>
            </a:r>
            <a:r>
              <a:rPr lang="ru-RU" b="1" dirty="0" err="1">
                <a:solidFill>
                  <a:srgbClr val="002060"/>
                </a:solidFill>
                <a:latin typeface="Bookman Old Style" panose="02050604050505020204" pitchFamily="18" charset="0"/>
              </a:rPr>
              <a:t>Наші</a:t>
            </a:r>
            <a:r>
              <a:rPr lang="ru-RU" b="1" dirty="0">
                <a:solidFill>
                  <a:srgbClr val="002060"/>
                </a:solidFill>
                <a:latin typeface="Bookman Old Style" panose="02050604050505020204" pitchFamily="18" charset="0"/>
              </a:rPr>
              <a:t> </a:t>
            </a:r>
            <a:r>
              <a:rPr lang="ru-RU" b="1" dirty="0" err="1">
                <a:solidFill>
                  <a:srgbClr val="002060"/>
                </a:solidFill>
                <a:latin typeface="Bookman Old Style" panose="02050604050505020204" pitchFamily="18" charset="0"/>
              </a:rPr>
              <a:t>втрати</a:t>
            </a:r>
            <a:r>
              <a:rPr lang="ru-RU" b="1" dirty="0">
                <a:solidFill>
                  <a:srgbClr val="002060"/>
                </a:solidFill>
                <a:latin typeface="Bookman Old Style" panose="02050604050505020204" pitchFamily="18" charset="0"/>
              </a:rPr>
              <a:t> на </a:t>
            </a:r>
            <a:r>
              <a:rPr lang="ru-RU" b="1" dirty="0" err="1">
                <a:solidFill>
                  <a:srgbClr val="002060"/>
                </a:solidFill>
                <a:latin typeface="Bookman Old Style" panose="02050604050505020204" pitchFamily="18" charset="0"/>
              </a:rPr>
              <a:t>сьогодні</a:t>
            </a:r>
            <a:r>
              <a:rPr lang="ru-RU" b="1" dirty="0">
                <a:solidFill>
                  <a:srgbClr val="002060"/>
                </a:solidFill>
                <a:latin typeface="Bookman Old Style" panose="02050604050505020204" pitchFamily="18" charset="0"/>
              </a:rPr>
              <a:t> </a:t>
            </a:r>
            <a:r>
              <a:rPr lang="ru-RU" b="1" dirty="0" err="1">
                <a:solidFill>
                  <a:srgbClr val="002060"/>
                </a:solidFill>
                <a:latin typeface="Bookman Old Style" panose="02050604050505020204" pitchFamily="18" charset="0"/>
              </a:rPr>
              <a:t>загиблими</a:t>
            </a:r>
            <a:r>
              <a:rPr lang="ru-RU" b="1" dirty="0">
                <a:solidFill>
                  <a:srgbClr val="002060"/>
                </a:solidFill>
                <a:latin typeface="Bookman Old Style" panose="02050604050505020204" pitchFamily="18" charset="0"/>
              </a:rPr>
              <a:t> – 5937 людей. Тут не </a:t>
            </a:r>
            <a:r>
              <a:rPr lang="ru-RU" b="1" dirty="0" err="1">
                <a:solidFill>
                  <a:srgbClr val="002060"/>
                </a:solidFill>
                <a:latin typeface="Bookman Old Style" panose="02050604050505020204" pitchFamily="18" charset="0"/>
              </a:rPr>
              <a:t>можу</a:t>
            </a:r>
            <a:r>
              <a:rPr lang="ru-RU" b="1" dirty="0">
                <a:solidFill>
                  <a:srgbClr val="002060"/>
                </a:solidFill>
                <a:latin typeface="Bookman Old Style" panose="02050604050505020204" pitchFamily="18" charset="0"/>
              </a:rPr>
              <a:t> </a:t>
            </a:r>
            <a:r>
              <a:rPr lang="ru-RU" b="1" dirty="0" err="1">
                <a:solidFill>
                  <a:srgbClr val="002060"/>
                </a:solidFill>
                <a:latin typeface="Bookman Old Style" panose="02050604050505020204" pitchFamily="18" charset="0"/>
              </a:rPr>
              <a:t>ще</a:t>
            </a:r>
            <a:r>
              <a:rPr lang="ru-RU" b="1" dirty="0">
                <a:solidFill>
                  <a:srgbClr val="002060"/>
                </a:solidFill>
                <a:latin typeface="Bookman Old Style" panose="02050604050505020204" pitchFamily="18" charset="0"/>
              </a:rPr>
              <a:t> раз не </a:t>
            </a:r>
            <a:r>
              <a:rPr lang="ru-RU" b="1" dirty="0" err="1">
                <a:solidFill>
                  <a:srgbClr val="002060"/>
                </a:solidFill>
                <a:latin typeface="Bookman Old Style" panose="02050604050505020204" pitchFamily="18" charset="0"/>
              </a:rPr>
              <a:t>відзначити</a:t>
            </a:r>
            <a:r>
              <a:rPr lang="ru-RU" b="1" dirty="0">
                <a:solidFill>
                  <a:srgbClr val="002060"/>
                </a:solidFill>
                <a:latin typeface="Bookman Old Style" panose="02050604050505020204" pitchFamily="18" charset="0"/>
              </a:rPr>
              <a:t> наших </a:t>
            </a:r>
            <a:r>
              <a:rPr lang="ru-RU" b="1" dirty="0" err="1">
                <a:solidFill>
                  <a:srgbClr val="002060"/>
                </a:solidFill>
                <a:latin typeface="Bookman Old Style" panose="02050604050505020204" pitchFamily="18" charset="0"/>
              </a:rPr>
              <a:t>хлопців</a:t>
            </a:r>
            <a:r>
              <a:rPr lang="ru-RU" b="1" dirty="0">
                <a:solidFill>
                  <a:srgbClr val="002060"/>
                </a:solidFill>
                <a:latin typeface="Bookman Old Style" panose="02050604050505020204" pitchFamily="18" charset="0"/>
              </a:rPr>
              <a:t>, </a:t>
            </a:r>
            <a:r>
              <a:rPr lang="ru-RU" b="1" dirty="0" err="1">
                <a:solidFill>
                  <a:srgbClr val="002060"/>
                </a:solidFill>
                <a:latin typeface="Bookman Old Style" panose="02050604050505020204" pitchFamily="18" charset="0"/>
              </a:rPr>
              <a:t>які</a:t>
            </a:r>
            <a:r>
              <a:rPr lang="ru-RU" b="1" dirty="0">
                <a:solidFill>
                  <a:srgbClr val="002060"/>
                </a:solidFill>
                <a:latin typeface="Bookman Old Style" panose="02050604050505020204" pitchFamily="18" charset="0"/>
              </a:rPr>
              <a:t> </a:t>
            </a:r>
            <a:r>
              <a:rPr lang="ru-RU" b="1" dirty="0" err="1">
                <a:solidFill>
                  <a:srgbClr val="002060"/>
                </a:solidFill>
                <a:latin typeface="Bookman Old Style" panose="02050604050505020204" pitchFamily="18" charset="0"/>
              </a:rPr>
              <a:t>мужньо</a:t>
            </a:r>
            <a:r>
              <a:rPr lang="ru-RU" b="1" dirty="0">
                <a:solidFill>
                  <a:srgbClr val="002060"/>
                </a:solidFill>
                <a:latin typeface="Bookman Old Style" panose="02050604050505020204" pitchFamily="18" charset="0"/>
              </a:rPr>
              <a:t> </a:t>
            </a:r>
            <a:r>
              <a:rPr lang="ru-RU" b="1" dirty="0" err="1">
                <a:solidFill>
                  <a:srgbClr val="002060"/>
                </a:solidFill>
                <a:latin typeface="Bookman Old Style" panose="02050604050505020204" pitchFamily="18" charset="0"/>
              </a:rPr>
              <a:t>виконують</a:t>
            </a:r>
            <a:r>
              <a:rPr lang="ru-RU" b="1" dirty="0">
                <a:solidFill>
                  <a:srgbClr val="002060"/>
                </a:solidFill>
                <a:latin typeface="Bookman Old Style" panose="02050604050505020204" pitchFamily="18" charset="0"/>
              </a:rPr>
              <a:t> </a:t>
            </a:r>
            <a:r>
              <a:rPr lang="ru-RU" b="1" dirty="0" err="1">
                <a:solidFill>
                  <a:srgbClr val="002060"/>
                </a:solidFill>
                <a:latin typeface="Bookman Old Style" panose="02050604050505020204" pitchFamily="18" charset="0"/>
              </a:rPr>
              <a:t>свій</a:t>
            </a:r>
            <a:r>
              <a:rPr lang="ru-RU" b="1" dirty="0">
                <a:solidFill>
                  <a:srgbClr val="002060"/>
                </a:solidFill>
                <a:latin typeface="Bookman Old Style" panose="02050604050505020204" pitchFamily="18" charset="0"/>
              </a:rPr>
              <a:t> </a:t>
            </a:r>
            <a:r>
              <a:rPr lang="ru-RU" b="1" dirty="0" err="1">
                <a:solidFill>
                  <a:srgbClr val="002060"/>
                </a:solidFill>
                <a:latin typeface="Bookman Old Style" panose="02050604050505020204" pitchFamily="18" charset="0"/>
              </a:rPr>
              <a:t>обов'язок</a:t>
            </a:r>
            <a:r>
              <a:rPr lang="ru-RU" b="1" dirty="0">
                <a:solidFill>
                  <a:srgbClr val="002060"/>
                </a:solidFill>
                <a:latin typeface="Bookman Old Style" panose="02050604050505020204" pitchFamily="18" charset="0"/>
              </a:rPr>
              <a:t>. Не </a:t>
            </a:r>
            <a:r>
              <a:rPr lang="ru-RU" b="1" dirty="0" err="1">
                <a:solidFill>
                  <a:srgbClr val="002060"/>
                </a:solidFill>
                <a:latin typeface="Bookman Old Style" panose="02050604050505020204" pitchFamily="18" charset="0"/>
              </a:rPr>
              <a:t>можу</a:t>
            </a:r>
            <a:r>
              <a:rPr lang="ru-RU" b="1" dirty="0">
                <a:solidFill>
                  <a:srgbClr val="002060"/>
                </a:solidFill>
                <a:latin typeface="Bookman Old Style" panose="02050604050505020204" pitchFamily="18" charset="0"/>
              </a:rPr>
              <a:t> не </a:t>
            </a:r>
            <a:r>
              <a:rPr lang="ru-RU" b="1" dirty="0" err="1">
                <a:solidFill>
                  <a:srgbClr val="002060"/>
                </a:solidFill>
                <a:latin typeface="Bookman Old Style" panose="02050604050505020204" pitchFamily="18" charset="0"/>
              </a:rPr>
              <a:t>сказати</a:t>
            </a:r>
            <a:r>
              <a:rPr lang="ru-RU" b="1" dirty="0">
                <a:solidFill>
                  <a:srgbClr val="002060"/>
                </a:solidFill>
                <a:latin typeface="Bookman Old Style" panose="02050604050505020204" pitchFamily="18" charset="0"/>
              </a:rPr>
              <a:t> про наших </a:t>
            </a:r>
            <a:r>
              <a:rPr lang="ru-RU" b="1" dirty="0" err="1">
                <a:solidFill>
                  <a:srgbClr val="002060"/>
                </a:solidFill>
                <a:latin typeface="Bookman Old Style" panose="02050604050505020204" pitchFamily="18" charset="0"/>
              </a:rPr>
              <a:t>медиків</a:t>
            </a:r>
            <a:r>
              <a:rPr lang="ru-RU" b="1" dirty="0">
                <a:solidFill>
                  <a:srgbClr val="002060"/>
                </a:solidFill>
                <a:latin typeface="Bookman Old Style" panose="02050604050505020204" pitchFamily="18" charset="0"/>
              </a:rPr>
              <a:t>. </a:t>
            </a:r>
            <a:r>
              <a:rPr lang="ru-RU" b="1" dirty="0" err="1">
                <a:solidFill>
                  <a:srgbClr val="002060"/>
                </a:solidFill>
                <a:latin typeface="Bookman Old Style" panose="02050604050505020204" pitchFamily="18" charset="0"/>
              </a:rPr>
              <a:t>Із</a:t>
            </a:r>
            <a:r>
              <a:rPr lang="ru-RU" b="1" dirty="0">
                <a:solidFill>
                  <a:srgbClr val="002060"/>
                </a:solidFill>
                <a:latin typeface="Bookman Old Style" panose="02050604050505020204" pitchFamily="18" charset="0"/>
              </a:rPr>
              <a:t> </a:t>
            </a:r>
            <a:r>
              <a:rPr lang="ru-RU" b="1" dirty="0" err="1">
                <a:solidFill>
                  <a:srgbClr val="002060"/>
                </a:solidFill>
                <a:latin typeface="Bookman Old Style" panose="02050604050505020204" pitchFamily="18" charset="0"/>
              </a:rPr>
              <a:t>загальної</a:t>
            </a:r>
            <a:r>
              <a:rPr lang="ru-RU" b="1" dirty="0">
                <a:solidFill>
                  <a:srgbClr val="002060"/>
                </a:solidFill>
                <a:latin typeface="Bookman Old Style" panose="02050604050505020204" pitchFamily="18" charset="0"/>
              </a:rPr>
              <a:t> </a:t>
            </a:r>
            <a:r>
              <a:rPr lang="ru-RU" b="1" dirty="0" err="1">
                <a:solidFill>
                  <a:srgbClr val="002060"/>
                </a:solidFill>
                <a:latin typeface="Bookman Old Style" panose="02050604050505020204" pitchFamily="18" charset="0"/>
              </a:rPr>
              <a:t>кількості</a:t>
            </a:r>
            <a:r>
              <a:rPr lang="ru-RU" b="1" dirty="0">
                <a:solidFill>
                  <a:srgbClr val="002060"/>
                </a:solidFill>
                <a:latin typeface="Bookman Old Style" panose="02050604050505020204" pitchFamily="18" charset="0"/>
              </a:rPr>
              <a:t> </a:t>
            </a:r>
            <a:r>
              <a:rPr lang="ru-RU" b="1" dirty="0" err="1">
                <a:solidFill>
                  <a:srgbClr val="002060"/>
                </a:solidFill>
                <a:latin typeface="Bookman Old Style" panose="02050604050505020204" pitchFamily="18" charset="0"/>
              </a:rPr>
              <a:t>поранених</a:t>
            </a:r>
            <a:r>
              <a:rPr lang="ru-RU" b="1" dirty="0">
                <a:solidFill>
                  <a:srgbClr val="002060"/>
                </a:solidFill>
                <a:latin typeface="Bookman Old Style" panose="02050604050505020204" pitchFamily="18" charset="0"/>
              </a:rPr>
              <a:t> </a:t>
            </a:r>
            <a:r>
              <a:rPr lang="ru-RU" b="1" dirty="0" err="1">
                <a:solidFill>
                  <a:srgbClr val="002060"/>
                </a:solidFill>
                <a:latin typeface="Bookman Old Style" panose="02050604050505020204" pitchFamily="18" charset="0"/>
              </a:rPr>
              <a:t>більше</a:t>
            </a:r>
            <a:r>
              <a:rPr lang="ru-RU" b="1" dirty="0">
                <a:solidFill>
                  <a:srgbClr val="002060"/>
                </a:solidFill>
                <a:latin typeface="Bookman Old Style" panose="02050604050505020204" pitchFamily="18" charset="0"/>
              </a:rPr>
              <a:t> 90% </a:t>
            </a:r>
            <a:r>
              <a:rPr lang="ru-RU" b="1" dirty="0" err="1">
                <a:solidFill>
                  <a:srgbClr val="002060"/>
                </a:solidFill>
                <a:latin typeface="Bookman Old Style" panose="02050604050505020204" pitchFamily="18" charset="0"/>
              </a:rPr>
              <a:t>повернулися</a:t>
            </a:r>
            <a:r>
              <a:rPr lang="ru-RU" b="1" dirty="0">
                <a:solidFill>
                  <a:srgbClr val="002060"/>
                </a:solidFill>
                <a:latin typeface="Bookman Old Style" panose="02050604050505020204" pitchFamily="18" charset="0"/>
              </a:rPr>
              <a:t> в </a:t>
            </a:r>
            <a:r>
              <a:rPr lang="ru-RU" b="1" dirty="0" err="1">
                <a:solidFill>
                  <a:srgbClr val="002060"/>
                </a:solidFill>
                <a:latin typeface="Bookman Old Style" panose="02050604050505020204" pitchFamily="18" charset="0"/>
              </a:rPr>
              <a:t>стрій</a:t>
            </a:r>
            <a:r>
              <a:rPr lang="ru-RU" b="1" dirty="0">
                <a:solidFill>
                  <a:srgbClr val="002060"/>
                </a:solidFill>
                <a:latin typeface="Bookman Old Style" panose="02050604050505020204" pitchFamily="18" charset="0"/>
              </a:rPr>
              <a:t>", – заявив </a:t>
            </a:r>
            <a:r>
              <a:rPr lang="ru-RU" b="1" dirty="0" err="1">
                <a:solidFill>
                  <a:srgbClr val="002060"/>
                </a:solidFill>
                <a:latin typeface="Bookman Old Style" panose="02050604050505020204" pitchFamily="18" charset="0"/>
              </a:rPr>
              <a:t>шойгу</a:t>
            </a:r>
            <a:r>
              <a:rPr lang="ru-RU" b="1" dirty="0">
                <a:solidFill>
                  <a:srgbClr val="002060"/>
                </a:solidFill>
                <a:latin typeface="Bookman Old Style" panose="02050604050505020204" pitchFamily="18" charset="0"/>
              </a:rPr>
              <a:t> 21.09.2022. </a:t>
            </a:r>
          </a:p>
          <a:p>
            <a:r>
              <a:rPr lang="ru-RU" b="1" dirty="0">
                <a:solidFill>
                  <a:srgbClr val="FF0000"/>
                </a:solidFill>
                <a:latin typeface="Bookman Old Style" panose="02050604050505020204" pitchFamily="18" charset="0"/>
              </a:rPr>
              <a:t>За </a:t>
            </a:r>
            <a:r>
              <a:rPr lang="ru-RU" b="1" dirty="0" err="1">
                <a:solidFill>
                  <a:srgbClr val="FF0000"/>
                </a:solidFill>
                <a:latin typeface="Bookman Old Style" panose="02050604050505020204" pitchFamily="18" charset="0"/>
              </a:rPr>
              <a:t>даними</a:t>
            </a:r>
            <a:r>
              <a:rPr lang="ru-RU" b="1" dirty="0">
                <a:solidFill>
                  <a:srgbClr val="FF0000"/>
                </a:solidFill>
                <a:latin typeface="Bookman Old Style" panose="02050604050505020204" pitchFamily="18" charset="0"/>
              </a:rPr>
              <a:t> Генштаба ЗСУ – 55 110 </a:t>
            </a:r>
            <a:r>
              <a:rPr lang="ru-RU" b="1" dirty="0" err="1">
                <a:solidFill>
                  <a:srgbClr val="FF0000"/>
                </a:solidFill>
                <a:latin typeface="Bookman Old Style" panose="02050604050505020204" pitchFamily="18" charset="0"/>
              </a:rPr>
              <a:t>окупантів</a:t>
            </a:r>
            <a:r>
              <a:rPr lang="ru-RU" b="1" dirty="0">
                <a:solidFill>
                  <a:srgbClr val="FF0000"/>
                </a:solidFill>
                <a:latin typeface="Bookman Old Style" panose="02050604050505020204" pitchFamily="18" charset="0"/>
              </a:rPr>
              <a:t> </a:t>
            </a:r>
            <a:r>
              <a:rPr lang="ru-RU" b="1" dirty="0" err="1">
                <a:solidFill>
                  <a:srgbClr val="FF0000"/>
                </a:solidFill>
                <a:latin typeface="Bookman Old Style" panose="02050604050505020204" pitchFamily="18" charset="0"/>
              </a:rPr>
              <a:t>загинуло</a:t>
            </a:r>
            <a:r>
              <a:rPr lang="ru-RU" b="1" dirty="0">
                <a:solidFill>
                  <a:srgbClr val="FF0000"/>
                </a:solidFill>
                <a:latin typeface="Bookman Old Style" panose="02050604050505020204" pitchFamily="18" charset="0"/>
              </a:rPr>
              <a:t> на </a:t>
            </a:r>
            <a:r>
              <a:rPr lang="ru-RU" b="1" dirty="0" err="1">
                <a:solidFill>
                  <a:srgbClr val="FF0000"/>
                </a:solidFill>
                <a:latin typeface="Bookman Old Style" panose="02050604050505020204" pitchFamily="18" charset="0"/>
              </a:rPr>
              <a:t>цей</a:t>
            </a:r>
            <a:r>
              <a:rPr lang="ru-RU" b="1" dirty="0">
                <a:solidFill>
                  <a:srgbClr val="FF0000"/>
                </a:solidFill>
                <a:latin typeface="Bookman Old Style" panose="02050604050505020204" pitchFamily="18" charset="0"/>
              </a:rPr>
              <a:t> момент</a:t>
            </a:r>
            <a:endParaRPr lang="uk-UA" b="1"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10344929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D4C810-3F53-384F-859C-A8FC580F5792}"/>
              </a:ext>
            </a:extLst>
          </p:cNvPr>
          <p:cNvSpPr>
            <a:spLocks noGrp="1"/>
          </p:cNvSpPr>
          <p:nvPr>
            <p:ph type="title"/>
          </p:nvPr>
        </p:nvSpPr>
        <p:spPr>
          <a:xfrm>
            <a:off x="685800" y="384048"/>
            <a:ext cx="7467600" cy="808038"/>
          </a:xfrm>
        </p:spPr>
        <p:txBody>
          <a:bodyPr/>
          <a:lstStyle/>
          <a:p>
            <a:pPr algn="ctr"/>
            <a:r>
              <a:rPr lang="uk-UA" b="1" dirty="0">
                <a:solidFill>
                  <a:srgbClr val="FF0000"/>
                </a:solidFill>
                <a:latin typeface="Bookman Old Style" panose="02050604050505020204" pitchFamily="18" charset="0"/>
              </a:rPr>
              <a:t>6. Введення у роль агресора</a:t>
            </a:r>
          </a:p>
        </p:txBody>
      </p:sp>
      <p:pic>
        <p:nvPicPr>
          <p:cNvPr id="11266" name="Picture 2" descr="Путін - терорист планетарного масштабу», - Шкіряк">
            <a:extLst>
              <a:ext uri="{FF2B5EF4-FFF2-40B4-BE49-F238E27FC236}">
                <a16:creationId xmlns:a16="http://schemas.microsoft.com/office/drawing/2014/main" id="{1BEB01E5-63E2-0241-8933-DEBFB6F7DCF0}"/>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1447192"/>
            <a:ext cx="4762500" cy="302300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Терорист Путін пішов на нас війною – усі українці стали на захист  Батьківщини">
            <a:extLst>
              <a:ext uri="{FF2B5EF4-FFF2-40B4-BE49-F238E27FC236}">
                <a16:creationId xmlns:a16="http://schemas.microsoft.com/office/drawing/2014/main" id="{5A2FF221-6E6D-6947-906C-AF2D2F162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403600"/>
            <a:ext cx="4546408" cy="302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954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2907A6-C37A-F84A-A308-4992EF8925A1}"/>
              </a:ext>
            </a:extLst>
          </p:cNvPr>
          <p:cNvSpPr>
            <a:spLocks noGrp="1"/>
          </p:cNvSpPr>
          <p:nvPr>
            <p:ph type="title"/>
          </p:nvPr>
        </p:nvSpPr>
        <p:spPr/>
        <p:txBody>
          <a:bodyPr/>
          <a:lstStyle/>
          <a:p>
            <a:pPr algn="ctr"/>
            <a:r>
              <a:rPr lang="uk-UA" b="1" dirty="0">
                <a:solidFill>
                  <a:srgbClr val="FF0000"/>
                </a:solidFill>
                <a:latin typeface="Bookman Old Style" panose="02050604050505020204" pitchFamily="18" charset="0"/>
              </a:rPr>
              <a:t>7. Викрадення джерел інформації</a:t>
            </a:r>
          </a:p>
        </p:txBody>
      </p:sp>
      <p:pic>
        <p:nvPicPr>
          <p:cNvPr id="12290" name="Picture 2" descr="владимир владимирович путин лучший президент о всем мире.........., Мем  Putin - Рисовач .Ру">
            <a:extLst>
              <a:ext uri="{FF2B5EF4-FFF2-40B4-BE49-F238E27FC236}">
                <a16:creationId xmlns:a16="http://schemas.microsoft.com/office/drawing/2014/main" id="{5561FC97-7160-3940-8945-FDFAE1906AC7}"/>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74133" y="1372269"/>
            <a:ext cx="37973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А вы знаете, что Владимир Путин ежемесячно перечисляет большую часть своей  президентской зарплаты в благотворительные.. | ВКонтакте">
            <a:extLst>
              <a:ext uri="{FF2B5EF4-FFF2-40B4-BE49-F238E27FC236}">
                <a16:creationId xmlns:a16="http://schemas.microsoft.com/office/drawing/2014/main" id="{B7F318D4-1D26-C247-8C19-955610CAD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99" y="3429000"/>
            <a:ext cx="3598333" cy="3352131"/>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Постпред России при ООН Василий Небензя: Не знаю, почему США призвали своих  граждан покинуть Украину - Российская газета">
            <a:extLst>
              <a:ext uri="{FF2B5EF4-FFF2-40B4-BE49-F238E27FC236}">
                <a16:creationId xmlns:a16="http://schemas.microsoft.com/office/drawing/2014/main" id="{E1138FF9-8779-4C45-BE03-D474399B5F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867" y="1524000"/>
            <a:ext cx="3836820" cy="2553229"/>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Сбежал, не выдержав ПОЗОРА! Как российскому послу в ООН Небензе правда о  войне глаза колола - YouTube">
            <a:extLst>
              <a:ext uri="{FF2B5EF4-FFF2-40B4-BE49-F238E27FC236}">
                <a16:creationId xmlns:a16="http://schemas.microsoft.com/office/drawing/2014/main" id="{29396166-A902-7A48-9152-E26416718E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8032" y="4030134"/>
            <a:ext cx="4563216" cy="255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40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28600" y="1371601"/>
            <a:ext cx="8686800" cy="4343400"/>
          </a:xfrm>
        </p:spPr>
        <p:txBody>
          <a:bodyPr>
            <a:normAutofit fontScale="92500" lnSpcReduction="10000"/>
          </a:bodyPr>
          <a:lstStyle/>
          <a:p>
            <a:r>
              <a:rPr lang="ru-RU" sz="2600" dirty="0" err="1">
                <a:latin typeface="Bookman Old Style" pitchFamily="18" charset="0"/>
                <a:cs typeface="Courier New" pitchFamily="49" charset="0"/>
              </a:rPr>
              <a:t>збір</a:t>
            </a:r>
            <a:r>
              <a:rPr lang="ru-RU" sz="2600" dirty="0">
                <a:latin typeface="Bookman Old Style" pitchFamily="18" charset="0"/>
                <a:cs typeface="Courier New" pitchFamily="49" charset="0"/>
              </a:rPr>
              <a:t> </a:t>
            </a:r>
            <a:r>
              <a:rPr lang="ru-RU" sz="2600" dirty="0" err="1">
                <a:latin typeface="Bookman Old Style" pitchFamily="18" charset="0"/>
                <a:cs typeface="Courier New" pitchFamily="49" charset="0"/>
              </a:rPr>
              <a:t>тактичної</a:t>
            </a:r>
            <a:r>
              <a:rPr lang="ru-RU" sz="2600" dirty="0">
                <a:latin typeface="Bookman Old Style" pitchFamily="18" charset="0"/>
                <a:cs typeface="Courier New" pitchFamily="49" charset="0"/>
              </a:rPr>
              <a:t> </a:t>
            </a:r>
            <a:r>
              <a:rPr lang="ru-RU" sz="2600" dirty="0" err="1">
                <a:latin typeface="Bookman Old Style" pitchFamily="18" charset="0"/>
                <a:cs typeface="Courier New" pitchFamily="49" charset="0"/>
              </a:rPr>
              <a:t>інформації</a:t>
            </a:r>
            <a:r>
              <a:rPr lang="ru-RU" sz="2600" dirty="0">
                <a:latin typeface="Bookman Old Style" pitchFamily="18" charset="0"/>
                <a:cs typeface="Courier New" pitchFamily="49" charset="0"/>
              </a:rPr>
              <a:t>;</a:t>
            </a:r>
          </a:p>
          <a:p>
            <a:r>
              <a:rPr lang="ru-RU" sz="2600" dirty="0" err="1">
                <a:latin typeface="Bookman Old Style" pitchFamily="18" charset="0"/>
                <a:cs typeface="Courier New" pitchFamily="49" charset="0"/>
              </a:rPr>
              <a:t>гарантування</a:t>
            </a:r>
            <a:r>
              <a:rPr lang="ru-RU" sz="2600" dirty="0">
                <a:latin typeface="Bookman Old Style" pitchFamily="18" charset="0"/>
                <a:cs typeface="Courier New" pitchFamily="49" charset="0"/>
              </a:rPr>
              <a:t> </a:t>
            </a:r>
            <a:r>
              <a:rPr lang="ru-RU" sz="2600" dirty="0" err="1">
                <a:latin typeface="Bookman Old Style" pitchFamily="18" charset="0"/>
                <a:cs typeface="Courier New" pitchFamily="49" charset="0"/>
              </a:rPr>
              <a:t>безпеки</a:t>
            </a:r>
            <a:r>
              <a:rPr lang="ru-RU" sz="2600" dirty="0">
                <a:latin typeface="Bookman Old Style" pitchFamily="18" charset="0"/>
                <a:cs typeface="Courier New" pitchFamily="49" charset="0"/>
              </a:rPr>
              <a:t> </a:t>
            </a:r>
            <a:r>
              <a:rPr lang="ru-RU" sz="2600" dirty="0" err="1">
                <a:latin typeface="Bookman Old Style" pitchFamily="18" charset="0"/>
                <a:cs typeface="Courier New" pitchFamily="49" charset="0"/>
              </a:rPr>
              <a:t>власних</a:t>
            </a:r>
            <a:r>
              <a:rPr lang="ru-RU" sz="2600" dirty="0">
                <a:latin typeface="Bookman Old Style" pitchFamily="18" charset="0"/>
                <a:cs typeface="Courier New" pitchFamily="49" charset="0"/>
              </a:rPr>
              <a:t> </a:t>
            </a:r>
            <a:r>
              <a:rPr lang="ru-RU" sz="2600" dirty="0" err="1">
                <a:latin typeface="Bookman Old Style" pitchFamily="18" charset="0"/>
                <a:cs typeface="Courier New" pitchFamily="49" charset="0"/>
              </a:rPr>
              <a:t>інформаційних</a:t>
            </a:r>
            <a:r>
              <a:rPr lang="ru-RU" sz="2600" dirty="0">
                <a:latin typeface="Bookman Old Style" pitchFamily="18" charset="0"/>
                <a:cs typeface="Courier New" pitchFamily="49" charset="0"/>
              </a:rPr>
              <a:t> </a:t>
            </a:r>
            <a:r>
              <a:rPr lang="ru-RU" sz="2600" dirty="0" err="1">
                <a:latin typeface="Bookman Old Style" pitchFamily="18" charset="0"/>
                <a:cs typeface="Courier New" pitchFamily="49" charset="0"/>
              </a:rPr>
              <a:t>ресурсів</a:t>
            </a:r>
            <a:r>
              <a:rPr lang="ru-RU" sz="2600" dirty="0">
                <a:latin typeface="Bookman Old Style" pitchFamily="18" charset="0"/>
                <a:cs typeface="Courier New" pitchFamily="49" charset="0"/>
              </a:rPr>
              <a:t>;</a:t>
            </a:r>
          </a:p>
          <a:p>
            <a:r>
              <a:rPr lang="ru-RU" sz="2600" dirty="0" err="1">
                <a:latin typeface="Bookman Old Style" pitchFamily="18" charset="0"/>
                <a:cs typeface="Courier New" pitchFamily="49" charset="0"/>
              </a:rPr>
              <a:t>поширення</a:t>
            </a:r>
            <a:r>
              <a:rPr lang="ru-RU" sz="2600" dirty="0">
                <a:latin typeface="Bookman Old Style" pitchFamily="18" charset="0"/>
                <a:cs typeface="Courier New" pitchFamily="49" charset="0"/>
              </a:rPr>
              <a:t> </a:t>
            </a:r>
            <a:r>
              <a:rPr lang="ru-RU" sz="2600" dirty="0" err="1">
                <a:latin typeface="Bookman Old Style" pitchFamily="18" charset="0"/>
                <a:cs typeface="Courier New" pitchFamily="49" charset="0"/>
              </a:rPr>
              <a:t>пропаганди</a:t>
            </a:r>
            <a:r>
              <a:rPr lang="ru-RU" sz="2600" dirty="0">
                <a:latin typeface="Bookman Old Style" pitchFamily="18" charset="0"/>
                <a:cs typeface="Courier New" pitchFamily="49" charset="0"/>
              </a:rPr>
              <a:t> </a:t>
            </a:r>
            <a:r>
              <a:rPr lang="ru-RU" sz="2600" dirty="0" err="1">
                <a:latin typeface="Bookman Old Style" pitchFamily="18" charset="0"/>
                <a:cs typeface="Courier New" pitchFamily="49" charset="0"/>
              </a:rPr>
              <a:t>або</a:t>
            </a:r>
            <a:r>
              <a:rPr lang="ru-RU" sz="2600" dirty="0">
                <a:latin typeface="Bookman Old Style" pitchFamily="18" charset="0"/>
                <a:cs typeface="Courier New" pitchFamily="49" charset="0"/>
              </a:rPr>
              <a:t> </a:t>
            </a:r>
            <a:r>
              <a:rPr lang="ru-RU" sz="2600" dirty="0" err="1">
                <a:latin typeface="Bookman Old Style" pitchFamily="18" charset="0"/>
                <a:cs typeface="Courier New" pitchFamily="49" charset="0"/>
              </a:rPr>
              <a:t>дезінформації</a:t>
            </a:r>
            <a:r>
              <a:rPr lang="ru-RU" sz="2600" dirty="0">
                <a:latin typeface="Bookman Old Style" pitchFamily="18" charset="0"/>
                <a:cs typeface="Courier New" pitchFamily="49" charset="0"/>
              </a:rPr>
              <a:t>, </a:t>
            </a:r>
            <a:r>
              <a:rPr lang="ru-RU" sz="2600" dirty="0" err="1">
                <a:latin typeface="Bookman Old Style" pitchFamily="18" charset="0"/>
                <a:cs typeface="Courier New" pitchFamily="49" charset="0"/>
              </a:rPr>
              <a:t>щоб</a:t>
            </a:r>
            <a:r>
              <a:rPr lang="ru-RU" sz="2600" dirty="0">
                <a:latin typeface="Bookman Old Style" pitchFamily="18" charset="0"/>
                <a:cs typeface="Courier New" pitchFamily="49" charset="0"/>
              </a:rPr>
              <a:t> </a:t>
            </a:r>
            <a:r>
              <a:rPr lang="ru-RU" sz="2600" dirty="0" err="1">
                <a:latin typeface="Bookman Old Style" pitchFamily="18" charset="0"/>
                <a:cs typeface="Courier New" pitchFamily="49" charset="0"/>
              </a:rPr>
              <a:t>деморалізувати</a:t>
            </a:r>
            <a:r>
              <a:rPr lang="ru-RU" sz="2600" dirty="0">
                <a:latin typeface="Bookman Old Style" pitchFamily="18" charset="0"/>
                <a:cs typeface="Courier New" pitchFamily="49" charset="0"/>
              </a:rPr>
              <a:t> </a:t>
            </a:r>
            <a:r>
              <a:rPr lang="ru-RU" sz="2600" dirty="0" err="1">
                <a:latin typeface="Bookman Old Style" pitchFamily="18" charset="0"/>
                <a:cs typeface="Courier New" pitchFamily="49" charset="0"/>
              </a:rPr>
              <a:t>військо</a:t>
            </a:r>
            <a:r>
              <a:rPr lang="ru-RU" sz="2600" dirty="0">
                <a:latin typeface="Bookman Old Style" pitchFamily="18" charset="0"/>
                <a:cs typeface="Courier New" pitchFamily="49" charset="0"/>
              </a:rPr>
              <a:t> та </a:t>
            </a:r>
            <a:r>
              <a:rPr lang="ru-RU" sz="2600" dirty="0" err="1">
                <a:latin typeface="Bookman Old Style" pitchFamily="18" charset="0"/>
                <a:cs typeface="Courier New" pitchFamily="49" charset="0"/>
              </a:rPr>
              <a:t>населення</a:t>
            </a:r>
            <a:r>
              <a:rPr lang="ru-RU" sz="2600" dirty="0">
                <a:latin typeface="Bookman Old Style" pitchFamily="18" charset="0"/>
                <a:cs typeface="Courier New" pitchFamily="49" charset="0"/>
              </a:rPr>
              <a:t> ворога;</a:t>
            </a:r>
          </a:p>
          <a:p>
            <a:r>
              <a:rPr lang="ru-RU" sz="2600" dirty="0" err="1">
                <a:latin typeface="Bookman Old Style" pitchFamily="18" charset="0"/>
                <a:cs typeface="Courier New" pitchFamily="49" charset="0"/>
              </a:rPr>
              <a:t>підрив</a:t>
            </a:r>
            <a:r>
              <a:rPr lang="ru-RU" sz="2600" dirty="0">
                <a:latin typeface="Bookman Old Style" pitchFamily="18" charset="0"/>
                <a:cs typeface="Courier New" pitchFamily="49" charset="0"/>
              </a:rPr>
              <a:t> </a:t>
            </a:r>
            <a:r>
              <a:rPr lang="ru-RU" sz="2600" dirty="0" err="1">
                <a:latin typeface="Bookman Old Style" pitchFamily="18" charset="0"/>
                <a:cs typeface="Courier New" pitchFamily="49" charset="0"/>
              </a:rPr>
              <a:t>якості</a:t>
            </a:r>
            <a:r>
              <a:rPr lang="ru-RU" sz="2600" dirty="0">
                <a:latin typeface="Bookman Old Style" pitchFamily="18" charset="0"/>
                <a:cs typeface="Courier New" pitchFamily="49" charset="0"/>
              </a:rPr>
              <a:t> </a:t>
            </a:r>
            <a:r>
              <a:rPr lang="ru-RU" sz="2600" dirty="0" err="1">
                <a:latin typeface="Bookman Old Style" pitchFamily="18" charset="0"/>
                <a:cs typeface="Courier New" pitchFamily="49" charset="0"/>
              </a:rPr>
              <a:t>інформації</a:t>
            </a:r>
            <a:endParaRPr lang="ru-RU" sz="2600" dirty="0">
              <a:latin typeface="Bookman Old Style" pitchFamily="18" charset="0"/>
              <a:cs typeface="Courier New" pitchFamily="49" charset="0"/>
            </a:endParaRPr>
          </a:p>
          <a:p>
            <a:pPr>
              <a:buNone/>
            </a:pPr>
            <a:r>
              <a:rPr lang="ru-RU" sz="2600" dirty="0">
                <a:latin typeface="Bookman Old Style" pitchFamily="18" charset="0"/>
                <a:cs typeface="Courier New" pitchFamily="49" charset="0"/>
              </a:rPr>
              <a:t> супротивника </a:t>
            </a:r>
            <a:r>
              <a:rPr lang="ru-RU" sz="2600" dirty="0" err="1">
                <a:latin typeface="Bookman Old Style" pitchFamily="18" charset="0"/>
                <a:cs typeface="Courier New" pitchFamily="49" charset="0"/>
              </a:rPr>
              <a:t>і</a:t>
            </a:r>
            <a:endParaRPr lang="ru-RU" sz="2600" dirty="0">
              <a:latin typeface="Bookman Old Style" pitchFamily="18" charset="0"/>
              <a:cs typeface="Courier New" pitchFamily="49" charset="0"/>
            </a:endParaRPr>
          </a:p>
          <a:p>
            <a:pPr>
              <a:buNone/>
            </a:pPr>
            <a:r>
              <a:rPr lang="ru-RU" sz="2600" dirty="0">
                <a:latin typeface="Bookman Old Style" pitchFamily="18" charset="0"/>
                <a:cs typeface="Courier New" pitchFamily="49" charset="0"/>
              </a:rPr>
              <a:t> </a:t>
            </a:r>
            <a:r>
              <a:rPr lang="ru-RU" sz="2600" dirty="0" err="1">
                <a:latin typeface="Bookman Old Style" pitchFamily="18" charset="0"/>
                <a:cs typeface="Courier New" pitchFamily="49" charset="0"/>
              </a:rPr>
              <a:t>попередження</a:t>
            </a:r>
            <a:endParaRPr lang="ru-RU" sz="2600" dirty="0">
              <a:latin typeface="Bookman Old Style" pitchFamily="18" charset="0"/>
              <a:cs typeface="Courier New" pitchFamily="49" charset="0"/>
            </a:endParaRPr>
          </a:p>
          <a:p>
            <a:pPr>
              <a:buNone/>
            </a:pPr>
            <a:r>
              <a:rPr lang="ru-RU" sz="2600" dirty="0">
                <a:latin typeface="Bookman Old Style" pitchFamily="18" charset="0"/>
                <a:cs typeface="Courier New" pitchFamily="49" charset="0"/>
              </a:rPr>
              <a:t> </a:t>
            </a:r>
            <a:r>
              <a:rPr lang="ru-RU" sz="2600" dirty="0" err="1">
                <a:latin typeface="Bookman Old Style" pitchFamily="18" charset="0"/>
                <a:cs typeface="Courier New" pitchFamily="49" charset="0"/>
              </a:rPr>
              <a:t>можливості</a:t>
            </a:r>
            <a:r>
              <a:rPr lang="ru-RU" sz="2600" dirty="0">
                <a:latin typeface="Bookman Old Style" pitchFamily="18" charset="0"/>
                <a:cs typeface="Courier New" pitchFamily="49" charset="0"/>
              </a:rPr>
              <a:t> </a:t>
            </a:r>
            <a:r>
              <a:rPr lang="ru-RU" sz="2600" dirty="0" err="1">
                <a:latin typeface="Bookman Old Style" pitchFamily="18" charset="0"/>
                <a:cs typeface="Courier New" pitchFamily="49" charset="0"/>
              </a:rPr>
              <a:t>збору</a:t>
            </a:r>
            <a:r>
              <a:rPr lang="ru-RU" sz="2600" dirty="0">
                <a:latin typeface="Bookman Old Style" pitchFamily="18" charset="0"/>
                <a:cs typeface="Courier New" pitchFamily="49" charset="0"/>
              </a:rPr>
              <a:t> </a:t>
            </a:r>
          </a:p>
          <a:p>
            <a:pPr>
              <a:buNone/>
            </a:pPr>
            <a:r>
              <a:rPr lang="ru-RU" sz="2600" dirty="0" err="1">
                <a:latin typeface="Bookman Old Style" pitchFamily="18" charset="0"/>
                <a:cs typeface="Courier New" pitchFamily="49" charset="0"/>
              </a:rPr>
              <a:t>інформації</a:t>
            </a:r>
            <a:r>
              <a:rPr lang="ru-RU" sz="2600" dirty="0">
                <a:latin typeface="Bookman Old Style" pitchFamily="18" charset="0"/>
                <a:cs typeface="Courier New" pitchFamily="49" charset="0"/>
              </a:rPr>
              <a:t> </a:t>
            </a:r>
          </a:p>
          <a:p>
            <a:pPr>
              <a:buNone/>
            </a:pPr>
            <a:r>
              <a:rPr lang="ru-RU" sz="2600" dirty="0">
                <a:latin typeface="Bookman Old Style" pitchFamily="18" charset="0"/>
                <a:cs typeface="Courier New" pitchFamily="49" charset="0"/>
              </a:rPr>
              <a:t>супротивником.</a:t>
            </a:r>
          </a:p>
          <a:p>
            <a:endParaRPr lang="ru-RU" dirty="0"/>
          </a:p>
        </p:txBody>
      </p:sp>
      <p:sp>
        <p:nvSpPr>
          <p:cNvPr id="4" name="Прямоугольник 3"/>
          <p:cNvSpPr/>
          <p:nvPr/>
        </p:nvSpPr>
        <p:spPr>
          <a:xfrm>
            <a:off x="762000" y="228600"/>
            <a:ext cx="7543800" cy="107721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200" b="1" cap="all" spc="0" dirty="0" err="1">
                <a:ln w="0"/>
                <a:solidFill>
                  <a:srgbClr val="002060"/>
                </a:solidFill>
                <a:effectLst>
                  <a:reflection blurRad="12700" stA="50000" endPos="50000" dist="5000" dir="5400000" sy="-100000" rotWithShape="0"/>
                </a:effectLst>
                <a:latin typeface="Bookman Old Style" pitchFamily="18" charset="0"/>
              </a:rPr>
              <a:t>Інформаційна</a:t>
            </a:r>
            <a:r>
              <a:rPr lang="ru-RU" sz="3200" b="1" cap="all" spc="0" dirty="0">
                <a:ln w="0"/>
                <a:solidFill>
                  <a:srgbClr val="002060"/>
                </a:solidFill>
                <a:effectLst>
                  <a:reflection blurRad="12700" stA="50000" endPos="50000" dist="5000" dir="5400000" sy="-100000" rotWithShape="0"/>
                </a:effectLst>
                <a:latin typeface="Bookman Old Style" pitchFamily="18" charset="0"/>
              </a:rPr>
              <a:t> </a:t>
            </a:r>
            <a:r>
              <a:rPr lang="ru-RU" sz="3200" b="1" cap="all" spc="0" dirty="0" err="1">
                <a:ln w="0"/>
                <a:solidFill>
                  <a:srgbClr val="002060"/>
                </a:solidFill>
                <a:effectLst>
                  <a:reflection blurRad="12700" stA="50000" endPos="50000" dist="5000" dir="5400000" sy="-100000" rotWithShape="0"/>
                </a:effectLst>
                <a:latin typeface="Bookman Old Style" pitchFamily="18" charset="0"/>
              </a:rPr>
              <a:t>війна</a:t>
            </a:r>
            <a:r>
              <a:rPr lang="ru-RU" sz="3200" b="1" cap="all" spc="0" dirty="0">
                <a:ln w="0"/>
                <a:solidFill>
                  <a:srgbClr val="002060"/>
                </a:solidFill>
                <a:effectLst>
                  <a:reflection blurRad="12700" stA="50000" endPos="50000" dist="5000" dir="5400000" sy="-100000" rotWithShape="0"/>
                </a:effectLst>
                <a:latin typeface="Bookman Old Style" pitchFamily="18" charset="0"/>
              </a:rPr>
              <a:t> </a:t>
            </a:r>
            <a:r>
              <a:rPr lang="ru-RU" sz="3200" b="1" cap="all" spc="0" dirty="0" err="1">
                <a:ln w="0"/>
                <a:solidFill>
                  <a:srgbClr val="002060"/>
                </a:solidFill>
                <a:effectLst>
                  <a:reflection blurRad="12700" stA="50000" endPos="50000" dist="5000" dir="5400000" sy="-100000" rotWithShape="0"/>
                </a:effectLst>
                <a:latin typeface="Bookman Old Style" pitchFamily="18" charset="0"/>
              </a:rPr>
              <a:t>може</a:t>
            </a:r>
            <a:r>
              <a:rPr lang="ru-RU" sz="3200" b="1" cap="all" spc="0" dirty="0">
                <a:ln w="0"/>
                <a:solidFill>
                  <a:srgbClr val="002060"/>
                </a:solidFill>
                <a:effectLst>
                  <a:reflection blurRad="12700" stA="50000" endPos="50000" dist="5000" dir="5400000" sy="-100000" rotWithShape="0"/>
                </a:effectLst>
                <a:latin typeface="Bookman Old Style" pitchFamily="18" charset="0"/>
              </a:rPr>
              <a:t> </a:t>
            </a:r>
            <a:r>
              <a:rPr lang="ru-RU" sz="3200" b="1" cap="all" spc="0" dirty="0" err="1">
                <a:ln w="0"/>
                <a:solidFill>
                  <a:srgbClr val="002060"/>
                </a:solidFill>
                <a:effectLst>
                  <a:reflection blurRad="12700" stA="50000" endPos="50000" dist="5000" dir="5400000" sy="-100000" rotWithShape="0"/>
                </a:effectLst>
                <a:latin typeface="Bookman Old Style" pitchFamily="18" charset="0"/>
              </a:rPr>
              <a:t>включати</a:t>
            </a:r>
            <a:r>
              <a:rPr lang="ru-RU" sz="3200" b="1" cap="all" spc="0" dirty="0">
                <a:ln w="0"/>
                <a:solidFill>
                  <a:srgbClr val="002060"/>
                </a:solidFill>
                <a:effectLst>
                  <a:reflection blurRad="12700" stA="50000" endPos="50000" dist="5000" dir="5400000" sy="-100000" rotWithShape="0"/>
                </a:effectLst>
                <a:latin typeface="Bookman Old Style" pitchFamily="18" charset="0"/>
              </a:rPr>
              <a:t> в себе:</a:t>
            </a:r>
          </a:p>
        </p:txBody>
      </p:sp>
      <p:pic>
        <p:nvPicPr>
          <p:cNvPr id="44033" name="Picture 1" descr="C:\Users\Марьяна\Desktop\сессия\лепська\війни\загружено (5).jpg"/>
          <p:cNvPicPr>
            <a:picLocks noChangeAspect="1" noChangeArrowheads="1"/>
          </p:cNvPicPr>
          <p:nvPr/>
        </p:nvPicPr>
        <p:blipFill>
          <a:blip r:embed="rId2"/>
          <a:srcRect/>
          <a:stretch>
            <a:fillRect/>
          </a:stretch>
        </p:blipFill>
        <p:spPr bwMode="auto">
          <a:xfrm>
            <a:off x="4147985" y="3429000"/>
            <a:ext cx="4996016" cy="3429000"/>
          </a:xfrm>
          <a:prstGeom prst="rect">
            <a:avLst/>
          </a:prstGeom>
          <a:ln>
            <a:noFill/>
          </a:ln>
          <a:effectLst>
            <a:softEdge rad="112500"/>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9EB882-9937-744B-A6D4-8AD98FB7C25A}"/>
              </a:ext>
            </a:extLst>
          </p:cNvPr>
          <p:cNvSpPr>
            <a:spLocks noGrp="1"/>
          </p:cNvSpPr>
          <p:nvPr>
            <p:ph type="title"/>
          </p:nvPr>
        </p:nvSpPr>
        <p:spPr/>
        <p:txBody>
          <a:bodyPr/>
          <a:lstStyle/>
          <a:p>
            <a:pPr algn="ctr"/>
            <a:r>
              <a:rPr lang="uk-UA" b="1" dirty="0">
                <a:solidFill>
                  <a:srgbClr val="FF0000"/>
                </a:solidFill>
                <a:latin typeface="Book Antiqua" panose="02040602050305030304" pitchFamily="18" charset="0"/>
              </a:rPr>
              <a:t>«вікна </a:t>
            </a:r>
            <a:r>
              <a:rPr lang="uk-UA" b="1" dirty="0" err="1">
                <a:solidFill>
                  <a:srgbClr val="FF0000"/>
                </a:solidFill>
                <a:latin typeface="Book Antiqua" panose="02040602050305030304" pitchFamily="18" charset="0"/>
              </a:rPr>
              <a:t>овертона</a:t>
            </a:r>
            <a:r>
              <a:rPr lang="uk-UA" b="1" dirty="0">
                <a:solidFill>
                  <a:srgbClr val="FF0000"/>
                </a:solidFill>
                <a:latin typeface="Book Antiqua" panose="02040602050305030304" pitchFamily="18" charset="0"/>
              </a:rPr>
              <a:t>»</a:t>
            </a:r>
          </a:p>
        </p:txBody>
      </p:sp>
      <p:pic>
        <p:nvPicPr>
          <p:cNvPr id="13314" name="Picture 2">
            <a:extLst>
              <a:ext uri="{FF2B5EF4-FFF2-40B4-BE49-F238E27FC236}">
                <a16:creationId xmlns:a16="http://schemas.microsoft.com/office/drawing/2014/main" id="{A286B110-7B1E-8B42-A55E-2159CCC8C765}"/>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467600" cy="392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2606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5362" name="Picture 2" descr="Джозеф Овертон (1960–2003), старший віце-президент Макінського центру публічної політики - США">
            <a:extLst>
              <a:ext uri="{FF2B5EF4-FFF2-40B4-BE49-F238E27FC236}">
                <a16:creationId xmlns:a16="http://schemas.microsoft.com/office/drawing/2014/main" id="{5CD91951-AA3E-FB41-88E4-9DCB5B343E32}"/>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3683000" cy="4737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F10EC6E-E66B-2B45-A1DE-2CA90FA00E47}"/>
              </a:ext>
            </a:extLst>
          </p:cNvPr>
          <p:cNvSpPr txBox="1"/>
          <p:nvPr/>
        </p:nvSpPr>
        <p:spPr>
          <a:xfrm>
            <a:off x="165100" y="5352871"/>
            <a:ext cx="4572000" cy="1200329"/>
          </a:xfrm>
          <a:prstGeom prst="rect">
            <a:avLst/>
          </a:prstGeom>
          <a:noFill/>
        </p:spPr>
        <p:txBody>
          <a:bodyPr wrap="square">
            <a:spAutoFit/>
          </a:bodyPr>
          <a:lstStyle/>
          <a:p>
            <a:pPr algn="ctr"/>
            <a:r>
              <a:rPr lang="ru-RU" b="1" dirty="0">
                <a:solidFill>
                  <a:srgbClr val="002060"/>
                </a:solidFill>
              </a:rPr>
              <a:t>Джозеф </a:t>
            </a:r>
            <a:r>
              <a:rPr lang="ru-RU" b="1" dirty="0" err="1">
                <a:solidFill>
                  <a:srgbClr val="002060"/>
                </a:solidFill>
              </a:rPr>
              <a:t>Овертон</a:t>
            </a:r>
            <a:r>
              <a:rPr lang="ru-RU" b="1" dirty="0">
                <a:solidFill>
                  <a:srgbClr val="002060"/>
                </a:solidFill>
              </a:rPr>
              <a:t> (1960–2003), старший </a:t>
            </a:r>
            <a:r>
              <a:rPr lang="ru-RU" b="1" dirty="0" err="1">
                <a:solidFill>
                  <a:srgbClr val="002060"/>
                </a:solidFill>
              </a:rPr>
              <a:t>віце</a:t>
            </a:r>
            <a:r>
              <a:rPr lang="ru-RU" b="1" dirty="0">
                <a:solidFill>
                  <a:srgbClr val="002060"/>
                </a:solidFill>
              </a:rPr>
              <a:t>-президент </a:t>
            </a:r>
            <a:r>
              <a:rPr lang="ru-RU" b="1" dirty="0" err="1">
                <a:solidFill>
                  <a:srgbClr val="002060"/>
                </a:solidFill>
              </a:rPr>
              <a:t>Макінського</a:t>
            </a:r>
            <a:r>
              <a:rPr lang="ru-RU" b="1" dirty="0">
                <a:solidFill>
                  <a:srgbClr val="002060"/>
                </a:solidFill>
              </a:rPr>
              <a:t> центру </a:t>
            </a:r>
            <a:r>
              <a:rPr lang="ru-RU" b="1" dirty="0" err="1">
                <a:solidFill>
                  <a:srgbClr val="002060"/>
                </a:solidFill>
              </a:rPr>
              <a:t>публічної</a:t>
            </a:r>
            <a:r>
              <a:rPr lang="ru-RU" b="1" dirty="0">
                <a:solidFill>
                  <a:srgbClr val="002060"/>
                </a:solidFill>
              </a:rPr>
              <a:t> </a:t>
            </a:r>
            <a:r>
              <a:rPr lang="ru-RU" b="1" dirty="0" err="1">
                <a:solidFill>
                  <a:srgbClr val="002060"/>
                </a:solidFill>
              </a:rPr>
              <a:t>політики</a:t>
            </a:r>
            <a:r>
              <a:rPr lang="ru-RU" b="1" dirty="0">
                <a:solidFill>
                  <a:srgbClr val="002060"/>
                </a:solidFill>
              </a:rPr>
              <a:t> - США</a:t>
            </a:r>
            <a:endParaRPr lang="uk-UA" b="1" dirty="0">
              <a:solidFill>
                <a:srgbClr val="002060"/>
              </a:solidFill>
            </a:endParaRPr>
          </a:p>
        </p:txBody>
      </p:sp>
      <p:sp>
        <p:nvSpPr>
          <p:cNvPr id="8" name="TextBox 7">
            <a:extLst>
              <a:ext uri="{FF2B5EF4-FFF2-40B4-BE49-F238E27FC236}">
                <a16:creationId xmlns:a16="http://schemas.microsoft.com/office/drawing/2014/main" id="{F7CFA7B1-B387-5A42-9C55-BE350F9D2F19}"/>
              </a:ext>
            </a:extLst>
          </p:cNvPr>
          <p:cNvSpPr txBox="1"/>
          <p:nvPr/>
        </p:nvSpPr>
        <p:spPr>
          <a:xfrm>
            <a:off x="4737100" y="920621"/>
            <a:ext cx="4144432" cy="5324535"/>
          </a:xfrm>
          <a:prstGeom prst="rect">
            <a:avLst/>
          </a:prstGeom>
          <a:noFill/>
        </p:spPr>
        <p:txBody>
          <a:bodyPr wrap="square">
            <a:spAutoFit/>
          </a:bodyPr>
          <a:lstStyle/>
          <a:p>
            <a:r>
              <a:rPr lang="ru-RU" sz="2000" b="1" dirty="0">
                <a:solidFill>
                  <a:srgbClr val="002060"/>
                </a:solidFill>
              </a:rPr>
              <a:t>Джозеф П. </a:t>
            </a:r>
            <a:r>
              <a:rPr lang="ru-RU" sz="2000" b="1" dirty="0" err="1">
                <a:solidFill>
                  <a:srgbClr val="002060"/>
                </a:solidFill>
              </a:rPr>
              <a:t>Овертон</a:t>
            </a:r>
            <a:r>
              <a:rPr lang="en" sz="2000" b="1" dirty="0">
                <a:solidFill>
                  <a:srgbClr val="002060"/>
                </a:solidFill>
              </a:rPr>
              <a:t>, </a:t>
            </a:r>
            <a:r>
              <a:rPr lang="ru-RU" sz="2000" b="1" dirty="0" err="1">
                <a:solidFill>
                  <a:srgbClr val="002060"/>
                </a:solidFill>
              </a:rPr>
              <a:t>американський</a:t>
            </a:r>
            <a:r>
              <a:rPr lang="ru-RU" sz="2000" b="1" dirty="0">
                <a:solidFill>
                  <a:srgbClr val="002060"/>
                </a:solidFill>
              </a:rPr>
              <a:t> </a:t>
            </a:r>
            <a:r>
              <a:rPr lang="ru-RU" sz="2000" b="1" dirty="0" err="1">
                <a:solidFill>
                  <a:srgbClr val="002060"/>
                </a:solidFill>
              </a:rPr>
              <a:t>електроінженер</a:t>
            </a:r>
            <a:r>
              <a:rPr lang="ru-RU" sz="2000" b="1" dirty="0">
                <a:solidFill>
                  <a:srgbClr val="002060"/>
                </a:solidFill>
              </a:rPr>
              <a:t> і юрист, </a:t>
            </a:r>
            <a:r>
              <a:rPr lang="ru-RU" sz="2000" b="1" dirty="0" err="1">
                <a:solidFill>
                  <a:srgbClr val="002060"/>
                </a:solidFill>
              </a:rPr>
              <a:t>сформулював</a:t>
            </a:r>
            <a:r>
              <a:rPr lang="ru-RU" sz="2000" b="1" dirty="0">
                <a:solidFill>
                  <a:srgbClr val="002060"/>
                </a:solidFill>
              </a:rPr>
              <a:t> </a:t>
            </a:r>
            <a:r>
              <a:rPr lang="ru-RU" sz="2000" b="1" dirty="0">
                <a:solidFill>
                  <a:srgbClr val="FF0000"/>
                </a:solidFill>
              </a:rPr>
              <a:t>модель </a:t>
            </a:r>
            <a:r>
              <a:rPr lang="ru-RU" sz="2000" b="1" dirty="0" err="1">
                <a:solidFill>
                  <a:srgbClr val="FF0000"/>
                </a:solidFill>
              </a:rPr>
              <a:t>зміни</a:t>
            </a:r>
            <a:r>
              <a:rPr lang="ru-RU" sz="2000" b="1" dirty="0">
                <a:solidFill>
                  <a:srgbClr val="FF0000"/>
                </a:solidFill>
              </a:rPr>
              <a:t> </a:t>
            </a:r>
            <a:r>
              <a:rPr lang="ru-RU" sz="2000" b="1" dirty="0" err="1">
                <a:solidFill>
                  <a:srgbClr val="FF0000"/>
                </a:solidFill>
              </a:rPr>
              <a:t>уявлення</a:t>
            </a:r>
            <a:r>
              <a:rPr lang="ru-RU" sz="2000" b="1" dirty="0">
                <a:solidFill>
                  <a:srgbClr val="FF0000"/>
                </a:solidFill>
              </a:rPr>
              <a:t> </a:t>
            </a:r>
            <a:r>
              <a:rPr lang="ru-RU" sz="2000" b="1" dirty="0" err="1">
                <a:solidFill>
                  <a:srgbClr val="FF0000"/>
                </a:solidFill>
              </a:rPr>
              <a:t>проблеми</a:t>
            </a:r>
            <a:r>
              <a:rPr lang="ru-RU" sz="2000" b="1" dirty="0">
                <a:solidFill>
                  <a:srgbClr val="FF0000"/>
                </a:solidFill>
              </a:rPr>
              <a:t> в </a:t>
            </a:r>
            <a:r>
              <a:rPr lang="ru-RU" sz="2000" b="1" dirty="0" err="1">
                <a:solidFill>
                  <a:srgbClr val="FF0000"/>
                </a:solidFill>
              </a:rPr>
              <a:t>громадській</a:t>
            </a:r>
            <a:r>
              <a:rPr lang="ru-RU" sz="2000" b="1" dirty="0">
                <a:solidFill>
                  <a:srgbClr val="FF0000"/>
                </a:solidFill>
              </a:rPr>
              <a:t> </a:t>
            </a:r>
            <a:r>
              <a:rPr lang="ru-RU" sz="2000" b="1" dirty="0" err="1">
                <a:solidFill>
                  <a:srgbClr val="FF0000"/>
                </a:solidFill>
              </a:rPr>
              <a:t>думці</a:t>
            </a:r>
            <a:r>
              <a:rPr lang="ru-RU" sz="2000" b="1" dirty="0">
                <a:solidFill>
                  <a:srgbClr val="002060"/>
                </a:solidFill>
              </a:rPr>
              <a:t>, посмертно </a:t>
            </a:r>
            <a:r>
              <a:rPr lang="ru-RU" sz="2000" b="1" dirty="0" err="1">
                <a:solidFill>
                  <a:srgbClr val="002060"/>
                </a:solidFill>
              </a:rPr>
              <a:t>названу</a:t>
            </a:r>
            <a:r>
              <a:rPr lang="ru-RU" sz="2000" b="1" dirty="0">
                <a:solidFill>
                  <a:srgbClr val="002060"/>
                </a:solidFill>
              </a:rPr>
              <a:t> </a:t>
            </a:r>
            <a:r>
              <a:rPr lang="ru-RU" sz="2000" b="1" dirty="0" err="1">
                <a:solidFill>
                  <a:srgbClr val="002060"/>
                </a:solidFill>
              </a:rPr>
              <a:t>Вікном</a:t>
            </a:r>
            <a:r>
              <a:rPr lang="ru-RU" sz="2000" b="1" dirty="0">
                <a:solidFill>
                  <a:srgbClr val="002060"/>
                </a:solidFill>
              </a:rPr>
              <a:t> </a:t>
            </a:r>
            <a:r>
              <a:rPr lang="ru-RU" sz="2000" b="1" dirty="0" err="1">
                <a:solidFill>
                  <a:srgbClr val="002060"/>
                </a:solidFill>
              </a:rPr>
              <a:t>Овертона</a:t>
            </a:r>
            <a:r>
              <a:rPr lang="ru-RU" sz="2000" b="1" dirty="0">
                <a:solidFill>
                  <a:srgbClr val="002060"/>
                </a:solidFill>
              </a:rPr>
              <a:t>. </a:t>
            </a:r>
          </a:p>
          <a:p>
            <a:endParaRPr lang="ru-RU" sz="2000" b="1" dirty="0">
              <a:solidFill>
                <a:srgbClr val="002060"/>
              </a:solidFill>
            </a:endParaRPr>
          </a:p>
          <a:p>
            <a:r>
              <a:rPr lang="ru-RU" sz="2000" b="1" dirty="0">
                <a:solidFill>
                  <a:srgbClr val="002060"/>
                </a:solidFill>
              </a:rPr>
              <a:t>Джозеф </a:t>
            </a:r>
            <a:r>
              <a:rPr lang="ru-RU" sz="2000" b="1" dirty="0" err="1">
                <a:solidFill>
                  <a:srgbClr val="002060"/>
                </a:solidFill>
              </a:rPr>
              <a:t>Овертон</a:t>
            </a:r>
            <a:r>
              <a:rPr lang="ru-RU" sz="2000" b="1" dirty="0">
                <a:solidFill>
                  <a:srgbClr val="002060"/>
                </a:solidFill>
              </a:rPr>
              <a:t> описав, як абсолютно </a:t>
            </a:r>
            <a:r>
              <a:rPr lang="ru-RU" sz="2000" b="1" dirty="0" err="1">
                <a:solidFill>
                  <a:srgbClr val="002060"/>
                </a:solidFill>
              </a:rPr>
              <a:t>чужі</a:t>
            </a:r>
            <a:r>
              <a:rPr lang="ru-RU" sz="2000" b="1" dirty="0">
                <a:solidFill>
                  <a:srgbClr val="002060"/>
                </a:solidFill>
              </a:rPr>
              <a:t> </a:t>
            </a:r>
            <a:r>
              <a:rPr lang="ru-RU" sz="2000" b="1" dirty="0" err="1">
                <a:solidFill>
                  <a:srgbClr val="002060"/>
                </a:solidFill>
              </a:rPr>
              <a:t>суспільству</a:t>
            </a:r>
            <a:r>
              <a:rPr lang="ru-RU" sz="2000" b="1" dirty="0">
                <a:solidFill>
                  <a:srgbClr val="002060"/>
                </a:solidFill>
              </a:rPr>
              <a:t> </a:t>
            </a:r>
            <a:r>
              <a:rPr lang="ru-RU" sz="2000" b="1" dirty="0" err="1">
                <a:solidFill>
                  <a:srgbClr val="002060"/>
                </a:solidFill>
              </a:rPr>
              <a:t>ідеї</a:t>
            </a:r>
            <a:r>
              <a:rPr lang="ru-RU" sz="2000" b="1" dirty="0">
                <a:solidFill>
                  <a:srgbClr val="002060"/>
                </a:solidFill>
              </a:rPr>
              <a:t> </a:t>
            </a:r>
            <a:r>
              <a:rPr lang="ru-RU" sz="2000" b="1" dirty="0" err="1">
                <a:solidFill>
                  <a:srgbClr val="002060"/>
                </a:solidFill>
              </a:rPr>
              <a:t>можуть</a:t>
            </a:r>
            <a:r>
              <a:rPr lang="ru-RU" sz="2000" b="1" dirty="0">
                <a:solidFill>
                  <a:srgbClr val="002060"/>
                </a:solidFill>
              </a:rPr>
              <a:t> бути </a:t>
            </a:r>
            <a:r>
              <a:rPr lang="ru-RU" sz="2000" b="1" dirty="0" err="1">
                <a:solidFill>
                  <a:srgbClr val="002060"/>
                </a:solidFill>
              </a:rPr>
              <a:t>підняті</a:t>
            </a:r>
            <a:r>
              <a:rPr lang="ru-RU" sz="2000" b="1" dirty="0">
                <a:solidFill>
                  <a:srgbClr val="002060"/>
                </a:solidFill>
              </a:rPr>
              <a:t> з </a:t>
            </a:r>
            <a:r>
              <a:rPr lang="ru-RU" sz="2000" b="1" dirty="0" err="1">
                <a:solidFill>
                  <a:srgbClr val="002060"/>
                </a:solidFill>
              </a:rPr>
              <a:t>помийного</a:t>
            </a:r>
            <a:r>
              <a:rPr lang="ru-RU" sz="2000" b="1" dirty="0">
                <a:solidFill>
                  <a:srgbClr val="002060"/>
                </a:solidFill>
              </a:rPr>
              <a:t> баку </a:t>
            </a:r>
            <a:r>
              <a:rPr lang="ru-RU" sz="2000" b="1" dirty="0" err="1">
                <a:solidFill>
                  <a:srgbClr val="002060"/>
                </a:solidFill>
              </a:rPr>
              <a:t>громадського</a:t>
            </a:r>
            <a:r>
              <a:rPr lang="ru-RU" sz="2000" b="1" dirty="0">
                <a:solidFill>
                  <a:srgbClr val="002060"/>
                </a:solidFill>
              </a:rPr>
              <a:t> </a:t>
            </a:r>
            <a:r>
              <a:rPr lang="ru-RU" sz="2000" b="1" dirty="0" err="1">
                <a:solidFill>
                  <a:srgbClr val="002060"/>
                </a:solidFill>
              </a:rPr>
              <a:t>презирства</a:t>
            </a:r>
            <a:r>
              <a:rPr lang="ru-RU" sz="2000" b="1" dirty="0">
                <a:solidFill>
                  <a:srgbClr val="002060"/>
                </a:solidFill>
              </a:rPr>
              <a:t>, </a:t>
            </a:r>
            <a:r>
              <a:rPr lang="ru-RU" sz="2000" b="1" dirty="0" err="1">
                <a:solidFill>
                  <a:srgbClr val="002060"/>
                </a:solidFill>
              </a:rPr>
              <a:t>відмиті</a:t>
            </a:r>
            <a:r>
              <a:rPr lang="ru-RU" sz="2000" b="1" dirty="0">
                <a:solidFill>
                  <a:srgbClr val="002060"/>
                </a:solidFill>
              </a:rPr>
              <a:t>, </a:t>
            </a:r>
            <a:r>
              <a:rPr lang="ru-RU" sz="2000" b="1" dirty="0" err="1">
                <a:solidFill>
                  <a:srgbClr val="002060"/>
                </a:solidFill>
              </a:rPr>
              <a:t>причепурені</a:t>
            </a:r>
            <a:r>
              <a:rPr lang="ru-RU" sz="2000" b="1" dirty="0">
                <a:solidFill>
                  <a:srgbClr val="002060"/>
                </a:solidFill>
              </a:rPr>
              <a:t> і, </a:t>
            </a:r>
            <a:r>
              <a:rPr lang="ru-RU" sz="2000" b="1" dirty="0" err="1">
                <a:solidFill>
                  <a:srgbClr val="002060"/>
                </a:solidFill>
              </a:rPr>
              <a:t>зрештою</a:t>
            </a:r>
            <a:r>
              <a:rPr lang="ru-RU" sz="2000" b="1" dirty="0">
                <a:solidFill>
                  <a:srgbClr val="002060"/>
                </a:solidFill>
              </a:rPr>
              <a:t>, </a:t>
            </a:r>
            <a:r>
              <a:rPr lang="ru-RU" sz="2000" b="1" dirty="0" err="1">
                <a:solidFill>
                  <a:srgbClr val="002060"/>
                </a:solidFill>
              </a:rPr>
              <a:t>законодавчо</a:t>
            </a:r>
            <a:r>
              <a:rPr lang="ru-RU" sz="2000" b="1" dirty="0">
                <a:solidFill>
                  <a:srgbClr val="002060"/>
                </a:solidFill>
              </a:rPr>
              <a:t> </a:t>
            </a:r>
            <a:r>
              <a:rPr lang="ru-RU" sz="2000" b="1" dirty="0" err="1">
                <a:solidFill>
                  <a:srgbClr val="002060"/>
                </a:solidFill>
              </a:rPr>
              <a:t>закріплені</a:t>
            </a:r>
            <a:r>
              <a:rPr lang="ru-RU" sz="2000" b="1" dirty="0">
                <a:solidFill>
                  <a:srgbClr val="002060"/>
                </a:solidFill>
              </a:rPr>
              <a:t>.</a:t>
            </a:r>
            <a:endParaRPr lang="uk-UA" sz="2000" b="1" dirty="0">
              <a:solidFill>
                <a:srgbClr val="002060"/>
              </a:solidFill>
            </a:endParaRPr>
          </a:p>
        </p:txBody>
      </p:sp>
    </p:spTree>
    <p:extLst>
      <p:ext uri="{BB962C8B-B14F-4D97-AF65-F5344CB8AC3E}">
        <p14:creationId xmlns:p14="http://schemas.microsoft.com/office/powerpoint/2010/main" val="12411091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7D49FF0-333A-774E-B55C-CFB91A9BD9B2}"/>
              </a:ext>
            </a:extLst>
          </p:cNvPr>
          <p:cNvSpPr>
            <a:spLocks noGrp="1"/>
          </p:cNvSpPr>
          <p:nvPr>
            <p:ph sz="quarter" idx="1"/>
          </p:nvPr>
        </p:nvSpPr>
        <p:spPr>
          <a:xfrm>
            <a:off x="57680" y="152400"/>
            <a:ext cx="5809719" cy="5440362"/>
          </a:xfrm>
        </p:spPr>
        <p:txBody>
          <a:bodyPr>
            <a:noAutofit/>
          </a:bodyPr>
          <a:lstStyle/>
          <a:p>
            <a:pPr marL="0" indent="0">
              <a:buNone/>
            </a:pPr>
            <a:r>
              <a:rPr lang="ru-RU" b="1" dirty="0" err="1">
                <a:solidFill>
                  <a:srgbClr val="002060"/>
                </a:solidFill>
              </a:rPr>
              <a:t>Згідно</a:t>
            </a:r>
            <a:r>
              <a:rPr lang="ru-RU" b="1" dirty="0">
                <a:solidFill>
                  <a:srgbClr val="002060"/>
                </a:solidFill>
              </a:rPr>
              <a:t> з "В. О.", для </a:t>
            </a:r>
            <a:r>
              <a:rPr lang="ru-RU" b="1" dirty="0" err="1">
                <a:solidFill>
                  <a:srgbClr val="002060"/>
                </a:solidFill>
              </a:rPr>
              <a:t>кожної</a:t>
            </a:r>
            <a:r>
              <a:rPr lang="ru-RU" b="1" dirty="0">
                <a:solidFill>
                  <a:srgbClr val="002060"/>
                </a:solidFill>
              </a:rPr>
              <a:t> </a:t>
            </a:r>
            <a:r>
              <a:rPr lang="ru-RU" b="1" dirty="0" err="1">
                <a:solidFill>
                  <a:srgbClr val="002060"/>
                </a:solidFill>
              </a:rPr>
              <a:t>ідеї</a:t>
            </a:r>
            <a:r>
              <a:rPr lang="ru-RU" b="1" dirty="0">
                <a:solidFill>
                  <a:srgbClr val="002060"/>
                </a:solidFill>
              </a:rPr>
              <a:t> </a:t>
            </a:r>
            <a:r>
              <a:rPr lang="ru-RU" b="1" dirty="0" err="1">
                <a:solidFill>
                  <a:srgbClr val="002060"/>
                </a:solidFill>
              </a:rPr>
              <a:t>або</a:t>
            </a:r>
            <a:r>
              <a:rPr lang="ru-RU" b="1" dirty="0">
                <a:solidFill>
                  <a:srgbClr val="002060"/>
                </a:solidFill>
              </a:rPr>
              <a:t> </a:t>
            </a:r>
            <a:r>
              <a:rPr lang="ru-RU" b="1" dirty="0" err="1">
                <a:solidFill>
                  <a:srgbClr val="002060"/>
                </a:solidFill>
              </a:rPr>
              <a:t>проблеми</a:t>
            </a:r>
            <a:r>
              <a:rPr lang="ru-RU" b="1" dirty="0">
                <a:solidFill>
                  <a:srgbClr val="002060"/>
                </a:solidFill>
              </a:rPr>
              <a:t> в </a:t>
            </a:r>
            <a:r>
              <a:rPr lang="ru-RU" b="1" dirty="0" err="1">
                <a:solidFill>
                  <a:srgbClr val="002060"/>
                </a:solidFill>
              </a:rPr>
              <a:t>суспільстві</a:t>
            </a:r>
            <a:r>
              <a:rPr lang="ru-RU" b="1" dirty="0">
                <a:solidFill>
                  <a:srgbClr val="002060"/>
                </a:solidFill>
              </a:rPr>
              <a:t> </a:t>
            </a:r>
            <a:r>
              <a:rPr lang="ru-RU" b="1" dirty="0" err="1">
                <a:solidFill>
                  <a:srgbClr val="002060"/>
                </a:solidFill>
              </a:rPr>
              <a:t>існує</a:t>
            </a:r>
            <a:r>
              <a:rPr lang="ru-RU" b="1" dirty="0">
                <a:solidFill>
                  <a:srgbClr val="002060"/>
                </a:solidFill>
              </a:rPr>
              <a:t> т. </a:t>
            </a:r>
            <a:r>
              <a:rPr lang="ru-RU" b="1" dirty="0" err="1">
                <a:solidFill>
                  <a:srgbClr val="002060"/>
                </a:solidFill>
              </a:rPr>
              <a:t>зв</a:t>
            </a:r>
            <a:r>
              <a:rPr lang="ru-RU" b="1" dirty="0">
                <a:solidFill>
                  <a:srgbClr val="002060"/>
                </a:solidFill>
              </a:rPr>
              <a:t>. "</a:t>
            </a:r>
            <a:r>
              <a:rPr lang="ru-RU" b="1" dirty="0" err="1">
                <a:solidFill>
                  <a:srgbClr val="002060"/>
                </a:solidFill>
              </a:rPr>
              <a:t>вікно</a:t>
            </a:r>
            <a:r>
              <a:rPr lang="ru-RU" b="1" dirty="0">
                <a:solidFill>
                  <a:srgbClr val="002060"/>
                </a:solidFill>
              </a:rPr>
              <a:t> </a:t>
            </a:r>
            <a:r>
              <a:rPr lang="ru-RU" b="1" dirty="0" err="1">
                <a:solidFill>
                  <a:srgbClr val="002060"/>
                </a:solidFill>
              </a:rPr>
              <a:t>можливостей</a:t>
            </a:r>
            <a:r>
              <a:rPr lang="ru-RU" b="1" dirty="0">
                <a:solidFill>
                  <a:srgbClr val="002060"/>
                </a:solidFill>
              </a:rPr>
              <a:t>". У межах </a:t>
            </a:r>
            <a:r>
              <a:rPr lang="ru-RU" b="1" dirty="0" err="1">
                <a:solidFill>
                  <a:srgbClr val="002060"/>
                </a:solidFill>
              </a:rPr>
              <a:t>цього</a:t>
            </a:r>
            <a:r>
              <a:rPr lang="ru-RU" b="1" dirty="0">
                <a:solidFill>
                  <a:srgbClr val="002060"/>
                </a:solidFill>
              </a:rPr>
              <a:t> </a:t>
            </a:r>
            <a:r>
              <a:rPr lang="ru-RU" b="1" dirty="0" err="1">
                <a:solidFill>
                  <a:srgbClr val="002060"/>
                </a:solidFill>
              </a:rPr>
              <a:t>вікна</a:t>
            </a:r>
            <a:r>
              <a:rPr lang="ru-RU" b="1" dirty="0">
                <a:solidFill>
                  <a:srgbClr val="002060"/>
                </a:solidFill>
              </a:rPr>
              <a:t> </a:t>
            </a:r>
            <a:r>
              <a:rPr lang="ru-RU" b="1" dirty="0" err="1">
                <a:solidFill>
                  <a:srgbClr val="002060"/>
                </a:solidFill>
              </a:rPr>
              <a:t>ідеї</a:t>
            </a:r>
            <a:r>
              <a:rPr lang="ru-RU" b="1" dirty="0">
                <a:solidFill>
                  <a:srgbClr val="002060"/>
                </a:solidFill>
              </a:rPr>
              <a:t> </a:t>
            </a:r>
            <a:r>
              <a:rPr lang="ru-RU" b="1" dirty="0" err="1">
                <a:solidFill>
                  <a:srgbClr val="002060"/>
                </a:solidFill>
              </a:rPr>
              <a:t>можуть</a:t>
            </a:r>
            <a:r>
              <a:rPr lang="ru-RU" b="1" dirty="0">
                <a:solidFill>
                  <a:srgbClr val="002060"/>
                </a:solidFill>
              </a:rPr>
              <a:t> </a:t>
            </a:r>
            <a:r>
              <a:rPr lang="ru-RU" b="1" dirty="0" err="1">
                <a:solidFill>
                  <a:srgbClr val="002060"/>
                </a:solidFill>
              </a:rPr>
              <a:t>або</a:t>
            </a:r>
            <a:r>
              <a:rPr lang="ru-RU" b="1" dirty="0">
                <a:solidFill>
                  <a:srgbClr val="002060"/>
                </a:solidFill>
              </a:rPr>
              <a:t> не </a:t>
            </a:r>
            <a:r>
              <a:rPr lang="ru-RU" b="1" dirty="0" err="1">
                <a:solidFill>
                  <a:srgbClr val="002060"/>
                </a:solidFill>
              </a:rPr>
              <a:t>можуть</a:t>
            </a:r>
            <a:r>
              <a:rPr lang="ru-RU" b="1" dirty="0">
                <a:solidFill>
                  <a:srgbClr val="002060"/>
                </a:solidFill>
              </a:rPr>
              <a:t> широко </a:t>
            </a:r>
            <a:r>
              <a:rPr lang="ru-RU" b="1" dirty="0" err="1">
                <a:solidFill>
                  <a:srgbClr val="002060"/>
                </a:solidFill>
              </a:rPr>
              <a:t>обговорювати</a:t>
            </a:r>
            <a:r>
              <a:rPr lang="ru-RU" b="1" dirty="0">
                <a:solidFill>
                  <a:srgbClr val="002060"/>
                </a:solidFill>
              </a:rPr>
              <a:t>, </a:t>
            </a:r>
            <a:r>
              <a:rPr lang="ru-RU" b="1" dirty="0" err="1">
                <a:solidFill>
                  <a:srgbClr val="002060"/>
                </a:solidFill>
              </a:rPr>
              <a:t>відкрито</a:t>
            </a:r>
            <a:r>
              <a:rPr lang="ru-RU" b="1" dirty="0">
                <a:solidFill>
                  <a:srgbClr val="002060"/>
                </a:solidFill>
              </a:rPr>
              <a:t> </a:t>
            </a:r>
            <a:r>
              <a:rPr lang="ru-RU" b="1" dirty="0" err="1">
                <a:solidFill>
                  <a:srgbClr val="002060"/>
                </a:solidFill>
              </a:rPr>
              <a:t>підтримувати</a:t>
            </a:r>
            <a:r>
              <a:rPr lang="ru-RU" b="1" dirty="0">
                <a:solidFill>
                  <a:srgbClr val="002060"/>
                </a:solidFill>
              </a:rPr>
              <a:t>, </a:t>
            </a:r>
            <a:r>
              <a:rPr lang="ru-RU" b="1" dirty="0" err="1">
                <a:solidFill>
                  <a:srgbClr val="002060"/>
                </a:solidFill>
              </a:rPr>
              <a:t>пропагувати</a:t>
            </a:r>
            <a:r>
              <a:rPr lang="ru-RU" b="1" dirty="0">
                <a:solidFill>
                  <a:srgbClr val="002060"/>
                </a:solidFill>
              </a:rPr>
              <a:t>, </a:t>
            </a:r>
            <a:r>
              <a:rPr lang="ru-RU" b="1" dirty="0" err="1">
                <a:solidFill>
                  <a:srgbClr val="002060"/>
                </a:solidFill>
              </a:rPr>
              <a:t>намагатися</a:t>
            </a:r>
            <a:r>
              <a:rPr lang="ru-RU" b="1" dirty="0">
                <a:solidFill>
                  <a:srgbClr val="002060"/>
                </a:solidFill>
              </a:rPr>
              <a:t> </a:t>
            </a:r>
            <a:r>
              <a:rPr lang="ru-RU" b="1" dirty="0" err="1">
                <a:solidFill>
                  <a:srgbClr val="002060"/>
                </a:solidFill>
              </a:rPr>
              <a:t>закріпити</a:t>
            </a:r>
            <a:r>
              <a:rPr lang="ru-RU" b="1" dirty="0">
                <a:solidFill>
                  <a:srgbClr val="002060"/>
                </a:solidFill>
              </a:rPr>
              <a:t> </a:t>
            </a:r>
            <a:r>
              <a:rPr lang="ru-RU" b="1" dirty="0" err="1">
                <a:solidFill>
                  <a:srgbClr val="002060"/>
                </a:solidFill>
              </a:rPr>
              <a:t>законодавчо</a:t>
            </a:r>
            <a:r>
              <a:rPr lang="ru-RU" b="1" dirty="0">
                <a:solidFill>
                  <a:srgbClr val="002060"/>
                </a:solidFill>
              </a:rPr>
              <a:t>. </a:t>
            </a:r>
            <a:r>
              <a:rPr lang="ru-RU" b="1" dirty="0" err="1">
                <a:solidFill>
                  <a:srgbClr val="002060"/>
                </a:solidFill>
              </a:rPr>
              <a:t>Вікно</a:t>
            </a:r>
            <a:r>
              <a:rPr lang="ru-RU" b="1" dirty="0">
                <a:solidFill>
                  <a:srgbClr val="002060"/>
                </a:solidFill>
              </a:rPr>
              <a:t> </a:t>
            </a:r>
            <a:r>
              <a:rPr lang="ru-RU" b="1" dirty="0" err="1">
                <a:solidFill>
                  <a:srgbClr val="002060"/>
                </a:solidFill>
              </a:rPr>
              <a:t>рухають</a:t>
            </a:r>
            <a:r>
              <a:rPr lang="ru-RU" b="1" dirty="0">
                <a:solidFill>
                  <a:srgbClr val="002060"/>
                </a:solidFill>
              </a:rPr>
              <a:t>, </a:t>
            </a:r>
            <a:r>
              <a:rPr lang="ru-RU" b="1" dirty="0" err="1">
                <a:solidFill>
                  <a:srgbClr val="002060"/>
                </a:solidFill>
              </a:rPr>
              <a:t>змінюючи</a:t>
            </a:r>
            <a:r>
              <a:rPr lang="ru-RU" b="1" dirty="0">
                <a:solidFill>
                  <a:srgbClr val="002060"/>
                </a:solidFill>
              </a:rPr>
              <a:t> </a:t>
            </a:r>
            <a:r>
              <a:rPr lang="ru-RU" b="1" dirty="0" err="1">
                <a:solidFill>
                  <a:srgbClr val="002060"/>
                </a:solidFill>
              </a:rPr>
              <a:t>тим</a:t>
            </a:r>
            <a:r>
              <a:rPr lang="ru-RU" b="1" dirty="0">
                <a:solidFill>
                  <a:srgbClr val="002060"/>
                </a:solidFill>
              </a:rPr>
              <a:t> самим </a:t>
            </a:r>
            <a:r>
              <a:rPr lang="ru-RU" b="1" dirty="0" err="1">
                <a:solidFill>
                  <a:srgbClr val="002060"/>
                </a:solidFill>
              </a:rPr>
              <a:t>амплітуду</a:t>
            </a:r>
            <a:r>
              <a:rPr lang="ru-RU" b="1" dirty="0">
                <a:solidFill>
                  <a:srgbClr val="002060"/>
                </a:solidFill>
              </a:rPr>
              <a:t> </a:t>
            </a:r>
            <a:r>
              <a:rPr lang="ru-RU" b="1" dirty="0" err="1">
                <a:solidFill>
                  <a:srgbClr val="002060"/>
                </a:solidFill>
              </a:rPr>
              <a:t>можливостей</a:t>
            </a:r>
            <a:r>
              <a:rPr lang="ru-RU" b="1" dirty="0">
                <a:solidFill>
                  <a:srgbClr val="002060"/>
                </a:solidFill>
              </a:rPr>
              <a:t>, </a:t>
            </a:r>
            <a:r>
              <a:rPr lang="ru-RU" b="1" dirty="0" err="1">
                <a:solidFill>
                  <a:srgbClr val="002060"/>
                </a:solidFill>
              </a:rPr>
              <a:t>від</a:t>
            </a:r>
            <a:r>
              <a:rPr lang="ru-RU" b="1" dirty="0">
                <a:solidFill>
                  <a:srgbClr val="002060"/>
                </a:solidFill>
              </a:rPr>
              <a:t> </a:t>
            </a:r>
            <a:r>
              <a:rPr lang="ru-RU" b="1" dirty="0" err="1">
                <a:solidFill>
                  <a:srgbClr val="002060"/>
                </a:solidFill>
              </a:rPr>
              <a:t>стадії</a:t>
            </a:r>
            <a:r>
              <a:rPr lang="ru-RU" b="1" dirty="0">
                <a:solidFill>
                  <a:srgbClr val="002060"/>
                </a:solidFill>
              </a:rPr>
              <a:t> </a:t>
            </a:r>
            <a:r>
              <a:rPr lang="ru-RU" b="1" i="1" dirty="0">
                <a:solidFill>
                  <a:srgbClr val="002060"/>
                </a:solidFill>
              </a:rPr>
              <a:t>«</a:t>
            </a:r>
            <a:r>
              <a:rPr lang="ru-RU" b="1" i="1" dirty="0" err="1">
                <a:solidFill>
                  <a:srgbClr val="002060"/>
                </a:solidFill>
              </a:rPr>
              <a:t>немислиме</a:t>
            </a:r>
            <a:r>
              <a:rPr lang="ru-RU" b="1" i="1" dirty="0">
                <a:solidFill>
                  <a:srgbClr val="002060"/>
                </a:solidFill>
              </a:rPr>
              <a:t>», </a:t>
            </a:r>
            <a:r>
              <a:rPr lang="ru-RU" b="1" dirty="0" err="1">
                <a:solidFill>
                  <a:srgbClr val="002060"/>
                </a:solidFill>
              </a:rPr>
              <a:t>тобто</a:t>
            </a:r>
            <a:r>
              <a:rPr lang="ru-RU" b="1" dirty="0">
                <a:solidFill>
                  <a:srgbClr val="002060"/>
                </a:solidFill>
              </a:rPr>
              <a:t> абсолютно </a:t>
            </a:r>
            <a:r>
              <a:rPr lang="ru-RU" b="1" dirty="0" err="1">
                <a:solidFill>
                  <a:srgbClr val="002060"/>
                </a:solidFill>
              </a:rPr>
              <a:t>вороже</a:t>
            </a:r>
            <a:r>
              <a:rPr lang="ru-RU" b="1" dirty="0">
                <a:solidFill>
                  <a:srgbClr val="002060"/>
                </a:solidFill>
              </a:rPr>
              <a:t> </a:t>
            </a:r>
            <a:r>
              <a:rPr lang="ru-RU" b="1" dirty="0" err="1">
                <a:solidFill>
                  <a:srgbClr val="002060"/>
                </a:solidFill>
              </a:rPr>
              <a:t>суспільній</a:t>
            </a:r>
            <a:r>
              <a:rPr lang="ru-RU" b="1" dirty="0">
                <a:solidFill>
                  <a:srgbClr val="002060"/>
                </a:solidFill>
              </a:rPr>
              <a:t> </a:t>
            </a:r>
            <a:r>
              <a:rPr lang="ru-RU" b="1" dirty="0" err="1">
                <a:solidFill>
                  <a:srgbClr val="002060"/>
                </a:solidFill>
              </a:rPr>
              <a:t>моралі</a:t>
            </a:r>
            <a:r>
              <a:rPr lang="ru-RU" b="1" dirty="0">
                <a:solidFill>
                  <a:srgbClr val="002060"/>
                </a:solidFill>
              </a:rPr>
              <a:t>, </a:t>
            </a:r>
            <a:r>
              <a:rPr lang="ru-RU" b="1" dirty="0" err="1">
                <a:solidFill>
                  <a:srgbClr val="002060"/>
                </a:solidFill>
              </a:rPr>
              <a:t>повністю</a:t>
            </a:r>
            <a:r>
              <a:rPr lang="ru-RU" b="1" dirty="0">
                <a:solidFill>
                  <a:srgbClr val="002060"/>
                </a:solidFill>
              </a:rPr>
              <a:t> </a:t>
            </a:r>
            <a:r>
              <a:rPr lang="ru-RU" b="1" dirty="0" err="1">
                <a:solidFill>
                  <a:srgbClr val="002060"/>
                </a:solidFill>
              </a:rPr>
              <a:t>огидне</a:t>
            </a:r>
            <a:r>
              <a:rPr lang="ru-RU" b="1" dirty="0">
                <a:solidFill>
                  <a:srgbClr val="002060"/>
                </a:solidFill>
              </a:rPr>
              <a:t>, до </a:t>
            </a:r>
            <a:r>
              <a:rPr lang="ru-RU" b="1" dirty="0" err="1">
                <a:solidFill>
                  <a:srgbClr val="002060"/>
                </a:solidFill>
              </a:rPr>
              <a:t>стадії</a:t>
            </a:r>
            <a:r>
              <a:rPr lang="ru-RU" b="1" dirty="0">
                <a:solidFill>
                  <a:srgbClr val="002060"/>
                </a:solidFill>
              </a:rPr>
              <a:t> </a:t>
            </a:r>
            <a:r>
              <a:rPr lang="ru-RU" b="1" i="1" dirty="0">
                <a:solidFill>
                  <a:srgbClr val="002060"/>
                </a:solidFill>
              </a:rPr>
              <a:t>«актуальна </a:t>
            </a:r>
            <a:r>
              <a:rPr lang="ru-RU" b="1" i="1" dirty="0" err="1">
                <a:solidFill>
                  <a:srgbClr val="002060"/>
                </a:solidFill>
              </a:rPr>
              <a:t>політика</a:t>
            </a:r>
            <a:r>
              <a:rPr lang="ru-RU" b="1" i="1" dirty="0">
                <a:solidFill>
                  <a:srgbClr val="002060"/>
                </a:solidFill>
              </a:rPr>
              <a:t>», </a:t>
            </a:r>
            <a:r>
              <a:rPr lang="ru-RU" b="1" dirty="0" err="1">
                <a:solidFill>
                  <a:srgbClr val="002060"/>
                </a:solidFill>
              </a:rPr>
              <a:t>тобто</a:t>
            </a:r>
            <a:r>
              <a:rPr lang="ru-RU" b="1" dirty="0">
                <a:solidFill>
                  <a:srgbClr val="002060"/>
                </a:solidFill>
              </a:rPr>
              <a:t> </a:t>
            </a:r>
            <a:r>
              <a:rPr lang="ru-RU" b="1" dirty="0" err="1">
                <a:solidFill>
                  <a:srgbClr val="002060"/>
                </a:solidFill>
              </a:rPr>
              <a:t>вже</a:t>
            </a:r>
            <a:r>
              <a:rPr lang="ru-RU" b="1" dirty="0">
                <a:solidFill>
                  <a:srgbClr val="002060"/>
                </a:solidFill>
              </a:rPr>
              <a:t> </a:t>
            </a:r>
            <a:r>
              <a:rPr lang="ru-RU" b="1" dirty="0" err="1">
                <a:solidFill>
                  <a:srgbClr val="002060"/>
                </a:solidFill>
              </a:rPr>
              <a:t>обговорене</a:t>
            </a:r>
            <a:r>
              <a:rPr lang="ru-RU" b="1" dirty="0">
                <a:solidFill>
                  <a:srgbClr val="002060"/>
                </a:solidFill>
              </a:rPr>
              <a:t> широким загалом, </a:t>
            </a:r>
            <a:r>
              <a:rPr lang="ru-RU" b="1" dirty="0" err="1">
                <a:solidFill>
                  <a:srgbClr val="002060"/>
                </a:solidFill>
              </a:rPr>
              <a:t>прийняте</a:t>
            </a:r>
            <a:r>
              <a:rPr lang="ru-RU" b="1" dirty="0">
                <a:solidFill>
                  <a:srgbClr val="002060"/>
                </a:solidFill>
              </a:rPr>
              <a:t> </a:t>
            </a:r>
            <a:r>
              <a:rPr lang="ru-RU" b="1" dirty="0" err="1">
                <a:solidFill>
                  <a:srgbClr val="002060"/>
                </a:solidFill>
              </a:rPr>
              <a:t>масовою</a:t>
            </a:r>
            <a:r>
              <a:rPr lang="ru-RU" b="1" dirty="0">
                <a:solidFill>
                  <a:srgbClr val="002060"/>
                </a:solidFill>
              </a:rPr>
              <a:t> </a:t>
            </a:r>
            <a:r>
              <a:rPr lang="ru-RU" b="1" dirty="0" err="1">
                <a:solidFill>
                  <a:srgbClr val="002060"/>
                </a:solidFill>
              </a:rPr>
              <a:t>свідомістю</a:t>
            </a:r>
            <a:r>
              <a:rPr lang="ru-RU" b="1" dirty="0">
                <a:solidFill>
                  <a:srgbClr val="002060"/>
                </a:solidFill>
              </a:rPr>
              <a:t> і </a:t>
            </a:r>
            <a:r>
              <a:rPr lang="ru-RU" b="1" dirty="0" err="1">
                <a:solidFill>
                  <a:srgbClr val="002060"/>
                </a:solidFill>
              </a:rPr>
              <a:t>закріплене</a:t>
            </a:r>
            <a:r>
              <a:rPr lang="ru-RU" b="1" dirty="0">
                <a:solidFill>
                  <a:srgbClr val="002060"/>
                </a:solidFill>
              </a:rPr>
              <a:t> в законах.</a:t>
            </a:r>
            <a:endParaRPr lang="uk-UA" b="1" dirty="0">
              <a:solidFill>
                <a:srgbClr val="002060"/>
              </a:solidFill>
            </a:endParaRPr>
          </a:p>
        </p:txBody>
      </p:sp>
      <p:pic>
        <p:nvPicPr>
          <p:cNvPr id="16386" name="Picture 2" descr="Окна Овертона - что это за теория?">
            <a:extLst>
              <a:ext uri="{FF2B5EF4-FFF2-40B4-BE49-F238E27FC236}">
                <a16:creationId xmlns:a16="http://schemas.microsoft.com/office/drawing/2014/main" id="{71821C2B-81FC-834C-8CE5-54538B6EE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734" y="1265238"/>
            <a:ext cx="3295119"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2112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8576" y="609600"/>
            <a:ext cx="6826848" cy="1601958"/>
          </a:xfrm>
          <a:solidFill>
            <a:schemeClr val="bg1">
              <a:lumMod val="95000"/>
            </a:schemeClr>
          </a:solidFill>
        </p:spPr>
        <p:txBody>
          <a:bodyPr>
            <a:normAutofit/>
          </a:bodyPr>
          <a:lstStyle/>
          <a:p>
            <a:r>
              <a:rPr lang="uk-UA" sz="1800" b="1" i="1" dirty="0">
                <a:solidFill>
                  <a:srgbClr val="FF0000"/>
                </a:solidFill>
                <a:latin typeface="Book Antiqua" panose="02040602050305030304" pitchFamily="18" charset="0"/>
              </a:rPr>
              <a:t>Вікно </a:t>
            </a:r>
            <a:r>
              <a:rPr lang="uk-UA" sz="1800" b="1" i="1" dirty="0" err="1">
                <a:solidFill>
                  <a:srgbClr val="FF0000"/>
                </a:solidFill>
                <a:latin typeface="Book Antiqua" panose="02040602050305030304" pitchFamily="18" charset="0"/>
              </a:rPr>
              <a:t>Овертона</a:t>
            </a:r>
            <a:r>
              <a:rPr lang="uk-UA" sz="1800" b="1" i="1" dirty="0">
                <a:solidFill>
                  <a:srgbClr val="FF0000"/>
                </a:solidFill>
                <a:latin typeface="Book Antiqua" panose="02040602050305030304" pitchFamily="18" charset="0"/>
              </a:rPr>
              <a:t> </a:t>
            </a:r>
            <a:r>
              <a:rPr lang="uk-UA" sz="1800" b="1" dirty="0">
                <a:solidFill>
                  <a:srgbClr val="002060"/>
                </a:solidFill>
                <a:latin typeface="Book Antiqua" panose="02040602050305030304" pitchFamily="18" charset="0"/>
              </a:rPr>
              <a:t>– </a:t>
            </a:r>
            <a:r>
              <a:rPr lang="uk-UA" sz="1800" b="1" dirty="0">
                <a:solidFill>
                  <a:srgbClr val="FF0000"/>
                </a:solidFill>
                <a:latin typeface="Book Antiqua" panose="02040602050305030304" pitchFamily="18" charset="0"/>
              </a:rPr>
              <a:t>зазвичай трактують як  спеціальну теорію</a:t>
            </a:r>
            <a:r>
              <a:rPr lang="uk-UA" sz="1800" b="1" dirty="0">
                <a:solidFill>
                  <a:srgbClr val="002060"/>
                </a:solidFill>
                <a:latin typeface="Book Antiqua" panose="02040602050305030304" pitchFamily="18" charset="0"/>
              </a:rPr>
              <a:t>, за допомогою якої можна легко насадити в підсвідомість суспільства абсолютно будь-яку ідею. Досягти її можна, якщо зробити послідовні дії, які складаються з зрозумілих кроків</a:t>
            </a:r>
            <a:endParaRPr lang="ru-RU" sz="1800" b="1" dirty="0">
              <a:solidFill>
                <a:srgbClr val="FF0000"/>
              </a:solidFill>
            </a:endParaRPr>
          </a:p>
        </p:txBody>
      </p:sp>
      <p:pic>
        <p:nvPicPr>
          <p:cNvPr id="11266" name="Picture 2" descr="Похожее изображение"/>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509032"/>
            <a:ext cx="8361281"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7068605"/>
      </p:ext>
    </p:extLst>
  </p:cSld>
  <p:clrMapOvr>
    <a:masterClrMapping/>
  </p:clrMapOvr>
  <p:transition spd="slow">
    <p:pull/>
  </p:transition>
</p:sld>
</file>

<file path=ppt/slides/slide64.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Прямоугольник 4"/>
          <p:cNvSpPr/>
          <p:nvPr/>
        </p:nvSpPr>
        <p:spPr>
          <a:xfrm>
            <a:off x="685800" y="685800"/>
            <a:ext cx="7696200" cy="144655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400" b="1" cap="all" spc="0" dirty="0" err="1">
                <a:ln w="0"/>
                <a:solidFill>
                  <a:srgbClr val="002060"/>
                </a:solidFill>
                <a:effectLst>
                  <a:reflection blurRad="12700" stA="50000" endPos="50000" dist="5000" dir="5400000" sy="-100000" rotWithShape="0"/>
                </a:effectLst>
                <a:latin typeface="Book Antiqua" pitchFamily="18" charset="0"/>
              </a:rPr>
              <a:t>Термін</a:t>
            </a:r>
            <a:r>
              <a:rPr lang="ru-RU" sz="4400" b="1" cap="all" spc="0" dirty="0">
                <a:ln w="0"/>
                <a:solidFill>
                  <a:srgbClr val="002060"/>
                </a:solidFill>
                <a:effectLst>
                  <a:reflection blurRad="12700" stA="50000" endPos="50000" dist="5000" dir="5400000" sy="-100000" rotWithShape="0"/>
                </a:effectLst>
                <a:latin typeface="Book Antiqua" pitchFamily="18" charset="0"/>
              </a:rPr>
              <a:t> «</a:t>
            </a:r>
            <a:r>
              <a:rPr lang="ru-RU" sz="4400" b="1" cap="all" spc="0" dirty="0" err="1">
                <a:ln w="0"/>
                <a:solidFill>
                  <a:srgbClr val="002060"/>
                </a:solidFill>
                <a:effectLst>
                  <a:reflection blurRad="12700" stA="50000" endPos="50000" dist="5000" dir="5400000" sy="-100000" rotWithShape="0"/>
                </a:effectLst>
                <a:latin typeface="Book Antiqua" pitchFamily="18" charset="0"/>
              </a:rPr>
              <a:t>фейк</a:t>
            </a:r>
            <a:r>
              <a:rPr lang="ru-RU" sz="4400" b="1" cap="all" spc="0" dirty="0">
                <a:ln w="0"/>
                <a:solidFill>
                  <a:srgbClr val="002060"/>
                </a:solidFill>
                <a:effectLst>
                  <a:reflection blurRad="12700" stA="50000" endPos="50000" dist="5000" dir="5400000" sy="-100000" rotWithShape="0"/>
                </a:effectLst>
                <a:latin typeface="Book Antiqua" pitchFamily="18" charset="0"/>
              </a:rPr>
              <a:t>» - </a:t>
            </a:r>
          </a:p>
          <a:p>
            <a:pPr algn="ctr"/>
            <a:r>
              <a:rPr lang="ru-RU" sz="4400" b="1" cap="all" spc="0" dirty="0">
                <a:ln w="0"/>
                <a:solidFill>
                  <a:srgbClr val="002060"/>
                </a:solidFill>
                <a:effectLst>
                  <a:reflection blurRad="12700" stA="50000" endPos="50000" dist="5000" dir="5400000" sy="-100000" rotWithShape="0"/>
                </a:effectLst>
                <a:latin typeface="Book Antiqua" pitchFamily="18" charset="0"/>
              </a:rPr>
              <a:t>англ. </a:t>
            </a:r>
            <a:r>
              <a:rPr lang="ru-RU" sz="4400" b="1" cap="all" spc="0" dirty="0" err="1">
                <a:ln w="0"/>
                <a:solidFill>
                  <a:srgbClr val="002060"/>
                </a:solidFill>
                <a:effectLst>
                  <a:reflection blurRad="12700" stA="50000" endPos="50000" dist="5000" dir="5400000" sy="-100000" rotWithShape="0"/>
                </a:effectLst>
                <a:latin typeface="Book Antiqua" pitchFamily="18" charset="0"/>
              </a:rPr>
              <a:t>fake</a:t>
            </a:r>
            <a:r>
              <a:rPr lang="ru-RU" sz="4400" b="1" cap="all" spc="0" dirty="0">
                <a:ln w="0"/>
                <a:solidFill>
                  <a:srgbClr val="002060"/>
                </a:solidFill>
                <a:effectLst>
                  <a:reflection blurRad="12700" stA="50000" endPos="50000" dist="5000" dir="5400000" sy="-100000" rotWithShape="0"/>
                </a:effectLst>
                <a:latin typeface="Book Antiqua" pitchFamily="18" charset="0"/>
              </a:rPr>
              <a:t> — </a:t>
            </a:r>
            <a:r>
              <a:rPr lang="ru-RU" sz="4400" b="1" cap="all" spc="0" dirty="0" err="1">
                <a:ln w="0"/>
                <a:solidFill>
                  <a:srgbClr val="002060"/>
                </a:solidFill>
                <a:effectLst>
                  <a:reflection blurRad="12700" stA="50000" endPos="50000" dist="5000" dir="5400000" sy="-100000" rotWithShape="0"/>
                </a:effectLst>
                <a:latin typeface="Book Antiqua" pitchFamily="18" charset="0"/>
              </a:rPr>
              <a:t>підробка</a:t>
            </a:r>
            <a:endParaRPr lang="ru-RU" sz="4400" b="1" cap="all" spc="0" dirty="0">
              <a:ln w="0"/>
              <a:solidFill>
                <a:srgbClr val="002060"/>
              </a:solidFill>
              <a:effectLst>
                <a:reflection blurRad="12700" stA="50000" endPos="50000" dist="5000" dir="5400000" sy="-100000" rotWithShape="0"/>
              </a:effectLst>
              <a:latin typeface="Book Antiqua" pitchFamily="18" charset="0"/>
            </a:endParaRPr>
          </a:p>
        </p:txBody>
      </p:sp>
      <p:pic>
        <p:nvPicPr>
          <p:cNvPr id="7" name="Рисунок 6" descr="chto-znachit-ponjatie-fejk-prostymi-slovami-62f97dd4 (1).jpg"/>
          <p:cNvPicPr>
            <a:picLocks noChangeAspect="1"/>
          </p:cNvPicPr>
          <p:nvPr/>
        </p:nvPicPr>
        <p:blipFill>
          <a:blip r:embed="rId2"/>
          <a:stretch>
            <a:fillRect/>
          </a:stretch>
        </p:blipFill>
        <p:spPr>
          <a:xfrm>
            <a:off x="375224" y="2362200"/>
            <a:ext cx="8803412" cy="4282739"/>
          </a:xfrm>
          <a:prstGeom prst="rect">
            <a:avLst/>
          </a:prstGeom>
          <a:ln>
            <a:noFill/>
          </a:ln>
          <a:effectLst>
            <a:softEdge rad="112500"/>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122" name="Picture 2" descr="C:\Users\Марьяна\Desktop\сессия\лепська\війни\images (9).jpg"/>
          <p:cNvPicPr>
            <a:picLocks noChangeAspect="1" noChangeArrowheads="1"/>
          </p:cNvPicPr>
          <p:nvPr/>
        </p:nvPicPr>
        <p:blipFill>
          <a:blip r:embed="rId2"/>
          <a:srcRect/>
          <a:stretch>
            <a:fillRect/>
          </a:stretch>
        </p:blipFill>
        <p:spPr bwMode="auto">
          <a:xfrm>
            <a:off x="467590" y="2819400"/>
            <a:ext cx="8350827" cy="4106454"/>
          </a:xfrm>
          <a:prstGeom prst="rect">
            <a:avLst/>
          </a:prstGeom>
          <a:ln>
            <a:noFill/>
          </a:ln>
          <a:effectLst>
            <a:softEdge rad="112500"/>
          </a:effectLst>
        </p:spPr>
      </p:pic>
      <p:sp>
        <p:nvSpPr>
          <p:cNvPr id="4" name="Объект 2">
            <a:extLst>
              <a:ext uri="{FF2B5EF4-FFF2-40B4-BE49-F238E27FC236}">
                <a16:creationId xmlns:a16="http://schemas.microsoft.com/office/drawing/2014/main" id="{DA16BE43-BF69-7348-90D9-3C3D6F1C99A4}"/>
              </a:ext>
            </a:extLst>
          </p:cNvPr>
          <p:cNvSpPr txBox="1">
            <a:spLocks/>
          </p:cNvSpPr>
          <p:nvPr/>
        </p:nvSpPr>
        <p:spPr>
          <a:xfrm>
            <a:off x="152399" y="457200"/>
            <a:ext cx="8666018" cy="2133600"/>
          </a:xfrm>
          <a:prstGeom prst="rect">
            <a:avLst/>
          </a:prstGeom>
        </p:spPr>
        <p:txBody>
          <a:bodyPr vert="horz" anchor="ctr">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buFont typeface="Wingdings"/>
              <a:buNone/>
            </a:pPr>
            <a:r>
              <a:rPr lang="ru-RU" b="1" dirty="0" err="1">
                <a:solidFill>
                  <a:srgbClr val="FF0000"/>
                </a:solidFill>
              </a:rPr>
              <a:t>Фейкові</a:t>
            </a:r>
            <a:r>
              <a:rPr lang="ru-RU" b="1" dirty="0">
                <a:solidFill>
                  <a:srgbClr val="FF0000"/>
                </a:solidFill>
              </a:rPr>
              <a:t> </a:t>
            </a:r>
            <a:r>
              <a:rPr lang="ru-RU" b="1" dirty="0" err="1">
                <a:solidFill>
                  <a:srgbClr val="FF0000"/>
                </a:solidFill>
              </a:rPr>
              <a:t>новини</a:t>
            </a:r>
            <a:r>
              <a:rPr lang="ru-RU" b="1" dirty="0">
                <a:solidFill>
                  <a:srgbClr val="FF0000"/>
                </a:solidFill>
              </a:rPr>
              <a:t> </a:t>
            </a:r>
            <a:r>
              <a:rPr lang="ru-RU" b="1" dirty="0">
                <a:solidFill>
                  <a:srgbClr val="002060"/>
                </a:solidFill>
              </a:rPr>
              <a:t>- </a:t>
            </a:r>
            <a:r>
              <a:rPr lang="ru-RU" dirty="0" err="1">
                <a:solidFill>
                  <a:srgbClr val="002060"/>
                </a:solidFill>
              </a:rPr>
              <a:t>підробка</a:t>
            </a:r>
            <a:r>
              <a:rPr lang="ru-RU" dirty="0">
                <a:solidFill>
                  <a:srgbClr val="002060"/>
                </a:solidFill>
              </a:rPr>
              <a:t> </a:t>
            </a:r>
            <a:r>
              <a:rPr lang="ru-RU" dirty="0" err="1">
                <a:solidFill>
                  <a:srgbClr val="002060"/>
                </a:solidFill>
              </a:rPr>
              <a:t>чи</a:t>
            </a:r>
            <a:r>
              <a:rPr lang="ru-RU" dirty="0">
                <a:solidFill>
                  <a:srgbClr val="002060"/>
                </a:solidFill>
              </a:rPr>
              <a:t> </a:t>
            </a:r>
            <a:r>
              <a:rPr lang="ru-RU" dirty="0" err="1">
                <a:solidFill>
                  <a:srgbClr val="002060"/>
                </a:solidFill>
              </a:rPr>
              <a:t>імітація</a:t>
            </a:r>
            <a:r>
              <a:rPr lang="ru-RU" dirty="0">
                <a:solidFill>
                  <a:srgbClr val="002060"/>
                </a:solidFill>
              </a:rPr>
              <a:t> новин (</a:t>
            </a:r>
            <a:r>
              <a:rPr lang="ru-RU" dirty="0" err="1">
                <a:solidFill>
                  <a:srgbClr val="002060"/>
                </a:solidFill>
              </a:rPr>
              <a:t>маніпулятивне</a:t>
            </a:r>
            <a:r>
              <a:rPr lang="ru-RU" dirty="0">
                <a:solidFill>
                  <a:srgbClr val="002060"/>
                </a:solidFill>
              </a:rPr>
              <a:t> </a:t>
            </a:r>
            <a:r>
              <a:rPr lang="ru-RU" dirty="0" err="1">
                <a:solidFill>
                  <a:srgbClr val="002060"/>
                </a:solidFill>
              </a:rPr>
              <a:t>спотворення</a:t>
            </a:r>
            <a:r>
              <a:rPr lang="ru-RU" dirty="0">
                <a:solidFill>
                  <a:srgbClr val="002060"/>
                </a:solidFill>
              </a:rPr>
              <a:t> </a:t>
            </a:r>
            <a:r>
              <a:rPr lang="ru-RU" dirty="0" err="1">
                <a:solidFill>
                  <a:srgbClr val="002060"/>
                </a:solidFill>
              </a:rPr>
              <a:t>фактів</a:t>
            </a:r>
            <a:r>
              <a:rPr lang="ru-RU" dirty="0">
                <a:solidFill>
                  <a:srgbClr val="002060"/>
                </a:solidFill>
              </a:rPr>
              <a:t>; </a:t>
            </a:r>
            <a:r>
              <a:rPr lang="ru-RU" dirty="0" err="1">
                <a:solidFill>
                  <a:srgbClr val="002060"/>
                </a:solidFill>
              </a:rPr>
              <a:t>дезінформація</a:t>
            </a:r>
            <a:r>
              <a:rPr lang="ru-RU" dirty="0">
                <a:solidFill>
                  <a:srgbClr val="002060"/>
                </a:solidFill>
              </a:rPr>
              <a:t>), яку створено з </a:t>
            </a:r>
            <a:r>
              <a:rPr lang="ru-RU" dirty="0" err="1">
                <a:solidFill>
                  <a:srgbClr val="002060"/>
                </a:solidFill>
              </a:rPr>
              <a:t>ігноруванням</a:t>
            </a:r>
            <a:r>
              <a:rPr lang="ru-RU" dirty="0">
                <a:solidFill>
                  <a:srgbClr val="002060"/>
                </a:solidFill>
              </a:rPr>
              <a:t> </a:t>
            </a:r>
            <a:r>
              <a:rPr lang="ru-RU" dirty="0" err="1">
                <a:solidFill>
                  <a:srgbClr val="002060"/>
                </a:solidFill>
              </a:rPr>
              <a:t>редакційних</a:t>
            </a:r>
            <a:r>
              <a:rPr lang="ru-RU" dirty="0">
                <a:solidFill>
                  <a:srgbClr val="002060"/>
                </a:solidFill>
              </a:rPr>
              <a:t> норм, правил, </a:t>
            </a:r>
            <a:r>
              <a:rPr lang="ru-RU" dirty="0" err="1">
                <a:solidFill>
                  <a:srgbClr val="002060"/>
                </a:solidFill>
              </a:rPr>
              <a:t>процесів</a:t>
            </a:r>
            <a:r>
              <a:rPr lang="ru-RU" dirty="0">
                <a:solidFill>
                  <a:srgbClr val="002060"/>
                </a:solidFill>
              </a:rPr>
              <a:t>, </a:t>
            </a:r>
            <a:r>
              <a:rPr lang="ru-RU" dirty="0" err="1">
                <a:solidFill>
                  <a:srgbClr val="002060"/>
                </a:solidFill>
              </a:rPr>
              <a:t>прийнятих</a:t>
            </a:r>
            <a:r>
              <a:rPr lang="ru-RU" dirty="0">
                <a:solidFill>
                  <a:srgbClr val="002060"/>
                </a:solidFill>
              </a:rPr>
              <a:t> у ЗМІ для </a:t>
            </a:r>
            <a:r>
              <a:rPr lang="ru-RU" dirty="0" err="1">
                <a:solidFill>
                  <a:srgbClr val="002060"/>
                </a:solidFill>
              </a:rPr>
              <a:t>забезпечення</a:t>
            </a:r>
            <a:r>
              <a:rPr lang="ru-RU" dirty="0">
                <a:solidFill>
                  <a:srgbClr val="002060"/>
                </a:solidFill>
              </a:rPr>
              <a:t> </a:t>
            </a:r>
            <a:r>
              <a:rPr lang="ru-RU" dirty="0" err="1">
                <a:solidFill>
                  <a:srgbClr val="002060"/>
                </a:solidFill>
              </a:rPr>
              <a:t>відповідності</a:t>
            </a:r>
            <a:r>
              <a:rPr lang="ru-RU" dirty="0">
                <a:solidFill>
                  <a:srgbClr val="002060"/>
                </a:solidFill>
              </a:rPr>
              <a:t> та </a:t>
            </a:r>
            <a:r>
              <a:rPr lang="ru-RU" dirty="0" err="1">
                <a:solidFill>
                  <a:srgbClr val="002060"/>
                </a:solidFill>
              </a:rPr>
              <a:t>перевіреності</a:t>
            </a:r>
            <a:r>
              <a:rPr lang="ru-RU" dirty="0">
                <a:solidFill>
                  <a:srgbClr val="002060"/>
                </a:solidFill>
              </a:rPr>
              <a:t>, та яка не </a:t>
            </a:r>
            <a:r>
              <a:rPr lang="ru-RU" dirty="0" err="1">
                <a:solidFill>
                  <a:srgbClr val="002060"/>
                </a:solidFill>
              </a:rPr>
              <a:t>витримує</a:t>
            </a:r>
            <a:r>
              <a:rPr lang="ru-RU" dirty="0">
                <a:solidFill>
                  <a:srgbClr val="002060"/>
                </a:solidFill>
              </a:rPr>
              <a:t> </a:t>
            </a:r>
            <a:r>
              <a:rPr lang="ru-RU" dirty="0" err="1">
                <a:solidFill>
                  <a:srgbClr val="002060"/>
                </a:solidFill>
              </a:rPr>
              <a:t>жодних</a:t>
            </a:r>
            <a:r>
              <a:rPr lang="ru-RU" dirty="0">
                <a:solidFill>
                  <a:srgbClr val="002060"/>
                </a:solidFill>
              </a:rPr>
              <a:t>, </a:t>
            </a:r>
            <a:r>
              <a:rPr lang="ru-RU" dirty="0" err="1">
                <a:solidFill>
                  <a:srgbClr val="002060"/>
                </a:solidFill>
              </a:rPr>
              <a:t>навіть</a:t>
            </a:r>
            <a:r>
              <a:rPr lang="ru-RU" dirty="0">
                <a:solidFill>
                  <a:srgbClr val="002060"/>
                </a:solidFill>
              </a:rPr>
              <a:t> </a:t>
            </a:r>
            <a:r>
              <a:rPr lang="ru-RU" dirty="0" err="1">
                <a:solidFill>
                  <a:srgbClr val="002060"/>
                </a:solidFill>
              </a:rPr>
              <a:t>поверхневих</a:t>
            </a:r>
            <a:r>
              <a:rPr lang="ru-RU" dirty="0">
                <a:solidFill>
                  <a:srgbClr val="002060"/>
                </a:solidFill>
              </a:rPr>
              <a:t>, </a:t>
            </a:r>
            <a:r>
              <a:rPr lang="ru-RU" dirty="0" err="1">
                <a:solidFill>
                  <a:srgbClr val="002060"/>
                </a:solidFill>
              </a:rPr>
              <a:t>перевірок</a:t>
            </a:r>
            <a:r>
              <a:rPr lang="ru-RU" dirty="0">
                <a:solidFill>
                  <a:srgbClr val="002060"/>
                </a:solidFill>
              </a:rPr>
              <a:t> на </a:t>
            </a:r>
            <a:r>
              <a:rPr lang="ru-RU" dirty="0" err="1">
                <a:solidFill>
                  <a:srgbClr val="002060"/>
                </a:solidFill>
              </a:rPr>
              <a:t>відповідність</a:t>
            </a:r>
            <a:r>
              <a:rPr lang="ru-RU" dirty="0">
                <a:solidFill>
                  <a:srgbClr val="002060"/>
                </a:solidFill>
              </a:rPr>
              <a:t> та </a:t>
            </a:r>
            <a:r>
              <a:rPr lang="ru-RU" dirty="0" err="1">
                <a:solidFill>
                  <a:srgbClr val="002060"/>
                </a:solidFill>
              </a:rPr>
              <a:t>реальність</a:t>
            </a:r>
            <a:r>
              <a:rPr lang="ru-RU" dirty="0">
                <a:solidFill>
                  <a:srgbClr val="002060"/>
                </a:solidFill>
              </a:rPr>
              <a:t>, але, </a:t>
            </a:r>
            <a:r>
              <a:rPr lang="ru-RU" dirty="0" err="1">
                <a:solidFill>
                  <a:srgbClr val="002060"/>
                </a:solidFill>
              </a:rPr>
              <a:t>незважаючи</a:t>
            </a:r>
            <a:r>
              <a:rPr lang="ru-RU" dirty="0">
                <a:solidFill>
                  <a:srgbClr val="002060"/>
                </a:solidFill>
              </a:rPr>
              <a:t> на </a:t>
            </a:r>
            <a:r>
              <a:rPr lang="ru-RU" dirty="0" err="1">
                <a:solidFill>
                  <a:srgbClr val="002060"/>
                </a:solidFill>
              </a:rPr>
              <a:t>це</a:t>
            </a:r>
            <a:r>
              <a:rPr lang="ru-RU" dirty="0">
                <a:solidFill>
                  <a:srgbClr val="002060"/>
                </a:solidFill>
              </a:rPr>
              <a:t>, </a:t>
            </a:r>
            <a:r>
              <a:rPr lang="ru-RU" dirty="0" err="1">
                <a:solidFill>
                  <a:srgbClr val="002060"/>
                </a:solidFill>
              </a:rPr>
              <a:t>має</a:t>
            </a:r>
            <a:r>
              <a:rPr lang="ru-RU" dirty="0">
                <a:solidFill>
                  <a:srgbClr val="002060"/>
                </a:solidFill>
              </a:rPr>
              <a:t> </a:t>
            </a:r>
            <a:r>
              <a:rPr lang="ru-RU" dirty="0" err="1">
                <a:solidFill>
                  <a:srgbClr val="002060"/>
                </a:solidFill>
              </a:rPr>
              <a:t>потужний</a:t>
            </a:r>
            <a:r>
              <a:rPr lang="ru-RU" dirty="0">
                <a:solidFill>
                  <a:srgbClr val="002060"/>
                </a:solidFill>
              </a:rPr>
              <a:t> </a:t>
            </a:r>
            <a:r>
              <a:rPr lang="ru-RU" dirty="0" err="1">
                <a:solidFill>
                  <a:srgbClr val="002060"/>
                </a:solidFill>
              </a:rPr>
              <a:t>вплив</a:t>
            </a:r>
            <a:r>
              <a:rPr lang="ru-RU" dirty="0">
                <a:solidFill>
                  <a:srgbClr val="002060"/>
                </a:solidFill>
              </a:rPr>
              <a:t> на </a:t>
            </a:r>
            <a:r>
              <a:rPr lang="ru-RU" dirty="0" err="1">
                <a:solidFill>
                  <a:srgbClr val="002060"/>
                </a:solidFill>
              </a:rPr>
              <a:t>свідомість</a:t>
            </a:r>
            <a:r>
              <a:rPr lang="ru-RU" dirty="0">
                <a:solidFill>
                  <a:srgbClr val="002060"/>
                </a:solidFill>
              </a:rPr>
              <a:t> </a:t>
            </a:r>
            <a:r>
              <a:rPr lang="ru-RU" dirty="0" err="1">
                <a:solidFill>
                  <a:srgbClr val="002060"/>
                </a:solidFill>
              </a:rPr>
              <a:t>великої</a:t>
            </a:r>
            <a:r>
              <a:rPr lang="ru-RU" dirty="0">
                <a:solidFill>
                  <a:srgbClr val="002060"/>
                </a:solidFill>
              </a:rPr>
              <a:t> </a:t>
            </a:r>
            <a:r>
              <a:rPr lang="ru-RU" dirty="0" err="1">
                <a:solidFill>
                  <a:srgbClr val="002060"/>
                </a:solidFill>
              </a:rPr>
              <a:t>кількості</a:t>
            </a:r>
            <a:r>
              <a:rPr lang="ru-RU" dirty="0">
                <a:solidFill>
                  <a:srgbClr val="002060"/>
                </a:solidFill>
              </a:rPr>
              <a:t> людей.</a:t>
            </a:r>
            <a:endParaRPr lang="ru-UA" dirty="0">
              <a:solidFill>
                <a:srgbClr val="00206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533400"/>
            <a:ext cx="8229600" cy="4572001"/>
          </a:xfrm>
        </p:spPr>
        <p:txBody>
          <a:bodyPr/>
          <a:lstStyle/>
          <a:p>
            <a:r>
              <a:rPr lang="ru-RU" b="1" dirty="0" err="1">
                <a:solidFill>
                  <a:srgbClr val="002060"/>
                </a:solidFill>
                <a:latin typeface="Bookman Old Style" pitchFamily="18" charset="0"/>
              </a:rPr>
              <a:t>Фейк</a:t>
            </a:r>
            <a:r>
              <a:rPr lang="ru-RU" b="1" dirty="0">
                <a:solidFill>
                  <a:srgbClr val="002060"/>
                </a:solidFill>
                <a:latin typeface="Bookman Old Style" pitchFamily="18" charset="0"/>
              </a:rPr>
              <a:t> </a:t>
            </a:r>
            <a:r>
              <a:rPr lang="ru-RU" dirty="0" err="1">
                <a:latin typeface="Bookman Old Style" pitchFamily="18" charset="0"/>
              </a:rPr>
              <a:t>передбачає</a:t>
            </a:r>
            <a:r>
              <a:rPr lang="ru-RU" dirty="0">
                <a:latin typeface="Bookman Old Style" pitchFamily="18" charset="0"/>
              </a:rPr>
              <a:t> </a:t>
            </a:r>
            <a:r>
              <a:rPr lang="ru-RU" dirty="0" err="1">
                <a:latin typeface="Bookman Old Style" pitchFamily="18" charset="0"/>
              </a:rPr>
              <a:t>навмисне</a:t>
            </a:r>
            <a:r>
              <a:rPr lang="ru-RU" dirty="0">
                <a:latin typeface="Bookman Old Style" pitchFamily="18" charset="0"/>
              </a:rPr>
              <a:t> </a:t>
            </a:r>
            <a:r>
              <a:rPr lang="ru-RU" dirty="0" err="1">
                <a:latin typeface="Bookman Old Style" pitchFamily="18" charset="0"/>
              </a:rPr>
              <a:t>перекручення</a:t>
            </a:r>
            <a:r>
              <a:rPr lang="ru-RU" dirty="0">
                <a:latin typeface="Bookman Old Style" pitchFamily="18" charset="0"/>
              </a:rPr>
              <a:t>, </a:t>
            </a:r>
            <a:r>
              <a:rPr lang="ru-RU" dirty="0" err="1">
                <a:latin typeface="Bookman Old Style" pitchFamily="18" charset="0"/>
              </a:rPr>
              <a:t>вигадування</a:t>
            </a:r>
            <a:r>
              <a:rPr lang="ru-RU" dirty="0">
                <a:latin typeface="Bookman Old Style" pitchFamily="18" charset="0"/>
              </a:rPr>
              <a:t>, </a:t>
            </a:r>
            <a:r>
              <a:rPr lang="ru-RU" dirty="0" err="1">
                <a:latin typeface="Bookman Old Style" pitchFamily="18" charset="0"/>
              </a:rPr>
              <a:t>дезінформування</a:t>
            </a:r>
            <a:r>
              <a:rPr lang="ru-RU" dirty="0">
                <a:latin typeface="Bookman Old Style" pitchFamily="18" charset="0"/>
              </a:rPr>
              <a:t>, а неправдива </a:t>
            </a:r>
            <a:r>
              <a:rPr lang="ru-RU" dirty="0" err="1">
                <a:latin typeface="Bookman Old Style" pitchFamily="18" charset="0"/>
              </a:rPr>
              <a:t>інформація</a:t>
            </a:r>
            <a:r>
              <a:rPr lang="ru-RU" dirty="0">
                <a:latin typeface="Bookman Old Style" pitchFamily="18" charset="0"/>
              </a:rPr>
              <a:t> </a:t>
            </a:r>
            <a:r>
              <a:rPr lang="ru-RU" dirty="0" err="1">
                <a:latin typeface="Bookman Old Style" pitchFamily="18" charset="0"/>
              </a:rPr>
              <a:t>може</a:t>
            </a:r>
            <a:r>
              <a:rPr lang="ru-RU" dirty="0">
                <a:latin typeface="Bookman Old Style" pitchFamily="18" charset="0"/>
              </a:rPr>
              <a:t> бути подана у ЗМІ </a:t>
            </a:r>
            <a:r>
              <a:rPr lang="ru-RU" dirty="0" err="1">
                <a:latin typeface="Bookman Old Style" pitchFamily="18" charset="0"/>
              </a:rPr>
              <a:t>випадково</a:t>
            </a:r>
            <a:r>
              <a:rPr lang="ru-RU" dirty="0">
                <a:latin typeface="Bookman Old Style" pitchFamily="18" charset="0"/>
              </a:rPr>
              <a:t> - через </a:t>
            </a:r>
            <a:r>
              <a:rPr lang="ru-RU" dirty="0" err="1">
                <a:latin typeface="Bookman Old Style" pitchFamily="18" charset="0"/>
              </a:rPr>
              <a:t>халатність</a:t>
            </a:r>
            <a:r>
              <a:rPr lang="ru-RU" dirty="0">
                <a:latin typeface="Bookman Old Style" pitchFamily="18" charset="0"/>
              </a:rPr>
              <a:t> </a:t>
            </a:r>
            <a:r>
              <a:rPr lang="ru-RU" dirty="0" err="1">
                <a:latin typeface="Bookman Old Style" pitchFamily="18" charset="0"/>
              </a:rPr>
              <a:t>журналістів</a:t>
            </a:r>
            <a:r>
              <a:rPr lang="ru-RU" dirty="0">
                <a:latin typeface="Bookman Old Style" pitchFamily="18" charset="0"/>
              </a:rPr>
              <a:t>, </a:t>
            </a:r>
            <a:r>
              <a:rPr lang="ru-RU" dirty="0" err="1">
                <a:latin typeface="Bookman Old Style" pitchFamily="18" charset="0"/>
              </a:rPr>
              <a:t>неуважність</a:t>
            </a:r>
            <a:r>
              <a:rPr lang="ru-RU" dirty="0">
                <a:latin typeface="Bookman Old Style" pitchFamily="18" charset="0"/>
              </a:rPr>
              <a:t>, </a:t>
            </a:r>
            <a:r>
              <a:rPr lang="ru-RU" dirty="0" err="1">
                <a:latin typeface="Bookman Old Style" pitchFamily="18" charset="0"/>
              </a:rPr>
              <a:t>недостатню</a:t>
            </a:r>
            <a:r>
              <a:rPr lang="ru-RU" dirty="0">
                <a:latin typeface="Bookman Old Style" pitchFamily="18" charset="0"/>
              </a:rPr>
              <a:t> </a:t>
            </a:r>
            <a:r>
              <a:rPr lang="ru-RU" dirty="0" err="1">
                <a:latin typeface="Bookman Old Style" pitchFamily="18" charset="0"/>
              </a:rPr>
              <a:t>перевірку</a:t>
            </a:r>
            <a:r>
              <a:rPr lang="ru-RU" dirty="0">
                <a:latin typeface="Bookman Old Style" pitchFamily="18" charset="0"/>
              </a:rPr>
              <a:t> </a:t>
            </a:r>
            <a:r>
              <a:rPr lang="ru-RU" dirty="0" err="1">
                <a:latin typeface="Bookman Old Style" pitchFamily="18" charset="0"/>
              </a:rPr>
              <a:t>інформації</a:t>
            </a:r>
            <a:r>
              <a:rPr lang="ru-RU" dirty="0">
                <a:latin typeface="Bookman Old Style" pitchFamily="18" charset="0"/>
              </a:rPr>
              <a:t>. </a:t>
            </a:r>
          </a:p>
        </p:txBody>
      </p:sp>
      <p:pic>
        <p:nvPicPr>
          <p:cNvPr id="5" name="Picture 3" descr="C:\Users\Марьяна\Desktop\сессия\лепська\війни\t_1_feik_1580217910.jpg"/>
          <p:cNvPicPr>
            <a:picLocks noChangeAspect="1" noChangeArrowheads="1"/>
          </p:cNvPicPr>
          <p:nvPr/>
        </p:nvPicPr>
        <p:blipFill>
          <a:blip r:embed="rId2"/>
          <a:srcRect/>
          <a:stretch>
            <a:fillRect/>
          </a:stretch>
        </p:blipFill>
        <p:spPr bwMode="auto">
          <a:xfrm>
            <a:off x="228600" y="2574636"/>
            <a:ext cx="8686800" cy="4283364"/>
          </a:xfrm>
          <a:prstGeom prst="rect">
            <a:avLst/>
          </a:prstGeom>
          <a:ln>
            <a:noFill/>
          </a:ln>
          <a:effectLst>
            <a:softEdge rad="112500"/>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143000"/>
            <a:ext cx="8458200" cy="4983163"/>
          </a:xfrm>
        </p:spPr>
        <p:txBody>
          <a:bodyPr>
            <a:normAutofit/>
          </a:bodyPr>
          <a:lstStyle/>
          <a:p>
            <a:r>
              <a:rPr lang="ru-RU" dirty="0" err="1">
                <a:latin typeface="Bookman Old Style" pitchFamily="18" charset="0"/>
              </a:rPr>
              <a:t>фейки</a:t>
            </a:r>
            <a:r>
              <a:rPr lang="ru-RU" dirty="0">
                <a:latin typeface="Bookman Old Style" pitchFamily="18" charset="0"/>
              </a:rPr>
              <a:t>, </a:t>
            </a:r>
            <a:r>
              <a:rPr lang="ru-RU" dirty="0" err="1">
                <a:latin typeface="Bookman Old Style" pitchFamily="18" charset="0"/>
              </a:rPr>
              <a:t>які</a:t>
            </a:r>
            <a:r>
              <a:rPr lang="ru-RU" dirty="0">
                <a:latin typeface="Bookman Old Style" pitchFamily="18" charset="0"/>
              </a:rPr>
              <a:t> </a:t>
            </a:r>
            <a:r>
              <a:rPr lang="ru-RU" dirty="0" err="1">
                <a:latin typeface="Bookman Old Style" pitchFamily="18" charset="0"/>
              </a:rPr>
              <a:t>сіють</a:t>
            </a:r>
            <a:r>
              <a:rPr lang="ru-RU" dirty="0">
                <a:latin typeface="Bookman Old Style" pitchFamily="18" charset="0"/>
              </a:rPr>
              <a:t> </a:t>
            </a:r>
            <a:r>
              <a:rPr lang="ru-RU" dirty="0" err="1">
                <a:latin typeface="Bookman Old Style" pitchFamily="18" charset="0"/>
              </a:rPr>
              <a:t>паніку</a:t>
            </a:r>
            <a:r>
              <a:rPr lang="ru-RU" dirty="0">
                <a:latin typeface="Bookman Old Style" pitchFamily="18" charset="0"/>
              </a:rPr>
              <a:t> </a:t>
            </a:r>
            <a:r>
              <a:rPr lang="ru-RU" dirty="0" err="1">
                <a:latin typeface="Bookman Old Style" pitchFamily="18" charset="0"/>
              </a:rPr>
              <a:t>серед</a:t>
            </a:r>
            <a:r>
              <a:rPr lang="ru-RU" dirty="0">
                <a:latin typeface="Bookman Old Style" pitchFamily="18" charset="0"/>
              </a:rPr>
              <a:t> людей; </a:t>
            </a:r>
          </a:p>
          <a:p>
            <a:r>
              <a:rPr lang="ru-RU" dirty="0">
                <a:latin typeface="Bookman Old Style" pitchFamily="18" charset="0"/>
              </a:rPr>
              <a:t> </a:t>
            </a:r>
            <a:r>
              <a:rPr lang="ru-RU" dirty="0" err="1">
                <a:latin typeface="Bookman Old Style" pitchFamily="18" charset="0"/>
              </a:rPr>
              <a:t>фейки</a:t>
            </a:r>
            <a:r>
              <a:rPr lang="ru-RU" dirty="0">
                <a:latin typeface="Bookman Old Style" pitchFamily="18" charset="0"/>
              </a:rPr>
              <a:t>, </a:t>
            </a:r>
            <a:r>
              <a:rPr lang="ru-RU" dirty="0" err="1">
                <a:latin typeface="Bookman Old Style" pitchFamily="18" charset="0"/>
              </a:rPr>
              <a:t>які</a:t>
            </a:r>
            <a:r>
              <a:rPr lang="ru-RU" dirty="0">
                <a:latin typeface="Bookman Old Style" pitchFamily="18" charset="0"/>
              </a:rPr>
              <a:t> </a:t>
            </a:r>
            <a:r>
              <a:rPr lang="ru-RU" dirty="0" err="1">
                <a:latin typeface="Bookman Old Style" pitchFamily="18" charset="0"/>
              </a:rPr>
              <a:t>розпалюють</a:t>
            </a:r>
            <a:r>
              <a:rPr lang="ru-RU" dirty="0">
                <a:latin typeface="Bookman Old Style" pitchFamily="18" charset="0"/>
              </a:rPr>
              <a:t> </a:t>
            </a:r>
            <a:r>
              <a:rPr lang="ru-RU" dirty="0" err="1">
                <a:latin typeface="Bookman Old Style" pitchFamily="18" charset="0"/>
              </a:rPr>
              <a:t>міжнаціональну</a:t>
            </a:r>
            <a:r>
              <a:rPr lang="ru-RU" dirty="0">
                <a:latin typeface="Bookman Old Style" pitchFamily="18" charset="0"/>
              </a:rPr>
              <a:t> </a:t>
            </a:r>
            <a:r>
              <a:rPr lang="ru-RU" dirty="0" err="1">
                <a:latin typeface="Bookman Old Style" pitchFamily="18" charset="0"/>
              </a:rPr>
              <a:t>ворожнечу</a:t>
            </a:r>
            <a:r>
              <a:rPr lang="ru-RU" dirty="0">
                <a:latin typeface="Bookman Old Style" pitchFamily="18" charset="0"/>
              </a:rPr>
              <a:t>;</a:t>
            </a:r>
          </a:p>
          <a:p>
            <a:r>
              <a:rPr lang="ru-RU" dirty="0" err="1">
                <a:latin typeface="Bookman Old Style" pitchFamily="18" charset="0"/>
              </a:rPr>
              <a:t>фейки</a:t>
            </a:r>
            <a:r>
              <a:rPr lang="ru-RU" dirty="0">
                <a:latin typeface="Bookman Old Style" pitchFamily="18" charset="0"/>
              </a:rPr>
              <a:t>, </a:t>
            </a:r>
            <a:r>
              <a:rPr lang="ru-RU" dirty="0" err="1">
                <a:latin typeface="Bookman Old Style" pitchFamily="18" charset="0"/>
              </a:rPr>
              <a:t>які</a:t>
            </a:r>
            <a:r>
              <a:rPr lang="ru-RU" dirty="0">
                <a:latin typeface="Bookman Old Style" pitchFamily="18" charset="0"/>
              </a:rPr>
              <a:t> </a:t>
            </a:r>
            <a:r>
              <a:rPr lang="ru-RU" dirty="0" err="1">
                <a:latin typeface="Bookman Old Style" pitchFamily="18" charset="0"/>
              </a:rPr>
              <a:t>поширюють</a:t>
            </a:r>
            <a:r>
              <a:rPr lang="ru-RU" dirty="0">
                <a:latin typeface="Bookman Old Style" pitchFamily="18" charset="0"/>
              </a:rPr>
              <a:t> </a:t>
            </a:r>
            <a:r>
              <a:rPr lang="ru-RU" dirty="0" err="1">
                <a:latin typeface="Bookman Old Style" pitchFamily="18" charset="0"/>
              </a:rPr>
              <a:t>хибні</a:t>
            </a:r>
            <a:r>
              <a:rPr lang="ru-RU" dirty="0">
                <a:latin typeface="Bookman Old Style" pitchFamily="18" charset="0"/>
              </a:rPr>
              <a:t> думки для того, </a:t>
            </a:r>
            <a:r>
              <a:rPr lang="ru-RU" dirty="0" err="1">
                <a:latin typeface="Bookman Old Style" pitchFamily="18" charset="0"/>
              </a:rPr>
              <a:t>щоб</a:t>
            </a:r>
            <a:r>
              <a:rPr lang="ru-RU" dirty="0">
                <a:latin typeface="Bookman Old Style" pitchFamily="18" charset="0"/>
              </a:rPr>
              <a:t> </a:t>
            </a:r>
            <a:r>
              <a:rPr lang="ru-RU" dirty="0" err="1">
                <a:latin typeface="Bookman Old Style" pitchFamily="18" charset="0"/>
              </a:rPr>
              <a:t>заплутати</a:t>
            </a:r>
            <a:r>
              <a:rPr lang="ru-RU" dirty="0">
                <a:latin typeface="Bookman Old Style" pitchFamily="18" charset="0"/>
              </a:rPr>
              <a:t> нас, </a:t>
            </a:r>
            <a:r>
              <a:rPr lang="ru-RU" dirty="0" err="1">
                <a:latin typeface="Bookman Old Style" pitchFamily="18" charset="0"/>
              </a:rPr>
              <a:t>відвернути</a:t>
            </a:r>
            <a:r>
              <a:rPr lang="ru-RU" dirty="0">
                <a:latin typeface="Bookman Old Style" pitchFamily="18" charset="0"/>
              </a:rPr>
              <a:t> </a:t>
            </a:r>
            <a:r>
              <a:rPr lang="ru-RU" dirty="0" err="1">
                <a:latin typeface="Bookman Old Style" pitchFamily="18" charset="0"/>
              </a:rPr>
              <a:t>від</a:t>
            </a:r>
            <a:r>
              <a:rPr lang="ru-RU" dirty="0">
                <a:latin typeface="Bookman Old Style" pitchFamily="18" charset="0"/>
              </a:rPr>
              <a:t> </a:t>
            </a:r>
            <a:r>
              <a:rPr lang="ru-RU" dirty="0" err="1">
                <a:latin typeface="Bookman Old Style" pitchFamily="18" charset="0"/>
              </a:rPr>
              <a:t>правди</a:t>
            </a:r>
            <a:r>
              <a:rPr lang="ru-RU" dirty="0">
                <a:latin typeface="Bookman Old Style" pitchFamily="18" charset="0"/>
              </a:rPr>
              <a:t>; </a:t>
            </a:r>
          </a:p>
          <a:p>
            <a:r>
              <a:rPr lang="ru-RU" dirty="0" err="1">
                <a:latin typeface="Bookman Old Style" pitchFamily="18" charset="0"/>
              </a:rPr>
              <a:t>фейки</a:t>
            </a:r>
            <a:r>
              <a:rPr lang="ru-RU" dirty="0">
                <a:latin typeface="Bookman Old Style" pitchFamily="18" charset="0"/>
              </a:rPr>
              <a:t>, </a:t>
            </a:r>
            <a:r>
              <a:rPr lang="ru-RU" dirty="0" err="1">
                <a:latin typeface="Bookman Old Style" pitchFamily="18" charset="0"/>
              </a:rPr>
              <a:t>які</a:t>
            </a:r>
            <a:r>
              <a:rPr lang="ru-RU" dirty="0">
                <a:latin typeface="Bookman Old Style" pitchFamily="18" charset="0"/>
              </a:rPr>
              <a:t> </a:t>
            </a:r>
            <a:r>
              <a:rPr lang="ru-RU" dirty="0" err="1">
                <a:latin typeface="Bookman Old Style" pitchFamily="18" charset="0"/>
              </a:rPr>
              <a:t>маніпулюють</a:t>
            </a:r>
            <a:r>
              <a:rPr lang="ru-RU" dirty="0">
                <a:latin typeface="Bookman Old Style" pitchFamily="18" charset="0"/>
              </a:rPr>
              <a:t> </a:t>
            </a:r>
            <a:r>
              <a:rPr lang="ru-RU" dirty="0" err="1">
                <a:latin typeface="Bookman Old Style" pitchFamily="18" charset="0"/>
              </a:rPr>
              <a:t>свідомістю</a:t>
            </a:r>
            <a:r>
              <a:rPr lang="ru-RU" dirty="0">
                <a:latin typeface="Bookman Old Style" pitchFamily="18" charset="0"/>
              </a:rPr>
              <a:t>; </a:t>
            </a:r>
          </a:p>
          <a:p>
            <a:r>
              <a:rPr lang="ru-RU" dirty="0" err="1">
                <a:latin typeface="Bookman Old Style" pitchFamily="18" charset="0"/>
              </a:rPr>
              <a:t>фейки</a:t>
            </a:r>
            <a:r>
              <a:rPr lang="ru-RU" dirty="0">
                <a:latin typeface="Bookman Old Style" pitchFamily="18" charset="0"/>
              </a:rPr>
              <a:t>, </a:t>
            </a:r>
            <a:r>
              <a:rPr lang="ru-RU" dirty="0" err="1">
                <a:latin typeface="Bookman Old Style" pitchFamily="18" charset="0"/>
              </a:rPr>
              <a:t>які</a:t>
            </a:r>
            <a:r>
              <a:rPr lang="ru-RU" dirty="0">
                <a:latin typeface="Bookman Old Style" pitchFamily="18" charset="0"/>
              </a:rPr>
              <a:t> </a:t>
            </a:r>
            <a:r>
              <a:rPr lang="ru-RU" dirty="0" err="1">
                <a:latin typeface="Bookman Old Style" pitchFamily="18" charset="0"/>
              </a:rPr>
              <a:t>рекламують</a:t>
            </a:r>
            <a:r>
              <a:rPr lang="ru-RU" dirty="0">
                <a:latin typeface="Bookman Old Style" pitchFamily="18" charset="0"/>
              </a:rPr>
              <a:t> </a:t>
            </a:r>
            <a:r>
              <a:rPr lang="ru-RU" dirty="0" err="1">
                <a:latin typeface="Bookman Old Style" pitchFamily="18" charset="0"/>
              </a:rPr>
              <a:t>когось</a:t>
            </a:r>
            <a:r>
              <a:rPr lang="ru-RU" dirty="0">
                <a:latin typeface="Bookman Old Style" pitchFamily="18" charset="0"/>
              </a:rPr>
              <a:t> </a:t>
            </a:r>
            <a:r>
              <a:rPr lang="ru-RU" dirty="0" err="1">
                <a:latin typeface="Bookman Old Style" pitchFamily="18" charset="0"/>
              </a:rPr>
              <a:t>або</a:t>
            </a:r>
            <a:r>
              <a:rPr lang="ru-RU" dirty="0">
                <a:latin typeface="Bookman Old Style" pitchFamily="18" charset="0"/>
              </a:rPr>
              <a:t> </a:t>
            </a:r>
            <a:r>
              <a:rPr lang="ru-RU" dirty="0" err="1">
                <a:latin typeface="Bookman Old Style" pitchFamily="18" charset="0"/>
              </a:rPr>
              <a:t>щось</a:t>
            </a:r>
            <a:r>
              <a:rPr lang="ru-RU" dirty="0">
                <a:latin typeface="Bookman Old Style" pitchFamily="18" charset="0"/>
              </a:rPr>
              <a:t>; </a:t>
            </a:r>
          </a:p>
          <a:p>
            <a:r>
              <a:rPr lang="ru-RU" dirty="0">
                <a:latin typeface="Bookman Old Style" pitchFamily="18" charset="0"/>
              </a:rPr>
              <a:t> </a:t>
            </a:r>
            <a:r>
              <a:rPr lang="ru-RU" dirty="0" err="1">
                <a:latin typeface="Bookman Old Style" pitchFamily="18" charset="0"/>
              </a:rPr>
              <a:t>фейки</a:t>
            </a:r>
            <a:r>
              <a:rPr lang="ru-RU" dirty="0">
                <a:latin typeface="Bookman Old Style" pitchFamily="18" charset="0"/>
              </a:rPr>
              <a:t>, </a:t>
            </a:r>
            <a:r>
              <a:rPr lang="ru-RU" dirty="0" err="1">
                <a:latin typeface="Bookman Old Style" pitchFamily="18" charset="0"/>
              </a:rPr>
              <a:t>які</a:t>
            </a:r>
            <a:r>
              <a:rPr lang="ru-RU" dirty="0">
                <a:latin typeface="Bookman Old Style" pitchFamily="18" charset="0"/>
              </a:rPr>
              <a:t> </a:t>
            </a:r>
            <a:r>
              <a:rPr lang="ru-RU" dirty="0" err="1">
                <a:latin typeface="Bookman Old Style" pitchFamily="18" charset="0"/>
              </a:rPr>
              <a:t>приносять</a:t>
            </a:r>
            <a:r>
              <a:rPr lang="ru-RU" dirty="0">
                <a:latin typeface="Bookman Old Style" pitchFamily="18" charset="0"/>
              </a:rPr>
              <a:t> </a:t>
            </a:r>
            <a:r>
              <a:rPr lang="ru-RU" dirty="0" err="1">
                <a:latin typeface="Bookman Old Style" pitchFamily="18" charset="0"/>
              </a:rPr>
              <a:t>прибуток</a:t>
            </a:r>
            <a:r>
              <a:rPr lang="ru-RU" dirty="0">
                <a:latin typeface="Bookman Old Style" pitchFamily="18" charset="0"/>
              </a:rPr>
              <a:t> ЗМІ, </a:t>
            </a:r>
            <a:r>
              <a:rPr lang="ru-RU" dirty="0" err="1">
                <a:latin typeface="Bookman Old Style" pitchFamily="18" charset="0"/>
              </a:rPr>
              <a:t>що</a:t>
            </a:r>
            <a:r>
              <a:rPr lang="ru-RU" dirty="0">
                <a:latin typeface="Bookman Old Style" pitchFamily="18" charset="0"/>
              </a:rPr>
              <a:t> </a:t>
            </a:r>
            <a:r>
              <a:rPr lang="ru-RU" dirty="0" err="1">
                <a:latin typeface="Bookman Old Style" pitchFamily="18" charset="0"/>
              </a:rPr>
              <a:t>його</a:t>
            </a:r>
            <a:r>
              <a:rPr lang="ru-RU" dirty="0">
                <a:latin typeface="Bookman Old Style" pitchFamily="18" charset="0"/>
              </a:rPr>
              <a:t> </a:t>
            </a:r>
            <a:r>
              <a:rPr lang="ru-RU" dirty="0" err="1">
                <a:latin typeface="Bookman Old Style" pitchFamily="18" charset="0"/>
              </a:rPr>
              <a:t>поширює</a:t>
            </a:r>
            <a:r>
              <a:rPr lang="ru-RU" dirty="0">
                <a:latin typeface="Bookman Old Style" pitchFamily="18" charset="0"/>
              </a:rPr>
              <a:t> («</a:t>
            </a:r>
            <a:r>
              <a:rPr lang="ru-RU" dirty="0" err="1">
                <a:latin typeface="Bookman Old Style" pitchFamily="18" charset="0"/>
              </a:rPr>
              <a:t>жовта</a:t>
            </a:r>
            <a:r>
              <a:rPr lang="ru-RU" dirty="0">
                <a:latin typeface="Bookman Old Style" pitchFamily="18" charset="0"/>
              </a:rPr>
              <a:t> </a:t>
            </a:r>
            <a:r>
              <a:rPr lang="ru-RU" dirty="0" err="1">
                <a:latin typeface="Bookman Old Style" pitchFamily="18" charset="0"/>
              </a:rPr>
              <a:t>преса</a:t>
            </a:r>
            <a:r>
              <a:rPr lang="ru-RU" dirty="0">
                <a:latin typeface="Bookman Old Style" pitchFamily="18" charset="0"/>
              </a:rPr>
              <a:t>»); </a:t>
            </a:r>
          </a:p>
          <a:p>
            <a:r>
              <a:rPr lang="ru-RU" dirty="0" err="1">
                <a:latin typeface="Bookman Old Style" pitchFamily="18" charset="0"/>
              </a:rPr>
              <a:t>фейки</a:t>
            </a:r>
            <a:r>
              <a:rPr lang="ru-RU" dirty="0">
                <a:latin typeface="Bookman Old Style" pitchFamily="18" charset="0"/>
              </a:rPr>
              <a:t>, </a:t>
            </a:r>
            <a:r>
              <a:rPr lang="ru-RU" dirty="0" err="1">
                <a:latin typeface="Bookman Old Style" pitchFamily="18" charset="0"/>
              </a:rPr>
              <a:t>які</a:t>
            </a:r>
            <a:r>
              <a:rPr lang="ru-RU" dirty="0">
                <a:latin typeface="Bookman Old Style" pitchFamily="18" charset="0"/>
              </a:rPr>
              <a:t> </a:t>
            </a:r>
            <a:r>
              <a:rPr lang="ru-RU" dirty="0" err="1">
                <a:latin typeface="Bookman Old Style" pitchFamily="18" charset="0"/>
              </a:rPr>
              <a:t>плямують</a:t>
            </a:r>
            <a:r>
              <a:rPr lang="ru-RU" dirty="0">
                <a:latin typeface="Bookman Old Style" pitchFamily="18" charset="0"/>
              </a:rPr>
              <a:t> </a:t>
            </a:r>
            <a:r>
              <a:rPr lang="ru-RU" dirty="0" err="1">
                <a:latin typeface="Bookman Old Style" pitchFamily="18" charset="0"/>
              </a:rPr>
              <a:t>чиюсь</a:t>
            </a:r>
            <a:r>
              <a:rPr lang="ru-RU" dirty="0">
                <a:latin typeface="Bookman Old Style" pitchFamily="18" charset="0"/>
              </a:rPr>
              <a:t> </a:t>
            </a:r>
            <a:r>
              <a:rPr lang="ru-RU" dirty="0" err="1">
                <a:latin typeface="Bookman Old Style" pitchFamily="18" charset="0"/>
              </a:rPr>
              <a:t>репутацію</a:t>
            </a:r>
            <a:r>
              <a:rPr lang="ru-RU" dirty="0">
                <a:latin typeface="Bookman Old Style" pitchFamily="18" charset="0"/>
              </a:rPr>
              <a:t> (</a:t>
            </a:r>
            <a:r>
              <a:rPr lang="ru-RU" dirty="0" err="1">
                <a:latin typeface="Bookman Old Style" pitchFamily="18" charset="0"/>
              </a:rPr>
              <a:t>найчастіше</a:t>
            </a:r>
            <a:r>
              <a:rPr lang="ru-RU" dirty="0">
                <a:latin typeface="Bookman Old Style" pitchFamily="18" charset="0"/>
              </a:rPr>
              <a:t> </a:t>
            </a:r>
            <a:r>
              <a:rPr lang="ru-RU" dirty="0" err="1">
                <a:latin typeface="Bookman Old Style" pitchFamily="18" charset="0"/>
              </a:rPr>
              <a:t>це</a:t>
            </a:r>
            <a:r>
              <a:rPr lang="ru-RU" dirty="0">
                <a:latin typeface="Bookman Old Style" pitchFamily="18" charset="0"/>
              </a:rPr>
              <a:t> фото, добре </a:t>
            </a:r>
            <a:r>
              <a:rPr lang="ru-RU" dirty="0" err="1">
                <a:latin typeface="Bookman Old Style" pitchFamily="18" charset="0"/>
              </a:rPr>
              <a:t>опрацьовані</a:t>
            </a:r>
            <a:r>
              <a:rPr lang="ru-RU" dirty="0">
                <a:latin typeface="Bookman Old Style" pitchFamily="18" charset="0"/>
              </a:rPr>
              <a:t> у </a:t>
            </a:r>
            <a:r>
              <a:rPr lang="en-US" dirty="0">
                <a:latin typeface="Bookman Old Style" pitchFamily="18" charset="0"/>
              </a:rPr>
              <a:t>Photoshop); </a:t>
            </a:r>
            <a:endParaRPr lang="ru-RU" dirty="0">
              <a:latin typeface="Bookman Old Style" pitchFamily="18" charset="0"/>
            </a:endParaRPr>
          </a:p>
        </p:txBody>
      </p:sp>
      <p:sp>
        <p:nvSpPr>
          <p:cNvPr id="5" name="Прямоугольник 4"/>
          <p:cNvSpPr/>
          <p:nvPr/>
        </p:nvSpPr>
        <p:spPr>
          <a:xfrm flipH="1">
            <a:off x="0" y="304800"/>
            <a:ext cx="8991600" cy="52322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2800" b="1" cap="all" spc="0" dirty="0">
                <a:ln w="0"/>
                <a:solidFill>
                  <a:srgbClr val="002060"/>
                </a:solidFill>
                <a:effectLst>
                  <a:reflection blurRad="12700" stA="50000" endPos="50000" dist="5000" dir="5400000" sy="-100000" rotWithShape="0"/>
                </a:effectLst>
                <a:latin typeface="Bookman Old Style" pitchFamily="18" charset="0"/>
              </a:rPr>
              <a:t>Типи </a:t>
            </a:r>
            <a:r>
              <a:rPr lang="uk-UA" sz="2800" b="1" cap="all" spc="0" dirty="0" err="1">
                <a:ln w="0"/>
                <a:solidFill>
                  <a:srgbClr val="002060"/>
                </a:solidFill>
                <a:effectLst>
                  <a:reflection blurRad="12700" stA="50000" endPos="50000" dist="5000" dir="5400000" sy="-100000" rotWithShape="0"/>
                </a:effectLst>
                <a:latin typeface="Bookman Old Style" pitchFamily="18" charset="0"/>
              </a:rPr>
              <a:t>фейків</a:t>
            </a:r>
            <a:r>
              <a:rPr lang="uk-UA" sz="2800" b="1" cap="all" spc="0" dirty="0">
                <a:ln w="0"/>
                <a:solidFill>
                  <a:srgbClr val="002060"/>
                </a:solidFill>
                <a:effectLst>
                  <a:reflection blurRad="12700" stA="50000" endPos="50000" dist="5000" dir="5400000" sy="-100000" rotWithShape="0"/>
                </a:effectLst>
                <a:latin typeface="Bookman Old Style" pitchFamily="18" charset="0"/>
              </a:rPr>
              <a:t>,залежно від завдання</a:t>
            </a:r>
            <a:r>
              <a:rPr lang="uk-UA" sz="2400" b="1" cap="all" spc="0" dirty="0">
                <a:ln w="0"/>
                <a:solidFill>
                  <a:srgbClr val="002060"/>
                </a:solidFill>
                <a:effectLst>
                  <a:reflection blurRad="12700" stA="50000" endPos="50000" dist="5000" dir="5400000" sy="-100000" rotWithShape="0"/>
                </a:effectLst>
                <a:latin typeface="Bookman Old Style" pitchFamily="18" charset="0"/>
              </a:rPr>
              <a:t>:</a:t>
            </a:r>
            <a:endParaRPr lang="ru-RU" sz="2400" b="1" cap="all" spc="0" dirty="0">
              <a:ln w="0"/>
              <a:solidFill>
                <a:srgbClr val="002060"/>
              </a:solidFill>
              <a:effectLst>
                <a:reflection blurRad="12700" stA="50000" endPos="50000" dist="5000" dir="5400000" sy="-100000" rotWithShape="0"/>
              </a:effectLst>
              <a:latin typeface="Bookman Old Style"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124" name="Picture 4" descr="Похожее изображение"/>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166766" cy="6357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738903"/>
      </p:ext>
    </p:extLst>
  </p:cSld>
  <p:clrMapOvr>
    <a:masterClrMapping/>
  </p:clrMapOvr>
  <p:transition spd="slow">
    <p:pull/>
  </p:transition>
</p:sld>
</file>

<file path=ppt/slides/slide69.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0267" y="188640"/>
            <a:ext cx="8208912" cy="926976"/>
          </a:xfrm>
          <a:solidFill>
            <a:schemeClr val="accent2">
              <a:lumMod val="20000"/>
              <a:lumOff val="80000"/>
            </a:schemeClr>
          </a:solidFill>
          <a:effectLst>
            <a:softEdge rad="127000"/>
          </a:effectLst>
        </p:spPr>
        <p:txBody>
          <a:bodyPr>
            <a:normAutofit/>
          </a:bodyPr>
          <a:lstStyle/>
          <a:p>
            <a:pPr algn="ctr"/>
            <a:r>
              <a:rPr lang="ru-RU" b="1" dirty="0" err="1">
                <a:solidFill>
                  <a:srgbClr val="FF0000"/>
                </a:solidFill>
                <a:latin typeface="Arial Black" panose="020B0A04020102020204" pitchFamily="34" charset="0"/>
              </a:rPr>
              <a:t>Найвідоміші</a:t>
            </a:r>
            <a:r>
              <a:rPr lang="ru-RU" b="1" dirty="0">
                <a:solidFill>
                  <a:srgbClr val="FF0000"/>
                </a:solidFill>
                <a:latin typeface="Arial Black" panose="020B0A04020102020204" pitchFamily="34" charset="0"/>
              </a:rPr>
              <a:t> </a:t>
            </a:r>
            <a:r>
              <a:rPr lang="ru-RU" b="1" dirty="0" err="1">
                <a:solidFill>
                  <a:srgbClr val="FF0000"/>
                </a:solidFill>
                <a:latin typeface="Arial Black" panose="020B0A04020102020204" pitchFamily="34" charset="0"/>
              </a:rPr>
              <a:t>фейкові</a:t>
            </a:r>
            <a:r>
              <a:rPr lang="ru-RU" b="1" dirty="0">
                <a:solidFill>
                  <a:srgbClr val="FF0000"/>
                </a:solidFill>
                <a:latin typeface="Arial Black" panose="020B0A04020102020204" pitchFamily="34" charset="0"/>
              </a:rPr>
              <a:t> фото</a:t>
            </a:r>
          </a:p>
        </p:txBody>
      </p:sp>
      <p:pic>
        <p:nvPicPr>
          <p:cNvPr id="7170" name="Picture 2" descr="https://interesnoznat.com/wp-content/uploads/Loch-Ness-Monster-688x36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9713" y="2348880"/>
            <a:ext cx="7972669" cy="4392488"/>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683568" y="1268760"/>
            <a:ext cx="8064896" cy="926976"/>
          </a:xfrm>
          <a:prstGeom prst="rect">
            <a:avLst/>
          </a:prstGeom>
          <a:solidFill>
            <a:schemeClr val="accent2">
              <a:lumMod val="20000"/>
              <a:lumOff val="80000"/>
            </a:schemeClr>
          </a:solidFill>
          <a:effectLst>
            <a:softEdge rad="127000"/>
          </a:effectLst>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ru-RU" sz="2400" dirty="0"/>
              <a:t>фото </a:t>
            </a:r>
            <a:r>
              <a:rPr lang="ru-RU" sz="2400" dirty="0" err="1"/>
              <a:t>чудовиська</a:t>
            </a:r>
            <a:r>
              <a:rPr lang="ru-RU" sz="2400" dirty="0"/>
              <a:t> оз. Лох-Несс (1930р.) – у 1990 р. </a:t>
            </a:r>
            <a:r>
              <a:rPr lang="ru-RU" sz="2400" dirty="0" err="1"/>
              <a:t>виявили</a:t>
            </a:r>
            <a:r>
              <a:rPr lang="ru-RU" sz="2400" dirty="0"/>
              <a:t>, </a:t>
            </a:r>
            <a:r>
              <a:rPr lang="ru-RU" sz="2400" dirty="0" err="1"/>
              <a:t>що</a:t>
            </a:r>
            <a:r>
              <a:rPr lang="ru-RU" sz="2400" dirty="0"/>
              <a:t> </a:t>
            </a:r>
            <a:r>
              <a:rPr lang="ru-RU" sz="2400" dirty="0" err="1"/>
              <a:t>це</a:t>
            </a:r>
            <a:r>
              <a:rPr lang="ru-RU" sz="2400" dirty="0"/>
              <a:t> </a:t>
            </a:r>
            <a:r>
              <a:rPr lang="ru-RU" sz="2400" dirty="0" err="1"/>
              <a:t>верхня</a:t>
            </a:r>
            <a:r>
              <a:rPr lang="ru-RU" sz="2400" dirty="0"/>
              <a:t> </a:t>
            </a:r>
            <a:r>
              <a:rPr lang="ru-RU" sz="2400" dirty="0" err="1"/>
              <a:t>частина</a:t>
            </a:r>
            <a:r>
              <a:rPr lang="ru-RU" sz="2400" dirty="0"/>
              <a:t> </a:t>
            </a:r>
            <a:r>
              <a:rPr lang="ru-RU" sz="2400" dirty="0" err="1"/>
              <a:t>іграшкового</a:t>
            </a:r>
            <a:r>
              <a:rPr lang="ru-RU" sz="2400" dirty="0"/>
              <a:t> </a:t>
            </a:r>
            <a:r>
              <a:rPr lang="ru-RU" sz="2400" dirty="0" err="1"/>
              <a:t>підводного</a:t>
            </a:r>
            <a:r>
              <a:rPr lang="ru-RU" sz="2400" dirty="0"/>
              <a:t> </a:t>
            </a:r>
            <a:r>
              <a:rPr lang="ru-RU" sz="2400" dirty="0" err="1"/>
              <a:t>човна</a:t>
            </a:r>
            <a:endParaRPr lang="ru-RU" sz="2400" dirty="0"/>
          </a:p>
        </p:txBody>
      </p:sp>
    </p:spTree>
    <p:extLst>
      <p:ext uri="{BB962C8B-B14F-4D97-AF65-F5344CB8AC3E}">
        <p14:creationId xmlns:p14="http://schemas.microsoft.com/office/powerpoint/2010/main" val="1602352966"/>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D86263D-29C6-C948-B7CB-96E3A9895FFD}"/>
              </a:ext>
            </a:extLst>
          </p:cNvPr>
          <p:cNvSpPr>
            <a:spLocks noGrp="1"/>
          </p:cNvSpPr>
          <p:nvPr>
            <p:ph sz="quarter" idx="1"/>
          </p:nvPr>
        </p:nvSpPr>
        <p:spPr>
          <a:xfrm>
            <a:off x="4572000" y="533400"/>
            <a:ext cx="4572000" cy="5940552"/>
          </a:xfrm>
        </p:spPr>
        <p:txBody>
          <a:bodyPr>
            <a:normAutofit lnSpcReduction="10000"/>
          </a:bodyPr>
          <a:lstStyle/>
          <a:p>
            <a:pPr marL="0" indent="0">
              <a:buNone/>
            </a:pPr>
            <a:r>
              <a:rPr lang="uk-UA" b="1" dirty="0">
                <a:solidFill>
                  <a:srgbClr val="FF0000"/>
                </a:solidFill>
              </a:rPr>
              <a:t>У гуманітарному сенсі «інформаційна війна» </a:t>
            </a:r>
            <a:r>
              <a:rPr lang="uk-UA" b="1" dirty="0">
                <a:solidFill>
                  <a:srgbClr val="002060"/>
                </a:solidFill>
              </a:rPr>
              <a:t>розуміється як ті чи інші активні способи трансформації інформаційного простору. У інформаційних війнах цього типу йдеться про певну систему (концепції) нав'язування моделі світу, яка покликана забезпечити бажані типи поведінки, про атаки на структури породження інформації, процеси міркувань</a:t>
            </a:r>
          </a:p>
        </p:txBody>
      </p:sp>
      <p:pic>
        <p:nvPicPr>
          <p:cNvPr id="3074" name="Picture 2" descr="Первые исследования в сфере информационных войн: от прошлого к современности">
            <a:extLst>
              <a:ext uri="{FF2B5EF4-FFF2-40B4-BE49-F238E27FC236}">
                <a16:creationId xmlns:a16="http://schemas.microsoft.com/office/drawing/2014/main" id="{56B76E55-7160-EF4D-8324-B7EB76376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19545"/>
            <a:ext cx="3989524" cy="20089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Информационные войны (Information war)">
            <a:extLst>
              <a:ext uri="{FF2B5EF4-FFF2-40B4-BE49-F238E27FC236}">
                <a16:creationId xmlns:a16="http://schemas.microsoft.com/office/drawing/2014/main" id="{01B2CFE6-CFE2-A14B-B0F4-A114016C6D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97" y="3124200"/>
            <a:ext cx="3930627" cy="2947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7463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219937"/>
            <a:ext cx="8458200" cy="1493838"/>
          </a:xfrm>
          <a:solidFill>
            <a:schemeClr val="bg1"/>
          </a:solidFill>
        </p:spPr>
        <p:txBody>
          <a:bodyPr>
            <a:normAutofit fontScale="90000"/>
          </a:bodyPr>
          <a:lstStyle/>
          <a:p>
            <a:pPr algn="ctr"/>
            <a:r>
              <a:rPr lang="ru-RU" sz="2800" b="1" dirty="0">
                <a:solidFill>
                  <a:srgbClr val="002060"/>
                </a:solidFill>
              </a:rPr>
              <a:t>Фото </a:t>
            </a:r>
            <a:r>
              <a:rPr lang="ru-RU" sz="2800" b="1" dirty="0" err="1">
                <a:solidFill>
                  <a:srgbClr val="002060"/>
                </a:solidFill>
              </a:rPr>
              <a:t>будівельників</a:t>
            </a:r>
            <a:r>
              <a:rPr lang="ru-RU" sz="2800" b="1" dirty="0">
                <a:solidFill>
                  <a:srgbClr val="002060"/>
                </a:solidFill>
              </a:rPr>
              <a:t> Рокфеллер-центру, </a:t>
            </a:r>
            <a:r>
              <a:rPr lang="ru-RU" sz="2800" b="1" dirty="0" err="1">
                <a:solidFill>
                  <a:srgbClr val="002060"/>
                </a:solidFill>
              </a:rPr>
              <a:t>які</a:t>
            </a:r>
            <a:r>
              <a:rPr lang="ru-RU" sz="2800" b="1" dirty="0">
                <a:solidFill>
                  <a:srgbClr val="002060"/>
                </a:solidFill>
              </a:rPr>
              <a:t> </a:t>
            </a:r>
            <a:r>
              <a:rPr lang="ru-RU" sz="2800" b="1" dirty="0" err="1">
                <a:solidFill>
                  <a:srgbClr val="002060"/>
                </a:solidFill>
              </a:rPr>
              <a:t>сидять</a:t>
            </a:r>
            <a:r>
              <a:rPr lang="ru-RU" sz="2800" b="1" dirty="0">
                <a:solidFill>
                  <a:srgbClr val="002060"/>
                </a:solidFill>
              </a:rPr>
              <a:t> над </a:t>
            </a:r>
            <a:r>
              <a:rPr lang="ru-RU" sz="2800" b="1" dirty="0" err="1">
                <a:solidFill>
                  <a:srgbClr val="002060"/>
                </a:solidFill>
              </a:rPr>
              <a:t>безоднею</a:t>
            </a:r>
            <a:r>
              <a:rPr lang="ru-RU" sz="2800" b="1" dirty="0">
                <a:solidFill>
                  <a:srgbClr val="002060"/>
                </a:solidFill>
              </a:rPr>
              <a:t> на 69 </a:t>
            </a:r>
            <a:r>
              <a:rPr lang="ru-RU" sz="2800" b="1" dirty="0" err="1">
                <a:solidFill>
                  <a:srgbClr val="002060"/>
                </a:solidFill>
              </a:rPr>
              <a:t>поверсі</a:t>
            </a:r>
            <a:r>
              <a:rPr lang="ru-RU" sz="2800" b="1" dirty="0">
                <a:solidFill>
                  <a:srgbClr val="002060"/>
                </a:solidFill>
              </a:rPr>
              <a:t> – у 2012 р. </a:t>
            </a:r>
            <a:r>
              <a:rPr lang="ru-RU" sz="2800" b="1" dirty="0" err="1">
                <a:solidFill>
                  <a:srgbClr val="002060"/>
                </a:solidFill>
              </a:rPr>
              <a:t>викрили</a:t>
            </a:r>
            <a:r>
              <a:rPr lang="ru-RU" sz="2800" b="1" dirty="0">
                <a:solidFill>
                  <a:srgbClr val="002060"/>
                </a:solidFill>
              </a:rPr>
              <a:t>, </a:t>
            </a:r>
            <a:r>
              <a:rPr lang="ru-RU" sz="2800" b="1" dirty="0" err="1">
                <a:solidFill>
                  <a:srgbClr val="002060"/>
                </a:solidFill>
              </a:rPr>
              <a:t>що</a:t>
            </a:r>
            <a:r>
              <a:rPr lang="ru-RU" sz="2800" b="1" dirty="0">
                <a:solidFill>
                  <a:srgbClr val="002060"/>
                </a:solidFill>
              </a:rPr>
              <a:t> </a:t>
            </a:r>
            <a:r>
              <a:rPr lang="ru-RU" sz="2800" b="1" dirty="0" err="1">
                <a:solidFill>
                  <a:srgbClr val="002060"/>
                </a:solidFill>
              </a:rPr>
              <a:t>сидять</a:t>
            </a:r>
            <a:r>
              <a:rPr lang="ru-RU" sz="2800" b="1" dirty="0">
                <a:solidFill>
                  <a:srgbClr val="002060"/>
                </a:solidFill>
              </a:rPr>
              <a:t> </a:t>
            </a:r>
            <a:r>
              <a:rPr lang="ru-RU" sz="2800" b="1" dirty="0" err="1">
                <a:solidFill>
                  <a:srgbClr val="002060"/>
                </a:solidFill>
              </a:rPr>
              <a:t>дійсно</a:t>
            </a:r>
            <a:r>
              <a:rPr lang="ru-RU" sz="2800" b="1" dirty="0">
                <a:solidFill>
                  <a:srgbClr val="002060"/>
                </a:solidFill>
              </a:rPr>
              <a:t> на 69 </a:t>
            </a:r>
            <a:r>
              <a:rPr lang="ru-RU" sz="2800" b="1" dirty="0" err="1">
                <a:solidFill>
                  <a:srgbClr val="002060"/>
                </a:solidFill>
              </a:rPr>
              <a:t>поверсі</a:t>
            </a:r>
            <a:r>
              <a:rPr lang="ru-RU" sz="2800" b="1" dirty="0">
                <a:solidFill>
                  <a:srgbClr val="002060"/>
                </a:solidFill>
              </a:rPr>
              <a:t>, але у </a:t>
            </a:r>
            <a:r>
              <a:rPr lang="ru-RU" sz="2800" b="1" dirty="0" err="1">
                <a:solidFill>
                  <a:srgbClr val="002060"/>
                </a:solidFill>
              </a:rPr>
              <a:t>повній</a:t>
            </a:r>
            <a:r>
              <a:rPr lang="ru-RU" sz="2800" b="1" dirty="0">
                <a:solidFill>
                  <a:srgbClr val="002060"/>
                </a:solidFill>
              </a:rPr>
              <a:t> </a:t>
            </a:r>
            <a:r>
              <a:rPr lang="ru-RU" sz="2800" b="1" dirty="0" err="1">
                <a:solidFill>
                  <a:srgbClr val="002060"/>
                </a:solidFill>
              </a:rPr>
              <a:t>безпеці</a:t>
            </a:r>
            <a:endParaRPr lang="ru-RU" sz="2800" b="1" dirty="0">
              <a:solidFill>
                <a:srgbClr val="002060"/>
              </a:solidFill>
            </a:endParaRPr>
          </a:p>
        </p:txBody>
      </p:sp>
      <p:pic>
        <p:nvPicPr>
          <p:cNvPr id="8196" name="Picture 4" descr="https://interesnoznat.com/wp-content/uploads/6d05b8c8947db37c9b32e2af052a4481-688x53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713775"/>
            <a:ext cx="6656235" cy="513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492024"/>
      </p:ext>
    </p:extLst>
  </p:cSld>
  <p:clrMapOvr>
    <a:masterClrMapping/>
  </p:clrMapOvr>
  <p:transition spd="slow">
    <p:pull/>
  </p:transition>
</p:sld>
</file>

<file path=ppt/slides/slide71.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75878"/>
            <a:ext cx="8215126" cy="1482502"/>
          </a:xfrm>
          <a:solidFill>
            <a:schemeClr val="accent5">
              <a:lumMod val="20000"/>
              <a:lumOff val="80000"/>
            </a:schemeClr>
          </a:solidFill>
          <a:effectLst>
            <a:softEdge rad="63500"/>
          </a:effectLst>
        </p:spPr>
        <p:txBody>
          <a:bodyPr>
            <a:normAutofit fontScale="90000"/>
          </a:bodyPr>
          <a:lstStyle/>
          <a:p>
            <a:pPr algn="ctr"/>
            <a:r>
              <a:rPr lang="ru-RU" sz="3200" b="1" dirty="0">
                <a:solidFill>
                  <a:srgbClr val="002060"/>
                </a:solidFill>
              </a:rPr>
              <a:t>Фото урагану </a:t>
            </a:r>
            <a:r>
              <a:rPr lang="ru-RU" sz="3200" b="1" dirty="0" err="1">
                <a:solidFill>
                  <a:srgbClr val="002060"/>
                </a:solidFill>
              </a:rPr>
              <a:t>Сенді</a:t>
            </a:r>
            <a:r>
              <a:rPr lang="ru-RU" sz="3200" b="1" dirty="0">
                <a:solidFill>
                  <a:srgbClr val="002060"/>
                </a:solidFill>
              </a:rPr>
              <a:t> (2012) – </a:t>
            </a:r>
            <a:r>
              <a:rPr lang="ru-RU" sz="3200" b="1" dirty="0" err="1">
                <a:solidFill>
                  <a:srgbClr val="002060"/>
                </a:solidFill>
              </a:rPr>
              <a:t>комбінація</a:t>
            </a:r>
            <a:r>
              <a:rPr lang="ru-RU" sz="3200" b="1" dirty="0">
                <a:solidFill>
                  <a:srgbClr val="002060"/>
                </a:solidFill>
              </a:rPr>
              <a:t> фото </a:t>
            </a:r>
            <a:r>
              <a:rPr lang="ru-RU" sz="3200" b="1" dirty="0" err="1">
                <a:solidFill>
                  <a:srgbClr val="002060"/>
                </a:solidFill>
              </a:rPr>
              <a:t>статуї</a:t>
            </a:r>
            <a:r>
              <a:rPr lang="ru-RU" sz="3200" b="1" dirty="0">
                <a:solidFill>
                  <a:srgbClr val="002060"/>
                </a:solidFill>
              </a:rPr>
              <a:t> </a:t>
            </a:r>
            <a:r>
              <a:rPr lang="ru-RU" sz="3200" b="1" dirty="0" err="1">
                <a:solidFill>
                  <a:srgbClr val="002060"/>
                </a:solidFill>
              </a:rPr>
              <a:t>Свободи</a:t>
            </a:r>
            <a:r>
              <a:rPr lang="ru-RU" sz="3200" b="1" dirty="0">
                <a:solidFill>
                  <a:srgbClr val="002060"/>
                </a:solidFill>
              </a:rPr>
              <a:t> у </a:t>
            </a:r>
            <a:r>
              <a:rPr lang="ru-RU" sz="3200" b="1" dirty="0" err="1">
                <a:solidFill>
                  <a:srgbClr val="002060"/>
                </a:solidFill>
              </a:rPr>
              <a:t>ясний</a:t>
            </a:r>
            <a:r>
              <a:rPr lang="ru-RU" sz="3200" b="1" dirty="0">
                <a:solidFill>
                  <a:srgbClr val="002060"/>
                </a:solidFill>
              </a:rPr>
              <a:t> день та урагану у </a:t>
            </a:r>
            <a:r>
              <a:rPr lang="ru-RU" sz="3200" b="1" dirty="0" err="1">
                <a:solidFill>
                  <a:srgbClr val="002060"/>
                </a:solidFill>
              </a:rPr>
              <a:t>штаті</a:t>
            </a:r>
            <a:r>
              <a:rPr lang="ru-RU" sz="3200" b="1" dirty="0">
                <a:solidFill>
                  <a:srgbClr val="002060"/>
                </a:solidFill>
              </a:rPr>
              <a:t> Небраска</a:t>
            </a:r>
          </a:p>
        </p:txBody>
      </p:sp>
      <p:pic>
        <p:nvPicPr>
          <p:cNvPr id="9218" name="Picture 2" descr="https://interesnoznat.com/wp-content/uploads/storm-approaching-688x387.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327" y="1676400"/>
            <a:ext cx="9076841" cy="5105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787901"/>
      </p:ext>
    </p:extLst>
  </p:cSld>
  <p:clrMapOvr>
    <a:masterClrMapping/>
  </p:clrMapOvr>
  <p:transition spd="slow">
    <p:pull/>
  </p:transition>
</p:sld>
</file>

<file path=ppt/slides/slide72.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3400" y="0"/>
            <a:ext cx="8229600" cy="5364163"/>
          </a:xfrm>
        </p:spPr>
        <p:txBody>
          <a:bodyPr/>
          <a:lstStyle/>
          <a:p>
            <a:pPr marL="0" indent="0">
              <a:buNone/>
            </a:pPr>
            <a:r>
              <a:rPr lang="ru-RU" b="1" dirty="0" err="1">
                <a:latin typeface="Bookman Old Style" pitchFamily="18" charset="0"/>
              </a:rPr>
              <a:t>Фейкова</a:t>
            </a:r>
            <a:r>
              <a:rPr lang="ru-RU" b="1" dirty="0">
                <a:latin typeface="Bookman Old Style" pitchFamily="18" charset="0"/>
              </a:rPr>
              <a:t> </a:t>
            </a:r>
            <a:r>
              <a:rPr lang="ru-RU" b="1" dirty="0" err="1">
                <a:latin typeface="Bookman Old Style" pitchFamily="18" charset="0"/>
              </a:rPr>
              <a:t>інформація</a:t>
            </a:r>
            <a:r>
              <a:rPr lang="ru-RU" b="1" dirty="0">
                <a:latin typeface="Bookman Old Style" pitchFamily="18" charset="0"/>
              </a:rPr>
              <a:t> </a:t>
            </a:r>
            <a:r>
              <a:rPr lang="ru-RU" dirty="0">
                <a:latin typeface="Bookman Old Style" pitchFamily="18" charset="0"/>
              </a:rPr>
              <a:t>в </a:t>
            </a:r>
            <a:r>
              <a:rPr lang="ru-RU" dirty="0" err="1">
                <a:latin typeface="Bookman Old Style" pitchFamily="18" charset="0"/>
              </a:rPr>
              <a:t>результаті</a:t>
            </a:r>
            <a:r>
              <a:rPr lang="ru-RU" dirty="0">
                <a:latin typeface="Bookman Old Style" pitchFamily="18" charset="0"/>
              </a:rPr>
              <a:t> </a:t>
            </a:r>
            <a:r>
              <a:rPr lang="ru-RU" dirty="0" err="1">
                <a:latin typeface="Bookman Old Style" pitchFamily="18" charset="0"/>
              </a:rPr>
              <a:t>має</a:t>
            </a:r>
            <a:r>
              <a:rPr lang="ru-RU" dirty="0">
                <a:latin typeface="Bookman Old Style" pitchFamily="18" charset="0"/>
              </a:rPr>
              <a:t> </a:t>
            </a:r>
            <a:r>
              <a:rPr lang="ru-RU" dirty="0" err="1">
                <a:latin typeface="Bookman Old Style" pitchFamily="18" charset="0"/>
              </a:rPr>
              <a:t>негативний</a:t>
            </a:r>
            <a:r>
              <a:rPr lang="ru-RU" dirty="0">
                <a:latin typeface="Bookman Old Style" pitchFamily="18" charset="0"/>
              </a:rPr>
              <a:t> </a:t>
            </a:r>
            <a:r>
              <a:rPr lang="ru-RU" dirty="0" err="1">
                <a:latin typeface="Bookman Old Style" pitchFamily="18" charset="0"/>
              </a:rPr>
              <a:t>вплив</a:t>
            </a:r>
            <a:r>
              <a:rPr lang="ru-RU" dirty="0">
                <a:latin typeface="Bookman Old Style" pitchFamily="18" charset="0"/>
              </a:rPr>
              <a:t> та </a:t>
            </a:r>
            <a:r>
              <a:rPr lang="ru-RU" dirty="0" err="1">
                <a:latin typeface="Bookman Old Style" pitchFamily="18" charset="0"/>
              </a:rPr>
              <a:t>є</a:t>
            </a:r>
            <a:r>
              <a:rPr lang="ru-RU" dirty="0">
                <a:latin typeface="Bookman Old Style" pitchFamily="18" charset="0"/>
              </a:rPr>
              <a:t> </a:t>
            </a:r>
            <a:r>
              <a:rPr lang="ru-RU" dirty="0" err="1">
                <a:latin typeface="Bookman Old Style" pitchFamily="18" charset="0"/>
              </a:rPr>
              <a:t>шкідливим</a:t>
            </a:r>
            <a:r>
              <a:rPr lang="ru-RU" dirty="0">
                <a:latin typeface="Bookman Old Style" pitchFamily="18" charset="0"/>
              </a:rPr>
              <a:t> </a:t>
            </a:r>
            <a:r>
              <a:rPr lang="ru-RU" dirty="0" err="1">
                <a:latin typeface="Bookman Old Style" pitchFamily="18" charset="0"/>
              </a:rPr>
              <a:t>явищем</a:t>
            </a:r>
            <a:r>
              <a:rPr lang="ru-RU" dirty="0">
                <a:latin typeface="Bookman Old Style" pitchFamily="18" charset="0"/>
              </a:rPr>
              <a:t> в </a:t>
            </a:r>
            <a:r>
              <a:rPr lang="ru-RU" dirty="0" err="1">
                <a:latin typeface="Bookman Old Style" pitchFamily="18" charset="0"/>
              </a:rPr>
              <a:t>українському</a:t>
            </a:r>
            <a:r>
              <a:rPr lang="ru-RU" dirty="0">
                <a:latin typeface="Bookman Old Style" pitchFamily="18" charset="0"/>
              </a:rPr>
              <a:t> </a:t>
            </a:r>
            <a:r>
              <a:rPr lang="ru-RU" dirty="0" err="1">
                <a:latin typeface="Bookman Old Style" pitchFamily="18" charset="0"/>
              </a:rPr>
              <a:t>медіапросторі</a:t>
            </a:r>
            <a:r>
              <a:rPr lang="ru-RU" dirty="0">
                <a:latin typeface="Bookman Old Style" pitchFamily="18" charset="0"/>
              </a:rPr>
              <a:t>. </a:t>
            </a:r>
            <a:r>
              <a:rPr lang="ru-RU" dirty="0" err="1">
                <a:latin typeface="Bookman Old Style" pitchFamily="18" charset="0"/>
              </a:rPr>
              <a:t>Боротись</a:t>
            </a:r>
            <a:r>
              <a:rPr lang="ru-RU" dirty="0">
                <a:latin typeface="Bookman Old Style" pitchFamily="18" charset="0"/>
              </a:rPr>
              <a:t> </a:t>
            </a:r>
            <a:r>
              <a:rPr lang="ru-RU" dirty="0" err="1">
                <a:latin typeface="Bookman Old Style" pitchFamily="18" charset="0"/>
              </a:rPr>
              <a:t>із</a:t>
            </a:r>
            <a:r>
              <a:rPr lang="ru-RU" dirty="0">
                <a:latin typeface="Bookman Old Style" pitchFamily="18" charset="0"/>
              </a:rPr>
              <a:t> нею </a:t>
            </a:r>
            <a:r>
              <a:rPr lang="ru-RU" dirty="0" err="1">
                <a:latin typeface="Bookman Old Style" pitchFamily="18" charset="0"/>
              </a:rPr>
              <a:t>потрібно</a:t>
            </a:r>
            <a:r>
              <a:rPr lang="ru-RU" dirty="0">
                <a:latin typeface="Bookman Old Style" pitchFamily="18" charset="0"/>
              </a:rPr>
              <a:t> як на державному, так </a:t>
            </a:r>
            <a:r>
              <a:rPr lang="ru-RU" dirty="0" err="1">
                <a:latin typeface="Bookman Old Style" pitchFamily="18" charset="0"/>
              </a:rPr>
              <a:t>і</a:t>
            </a:r>
            <a:r>
              <a:rPr lang="ru-RU" dirty="0">
                <a:latin typeface="Bookman Old Style" pitchFamily="18" charset="0"/>
              </a:rPr>
              <a:t> на </a:t>
            </a:r>
            <a:r>
              <a:rPr lang="ru-RU" dirty="0" err="1">
                <a:latin typeface="Bookman Old Style" pitchFamily="18" charset="0"/>
              </a:rPr>
              <a:t>індивідуальному</a:t>
            </a:r>
            <a:r>
              <a:rPr lang="ru-RU" dirty="0">
                <a:latin typeface="Bookman Old Style" pitchFamily="18" charset="0"/>
              </a:rPr>
              <a:t> </a:t>
            </a:r>
            <a:r>
              <a:rPr lang="ru-RU" dirty="0" err="1">
                <a:latin typeface="Bookman Old Style" pitchFamily="18" charset="0"/>
              </a:rPr>
              <a:t>рівнях</a:t>
            </a:r>
            <a:r>
              <a:rPr lang="ru-RU" dirty="0">
                <a:latin typeface="Bookman Old Style" pitchFamily="18" charset="0"/>
              </a:rPr>
              <a:t>. </a:t>
            </a:r>
          </a:p>
        </p:txBody>
      </p:sp>
      <p:pic>
        <p:nvPicPr>
          <p:cNvPr id="4" name="Picture 10" descr="Картинки по запросу манипуляция сознанием картинки">
            <a:extLst>
              <a:ext uri="{FF2B5EF4-FFF2-40B4-BE49-F238E27FC236}">
                <a16:creationId xmlns:a16="http://schemas.microsoft.com/office/drawing/2014/main" id="{ADFA8D17-1744-6B45-80AB-31AA14B76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6667500" cy="5000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8B34EAE-2315-8A45-8485-F03EFCBD2F4A}"/>
              </a:ext>
            </a:extLst>
          </p:cNvPr>
          <p:cNvSpPr>
            <a:spLocks noGrp="1"/>
          </p:cNvSpPr>
          <p:nvPr>
            <p:ph sz="quarter" idx="1"/>
          </p:nvPr>
        </p:nvSpPr>
        <p:spPr>
          <a:xfrm>
            <a:off x="159327" y="268224"/>
            <a:ext cx="5257800" cy="6321552"/>
          </a:xfrm>
        </p:spPr>
        <p:txBody>
          <a:bodyPr>
            <a:normAutofit fontScale="92500" lnSpcReduction="10000"/>
          </a:bodyPr>
          <a:lstStyle/>
          <a:p>
            <a:pPr marL="0" indent="0">
              <a:buNone/>
            </a:pPr>
            <a:r>
              <a:rPr lang="uk-UA" b="1" dirty="0">
                <a:solidFill>
                  <a:srgbClr val="FF0000"/>
                </a:solidFill>
              </a:rPr>
              <a:t>Факт – це підкріплені надійними свідченнями явища та події</a:t>
            </a:r>
            <a:r>
              <a:rPr lang="uk-UA" b="1" dirty="0">
                <a:solidFill>
                  <a:srgbClr val="002060"/>
                </a:solidFill>
              </a:rPr>
              <a:t>. У різних людей може бути різний погляд на ту саму подію, але з фактами не посперечаєшся, бо вони вже встановлені, перевірені та доведені</a:t>
            </a:r>
            <a:r>
              <a:rPr lang="uk-UA" dirty="0"/>
              <a:t>. </a:t>
            </a:r>
            <a:r>
              <a:rPr lang="uk-UA" b="1" dirty="0">
                <a:solidFill>
                  <a:srgbClr val="002060"/>
                </a:solidFill>
              </a:rPr>
              <a:t> </a:t>
            </a:r>
          </a:p>
          <a:p>
            <a:pPr marL="0" indent="0">
              <a:buNone/>
            </a:pPr>
            <a:r>
              <a:rPr lang="uk-UA" b="1" dirty="0">
                <a:solidFill>
                  <a:srgbClr val="002060"/>
                </a:solidFill>
              </a:rPr>
              <a:t>Саме тому </a:t>
            </a:r>
            <a:r>
              <a:rPr lang="uk-UA" b="1" dirty="0">
                <a:solidFill>
                  <a:srgbClr val="FF0000"/>
                </a:solidFill>
              </a:rPr>
              <a:t>факт має бути не просто встановлений, а перевірений, перевірений ще раз і «відлитий у граніті».</a:t>
            </a:r>
            <a:r>
              <a:rPr lang="uk-UA" b="1" dirty="0">
                <a:solidFill>
                  <a:srgbClr val="002060"/>
                </a:solidFill>
              </a:rPr>
              <a:t> </a:t>
            </a:r>
          </a:p>
          <a:p>
            <a:pPr marL="0" indent="0">
              <a:buNone/>
            </a:pPr>
            <a:r>
              <a:rPr lang="uk-UA" b="1" dirty="0">
                <a:solidFill>
                  <a:srgbClr val="002060"/>
                </a:solidFill>
              </a:rPr>
              <a:t>Тому спотворення фактів – це </a:t>
            </a:r>
            <a:r>
              <a:rPr lang="uk-UA" b="1" dirty="0">
                <a:solidFill>
                  <a:srgbClr val="FF0000"/>
                </a:solidFill>
              </a:rPr>
              <a:t>злочин проти об'єктивності та точності</a:t>
            </a:r>
            <a:r>
              <a:rPr lang="uk-UA" b="1" dirty="0">
                <a:solidFill>
                  <a:srgbClr val="002060"/>
                </a:solidFill>
              </a:rPr>
              <a:t>. Гірше, якщо це </a:t>
            </a:r>
            <a:r>
              <a:rPr lang="uk-UA" b="1" dirty="0">
                <a:solidFill>
                  <a:srgbClr val="FF0000"/>
                </a:solidFill>
              </a:rPr>
              <a:t>свідомий злочин проти незалежності та неупередженості</a:t>
            </a:r>
            <a:r>
              <a:rPr lang="uk-UA" b="1" dirty="0">
                <a:solidFill>
                  <a:srgbClr val="002060"/>
                </a:solidFill>
              </a:rPr>
              <a:t>. Зовсім погано, коли це </a:t>
            </a:r>
            <a:r>
              <a:rPr lang="uk-UA" b="1" dirty="0">
                <a:solidFill>
                  <a:srgbClr val="FF0000"/>
                </a:solidFill>
              </a:rPr>
              <a:t>навмисна маніпулятивна конструкція</a:t>
            </a:r>
            <a:r>
              <a:rPr lang="uk-UA" b="1" dirty="0">
                <a:solidFill>
                  <a:srgbClr val="002060"/>
                </a:solidFill>
              </a:rPr>
              <a:t>. </a:t>
            </a:r>
          </a:p>
        </p:txBody>
      </p:sp>
      <p:pic>
        <p:nvPicPr>
          <p:cNvPr id="16386" name="Picture 2" descr="Нужен ли фактчекинг переводчику?">
            <a:extLst>
              <a:ext uri="{FF2B5EF4-FFF2-40B4-BE49-F238E27FC236}">
                <a16:creationId xmlns:a16="http://schemas.microsoft.com/office/drawing/2014/main" id="{ABA34761-F323-2445-9A54-731B27A67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974" y="914400"/>
            <a:ext cx="3800699" cy="21082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6388" name="Picture 4" descr="Что такое фактчекинг и зачем он нужен">
            <a:extLst>
              <a:ext uri="{FF2B5EF4-FFF2-40B4-BE49-F238E27FC236}">
                <a16:creationId xmlns:a16="http://schemas.microsoft.com/office/drawing/2014/main" id="{5ABCD41A-58D7-494B-9436-8CE01F796A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66" t="8889" r="5000" b="9136"/>
          <a:stretch/>
        </p:blipFill>
        <p:spPr bwMode="auto">
          <a:xfrm>
            <a:off x="5178137" y="3429000"/>
            <a:ext cx="4038600" cy="21082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0924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4667997-01B0-494D-80CF-555B38C46CCF}"/>
              </a:ext>
            </a:extLst>
          </p:cNvPr>
          <p:cNvSpPr>
            <a:spLocks noGrp="1"/>
          </p:cNvSpPr>
          <p:nvPr>
            <p:ph sz="quarter" idx="1"/>
          </p:nvPr>
        </p:nvSpPr>
        <p:spPr>
          <a:xfrm>
            <a:off x="152400" y="381000"/>
            <a:ext cx="4800600" cy="6321552"/>
          </a:xfrm>
        </p:spPr>
        <p:txBody>
          <a:bodyPr/>
          <a:lstStyle/>
          <a:p>
            <a:pPr marL="0" indent="0">
              <a:buNone/>
            </a:pPr>
            <a:r>
              <a:rPr lang="uk-UA" b="1" dirty="0">
                <a:solidFill>
                  <a:srgbClr val="002060"/>
                </a:solidFill>
              </a:rPr>
              <a:t>У сучасних цифрових комунікаціях дедалі актуальнішим стає поняття </a:t>
            </a:r>
            <a:r>
              <a:rPr lang="uk-UA" b="1" dirty="0">
                <a:solidFill>
                  <a:srgbClr val="FF0000"/>
                </a:solidFill>
              </a:rPr>
              <a:t>«</a:t>
            </a:r>
            <a:r>
              <a:rPr lang="uk-UA" b="1" dirty="0" err="1">
                <a:solidFill>
                  <a:srgbClr val="FF0000"/>
                </a:solidFill>
              </a:rPr>
              <a:t>фактоїд</a:t>
            </a:r>
            <a:r>
              <a:rPr lang="uk-UA" b="1" dirty="0">
                <a:solidFill>
                  <a:srgbClr val="FF0000"/>
                </a:solidFill>
              </a:rPr>
              <a:t>» - це антонім «факту». </a:t>
            </a:r>
          </a:p>
          <a:p>
            <a:pPr marL="0" indent="0">
              <a:buNone/>
            </a:pPr>
            <a:r>
              <a:rPr lang="uk-UA" b="1" dirty="0">
                <a:solidFill>
                  <a:srgbClr val="FF0000"/>
                </a:solidFill>
              </a:rPr>
              <a:t>Це спочатку неіснуючі факти, які опубліковані у медіа, отримують живу реакцію та оцінку, швидко розповсюджуються.</a:t>
            </a:r>
            <a:r>
              <a:rPr lang="uk-UA" b="1" dirty="0">
                <a:solidFill>
                  <a:srgbClr val="002060"/>
                </a:solidFill>
              </a:rPr>
              <a:t> А потім, своєю чергою, впливають на картину миру та дії людей. </a:t>
            </a:r>
          </a:p>
          <a:p>
            <a:pPr marL="0" indent="0">
              <a:buNone/>
            </a:pPr>
            <a:r>
              <a:rPr lang="uk-UA" b="1" dirty="0">
                <a:solidFill>
                  <a:srgbClr val="FF0000"/>
                </a:solidFill>
              </a:rPr>
              <a:t>Не така вже важлива істина насправді, якщо ефект реальний. </a:t>
            </a:r>
          </a:p>
        </p:txBody>
      </p:sp>
      <p:pic>
        <p:nvPicPr>
          <p:cNvPr id="17412" name="Picture 4" descr="Video Blog Covid19 Infodemic Concept People Panic News About Viral  Infection Pandemic Stock Illustration - Download Image Now - iStock">
            <a:extLst>
              <a:ext uri="{FF2B5EF4-FFF2-40B4-BE49-F238E27FC236}">
                <a16:creationId xmlns:a16="http://schemas.microsoft.com/office/drawing/2014/main" id="{F18E073F-EB93-5243-A999-839BDAAF4D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46" r="3919" b="8695"/>
          <a:stretch/>
        </p:blipFill>
        <p:spPr bwMode="auto">
          <a:xfrm>
            <a:off x="4419600" y="1447800"/>
            <a:ext cx="4724399"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6084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1B2B591-EED6-2A4F-9366-CEABF0624A56}"/>
              </a:ext>
            </a:extLst>
          </p:cNvPr>
          <p:cNvSpPr>
            <a:spLocks noGrp="1"/>
          </p:cNvSpPr>
          <p:nvPr>
            <p:ph sz="quarter" idx="1"/>
          </p:nvPr>
        </p:nvSpPr>
        <p:spPr>
          <a:xfrm>
            <a:off x="381000" y="228600"/>
            <a:ext cx="4876800" cy="6245352"/>
          </a:xfrm>
        </p:spPr>
        <p:txBody>
          <a:bodyPr>
            <a:normAutofit lnSpcReduction="10000"/>
          </a:bodyPr>
          <a:lstStyle/>
          <a:p>
            <a:r>
              <a:rPr lang="uk-UA" b="1" dirty="0" err="1">
                <a:solidFill>
                  <a:srgbClr val="FF0000"/>
                </a:solidFill>
              </a:rPr>
              <a:t>Фактоїд</a:t>
            </a:r>
            <a:r>
              <a:rPr lang="uk-UA" b="1" dirty="0">
                <a:solidFill>
                  <a:srgbClr val="FF0000"/>
                </a:solidFill>
              </a:rPr>
              <a:t>: </a:t>
            </a:r>
            <a:r>
              <a:rPr lang="uk-UA" b="1" dirty="0">
                <a:solidFill>
                  <a:srgbClr val="002060"/>
                </a:solidFill>
              </a:rPr>
              <a:t>хамелеони змінюють колір для маскування </a:t>
            </a:r>
          </a:p>
          <a:p>
            <a:r>
              <a:rPr lang="uk-UA" b="1" dirty="0">
                <a:solidFill>
                  <a:srgbClr val="FF0000"/>
                </a:solidFill>
              </a:rPr>
              <a:t>Факт: </a:t>
            </a:r>
            <a:r>
              <a:rPr lang="uk-UA" b="1" dirty="0">
                <a:solidFill>
                  <a:srgbClr val="002060"/>
                </a:solidFill>
              </a:rPr>
              <a:t>раніше вчені дійсно так вважали, але потім з'ясували, що колір шкіри хамелеону змінюється в залежності від температури навколишнього середовища, рівня освітленості, настрою та фізіологічних процесів, що протікають. Все виявилося набагато складнішим, ніж передбачалося. </a:t>
            </a:r>
          </a:p>
        </p:txBody>
      </p:sp>
      <p:pic>
        <p:nvPicPr>
          <p:cNvPr id="22530" name="Picture 2" descr="пример фактчекинга - почему хамелеон меняет окраску">
            <a:extLst>
              <a:ext uri="{FF2B5EF4-FFF2-40B4-BE49-F238E27FC236}">
                <a16:creationId xmlns:a16="http://schemas.microsoft.com/office/drawing/2014/main" id="{EC1E339E-6B23-054A-BCAD-C29691D77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873" y="19812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8685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142FEA0-7255-1947-9A7D-7AA837A65B46}"/>
              </a:ext>
            </a:extLst>
          </p:cNvPr>
          <p:cNvSpPr>
            <a:spLocks noGrp="1"/>
          </p:cNvSpPr>
          <p:nvPr>
            <p:ph sz="quarter" idx="1"/>
          </p:nvPr>
        </p:nvSpPr>
        <p:spPr>
          <a:xfrm>
            <a:off x="152400" y="228600"/>
            <a:ext cx="4724400" cy="6245352"/>
          </a:xfrm>
        </p:spPr>
        <p:txBody>
          <a:bodyPr/>
          <a:lstStyle/>
          <a:p>
            <a:r>
              <a:rPr lang="uk-UA" b="1" dirty="0" err="1">
                <a:solidFill>
                  <a:srgbClr val="FF0000"/>
                </a:solidFill>
              </a:rPr>
              <a:t>Фактоїд</a:t>
            </a:r>
            <a:r>
              <a:rPr lang="uk-UA" b="1" dirty="0">
                <a:solidFill>
                  <a:srgbClr val="FF0000"/>
                </a:solidFill>
              </a:rPr>
              <a:t>: </a:t>
            </a:r>
            <a:r>
              <a:rPr lang="uk-UA" b="1" dirty="0">
                <a:solidFill>
                  <a:srgbClr val="002060"/>
                </a:solidFill>
              </a:rPr>
              <a:t>банани ростуть на пальмах</a:t>
            </a:r>
          </a:p>
          <a:p>
            <a:r>
              <a:rPr lang="uk-UA" b="1" dirty="0">
                <a:solidFill>
                  <a:srgbClr val="002060"/>
                </a:solidFill>
              </a:rPr>
              <a:t> </a:t>
            </a:r>
            <a:r>
              <a:rPr lang="uk-UA" b="1" dirty="0">
                <a:solidFill>
                  <a:srgbClr val="FF0000"/>
                </a:solidFill>
              </a:rPr>
              <a:t>Факт: </a:t>
            </a:r>
            <a:r>
              <a:rPr lang="uk-UA" b="1" dirty="0">
                <a:solidFill>
                  <a:srgbClr val="002060"/>
                </a:solidFill>
              </a:rPr>
              <a:t>бананових пальм не існує, улюблені багатьма банани - це плоди трав'янистої рослини з потужною кореневою системою, коротким щільним стеблом і потужним листям. Воно посідає друге місце у світі за висотою серед трав, на першому – бамбук. І банан офіційно не фрукт, а ягода. </a:t>
            </a:r>
          </a:p>
        </p:txBody>
      </p:sp>
      <p:pic>
        <p:nvPicPr>
          <p:cNvPr id="23554" name="Picture 2" descr="пример фактчекинга - как растут бананы">
            <a:extLst>
              <a:ext uri="{FF2B5EF4-FFF2-40B4-BE49-F238E27FC236}">
                <a16:creationId xmlns:a16="http://schemas.microsoft.com/office/drawing/2014/main" id="{9F3ABF0F-9C29-AE4A-87FE-9539ECF90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51495"/>
            <a:ext cx="4152899" cy="4199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035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E035E46-F0E8-6F4A-8E83-0ADB00FEF847}"/>
              </a:ext>
            </a:extLst>
          </p:cNvPr>
          <p:cNvSpPr>
            <a:spLocks noGrp="1"/>
          </p:cNvSpPr>
          <p:nvPr>
            <p:ph sz="quarter" idx="1"/>
          </p:nvPr>
        </p:nvSpPr>
        <p:spPr>
          <a:xfrm>
            <a:off x="152400" y="228600"/>
            <a:ext cx="5257800" cy="6553200"/>
          </a:xfrm>
        </p:spPr>
        <p:txBody>
          <a:bodyPr>
            <a:normAutofit lnSpcReduction="10000"/>
          </a:bodyPr>
          <a:lstStyle/>
          <a:p>
            <a:pPr marL="0" indent="0" algn="ctr">
              <a:buNone/>
            </a:pPr>
            <a:r>
              <a:rPr lang="uk-UA" b="1" dirty="0">
                <a:solidFill>
                  <a:srgbClr val="FF0000"/>
                </a:solidFill>
              </a:rPr>
              <a:t>Наслідки розповсюдження </a:t>
            </a:r>
            <a:r>
              <a:rPr lang="uk-UA" b="1" dirty="0" err="1">
                <a:solidFill>
                  <a:srgbClr val="FF0000"/>
                </a:solidFill>
              </a:rPr>
              <a:t>фейкової</a:t>
            </a:r>
            <a:r>
              <a:rPr lang="uk-UA" b="1" dirty="0">
                <a:solidFill>
                  <a:srgbClr val="FF0000"/>
                </a:solidFill>
              </a:rPr>
              <a:t> інформації</a:t>
            </a:r>
          </a:p>
          <a:p>
            <a:pPr marL="0" indent="0" algn="ctr">
              <a:buNone/>
            </a:pPr>
            <a:r>
              <a:rPr lang="uk-UA" b="1" dirty="0">
                <a:solidFill>
                  <a:srgbClr val="FF0000"/>
                </a:solidFill>
              </a:rPr>
              <a:t>Прибуття інопланетян  </a:t>
            </a:r>
          </a:p>
          <a:p>
            <a:pPr marL="0" indent="0">
              <a:buNone/>
            </a:pPr>
            <a:r>
              <a:rPr lang="uk-UA" b="1" dirty="0">
                <a:solidFill>
                  <a:srgbClr val="002060"/>
                </a:solidFill>
              </a:rPr>
              <a:t>30 жовтня 1938 року в ефірі радіостанції </a:t>
            </a:r>
            <a:r>
              <a:rPr lang="en" b="1" dirty="0">
                <a:solidFill>
                  <a:srgbClr val="002060"/>
                </a:solidFill>
              </a:rPr>
              <a:t>CBS </a:t>
            </a:r>
            <a:r>
              <a:rPr lang="uk-UA" b="1" dirty="0">
                <a:solidFill>
                  <a:srgbClr val="002060"/>
                </a:solidFill>
              </a:rPr>
              <a:t>відбулася прем'єра вистави «Війна світів», проте слухачі прийняли її за реальний репортаж новин. Люди вдарилися в паніку - збирали речі, залишали свої будинки, на дорогах утворилися пробки, а телефонні лінії перевантажені. Більше того, коли правда з'ясувалась , деякі продовжили стверджувати, що особисто бачили марсіан. </a:t>
            </a:r>
          </a:p>
        </p:txBody>
      </p:sp>
      <p:pic>
        <p:nvPicPr>
          <p:cNvPr id="4" name="Picture 2" descr="Фактчекинг информации – что это и как работает">
            <a:extLst>
              <a:ext uri="{FF2B5EF4-FFF2-40B4-BE49-F238E27FC236}">
                <a16:creationId xmlns:a16="http://schemas.microsoft.com/office/drawing/2014/main" id="{D5CAC247-C98A-794D-AA10-967A0A1AEE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306" y="990600"/>
            <a:ext cx="4016294" cy="456507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134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AB47691-8590-A244-8EAD-DC44F6902FAF}"/>
              </a:ext>
            </a:extLst>
          </p:cNvPr>
          <p:cNvSpPr>
            <a:spLocks noGrp="1"/>
          </p:cNvSpPr>
          <p:nvPr>
            <p:ph sz="quarter" idx="1"/>
          </p:nvPr>
        </p:nvSpPr>
        <p:spPr>
          <a:xfrm>
            <a:off x="152400" y="152400"/>
            <a:ext cx="5334000" cy="6705600"/>
          </a:xfrm>
        </p:spPr>
        <p:txBody>
          <a:bodyPr>
            <a:normAutofit fontScale="92500"/>
          </a:bodyPr>
          <a:lstStyle/>
          <a:p>
            <a:pPr marL="0" indent="0" algn="ctr">
              <a:buNone/>
            </a:pPr>
            <a:r>
              <a:rPr lang="uk-UA" b="1" dirty="0">
                <a:solidFill>
                  <a:srgbClr val="FF0000"/>
                </a:solidFill>
              </a:rPr>
              <a:t>Вишки 5</a:t>
            </a:r>
            <a:r>
              <a:rPr lang="en" b="1" dirty="0">
                <a:solidFill>
                  <a:srgbClr val="FF0000"/>
                </a:solidFill>
              </a:rPr>
              <a:t>G </a:t>
            </a:r>
            <a:r>
              <a:rPr lang="uk-UA" b="1" dirty="0">
                <a:solidFill>
                  <a:srgbClr val="FF0000"/>
                </a:solidFill>
              </a:rPr>
              <a:t>викликають </a:t>
            </a:r>
            <a:r>
              <a:rPr lang="uk-UA" b="1" dirty="0" err="1">
                <a:solidFill>
                  <a:srgbClr val="FF0000"/>
                </a:solidFill>
              </a:rPr>
              <a:t>коронавірус</a:t>
            </a:r>
            <a:r>
              <a:rPr lang="uk-UA" b="1" dirty="0">
                <a:solidFill>
                  <a:srgbClr val="FF0000"/>
                </a:solidFill>
              </a:rPr>
              <a:t> </a:t>
            </a:r>
          </a:p>
          <a:p>
            <a:pPr marL="0" indent="0">
              <a:buNone/>
            </a:pPr>
            <a:r>
              <a:rPr lang="uk-UA" b="1" dirty="0">
                <a:solidFill>
                  <a:srgbClr val="002060"/>
                </a:solidFill>
              </a:rPr>
              <a:t>Навесні та влітку 2020 року повідомлення з таким посилом швидко поширилися соціальними мережами. Бельгійський терапевт Кріс Ван </a:t>
            </a:r>
            <a:r>
              <a:rPr lang="uk-UA" b="1" dirty="0" err="1">
                <a:solidFill>
                  <a:srgbClr val="002060"/>
                </a:solidFill>
              </a:rPr>
              <a:t>Керкховен</a:t>
            </a:r>
            <a:r>
              <a:rPr lang="uk-UA" b="1" dirty="0">
                <a:solidFill>
                  <a:srgbClr val="002060"/>
                </a:solidFill>
              </a:rPr>
              <a:t> дав інтерв'ю місцевій газеті, де пов'язав спалах інфекції в Китаї із встановленням вишок 5</a:t>
            </a:r>
            <a:r>
              <a:rPr lang="en" b="1" dirty="0">
                <a:solidFill>
                  <a:srgbClr val="002060"/>
                </a:solidFill>
              </a:rPr>
              <a:t>G. </a:t>
            </a:r>
            <a:r>
              <a:rPr lang="uk-UA" b="1" dirty="0">
                <a:solidFill>
                  <a:srgbClr val="002060"/>
                </a:solidFill>
              </a:rPr>
              <a:t>Це інтерв'ю через якийсь час видалили, але аматори </a:t>
            </a:r>
            <a:r>
              <a:rPr lang="uk-UA" b="1" dirty="0" err="1">
                <a:solidFill>
                  <a:srgbClr val="002060"/>
                </a:solidFill>
              </a:rPr>
              <a:t>конспірології</a:t>
            </a:r>
            <a:r>
              <a:rPr lang="uk-UA" b="1" dirty="0">
                <a:solidFill>
                  <a:srgbClr val="002060"/>
                </a:solidFill>
              </a:rPr>
              <a:t> вже встигли зацікавитись ним. У результаті, крім паніки, було зафіксовано й акти вандалізму - у Великій Британії зловмисники навмисно знищували вежі стільникового зв'язку. </a:t>
            </a:r>
          </a:p>
        </p:txBody>
      </p:sp>
      <p:pic>
        <p:nvPicPr>
          <p:cNvPr id="25602" name="Picture 2" descr="пример фактчекинга - вышки 5G опасны для людей">
            <a:extLst>
              <a:ext uri="{FF2B5EF4-FFF2-40B4-BE49-F238E27FC236}">
                <a16:creationId xmlns:a16="http://schemas.microsoft.com/office/drawing/2014/main" id="{2EA8C53B-5E14-F14B-8EF1-D7C31A988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466850"/>
            <a:ext cx="3924300" cy="3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5036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487EB45-131C-124C-952B-4B318DAA271E}"/>
              </a:ext>
            </a:extLst>
          </p:cNvPr>
          <p:cNvSpPr>
            <a:spLocks noGrp="1"/>
          </p:cNvSpPr>
          <p:nvPr>
            <p:ph sz="quarter" idx="1"/>
          </p:nvPr>
        </p:nvSpPr>
        <p:spPr>
          <a:xfrm>
            <a:off x="114300" y="304800"/>
            <a:ext cx="4686300" cy="6324600"/>
          </a:xfrm>
        </p:spPr>
        <p:txBody>
          <a:bodyPr>
            <a:normAutofit fontScale="85000" lnSpcReduction="20000"/>
          </a:bodyPr>
          <a:lstStyle/>
          <a:p>
            <a:pPr marL="0" indent="0">
              <a:buNone/>
            </a:pPr>
            <a:r>
              <a:rPr lang="uk-UA" b="1" dirty="0"/>
              <a:t>Епізод мультфільму про слідчих-колобків: злісний торговець тваринами Карбофос купує у лахмітника порцелянового слона, отримує на нього </a:t>
            </a:r>
            <a:r>
              <a:rPr lang="uk-UA" b="1" dirty="0">
                <a:solidFill>
                  <a:srgbClr val="FF0000"/>
                </a:solidFill>
              </a:rPr>
              <a:t>довідку</a:t>
            </a:r>
            <a:r>
              <a:rPr lang="uk-UA" b="1" dirty="0"/>
              <a:t>, розбиває його тепер уже як непотріб і промовляє: </a:t>
            </a:r>
            <a:r>
              <a:rPr lang="uk-UA" b="1" dirty="0">
                <a:solidFill>
                  <a:srgbClr val="FF0000"/>
                </a:solidFill>
              </a:rPr>
              <a:t>«Слон – поганий, довідка – хороший!» </a:t>
            </a:r>
          </a:p>
          <a:p>
            <a:pPr marL="0" indent="0">
              <a:buNone/>
            </a:pPr>
            <a:r>
              <a:rPr lang="uk-UA" b="1" dirty="0"/>
              <a:t>Після цього за цією довідкою проводить через кордон живого слона. Прикордонник тупо дивиться у довідку, співвідносить написане в ній з тим, що бачить, і пропускає тварину через кордон. </a:t>
            </a:r>
          </a:p>
          <a:p>
            <a:pPr marL="0" indent="0">
              <a:buNone/>
            </a:pPr>
            <a:endParaRPr lang="uk-UA" b="1" dirty="0"/>
          </a:p>
          <a:p>
            <a:pPr marL="0" indent="0">
              <a:buNone/>
            </a:pPr>
            <a:r>
              <a:rPr lang="uk-UA" b="1" dirty="0"/>
              <a:t>Так і люди в масі своїй, дотримуючись </a:t>
            </a:r>
            <a:r>
              <a:rPr lang="uk-UA" b="1" dirty="0" err="1"/>
              <a:t>автоматизмів</a:t>
            </a:r>
            <a:r>
              <a:rPr lang="uk-UA" b="1" dirty="0"/>
              <a:t> та стереотипів, </a:t>
            </a:r>
            <a:r>
              <a:rPr lang="uk-UA" b="1" dirty="0">
                <a:solidFill>
                  <a:srgbClr val="FF0000"/>
                </a:solidFill>
              </a:rPr>
              <a:t>довіряють формі, не сприймаючи критично суть</a:t>
            </a:r>
            <a:r>
              <a:rPr lang="uk-UA" b="1" dirty="0"/>
              <a:t>. </a:t>
            </a:r>
          </a:p>
          <a:p>
            <a:pPr marL="0" indent="0">
              <a:buNone/>
            </a:pPr>
            <a:r>
              <a:rPr lang="uk-UA" b="1" dirty="0">
                <a:solidFill>
                  <a:srgbClr val="FF0000"/>
                </a:solidFill>
              </a:rPr>
              <a:t>Є довідка – проходьте. По телевізору сказали – отже, правда. </a:t>
            </a:r>
          </a:p>
        </p:txBody>
      </p:sp>
      <p:pic>
        <p:nvPicPr>
          <p:cNvPr id="18434" name="Picture 2" descr="Следствие ведут колобки - «Ничего не понимаете? Аналогично! Или что-то  случилось, или... одно из двух! А вас я попрошу остаться, чтобы в  обязательном порядке пересмотреть мультфильм, который вы наверняка видели в  детстве.">
            <a:extLst>
              <a:ext uri="{FF2B5EF4-FFF2-40B4-BE49-F238E27FC236}">
                <a16:creationId xmlns:a16="http://schemas.microsoft.com/office/drawing/2014/main" id="{5F2A8AE4-35E8-CC4C-A47B-698E00D71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2782" y="2743201"/>
            <a:ext cx="33528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Следствие ведут Колобки (1986) — фото (14): кадры и постеры из мультфильма">
            <a:extLst>
              <a:ext uri="{FF2B5EF4-FFF2-40B4-BE49-F238E27FC236}">
                <a16:creationId xmlns:a16="http://schemas.microsoft.com/office/drawing/2014/main" id="{C91CF8F5-9439-2B4F-A8DA-881CA6A67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596036"/>
            <a:ext cx="2916382" cy="2187287"/>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Слон плохой, справка- хороший! - YouTube">
            <a:extLst>
              <a:ext uri="{FF2B5EF4-FFF2-40B4-BE49-F238E27FC236}">
                <a16:creationId xmlns:a16="http://schemas.microsoft.com/office/drawing/2014/main" id="{46EE405B-7730-D249-87B4-7429CE5D54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54" r="4729" b="5351"/>
          <a:stretch/>
        </p:blipFill>
        <p:spPr bwMode="auto">
          <a:xfrm>
            <a:off x="5562600" y="74677"/>
            <a:ext cx="3429000" cy="2668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9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Прямоугольник 3"/>
          <p:cNvSpPr/>
          <p:nvPr/>
        </p:nvSpPr>
        <p:spPr>
          <a:xfrm>
            <a:off x="685800" y="381000"/>
            <a:ext cx="807720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4000" b="1" cap="all" dirty="0">
                <a:ln w="0"/>
                <a:solidFill>
                  <a:schemeClr val="accent1">
                    <a:lumMod val="75000"/>
                  </a:schemeClr>
                </a:solidFill>
                <a:effectLst>
                  <a:reflection blurRad="12700" stA="50000" endPos="50000" dist="5000" dir="5400000" sy="-100000" rotWithShape="0"/>
                </a:effectLst>
                <a:latin typeface="Bookman Old Style" pitchFamily="18" charset="0"/>
              </a:rPr>
              <a:t>Мета інформаційної війни</a:t>
            </a:r>
            <a:endParaRPr lang="ru-RU" sz="4000" b="1" cap="all" spc="0" dirty="0">
              <a:ln w="0"/>
              <a:solidFill>
                <a:schemeClr val="accent1">
                  <a:lumMod val="75000"/>
                </a:schemeClr>
              </a:solidFill>
              <a:effectLst>
                <a:reflection blurRad="12700" stA="50000" endPos="50000" dist="5000" dir="5400000" sy="-100000" rotWithShape="0"/>
              </a:effectLst>
              <a:latin typeface="Bookman Old Style" pitchFamily="18" charset="0"/>
            </a:endParaRPr>
          </a:p>
        </p:txBody>
      </p:sp>
      <p:sp>
        <p:nvSpPr>
          <p:cNvPr id="5" name="TextBox 4"/>
          <p:cNvSpPr txBox="1"/>
          <p:nvPr/>
        </p:nvSpPr>
        <p:spPr>
          <a:xfrm>
            <a:off x="381000" y="1600200"/>
            <a:ext cx="80772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400" dirty="0" err="1">
                <a:latin typeface="Bookman Old Style" pitchFamily="18" charset="0"/>
                <a:cs typeface="Courier New" pitchFamily="49" charset="0"/>
              </a:rPr>
              <a:t>послабити</a:t>
            </a:r>
            <a:r>
              <a:rPr lang="ru-RU" sz="2400" dirty="0">
                <a:latin typeface="Bookman Old Style" pitchFamily="18" charset="0"/>
                <a:cs typeface="Courier New" pitchFamily="49" charset="0"/>
              </a:rPr>
              <a:t> </a:t>
            </a:r>
            <a:r>
              <a:rPr lang="ru-RU" sz="2400" dirty="0" err="1">
                <a:latin typeface="Bookman Old Style" pitchFamily="18" charset="0"/>
                <a:cs typeface="Courier New" pitchFamily="49" charset="0"/>
              </a:rPr>
              <a:t>моральні</a:t>
            </a:r>
            <a:r>
              <a:rPr lang="ru-RU" sz="2400" dirty="0">
                <a:latin typeface="Bookman Old Style" pitchFamily="18" charset="0"/>
                <a:cs typeface="Courier New" pitchFamily="49" charset="0"/>
              </a:rPr>
              <a:t> і </a:t>
            </a:r>
            <a:r>
              <a:rPr lang="ru-RU" sz="2400" dirty="0" err="1">
                <a:latin typeface="Bookman Old Style" pitchFamily="18" charset="0"/>
                <a:cs typeface="Courier New" pitchFamily="49" charset="0"/>
              </a:rPr>
              <a:t>матеріальні</a:t>
            </a:r>
            <a:r>
              <a:rPr lang="ru-RU" sz="2400" dirty="0">
                <a:latin typeface="Bookman Old Style" pitchFamily="18" charset="0"/>
                <a:cs typeface="Courier New" pitchFamily="49" charset="0"/>
              </a:rPr>
              <a:t> </a:t>
            </a:r>
            <a:r>
              <a:rPr lang="ru-RU" sz="2400" dirty="0" err="1">
                <a:latin typeface="Bookman Old Style" pitchFamily="18" charset="0"/>
                <a:cs typeface="Courier New" pitchFamily="49" charset="0"/>
              </a:rPr>
              <a:t>сили</a:t>
            </a:r>
            <a:r>
              <a:rPr lang="ru-RU" sz="2400" dirty="0">
                <a:latin typeface="Bookman Old Style" pitchFamily="18" charset="0"/>
                <a:cs typeface="Courier New" pitchFamily="49" charset="0"/>
              </a:rPr>
              <a:t> супротивника </a:t>
            </a:r>
            <a:r>
              <a:rPr lang="ru-RU" sz="2400" dirty="0" err="1">
                <a:latin typeface="Bookman Old Style" pitchFamily="18" charset="0"/>
                <a:cs typeface="Courier New" pitchFamily="49" charset="0"/>
              </a:rPr>
              <a:t>або</a:t>
            </a:r>
            <a:r>
              <a:rPr lang="ru-RU" sz="2400" dirty="0">
                <a:latin typeface="Bookman Old Style" pitchFamily="18" charset="0"/>
                <a:cs typeface="Courier New" pitchFamily="49" charset="0"/>
              </a:rPr>
              <a:t> конкурента та </a:t>
            </a:r>
            <a:r>
              <a:rPr lang="ru-RU" sz="2400" dirty="0" err="1">
                <a:latin typeface="Bookman Old Style" pitchFamily="18" charset="0"/>
                <a:cs typeface="Courier New" pitchFamily="49" charset="0"/>
              </a:rPr>
              <a:t>посилити</a:t>
            </a:r>
            <a:r>
              <a:rPr lang="ru-RU" sz="2400" dirty="0">
                <a:latin typeface="Bookman Old Style" pitchFamily="18" charset="0"/>
                <a:cs typeface="Courier New" pitchFamily="49" charset="0"/>
              </a:rPr>
              <a:t> </a:t>
            </a:r>
            <a:r>
              <a:rPr lang="ru-RU" sz="2400" dirty="0" err="1">
                <a:latin typeface="Bookman Old Style" pitchFamily="18" charset="0"/>
                <a:cs typeface="Courier New" pitchFamily="49" charset="0"/>
              </a:rPr>
              <a:t>власні</a:t>
            </a:r>
            <a:r>
              <a:rPr lang="ru-RU" sz="2400" dirty="0">
                <a:latin typeface="Bookman Old Style" pitchFamily="18" charset="0"/>
                <a:cs typeface="Courier New" pitchFamily="49" charset="0"/>
              </a:rPr>
              <a:t>, </a:t>
            </a:r>
            <a:r>
              <a:rPr lang="ru-RU" sz="2400" dirty="0" err="1">
                <a:latin typeface="Bookman Old Style" pitchFamily="18" charset="0"/>
                <a:cs typeface="Courier New" pitchFamily="49" charset="0"/>
              </a:rPr>
              <a:t>передбачає</a:t>
            </a:r>
            <a:r>
              <a:rPr lang="ru-RU" sz="2400" dirty="0">
                <a:latin typeface="Bookman Old Style" pitchFamily="18" charset="0"/>
                <a:cs typeface="Courier New" pitchFamily="49" charset="0"/>
              </a:rPr>
              <a:t> заходи </a:t>
            </a:r>
            <a:r>
              <a:rPr lang="ru-RU" sz="2400" dirty="0" err="1">
                <a:latin typeface="Bookman Old Style" pitchFamily="18" charset="0"/>
                <a:cs typeface="Courier New" pitchFamily="49" charset="0"/>
              </a:rPr>
              <a:t>пропагандистського</a:t>
            </a:r>
            <a:r>
              <a:rPr lang="ru-RU" sz="2400" dirty="0">
                <a:latin typeface="Bookman Old Style" pitchFamily="18" charset="0"/>
                <a:cs typeface="Courier New" pitchFamily="49" charset="0"/>
              </a:rPr>
              <a:t> </a:t>
            </a:r>
            <a:r>
              <a:rPr lang="ru-RU" sz="2400" dirty="0" err="1">
                <a:latin typeface="Bookman Old Style" pitchFamily="18" charset="0"/>
                <a:cs typeface="Courier New" pitchFamily="49" charset="0"/>
              </a:rPr>
              <a:t>впливу</a:t>
            </a:r>
            <a:r>
              <a:rPr lang="ru-RU" sz="2400" dirty="0">
                <a:latin typeface="Bookman Old Style" pitchFamily="18" charset="0"/>
                <a:cs typeface="Courier New" pitchFamily="49" charset="0"/>
              </a:rPr>
              <a:t> на </a:t>
            </a:r>
            <a:r>
              <a:rPr lang="ru-RU" sz="2400" dirty="0" err="1">
                <a:latin typeface="Bookman Old Style" pitchFamily="18" charset="0"/>
                <a:cs typeface="Courier New" pitchFamily="49" charset="0"/>
              </a:rPr>
              <a:t>свідомість</a:t>
            </a:r>
            <a:r>
              <a:rPr lang="ru-RU" sz="2400" dirty="0">
                <a:latin typeface="Bookman Old Style" pitchFamily="18" charset="0"/>
                <a:cs typeface="Courier New" pitchFamily="49" charset="0"/>
              </a:rPr>
              <a:t> </a:t>
            </a:r>
            <a:r>
              <a:rPr lang="ru-RU" sz="2400" dirty="0" err="1">
                <a:latin typeface="Bookman Old Style" pitchFamily="18" charset="0"/>
                <a:cs typeface="Courier New" pitchFamily="49" charset="0"/>
              </a:rPr>
              <a:t>людини</a:t>
            </a:r>
            <a:r>
              <a:rPr lang="ru-RU" sz="2400" dirty="0">
                <a:latin typeface="Bookman Old Style" pitchFamily="18" charset="0"/>
                <a:cs typeface="Courier New" pitchFamily="49" charset="0"/>
              </a:rPr>
              <a:t> в </a:t>
            </a:r>
            <a:r>
              <a:rPr lang="ru-RU" sz="2400" dirty="0" err="1">
                <a:latin typeface="Bookman Old Style" pitchFamily="18" charset="0"/>
                <a:cs typeface="Courier New" pitchFamily="49" charset="0"/>
              </a:rPr>
              <a:t>ідеологічній</a:t>
            </a:r>
            <a:r>
              <a:rPr lang="ru-RU" sz="2400" dirty="0">
                <a:latin typeface="Bookman Old Style" pitchFamily="18" charset="0"/>
                <a:cs typeface="Courier New" pitchFamily="49" charset="0"/>
              </a:rPr>
              <a:t> та </a:t>
            </a:r>
            <a:r>
              <a:rPr lang="ru-RU" sz="2400" dirty="0" err="1">
                <a:latin typeface="Bookman Old Style" pitchFamily="18" charset="0"/>
                <a:cs typeface="Courier New" pitchFamily="49" charset="0"/>
              </a:rPr>
              <a:t>емоційній</a:t>
            </a:r>
            <a:r>
              <a:rPr lang="ru-RU" sz="2400" dirty="0">
                <a:latin typeface="Bookman Old Style" pitchFamily="18" charset="0"/>
                <a:cs typeface="Courier New" pitchFamily="49" charset="0"/>
              </a:rPr>
              <a:t>                                                   </a:t>
            </a:r>
            <a:r>
              <a:rPr lang="ru-RU" sz="2400" dirty="0" err="1">
                <a:latin typeface="Bookman Old Style" pitchFamily="18" charset="0"/>
                <a:cs typeface="Courier New" pitchFamily="49" charset="0"/>
              </a:rPr>
              <a:t>галузях</a:t>
            </a:r>
            <a:r>
              <a:rPr lang="ru-RU" sz="2400" dirty="0">
                <a:latin typeface="Bookman Old Style" pitchFamily="18" charset="0"/>
                <a:cs typeface="Courier New" pitchFamily="49" charset="0"/>
              </a:rPr>
              <a:t>.</a:t>
            </a:r>
          </a:p>
        </p:txBody>
      </p:sp>
      <p:pic>
        <p:nvPicPr>
          <p:cNvPr id="43009" name="Picture 1" descr="C:\Users\Марьяна\Desktop\сессия\лепська\війни\загружено (4).jpg"/>
          <p:cNvPicPr>
            <a:picLocks noChangeAspect="1" noChangeArrowheads="1"/>
          </p:cNvPicPr>
          <p:nvPr/>
        </p:nvPicPr>
        <p:blipFill>
          <a:blip r:embed="rId2"/>
          <a:srcRect t="9425"/>
          <a:stretch>
            <a:fillRect/>
          </a:stretch>
        </p:blipFill>
        <p:spPr bwMode="auto">
          <a:xfrm>
            <a:off x="2128415" y="3412067"/>
            <a:ext cx="4582369" cy="3323708"/>
          </a:xfrm>
          <a:prstGeom prst="rect">
            <a:avLst/>
          </a:prstGeom>
          <a:ln>
            <a:noFill/>
          </a:ln>
          <a:effectLst>
            <a:softEdge rad="112500"/>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47D541A-EA7F-F94D-BDF9-7C14E780877C}"/>
              </a:ext>
            </a:extLst>
          </p:cNvPr>
          <p:cNvSpPr>
            <a:spLocks noGrp="1"/>
          </p:cNvSpPr>
          <p:nvPr>
            <p:ph sz="quarter" idx="1"/>
          </p:nvPr>
        </p:nvSpPr>
        <p:spPr>
          <a:xfrm>
            <a:off x="152400" y="34636"/>
            <a:ext cx="8839200" cy="2692614"/>
          </a:xfrm>
        </p:spPr>
        <p:txBody>
          <a:bodyPr/>
          <a:lstStyle/>
          <a:p>
            <a:pPr marL="0" indent="0">
              <a:buNone/>
            </a:pPr>
            <a:r>
              <a:rPr lang="uk-UA" b="1" dirty="0">
                <a:solidFill>
                  <a:srgbClr val="002060"/>
                </a:solidFill>
              </a:rPr>
              <a:t>Як відбувається актуалізація та легалізація різних явищ і подій - </a:t>
            </a:r>
            <a:r>
              <a:rPr lang="uk-UA" b="1" dirty="0" err="1">
                <a:solidFill>
                  <a:srgbClr val="002060"/>
                </a:solidFill>
              </a:rPr>
              <a:t>неусвідомлено</a:t>
            </a:r>
            <a:r>
              <a:rPr lang="uk-UA" b="1" dirty="0">
                <a:solidFill>
                  <a:srgbClr val="002060"/>
                </a:solidFill>
              </a:rPr>
              <a:t> чи свідомо їх вбудовують як «підтверджені» факти в інформаційну картину, у результаті спотворюючи все полотно. Цим прийомом активно користуються пропагандисти, </a:t>
            </a:r>
            <a:r>
              <a:rPr lang="uk-UA" b="1" dirty="0" err="1">
                <a:solidFill>
                  <a:srgbClr val="002060"/>
                </a:solidFill>
              </a:rPr>
              <a:t>кібербійці</a:t>
            </a:r>
            <a:r>
              <a:rPr lang="uk-UA" b="1" dirty="0">
                <a:solidFill>
                  <a:srgbClr val="002060"/>
                </a:solidFill>
              </a:rPr>
              <a:t>, мережеві тролі та інші маніпулятори. </a:t>
            </a:r>
          </a:p>
        </p:txBody>
      </p:sp>
      <p:pic>
        <p:nvPicPr>
          <p:cNvPr id="20482" name="Picture 2" descr="Руководство по фактчекингу">
            <a:extLst>
              <a:ext uri="{FF2B5EF4-FFF2-40B4-BE49-F238E27FC236}">
                <a16:creationId xmlns:a16="http://schemas.microsoft.com/office/drawing/2014/main" id="{D768EF26-747B-6346-BFA1-D9D5E06EB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18287"/>
            <a:ext cx="9144000" cy="396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0621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699" y="905041"/>
            <a:ext cx="7046699" cy="2664296"/>
          </a:xfrm>
          <a:solidFill>
            <a:schemeClr val="accent1">
              <a:lumMod val="60000"/>
              <a:lumOff val="40000"/>
            </a:schemeClr>
          </a:solidFill>
        </p:spPr>
        <p:txBody>
          <a:bodyPr>
            <a:noAutofit/>
          </a:bodyPr>
          <a:lstStyle/>
          <a:p>
            <a:r>
              <a:rPr lang="ru-RU" sz="4000" b="1" u="sng" dirty="0" err="1">
                <a:solidFill>
                  <a:srgbClr val="FF0000"/>
                </a:solidFill>
                <a:latin typeface="Arial Black" panose="020B0A04020102020204" pitchFamily="34" charset="0"/>
              </a:rPr>
              <a:t>Фактчекінг</a:t>
            </a:r>
            <a:r>
              <a:rPr lang="ru-RU" sz="4000" b="1" u="sng" dirty="0">
                <a:solidFill>
                  <a:srgbClr val="FF0000"/>
                </a:solidFill>
                <a:latin typeface="Arial Black" panose="020B0A04020102020204" pitchFamily="34" charset="0"/>
              </a:rPr>
              <a:t> :</a:t>
            </a:r>
            <a:br>
              <a:rPr lang="ru-RU" sz="3600" b="1" u="sng" dirty="0">
                <a:solidFill>
                  <a:srgbClr val="FF0000"/>
                </a:solidFill>
              </a:rPr>
            </a:br>
            <a:r>
              <a:rPr lang="ru-RU" sz="3600" b="1" dirty="0">
                <a:solidFill>
                  <a:srgbClr val="FF0000"/>
                </a:solidFill>
              </a:rPr>
              <a:t>- </a:t>
            </a:r>
            <a:r>
              <a:rPr lang="ru-RU" sz="3600" b="1" dirty="0" err="1">
                <a:solidFill>
                  <a:srgbClr val="FF0000"/>
                </a:solidFill>
              </a:rPr>
              <a:t>джерела</a:t>
            </a:r>
            <a:br>
              <a:rPr lang="ru-RU" sz="3600" b="1" dirty="0">
                <a:solidFill>
                  <a:srgbClr val="FF0000"/>
                </a:solidFill>
              </a:rPr>
            </a:br>
            <a:r>
              <a:rPr lang="ru-RU" sz="3600" b="1" dirty="0">
                <a:solidFill>
                  <a:srgbClr val="FF0000"/>
                </a:solidFill>
              </a:rPr>
              <a:t>- </a:t>
            </a:r>
            <a:r>
              <a:rPr lang="ru-RU" sz="3600" b="1" dirty="0" err="1">
                <a:solidFill>
                  <a:srgbClr val="FF0000"/>
                </a:solidFill>
              </a:rPr>
              <a:t>експерти</a:t>
            </a:r>
            <a:br>
              <a:rPr lang="ru-RU" sz="3600" b="1" dirty="0">
                <a:solidFill>
                  <a:srgbClr val="FF0000"/>
                </a:solidFill>
              </a:rPr>
            </a:br>
            <a:r>
              <a:rPr lang="ru-RU" sz="3600" b="1" dirty="0">
                <a:solidFill>
                  <a:srgbClr val="FF0000"/>
                </a:solidFill>
              </a:rPr>
              <a:t>- </a:t>
            </a:r>
            <a:r>
              <a:rPr lang="ru-RU" sz="3600" b="1" dirty="0" err="1">
                <a:solidFill>
                  <a:srgbClr val="FF0000"/>
                </a:solidFill>
              </a:rPr>
              <a:t>емоції</a:t>
            </a:r>
            <a:br>
              <a:rPr lang="ru-RU" sz="3600" b="1" dirty="0">
                <a:solidFill>
                  <a:srgbClr val="FF0000"/>
                </a:solidFill>
              </a:rPr>
            </a:br>
            <a:r>
              <a:rPr lang="ru-RU" sz="3600" b="1" dirty="0">
                <a:solidFill>
                  <a:srgbClr val="FF0000"/>
                </a:solidFill>
              </a:rPr>
              <a:t>- </a:t>
            </a:r>
            <a:r>
              <a:rPr lang="ru-RU" sz="3600" b="1" dirty="0" err="1">
                <a:solidFill>
                  <a:srgbClr val="FF0000"/>
                </a:solidFill>
              </a:rPr>
              <a:t>подання</a:t>
            </a:r>
            <a:r>
              <a:rPr lang="ru-RU" sz="3600" b="1" dirty="0">
                <a:solidFill>
                  <a:srgbClr val="FF0000"/>
                </a:solidFill>
              </a:rPr>
              <a:t> </a:t>
            </a:r>
            <a:r>
              <a:rPr lang="ru-RU" sz="3600" b="1" dirty="0" err="1">
                <a:solidFill>
                  <a:srgbClr val="FF0000"/>
                </a:solidFill>
              </a:rPr>
              <a:t>фактів</a:t>
            </a:r>
            <a:br>
              <a:rPr lang="ru-RU" sz="3600" b="1" dirty="0">
                <a:solidFill>
                  <a:srgbClr val="FF0000"/>
                </a:solidFill>
              </a:rPr>
            </a:br>
            <a:endParaRPr lang="ru-RU" sz="3600" b="1" dirty="0">
              <a:solidFill>
                <a:srgbClr val="FF0000"/>
              </a:solidFill>
            </a:endParaRPr>
          </a:p>
        </p:txBody>
      </p:sp>
      <p:pic>
        <p:nvPicPr>
          <p:cNvPr id="6146" name="Picture 2" descr="Картинки по запросу фактчекінг це"/>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699" y="3250175"/>
            <a:ext cx="4201269" cy="314678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Похоже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6624">
            <a:off x="5894941" y="3726850"/>
            <a:ext cx="3041208" cy="304120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Картинки по запросу фактчекінг ц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89524">
            <a:off x="1948751" y="3398320"/>
            <a:ext cx="4943599" cy="330603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Картинки по запросу фактчекінг це"/>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74251">
            <a:off x="4659685" y="180444"/>
            <a:ext cx="4310410" cy="2460986"/>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Картинки по запросу фейковые новости украин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053" y="1916832"/>
            <a:ext cx="3925525" cy="219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738811"/>
      </p:ext>
    </p:extLst>
  </p:cSld>
  <p:clrMapOvr>
    <a:masterClrMapping/>
  </p:clrMapOvr>
  <p:transition spd="slow">
    <p:pull/>
  </p:transition>
</p:sld>
</file>

<file path=ppt/slides/slide82.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3239" y="381000"/>
            <a:ext cx="4047761" cy="6324600"/>
          </a:xfrm>
        </p:spPr>
        <p:txBody>
          <a:bodyPr>
            <a:normAutofit fontScale="85000" lnSpcReduction="20000"/>
          </a:bodyPr>
          <a:lstStyle/>
          <a:p>
            <a:pPr marL="0" indent="0">
              <a:buNone/>
            </a:pPr>
            <a:r>
              <a:rPr lang="uk-UA" sz="2800" dirty="0"/>
              <a:t>Поняття </a:t>
            </a:r>
            <a:r>
              <a:rPr lang="uk-UA" sz="2800" b="1" dirty="0">
                <a:solidFill>
                  <a:srgbClr val="FF0000"/>
                </a:solidFill>
              </a:rPr>
              <a:t>«</a:t>
            </a:r>
            <a:r>
              <a:rPr lang="uk-UA" sz="2800" b="1" dirty="0" err="1">
                <a:solidFill>
                  <a:srgbClr val="FF0000"/>
                </a:solidFill>
              </a:rPr>
              <a:t>фактчекінг</a:t>
            </a:r>
            <a:r>
              <a:rPr lang="uk-UA" sz="2800" b="1" dirty="0">
                <a:solidFill>
                  <a:srgbClr val="FF0000"/>
                </a:solidFill>
              </a:rPr>
              <a:t>» </a:t>
            </a:r>
            <a:r>
              <a:rPr lang="uk-UA" sz="2800" dirty="0"/>
              <a:t>прийшло у нові медіа із традиційної журналістики із принципів роботи редакції: </a:t>
            </a:r>
            <a:r>
              <a:rPr lang="uk-UA" sz="2800" dirty="0">
                <a:solidFill>
                  <a:srgbClr val="FF0000"/>
                </a:solidFill>
              </a:rPr>
              <a:t>редакційний фільтр – необхідна умова у технології роботи журналіста.</a:t>
            </a:r>
            <a:r>
              <a:rPr lang="uk-UA" sz="2800" dirty="0"/>
              <a:t> </a:t>
            </a:r>
          </a:p>
          <a:p>
            <a:pPr marL="0" indent="0">
              <a:buNone/>
            </a:pPr>
            <a:r>
              <a:rPr lang="uk-UA" sz="2800" dirty="0"/>
              <a:t>Технологія ця обумовлена етичними принципами: </a:t>
            </a:r>
            <a:r>
              <a:rPr lang="uk-UA" sz="2800" dirty="0">
                <a:solidFill>
                  <a:srgbClr val="FF0000"/>
                </a:solidFill>
              </a:rPr>
              <a:t>незалежність, об'єктивність, неупередженість, точність</a:t>
            </a:r>
            <a:r>
              <a:rPr lang="uk-UA" sz="2800" dirty="0"/>
              <a:t>. Завдяки дотриманню цих принципів з'являється </a:t>
            </a:r>
            <a:r>
              <a:rPr lang="uk-UA" sz="2800" dirty="0">
                <a:solidFill>
                  <a:srgbClr val="FF0000"/>
                </a:solidFill>
              </a:rPr>
              <a:t>довіра аудиторії та формується репутація видання</a:t>
            </a:r>
            <a:r>
              <a:rPr lang="uk-UA" sz="2800" dirty="0"/>
              <a:t>.</a:t>
            </a:r>
            <a:endParaRPr lang="ru-RU" sz="2800" b="1" dirty="0">
              <a:solidFill>
                <a:srgbClr val="002060"/>
              </a:solidFill>
              <a:latin typeface="Bookman Old Style" pitchFamily="18" charset="0"/>
            </a:endParaRPr>
          </a:p>
        </p:txBody>
      </p:sp>
      <p:pic>
        <p:nvPicPr>
          <p:cNvPr id="15362" name="Picture 2" descr="Фактчекинг информации – что это и как работает">
            <a:extLst>
              <a:ext uri="{FF2B5EF4-FFF2-40B4-BE49-F238E27FC236}">
                <a16:creationId xmlns:a16="http://schemas.microsoft.com/office/drawing/2014/main" id="{6463B803-5A15-144F-9D70-697910B4F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1013" y="1295400"/>
            <a:ext cx="4899748"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0046243-2B54-3F41-9148-C61522E5118A}"/>
              </a:ext>
            </a:extLst>
          </p:cNvPr>
          <p:cNvSpPr>
            <a:spLocks noGrp="1"/>
          </p:cNvSpPr>
          <p:nvPr>
            <p:ph sz="quarter" idx="1"/>
          </p:nvPr>
        </p:nvSpPr>
        <p:spPr>
          <a:xfrm>
            <a:off x="304800" y="533400"/>
            <a:ext cx="5105400" cy="6172200"/>
          </a:xfrm>
        </p:spPr>
        <p:txBody>
          <a:bodyPr>
            <a:normAutofit fontScale="85000" lnSpcReduction="10000"/>
          </a:bodyPr>
          <a:lstStyle/>
          <a:p>
            <a:pPr marL="0" indent="0">
              <a:buNone/>
            </a:pPr>
            <a:r>
              <a:rPr lang="ru-RU" b="1" dirty="0" err="1">
                <a:solidFill>
                  <a:srgbClr val="FF0000"/>
                </a:solidFill>
              </a:rPr>
              <a:t>Фактчекінг</a:t>
            </a:r>
            <a:r>
              <a:rPr lang="ru-RU" b="1" dirty="0">
                <a:solidFill>
                  <a:srgbClr val="FF0000"/>
                </a:solidFill>
              </a:rPr>
              <a:t> – </a:t>
            </a:r>
            <a:r>
              <a:rPr lang="ru-RU" b="1" dirty="0" err="1">
                <a:solidFill>
                  <a:srgbClr val="FF0000"/>
                </a:solidFill>
              </a:rPr>
              <a:t>перевірка</a:t>
            </a:r>
            <a:r>
              <a:rPr lang="ru-RU" b="1" dirty="0">
                <a:solidFill>
                  <a:srgbClr val="FF0000"/>
                </a:solidFill>
              </a:rPr>
              <a:t> </a:t>
            </a:r>
            <a:r>
              <a:rPr lang="ru-RU" b="1" dirty="0" err="1">
                <a:solidFill>
                  <a:srgbClr val="FF0000"/>
                </a:solidFill>
              </a:rPr>
              <a:t>тверджень</a:t>
            </a:r>
            <a:r>
              <a:rPr lang="ru-RU" b="1" dirty="0">
                <a:solidFill>
                  <a:srgbClr val="FF0000"/>
                </a:solidFill>
              </a:rPr>
              <a:t> на </a:t>
            </a:r>
            <a:r>
              <a:rPr lang="ru-RU" b="1" dirty="0" err="1">
                <a:solidFill>
                  <a:srgbClr val="FF0000"/>
                </a:solidFill>
              </a:rPr>
              <a:t>повноту</a:t>
            </a:r>
            <a:r>
              <a:rPr lang="ru-RU" b="1" dirty="0">
                <a:solidFill>
                  <a:srgbClr val="FF0000"/>
                </a:solidFill>
              </a:rPr>
              <a:t>, </a:t>
            </a:r>
            <a:r>
              <a:rPr lang="ru-RU" b="1" dirty="0" err="1">
                <a:solidFill>
                  <a:srgbClr val="FF0000"/>
                </a:solidFill>
              </a:rPr>
              <a:t>достовірність</a:t>
            </a:r>
            <a:r>
              <a:rPr lang="ru-RU" b="1" dirty="0">
                <a:solidFill>
                  <a:srgbClr val="FF0000"/>
                </a:solidFill>
              </a:rPr>
              <a:t> та </a:t>
            </a:r>
            <a:r>
              <a:rPr lang="ru-RU" b="1" dirty="0" err="1">
                <a:solidFill>
                  <a:srgbClr val="FF0000"/>
                </a:solidFill>
              </a:rPr>
              <a:t>наявність</a:t>
            </a:r>
            <a:r>
              <a:rPr lang="ru-RU" b="1" dirty="0">
                <a:solidFill>
                  <a:srgbClr val="FF0000"/>
                </a:solidFill>
              </a:rPr>
              <a:t> </a:t>
            </a:r>
            <a:r>
              <a:rPr lang="ru-RU" b="1" dirty="0" err="1">
                <a:solidFill>
                  <a:srgbClr val="FF0000"/>
                </a:solidFill>
              </a:rPr>
              <a:t>маніпуляцій</a:t>
            </a:r>
            <a:r>
              <a:rPr lang="ru-RU" b="1" dirty="0"/>
              <a:t> – не </a:t>
            </a:r>
            <a:r>
              <a:rPr lang="ru-RU" b="1" dirty="0" err="1"/>
              <a:t>лише</a:t>
            </a:r>
            <a:r>
              <a:rPr lang="ru-RU" b="1" dirty="0"/>
              <a:t> </a:t>
            </a:r>
            <a:r>
              <a:rPr lang="ru-RU" b="1" dirty="0" err="1"/>
              <a:t>захищає</a:t>
            </a:r>
            <a:r>
              <a:rPr lang="ru-RU" b="1" dirty="0"/>
              <a:t> </a:t>
            </a:r>
            <a:r>
              <a:rPr lang="ru-RU" b="1" dirty="0" err="1"/>
              <a:t>суспільство</a:t>
            </a:r>
            <a:r>
              <a:rPr lang="ru-RU" b="1" dirty="0"/>
              <a:t> </a:t>
            </a:r>
            <a:r>
              <a:rPr lang="ru-RU" b="1" dirty="0" err="1"/>
              <a:t>від</a:t>
            </a:r>
            <a:r>
              <a:rPr lang="ru-RU" b="1" dirty="0"/>
              <a:t> </a:t>
            </a:r>
            <a:r>
              <a:rPr lang="ru-RU" b="1" dirty="0" err="1"/>
              <a:t>брехні</a:t>
            </a:r>
            <a:r>
              <a:rPr lang="ru-RU" b="1" dirty="0"/>
              <a:t>, а й </a:t>
            </a:r>
            <a:r>
              <a:rPr lang="ru-RU" b="1" dirty="0" err="1"/>
              <a:t>допомагає</a:t>
            </a:r>
            <a:r>
              <a:rPr lang="ru-RU" b="1" dirty="0"/>
              <a:t> </a:t>
            </a:r>
            <a:r>
              <a:rPr lang="ru-RU" b="1" dirty="0" err="1"/>
              <a:t>виховати</a:t>
            </a:r>
            <a:r>
              <a:rPr lang="ru-RU" b="1" dirty="0"/>
              <a:t> в </a:t>
            </a:r>
            <a:r>
              <a:rPr lang="ru-RU" b="1" dirty="0" err="1"/>
              <a:t>громадян</a:t>
            </a:r>
            <a:r>
              <a:rPr lang="ru-RU" b="1" dirty="0"/>
              <a:t> </a:t>
            </a:r>
            <a:r>
              <a:rPr lang="ru-RU" b="1" dirty="0" err="1"/>
              <a:t>критичне</a:t>
            </a:r>
            <a:r>
              <a:rPr lang="ru-RU" b="1" dirty="0"/>
              <a:t> </a:t>
            </a:r>
            <a:r>
              <a:rPr lang="ru-RU" b="1" dirty="0" err="1"/>
              <a:t>мислення</a:t>
            </a:r>
            <a:r>
              <a:rPr lang="ru-RU" b="1" dirty="0"/>
              <a:t>, </a:t>
            </a:r>
            <a:r>
              <a:rPr lang="ru-RU" b="1" dirty="0" err="1"/>
              <a:t>змусити</a:t>
            </a:r>
            <a:r>
              <a:rPr lang="ru-RU" b="1" dirty="0"/>
              <a:t> </a:t>
            </a:r>
            <a:r>
              <a:rPr lang="ru-RU" b="1" dirty="0" err="1"/>
              <a:t>політиків</a:t>
            </a:r>
            <a:r>
              <a:rPr lang="ru-RU" b="1" dirty="0"/>
              <a:t> </a:t>
            </a:r>
            <a:r>
              <a:rPr lang="ru-RU" b="1" dirty="0" err="1"/>
              <a:t>відповідати</a:t>
            </a:r>
            <a:r>
              <a:rPr lang="ru-RU" b="1" dirty="0"/>
              <a:t> за </a:t>
            </a:r>
            <a:r>
              <a:rPr lang="ru-RU" b="1" dirty="0" err="1"/>
              <a:t>свої</a:t>
            </a:r>
            <a:r>
              <a:rPr lang="ru-RU" b="1" dirty="0"/>
              <a:t> слова, </a:t>
            </a:r>
            <a:r>
              <a:rPr lang="ru-RU" b="1" dirty="0" err="1"/>
              <a:t>поліпшує</a:t>
            </a:r>
            <a:r>
              <a:rPr lang="ru-RU" b="1" dirty="0"/>
              <a:t> </a:t>
            </a:r>
            <a:r>
              <a:rPr lang="ru-RU" b="1" dirty="0" err="1"/>
              <a:t>якість</a:t>
            </a:r>
            <a:r>
              <a:rPr lang="ru-RU" b="1" dirty="0"/>
              <a:t> </a:t>
            </a:r>
            <a:r>
              <a:rPr lang="ru-RU" b="1" dirty="0" err="1"/>
              <a:t>політичної</a:t>
            </a:r>
            <a:r>
              <a:rPr lang="ru-RU" b="1" dirty="0"/>
              <a:t> </a:t>
            </a:r>
            <a:r>
              <a:rPr lang="ru-RU" b="1" dirty="0" err="1"/>
              <a:t>дискусії</a:t>
            </a:r>
            <a:r>
              <a:rPr lang="ru-RU" b="1" dirty="0"/>
              <a:t>.</a:t>
            </a:r>
          </a:p>
          <a:p>
            <a:pPr marL="0" indent="0">
              <a:buNone/>
            </a:pPr>
            <a:r>
              <a:rPr lang="ru-RU" b="1" dirty="0"/>
              <a:t> </a:t>
            </a:r>
            <a:r>
              <a:rPr lang="ru-RU" b="1" dirty="0" err="1"/>
              <a:t>Організації</a:t>
            </a:r>
            <a:r>
              <a:rPr lang="ru-RU" b="1" dirty="0"/>
              <a:t>, </a:t>
            </a:r>
            <a:r>
              <a:rPr lang="ru-RU" b="1" dirty="0" err="1"/>
              <a:t>що</a:t>
            </a:r>
            <a:r>
              <a:rPr lang="ru-RU" b="1" dirty="0"/>
              <a:t> </a:t>
            </a:r>
            <a:r>
              <a:rPr lang="ru-RU" b="1" dirty="0" err="1"/>
              <a:t>займаються</a:t>
            </a:r>
            <a:r>
              <a:rPr lang="ru-RU" b="1" dirty="0"/>
              <a:t> </a:t>
            </a:r>
            <a:r>
              <a:rPr lang="ru-RU" b="1" dirty="0" err="1"/>
              <a:t>фактчекінгом</a:t>
            </a:r>
            <a:r>
              <a:rPr lang="ru-RU" b="1" dirty="0"/>
              <a:t> – </a:t>
            </a:r>
            <a:r>
              <a:rPr lang="ru-RU" b="1" dirty="0" err="1"/>
              <a:t>окрім</a:t>
            </a:r>
            <a:r>
              <a:rPr lang="ru-RU" b="1" dirty="0"/>
              <a:t> </a:t>
            </a:r>
            <a:r>
              <a:rPr lang="en" b="1" dirty="0" err="1"/>
              <a:t>StopFake</a:t>
            </a:r>
            <a:r>
              <a:rPr lang="en" b="1" dirty="0"/>
              <a:t>, </a:t>
            </a:r>
            <a:r>
              <a:rPr lang="ru-RU" b="1" dirty="0"/>
              <a:t>в </a:t>
            </a:r>
            <a:r>
              <a:rPr lang="ru-RU" b="1" dirty="0" err="1"/>
              <a:t>Україні</a:t>
            </a:r>
            <a:r>
              <a:rPr lang="ru-RU" b="1" dirty="0"/>
              <a:t> </a:t>
            </a:r>
            <a:r>
              <a:rPr lang="ru-RU" b="1" dirty="0" err="1"/>
              <a:t>це</a:t>
            </a:r>
            <a:r>
              <a:rPr lang="ru-RU" b="1" dirty="0"/>
              <a:t> </a:t>
            </a:r>
            <a:r>
              <a:rPr lang="en" b="1" dirty="0">
                <a:solidFill>
                  <a:srgbClr val="FF0000"/>
                </a:solidFill>
                <a:hlinkClick r:id="rId2">
                  <a:extLst>
                    <a:ext uri="{A12FA001-AC4F-418D-AE19-62706E023703}">
                      <ahyp:hlinkClr xmlns:ahyp="http://schemas.microsoft.com/office/drawing/2018/hyperlinkcolor" val="tx"/>
                    </a:ext>
                  </a:extLst>
                </a:hlinkClick>
              </a:rPr>
              <a:t>VoxUkraine,</a:t>
            </a:r>
            <a:r>
              <a:rPr lang="en" b="1" dirty="0">
                <a:solidFill>
                  <a:srgbClr val="FF0000"/>
                </a:solidFill>
              </a:rPr>
              <a:t> </a:t>
            </a:r>
            <a:r>
              <a:rPr lang="en" b="1" dirty="0">
                <a:solidFill>
                  <a:srgbClr val="FF0000"/>
                </a:solidFill>
                <a:hlinkClick r:id="rId3">
                  <a:extLst>
                    <a:ext uri="{A12FA001-AC4F-418D-AE19-62706E023703}">
                      <ahyp:hlinkClr xmlns:ahyp="http://schemas.microsoft.com/office/drawing/2018/hyperlinkcolor" val="tx"/>
                    </a:ext>
                  </a:extLst>
                </a:hlinkClick>
              </a:rPr>
              <a:t>FactCheck</a:t>
            </a:r>
            <a:r>
              <a:rPr lang="en" b="1" dirty="0">
                <a:solidFill>
                  <a:srgbClr val="FF0000"/>
                </a:solidFill>
              </a:rPr>
              <a:t> </a:t>
            </a:r>
            <a:r>
              <a:rPr lang="ru-RU" b="1" dirty="0">
                <a:solidFill>
                  <a:srgbClr val="FF0000"/>
                </a:solidFill>
              </a:rPr>
              <a:t>та «</a:t>
            </a:r>
            <a:r>
              <a:rPr lang="ru-RU" b="1" dirty="0">
                <a:solidFill>
                  <a:srgbClr val="FF0000"/>
                </a:solidFill>
                <a:hlinkClick r:id="rId4">
                  <a:extLst>
                    <a:ext uri="{A12FA001-AC4F-418D-AE19-62706E023703}">
                      <ahyp:hlinkClr xmlns:ahyp="http://schemas.microsoft.com/office/drawing/2018/hyperlinkcolor" val="tx"/>
                    </a:ext>
                  </a:extLst>
                </a:hlinkClick>
              </a:rPr>
              <a:t>Слово і діло</a:t>
            </a:r>
            <a:r>
              <a:rPr lang="ru-RU" b="1" dirty="0"/>
              <a:t>», – </a:t>
            </a:r>
            <a:r>
              <a:rPr lang="ru-RU" b="1" dirty="0" err="1"/>
              <a:t>окрім</a:t>
            </a:r>
            <a:r>
              <a:rPr lang="ru-RU" b="1" dirty="0"/>
              <a:t> </a:t>
            </a:r>
            <a:r>
              <a:rPr lang="ru-RU" b="1" dirty="0" err="1">
                <a:solidFill>
                  <a:srgbClr val="002060"/>
                </a:solidFill>
              </a:rPr>
              <a:t>штатних</a:t>
            </a:r>
            <a:r>
              <a:rPr lang="ru-RU" b="1" dirty="0">
                <a:solidFill>
                  <a:srgbClr val="002060"/>
                </a:solidFill>
              </a:rPr>
              <a:t> </a:t>
            </a:r>
            <a:r>
              <a:rPr lang="ru-RU" b="1" dirty="0" err="1">
                <a:solidFill>
                  <a:srgbClr val="002060"/>
                </a:solidFill>
              </a:rPr>
              <a:t>дослідників</a:t>
            </a:r>
            <a:r>
              <a:rPr lang="ru-RU" b="1" dirty="0"/>
              <a:t>, </a:t>
            </a:r>
            <a:r>
              <a:rPr lang="ru-RU" b="1" dirty="0" err="1"/>
              <a:t>які</a:t>
            </a:r>
            <a:r>
              <a:rPr lang="ru-RU" b="1" dirty="0"/>
              <a:t> </a:t>
            </a:r>
            <a:r>
              <a:rPr lang="ru-RU" b="1" dirty="0" err="1"/>
              <a:t>знаходять</a:t>
            </a:r>
            <a:r>
              <a:rPr lang="ru-RU" b="1" dirty="0"/>
              <a:t> і </a:t>
            </a:r>
            <a:r>
              <a:rPr lang="ru-RU" b="1" dirty="0" err="1"/>
              <a:t>класифікують</a:t>
            </a:r>
            <a:r>
              <a:rPr lang="ru-RU" b="1" dirty="0"/>
              <a:t> </a:t>
            </a:r>
            <a:r>
              <a:rPr lang="ru-RU" b="1" dirty="0" err="1"/>
              <a:t>первинні</a:t>
            </a:r>
            <a:r>
              <a:rPr lang="ru-RU" b="1" dirty="0"/>
              <a:t> </a:t>
            </a:r>
            <a:r>
              <a:rPr lang="ru-RU" b="1" dirty="0" err="1"/>
              <a:t>дані</a:t>
            </a:r>
            <a:r>
              <a:rPr lang="ru-RU" b="1" dirty="0"/>
              <a:t>, </a:t>
            </a:r>
            <a:r>
              <a:rPr lang="ru-RU" b="1" dirty="0" err="1"/>
              <a:t>залучають</a:t>
            </a:r>
            <a:r>
              <a:rPr lang="ru-RU" b="1" dirty="0"/>
              <a:t> до </a:t>
            </a:r>
            <a:r>
              <a:rPr lang="ru-RU" b="1" dirty="0" err="1"/>
              <a:t>роботи</a:t>
            </a:r>
            <a:r>
              <a:rPr lang="ru-RU" b="1" dirty="0"/>
              <a:t> </a:t>
            </a:r>
            <a:r>
              <a:rPr lang="ru-RU" b="1" dirty="0" err="1">
                <a:solidFill>
                  <a:srgbClr val="002060"/>
                </a:solidFill>
              </a:rPr>
              <a:t>експертів</a:t>
            </a:r>
            <a:r>
              <a:rPr lang="ru-RU" b="1" dirty="0">
                <a:solidFill>
                  <a:srgbClr val="002060"/>
                </a:solidFill>
              </a:rPr>
              <a:t>, </a:t>
            </a:r>
            <a:r>
              <a:rPr lang="ru-RU" b="1" dirty="0" err="1">
                <a:solidFill>
                  <a:srgbClr val="002060"/>
                </a:solidFill>
              </a:rPr>
              <a:t>які</a:t>
            </a:r>
            <a:r>
              <a:rPr lang="ru-RU" b="1" dirty="0">
                <a:solidFill>
                  <a:srgbClr val="002060"/>
                </a:solidFill>
              </a:rPr>
              <a:t> </a:t>
            </a:r>
            <a:r>
              <a:rPr lang="ru-RU" b="1" dirty="0" err="1">
                <a:solidFill>
                  <a:srgbClr val="002060"/>
                </a:solidFill>
              </a:rPr>
              <a:t>перевіряють</a:t>
            </a:r>
            <a:r>
              <a:rPr lang="ru-RU" b="1" dirty="0">
                <a:solidFill>
                  <a:srgbClr val="002060"/>
                </a:solidFill>
              </a:rPr>
              <a:t>, </a:t>
            </a:r>
            <a:r>
              <a:rPr lang="ru-RU" b="1" dirty="0" err="1">
                <a:solidFill>
                  <a:srgbClr val="002060"/>
                </a:solidFill>
              </a:rPr>
              <a:t>контролюють</a:t>
            </a:r>
            <a:r>
              <a:rPr lang="ru-RU" b="1" dirty="0">
                <a:solidFill>
                  <a:srgbClr val="002060"/>
                </a:solidFill>
              </a:rPr>
              <a:t> і </a:t>
            </a:r>
            <a:r>
              <a:rPr lang="ru-RU" b="1" dirty="0" err="1">
                <a:solidFill>
                  <a:srgbClr val="002060"/>
                </a:solidFill>
              </a:rPr>
              <a:t>оцінюють</a:t>
            </a:r>
            <a:r>
              <a:rPr lang="ru-RU" b="1" dirty="0">
                <a:solidFill>
                  <a:srgbClr val="002060"/>
                </a:solidFill>
              </a:rPr>
              <a:t> </a:t>
            </a:r>
            <a:r>
              <a:rPr lang="ru-RU" b="1" dirty="0" err="1">
                <a:solidFill>
                  <a:srgbClr val="002060"/>
                </a:solidFill>
              </a:rPr>
              <a:t>інформацію</a:t>
            </a:r>
            <a:r>
              <a:rPr lang="ru-RU" b="1" dirty="0"/>
              <a:t>. Для </a:t>
            </a:r>
            <a:r>
              <a:rPr lang="ru-RU" b="1" dirty="0" err="1"/>
              <a:t>оцінки</a:t>
            </a:r>
            <a:r>
              <a:rPr lang="ru-RU" b="1" dirty="0"/>
              <a:t> </a:t>
            </a:r>
            <a:r>
              <a:rPr lang="ru-RU" b="1" dirty="0" err="1"/>
              <a:t>інформації</a:t>
            </a:r>
            <a:r>
              <a:rPr lang="ru-RU" b="1" dirty="0"/>
              <a:t> </a:t>
            </a:r>
            <a:r>
              <a:rPr lang="ru-RU" b="1" dirty="0" err="1"/>
              <a:t>зі</a:t>
            </a:r>
            <a:r>
              <a:rPr lang="ru-RU" b="1" dirty="0"/>
              <a:t> </a:t>
            </a:r>
            <a:r>
              <a:rPr lang="ru-RU" b="1" dirty="0" err="1"/>
              <a:t>специфічних</a:t>
            </a:r>
            <a:r>
              <a:rPr lang="ru-RU" b="1" dirty="0"/>
              <a:t> сфер </a:t>
            </a:r>
            <a:r>
              <a:rPr lang="ru-RU" b="1" dirty="0" err="1"/>
              <a:t>необхідні</a:t>
            </a:r>
            <a:r>
              <a:rPr lang="ru-RU" b="1" dirty="0"/>
              <a:t> </a:t>
            </a:r>
            <a:r>
              <a:rPr lang="ru-RU" b="1" dirty="0" err="1">
                <a:solidFill>
                  <a:srgbClr val="002060"/>
                </a:solidFill>
              </a:rPr>
              <a:t>галузеві</a:t>
            </a:r>
            <a:r>
              <a:rPr lang="ru-RU" b="1" dirty="0">
                <a:solidFill>
                  <a:srgbClr val="002060"/>
                </a:solidFill>
              </a:rPr>
              <a:t> </a:t>
            </a:r>
            <a:r>
              <a:rPr lang="ru-RU" b="1" dirty="0" err="1">
                <a:solidFill>
                  <a:srgbClr val="002060"/>
                </a:solidFill>
              </a:rPr>
              <a:t>експерти</a:t>
            </a:r>
            <a:r>
              <a:rPr lang="ru-RU" b="1" dirty="0"/>
              <a:t>.</a:t>
            </a:r>
            <a:endParaRPr lang="uk-UA" b="1" dirty="0"/>
          </a:p>
        </p:txBody>
      </p:sp>
      <p:pic>
        <p:nvPicPr>
          <p:cNvPr id="21506" name="Picture 2" descr="Fake News: Propaganda in the 21st Century | by J | Medium">
            <a:extLst>
              <a:ext uri="{FF2B5EF4-FFF2-40B4-BE49-F238E27FC236}">
                <a16:creationId xmlns:a16="http://schemas.microsoft.com/office/drawing/2014/main" id="{715AC086-D116-BA40-ABBC-4A6BBD6F5A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96688"/>
            <a:ext cx="3733800" cy="3322812"/>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The Virus of Disinformation - EU NEIGHBOURS east">
            <a:extLst>
              <a:ext uri="{FF2B5EF4-FFF2-40B4-BE49-F238E27FC236}">
                <a16:creationId xmlns:a16="http://schemas.microsoft.com/office/drawing/2014/main" id="{95708365-653B-D346-BA09-68E2AF1F9E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0091" y="3713018"/>
            <a:ext cx="3820669"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6456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919F6B2-4399-B74E-BC54-20FB4C6B11A6}"/>
              </a:ext>
            </a:extLst>
          </p:cNvPr>
          <p:cNvSpPr>
            <a:spLocks noGrp="1"/>
          </p:cNvSpPr>
          <p:nvPr>
            <p:ph sz="quarter" idx="1"/>
          </p:nvPr>
        </p:nvSpPr>
        <p:spPr>
          <a:xfrm>
            <a:off x="533400" y="304800"/>
            <a:ext cx="7391400" cy="6169152"/>
          </a:xfrm>
        </p:spPr>
        <p:txBody>
          <a:bodyPr/>
          <a:lstStyle/>
          <a:p>
            <a:pPr marL="0" indent="0">
              <a:buNone/>
            </a:pPr>
            <a:r>
              <a:rPr lang="en" dirty="0">
                <a:hlinkClick r:id="rId2"/>
              </a:rPr>
              <a:t>https://video.detector.media/lessons/faktcheking-ta-perevirka-danykh-i27</a:t>
            </a:r>
            <a:endParaRPr lang="uk-UA" dirty="0"/>
          </a:p>
          <a:p>
            <a:pPr marL="0" indent="0">
              <a:buNone/>
            </a:pPr>
            <a:r>
              <a:rPr lang="uk-UA" b="1" dirty="0" err="1">
                <a:solidFill>
                  <a:srgbClr val="002060"/>
                </a:solidFill>
              </a:rPr>
              <a:t>Фактчекінг</a:t>
            </a:r>
            <a:r>
              <a:rPr lang="uk-UA" b="1" dirty="0">
                <a:solidFill>
                  <a:srgbClr val="002060"/>
                </a:solidFill>
              </a:rPr>
              <a:t> та перевірка даних (курс «Журналістські розслідування) відеотека Детектор медіа</a:t>
            </a:r>
          </a:p>
          <a:p>
            <a:pPr marL="0" indent="0">
              <a:buNone/>
            </a:pPr>
            <a:endParaRPr lang="uk-UA" b="1" dirty="0">
              <a:solidFill>
                <a:srgbClr val="002060"/>
              </a:solidFill>
            </a:endParaRPr>
          </a:p>
          <a:p>
            <a:pPr marL="0" indent="0">
              <a:buNone/>
            </a:pPr>
            <a:r>
              <a:rPr lang="uk-UA" b="1" dirty="0">
                <a:solidFill>
                  <a:srgbClr val="FF0000"/>
                </a:solidFill>
              </a:rPr>
              <a:t>Практичне завдання</a:t>
            </a:r>
            <a:r>
              <a:rPr lang="uk-UA" b="1" dirty="0">
                <a:solidFill>
                  <a:srgbClr val="002060"/>
                </a:solidFill>
              </a:rPr>
              <a:t>: зробити </a:t>
            </a:r>
            <a:r>
              <a:rPr lang="uk-UA" b="1" dirty="0" err="1">
                <a:solidFill>
                  <a:srgbClr val="002060"/>
                </a:solidFill>
              </a:rPr>
              <a:t>фактчекінг</a:t>
            </a:r>
            <a:r>
              <a:rPr lang="uk-UA" b="1" dirty="0">
                <a:solidFill>
                  <a:srgbClr val="002060"/>
                </a:solidFill>
              </a:rPr>
              <a:t> якоїсь новини з української або міжнародної політики</a:t>
            </a:r>
          </a:p>
        </p:txBody>
      </p:sp>
    </p:spTree>
    <p:extLst>
      <p:ext uri="{BB962C8B-B14F-4D97-AF65-F5344CB8AC3E}">
        <p14:creationId xmlns:p14="http://schemas.microsoft.com/office/powerpoint/2010/main" val="9685811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9460" name="Picture 4">
            <a:extLst>
              <a:ext uri="{FF2B5EF4-FFF2-40B4-BE49-F238E27FC236}">
                <a16:creationId xmlns:a16="http://schemas.microsoft.com/office/drawing/2014/main" id="{319F8A9A-15C8-A041-A34F-6937D8F11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619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4788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6626" name="Picture 2" descr="Свято наближається: огляд передвиборчої «джинси» на одеських сайтах |  Інститут масової інформації">
            <a:extLst>
              <a:ext uri="{FF2B5EF4-FFF2-40B4-BE49-F238E27FC236}">
                <a16:creationId xmlns:a16="http://schemas.microsoft.com/office/drawing/2014/main" id="{F3270E18-8DE1-B049-A9F4-6A4394894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399" y="0"/>
            <a:ext cx="6858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2516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D85973-423E-BA4C-972A-89F79DECA0BA}"/>
              </a:ext>
            </a:extLst>
          </p:cNvPr>
          <p:cNvSpPr>
            <a:spLocks noGrp="1"/>
          </p:cNvSpPr>
          <p:nvPr>
            <p:ph type="title"/>
          </p:nvPr>
        </p:nvSpPr>
        <p:spPr>
          <a:xfrm>
            <a:off x="685800" y="1981200"/>
            <a:ext cx="7467600" cy="1143000"/>
          </a:xfrm>
        </p:spPr>
        <p:txBody>
          <a:bodyPr/>
          <a:lstStyle/>
          <a:p>
            <a:pPr algn="ctr"/>
            <a:r>
              <a:rPr lang="uk-UA" b="1" dirty="0">
                <a:solidFill>
                  <a:srgbClr val="FF0000"/>
                </a:solidFill>
              </a:rPr>
              <a:t>Дякую за увагу!</a:t>
            </a:r>
          </a:p>
        </p:txBody>
      </p:sp>
    </p:spTree>
    <p:extLst>
      <p:ext uri="{BB962C8B-B14F-4D97-AF65-F5344CB8AC3E}">
        <p14:creationId xmlns:p14="http://schemas.microsoft.com/office/powerpoint/2010/main" val="55560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22000">
              <a:schemeClr val="accent1">
                <a:lumMod val="5000"/>
                <a:lumOff val="95000"/>
              </a:schemeClr>
            </a:gs>
            <a:gs pos="48000">
              <a:schemeClr val="accent4">
                <a:lumMod val="20000"/>
                <a:lumOff val="80000"/>
              </a:schemeClr>
            </a:gs>
            <a:gs pos="73000">
              <a:schemeClr val="accent5">
                <a:lumMod val="20000"/>
                <a:lumOff val="80000"/>
              </a:schemeClr>
            </a:gs>
            <a:gs pos="9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CFF3CB7-D909-8D49-9BEC-FE935E5E98CA}"/>
              </a:ext>
            </a:extLst>
          </p:cNvPr>
          <p:cNvSpPr>
            <a:spLocks noGrp="1"/>
          </p:cNvSpPr>
          <p:nvPr>
            <p:ph sz="quarter" idx="1"/>
          </p:nvPr>
        </p:nvSpPr>
        <p:spPr>
          <a:xfrm>
            <a:off x="381000" y="578427"/>
            <a:ext cx="8229600" cy="5895525"/>
          </a:xfrm>
        </p:spPr>
        <p:txBody>
          <a:bodyPr/>
          <a:lstStyle/>
          <a:p>
            <a:pPr marL="0" indent="0" algn="ctr">
              <a:buNone/>
            </a:pPr>
            <a:r>
              <a:rPr lang="uk-UA" b="1" dirty="0">
                <a:solidFill>
                  <a:srgbClr val="FF0000"/>
                </a:solidFill>
              </a:rPr>
              <a:t>1976</a:t>
            </a:r>
            <a:r>
              <a:rPr lang="uk-UA" dirty="0"/>
              <a:t> – термін «інформаційна війна» застосований </a:t>
            </a:r>
            <a:r>
              <a:rPr lang="uk-UA" dirty="0" err="1"/>
              <a:t>америк</a:t>
            </a:r>
            <a:r>
              <a:rPr lang="uk-UA" dirty="0"/>
              <a:t>. фізиком Томасом </a:t>
            </a:r>
            <a:r>
              <a:rPr lang="uk-UA" dirty="0" err="1"/>
              <a:t>Роном</a:t>
            </a:r>
            <a:r>
              <a:rPr lang="uk-UA" dirty="0"/>
              <a:t> в роботі </a:t>
            </a:r>
          </a:p>
          <a:p>
            <a:pPr marL="0" indent="0" algn="ctr">
              <a:buNone/>
            </a:pPr>
            <a:r>
              <a:rPr lang="uk-UA" dirty="0"/>
              <a:t>«Системи зброї та інформаційна війна» </a:t>
            </a:r>
          </a:p>
          <a:p>
            <a:pPr marL="0" indent="0" algn="ctr">
              <a:buNone/>
            </a:pPr>
            <a:r>
              <a:rPr lang="uk-UA" dirty="0"/>
              <a:t>(сформулював основні положення концепції </a:t>
            </a:r>
            <a:r>
              <a:rPr lang="uk-UA" dirty="0" err="1"/>
              <a:t>і.в</a:t>
            </a:r>
            <a:r>
              <a:rPr lang="uk-UA" dirty="0"/>
              <a:t>.)</a:t>
            </a:r>
          </a:p>
        </p:txBody>
      </p:sp>
      <p:pic>
        <p:nvPicPr>
          <p:cNvPr id="2052" name="Picture 4" descr="ЕВРАЗИЯ - Информационная война: под прицелом - всё">
            <a:extLst>
              <a:ext uri="{FF2B5EF4-FFF2-40B4-BE49-F238E27FC236}">
                <a16:creationId xmlns:a16="http://schemas.microsoft.com/office/drawing/2014/main" id="{D661A793-6C5A-4745-9D58-4674F4A8D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438400"/>
            <a:ext cx="5524500"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3600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38956</TotalTime>
  <Words>4145</Words>
  <Application>Microsoft Macintosh PowerPoint</Application>
  <PresentationFormat>Экран (4:3)</PresentationFormat>
  <Paragraphs>232</Paragraphs>
  <Slides>87</Slides>
  <Notes>8</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87</vt:i4>
      </vt:variant>
    </vt:vector>
  </HeadingPairs>
  <TitlesOfParts>
    <vt:vector size="98" baseType="lpstr">
      <vt:lpstr>Arial</vt:lpstr>
      <vt:lpstr>Arial Black</vt:lpstr>
      <vt:lpstr>Book Antiqua</vt:lpstr>
      <vt:lpstr>Bookman Old Style</vt:lpstr>
      <vt:lpstr>Calibri</vt:lpstr>
      <vt:lpstr>Century Schoolbook</vt:lpstr>
      <vt:lpstr>Courier New</vt:lpstr>
      <vt:lpstr>Times New Roman</vt:lpstr>
      <vt:lpstr>Wingdings</vt:lpstr>
      <vt:lpstr>Wingdings 2</vt:lpstr>
      <vt:lpstr>Эркер</vt:lpstr>
      <vt:lpstr> Інформаційні війни. Технології інформаційної війни</vt:lpstr>
      <vt:lpstr>Презентация PowerPoint</vt:lpstr>
      <vt:lpstr>Презентация PowerPoint</vt:lpstr>
      <vt:lpstr>    Маршал Маклюен (1911 – 1980)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Маніпулятивні технології ЗМІ </vt:lpstr>
      <vt:lpstr>Презентация PowerPoint</vt:lpstr>
      <vt:lpstr> </vt:lpstr>
      <vt:lpstr>Форми сучасних інформаційних війн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Технології Soft power в ЗМІ - здатність держави домагатися своїх цілей за рахунок привабливості власної культури, суспільно-політичних цінностей — на противагу "жорсткій силі", що ґрунтується на військовому і економічному тиску.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Газлайтинг - форма психологічного насильства, головне завдання якого змусити людину сумніватися в об'єктивності свого сприйняття, а також в самій реальності</vt:lpstr>
      <vt:lpstr>Масовий газлайтинг – інформаційна операція з метою введення великих мас людей у стан глибокого сумніву з приводу об'єктивності реальних  подій та створення невпевненості у своїй адекватності</vt:lpstr>
      <vt:lpstr>Семантична війна – концептуальна війна за певні смисли та перспективи майбутнього ; спрямована на створення нових дискурсів і управління тими, які вже існують, з метою формування у інтелектуалів світопроєктної семантики, яку надалі використовують маси</vt:lpstr>
      <vt:lpstr>7 основних технік газлайтингу</vt:lpstr>
      <vt:lpstr>1. Заперечення подій та фактів</vt:lpstr>
      <vt:lpstr>2. Знецінення почуттів</vt:lpstr>
      <vt:lpstr>3. Підміна інтерпретацій</vt:lpstr>
      <vt:lpstr>Презентация PowerPoint</vt:lpstr>
      <vt:lpstr>4. Критика змісту</vt:lpstr>
      <vt:lpstr>Презентация PowerPoint</vt:lpstr>
      <vt:lpstr>5. Применшення значення</vt:lpstr>
      <vt:lpstr>6. Введення у роль агресора</vt:lpstr>
      <vt:lpstr>7. Викрадення джерел інформації</vt:lpstr>
      <vt:lpstr>«вікна овертона»</vt:lpstr>
      <vt:lpstr>Презентация PowerPoint</vt:lpstr>
      <vt:lpstr>Презентация PowerPoint</vt:lpstr>
      <vt:lpstr>Вікно Овертона – зазвичай трактують як  спеціальну теорію, за допомогою якої можна легко насадити в підсвідомість суспільства абсолютно будь-яку ідею. Досягти її можна, якщо зробити послідовні дії, які складаються з зрозумілих кроків</vt:lpstr>
      <vt:lpstr>Презентация PowerPoint</vt:lpstr>
      <vt:lpstr>Презентация PowerPoint</vt:lpstr>
      <vt:lpstr>Презентация PowerPoint</vt:lpstr>
      <vt:lpstr>Презентация PowerPoint</vt:lpstr>
      <vt:lpstr>Презентация PowerPoint</vt:lpstr>
      <vt:lpstr>Найвідоміші фейкові фото</vt:lpstr>
      <vt:lpstr>Фото будівельників Рокфеллер-центру, які сидять над безоднею на 69 поверсі – у 2012 р. викрили, що сидять дійсно на 69 поверсі, але у повній безпеці</vt:lpstr>
      <vt:lpstr>Фото урагану Сенді (2012) – комбінація фото статуї Свободи у ясний день та урагану у штаті Небраска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Фактчекінг : - джерела - експерти - емоції - подання фактів </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Інформаційні війни. Технології інформаційної війни.</dc:title>
  <dc:creator>Karina</dc:creator>
  <cp:lastModifiedBy>Microsoft Office User</cp:lastModifiedBy>
  <cp:revision>137</cp:revision>
  <dcterms:created xsi:type="dcterms:W3CDTF">2020-05-09T17:39:36Z</dcterms:created>
  <dcterms:modified xsi:type="dcterms:W3CDTF">2023-12-03T21:18:34Z</dcterms:modified>
</cp:coreProperties>
</file>