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62" r:id="rId3"/>
    <p:sldId id="258" r:id="rId4"/>
    <p:sldId id="259" r:id="rId5"/>
    <p:sldId id="260" r:id="rId6"/>
    <p:sldId id="261" r:id="rId7"/>
    <p:sldId id="257" r:id="rId8"/>
  </p:sldIdLst>
  <p:sldSz cx="9144000" cy="5143500" type="screen16x9"/>
  <p:notesSz cx="6858000" cy="9144000"/>
  <p:embeddedFontLst>
    <p:embeddedFont>
      <p:font typeface="Source Code Pro" panose="020B0604020202020204" charset="0"/>
      <p:regular r:id="rId10"/>
      <p:bold r:id="rId11"/>
      <p:italic r:id="rId12"/>
      <p:boldItalic r:id="rId13"/>
    </p:embeddedFont>
    <p:embeddedFont>
      <p:font typeface="Amatic SC" panose="020B0604020202020204" charset="-79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33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2696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714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b16b5a9dd8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b16b5a9dd8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1058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НОН-ФІКШН </a:t>
            </a:r>
            <a:r>
              <a:rPr lang="ru" dirty="0" smtClean="0"/>
              <a:t>комунікації</a:t>
            </a:r>
            <a:endParaRPr dirty="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126225" y="3360625"/>
            <a:ext cx="9017700" cy="178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«Новий журналізм» – це складне, багатогранне й оригінальне поєднання різноманітних стилів, форм і напрямів. Як самобутній жанр сформувався у 60-х роках минулого століття у творчості американських літераторів і журналістів Гея Таліза, Нормана Мейлера, Трумена Капоте, Хантера С. Томпсона, Джиммі Бресліна, Майкла Герра, Джоан Дідіон та ін.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9906" y="313765"/>
            <a:ext cx="5844988" cy="4159623"/>
          </a:xfrm>
        </p:spPr>
        <p:txBody>
          <a:bodyPr/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uk-UA" sz="1800" dirty="0" smtClean="0"/>
              <a:t>Правила </a:t>
            </a:r>
            <a:r>
              <a:rPr lang="uk-UA" sz="1800" dirty="0" err="1" smtClean="0"/>
              <a:t>нон</a:t>
            </a:r>
            <a:r>
              <a:rPr lang="uk-UA" sz="1800" dirty="0" smtClean="0"/>
              <a:t>-</a:t>
            </a:r>
            <a:r>
              <a:rPr lang="uk-UA" sz="1800" dirty="0" err="1" smtClean="0"/>
              <a:t>фікшн</a:t>
            </a:r>
            <a:r>
              <a:rPr lang="uk-UA" sz="1800" dirty="0" smtClean="0"/>
              <a:t>-комунікацій (перші три, </a:t>
            </a:r>
            <a:r>
              <a:rPr lang="uk-UA" sz="1800" smtClean="0"/>
              <a:t>їх багато </a:t>
            </a:r>
            <a:r>
              <a:rPr lang="uk-UA" sz="1800" smtClean="0">
                <a:sym typeface="Wingdings" panose="05000000000000000000" pitchFamily="2" charset="2"/>
              </a:rPr>
              <a:t></a:t>
            </a:r>
            <a:r>
              <a:rPr lang="uk-UA" sz="1800" smtClean="0"/>
              <a:t>):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* </a:t>
            </a:r>
            <a:br>
              <a:rPr lang="uk-UA" sz="1800" dirty="0" smtClean="0"/>
            </a:br>
            <a:r>
              <a:rPr lang="ru-RU" sz="1800" dirty="0" err="1" smtClean="0"/>
              <a:t>Шукайте</a:t>
            </a:r>
            <a:r>
              <a:rPr lang="ru-RU" sz="1800" dirty="0" smtClean="0"/>
              <a:t> </a:t>
            </a:r>
            <a:r>
              <a:rPr lang="ru-RU" sz="1800" dirty="0" err="1"/>
              <a:t>нерозкручені</a:t>
            </a:r>
            <a:r>
              <a:rPr lang="ru-RU" sz="1800" dirty="0"/>
              <a:t> </a:t>
            </a:r>
            <a:r>
              <a:rPr lang="ru-RU" sz="1800" dirty="0" err="1"/>
              <a:t>історії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знаходьте</a:t>
            </a:r>
            <a:r>
              <a:rPr lang="ru-RU" sz="1800" dirty="0"/>
              <a:t> </a:t>
            </a:r>
            <a:r>
              <a:rPr lang="ru-RU" sz="1800" dirty="0" err="1"/>
              <a:t>нові</a:t>
            </a:r>
            <a:r>
              <a:rPr lang="ru-RU" sz="1800" dirty="0"/>
              <a:t> </a:t>
            </a:r>
            <a:r>
              <a:rPr lang="ru-RU" sz="1800" dirty="0" err="1"/>
              <a:t>підходи</a:t>
            </a:r>
            <a:r>
              <a:rPr lang="ru-RU" sz="1800" dirty="0"/>
              <a:t> до </a:t>
            </a:r>
            <a:r>
              <a:rPr lang="ru-RU" sz="1800" dirty="0" err="1"/>
              <a:t>відомих</a:t>
            </a:r>
            <a:r>
              <a:rPr lang="ru-RU" sz="1800" dirty="0"/>
              <a:t> </a:t>
            </a:r>
            <a:r>
              <a:rPr lang="ru-RU" sz="1800" dirty="0" smtClean="0"/>
              <a:t>тем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*</a:t>
            </a:r>
            <a:br>
              <a:rPr lang="ru-RU" sz="1800" dirty="0"/>
            </a:br>
            <a:r>
              <a:rPr lang="ru-RU" sz="1800" dirty="0" err="1"/>
              <a:t>Рецептори</a:t>
            </a:r>
            <a:r>
              <a:rPr lang="ru-RU" sz="1800" dirty="0"/>
              <a:t> репортера, </a:t>
            </a:r>
            <a:r>
              <a:rPr lang="ru-RU" sz="1800" dirty="0" err="1"/>
              <a:t>спрямовані</a:t>
            </a:r>
            <a:r>
              <a:rPr lang="ru-RU" sz="1800" dirty="0"/>
              <a:t> на </a:t>
            </a:r>
            <a:r>
              <a:rPr lang="ru-RU" sz="1800" dirty="0" err="1"/>
              <a:t>пошук</a:t>
            </a:r>
            <a:r>
              <a:rPr lang="ru-RU" sz="1800" dirty="0"/>
              <a:t> тем та </a:t>
            </a:r>
            <a:r>
              <a:rPr lang="ru-RU" sz="1800" dirty="0" err="1"/>
              <a:t>ідей</a:t>
            </a:r>
            <a:r>
              <a:rPr lang="ru-RU" sz="1800" dirty="0"/>
              <a:t>, у фоновому </a:t>
            </a:r>
            <a:r>
              <a:rPr lang="ru-RU" sz="1800" dirty="0" err="1"/>
              <a:t>режимі</a:t>
            </a:r>
            <a:r>
              <a:rPr lang="ru-RU" sz="1800" dirty="0"/>
              <a:t> </a:t>
            </a:r>
            <a:r>
              <a:rPr lang="ru-RU" sz="1800" dirty="0" err="1"/>
              <a:t>мають</a:t>
            </a:r>
            <a:r>
              <a:rPr lang="ru-RU" sz="1800" dirty="0"/>
              <a:t> </a:t>
            </a:r>
            <a:r>
              <a:rPr lang="ru-RU" sz="1800" dirty="0" err="1"/>
              <a:t>працювати</a:t>
            </a:r>
            <a:r>
              <a:rPr lang="ru-RU" sz="1800" dirty="0"/>
              <a:t> </a:t>
            </a:r>
            <a:r>
              <a:rPr lang="ru-RU" sz="1800" dirty="0" err="1"/>
              <a:t>завжди</a:t>
            </a:r>
            <a:r>
              <a:rPr lang="ru-RU" sz="1800" dirty="0"/>
              <a:t>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*</a:t>
            </a:r>
            <a:br>
              <a:rPr lang="ru-RU" sz="1800" dirty="0"/>
            </a:br>
            <a:r>
              <a:rPr lang="ru-RU" sz="1400" dirty="0" err="1" smtClean="0"/>
              <a:t>Професійний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</a:t>
            </a:r>
            <a:r>
              <a:rPr lang="ru-RU" sz="1400" dirty="0" smtClean="0"/>
              <a:t> </a:t>
            </a:r>
            <a:r>
              <a:rPr lang="ru-RU" sz="1400" dirty="0"/>
              <a:t>повинен </a:t>
            </a:r>
            <a:r>
              <a:rPr lang="ru-RU" sz="1400" dirty="0" err="1"/>
              <a:t>мати</a:t>
            </a:r>
            <a:r>
              <a:rPr lang="ru-RU" sz="1400" dirty="0"/>
              <a:t> </a:t>
            </a:r>
            <a:r>
              <a:rPr lang="ru-RU" sz="1400" dirty="0" err="1"/>
              <a:t>щонайменше</a:t>
            </a:r>
            <a:r>
              <a:rPr lang="ru-RU" sz="1400" dirty="0"/>
              <a:t> </a:t>
            </a:r>
            <a:r>
              <a:rPr lang="ru-RU" sz="1400" dirty="0" err="1"/>
              <a:t>шість</a:t>
            </a:r>
            <a:r>
              <a:rPr lang="ru-RU" sz="1400" dirty="0"/>
              <a:t> </a:t>
            </a:r>
            <a:r>
              <a:rPr lang="ru-RU" sz="1400" dirty="0" err="1"/>
              <a:t>складових</a:t>
            </a:r>
            <a:r>
              <a:rPr lang="ru-RU" sz="1400" dirty="0"/>
              <a:t>:</a:t>
            </a:r>
            <a:br>
              <a:rPr lang="ru-RU" sz="1400" dirty="0"/>
            </a:br>
            <a:r>
              <a:rPr lang="ru-RU" sz="1400" dirty="0" smtClean="0"/>
              <a:t>1) </a:t>
            </a:r>
            <a:r>
              <a:rPr lang="ru-RU" sz="1400" dirty="0" err="1" smtClean="0"/>
              <a:t>конфлікт</a:t>
            </a:r>
            <a:r>
              <a:rPr lang="ru-RU" sz="1400" dirty="0" smtClean="0"/>
              <a:t>, </a:t>
            </a:r>
            <a:br>
              <a:rPr lang="ru-RU" sz="1400" dirty="0" smtClean="0"/>
            </a:br>
            <a:r>
              <a:rPr lang="ru-RU" sz="1400" dirty="0" smtClean="0"/>
              <a:t>2) </a:t>
            </a:r>
            <a:r>
              <a:rPr lang="ru-RU" sz="1400" dirty="0" err="1" smtClean="0"/>
              <a:t>сильну</a:t>
            </a:r>
            <a:r>
              <a:rPr lang="ru-RU" sz="1400" dirty="0" smtClean="0"/>
              <a:t> </a:t>
            </a:r>
            <a:r>
              <a:rPr lang="ru-RU" sz="1400" dirty="0" err="1"/>
              <a:t>історію</a:t>
            </a:r>
            <a:r>
              <a:rPr lang="ru-RU" sz="1400" dirty="0"/>
              <a:t> та </a:t>
            </a:r>
            <a:r>
              <a:rPr lang="ru-RU" sz="1400" dirty="0" err="1"/>
              <a:t>фактурних</a:t>
            </a:r>
            <a:r>
              <a:rPr lang="ru-RU" sz="1400" dirty="0"/>
              <a:t> </a:t>
            </a:r>
            <a:r>
              <a:rPr lang="ru-RU" sz="1400" dirty="0" err="1" smtClean="0"/>
              <a:t>героїв</a:t>
            </a:r>
            <a:r>
              <a:rPr lang="ru-RU" sz="1400" dirty="0" smtClean="0"/>
              <a:t>,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3) сюжет </a:t>
            </a:r>
            <a:r>
              <a:rPr lang="ru-RU" sz="1400" dirty="0"/>
              <a:t>і </a:t>
            </a:r>
            <a:r>
              <a:rPr lang="ru-RU" sz="1400" dirty="0" err="1"/>
              <a:t>драматургічну</a:t>
            </a:r>
            <a:r>
              <a:rPr lang="ru-RU" sz="1400" dirty="0"/>
              <a:t> </a:t>
            </a:r>
            <a:r>
              <a:rPr lang="ru-RU" sz="1400" dirty="0" err="1" smtClean="0"/>
              <a:t>композицію</a:t>
            </a:r>
            <a:r>
              <a:rPr lang="ru-RU" sz="1400" dirty="0" smtClean="0"/>
              <a:t>,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4) </a:t>
            </a:r>
            <a:r>
              <a:rPr lang="ru-RU" sz="1400" dirty="0" err="1" smtClean="0"/>
              <a:t>ефект</a:t>
            </a:r>
            <a:r>
              <a:rPr lang="ru-RU" sz="1400" dirty="0" smtClean="0"/>
              <a:t> </a:t>
            </a:r>
            <a:r>
              <a:rPr lang="ru-RU" sz="1400" dirty="0" err="1"/>
              <a:t>присутності</a:t>
            </a:r>
            <a:r>
              <a:rPr lang="ru-RU" sz="1400" dirty="0"/>
              <a:t> (описи, </a:t>
            </a:r>
            <a:r>
              <a:rPr lang="ru-RU" sz="1400" dirty="0" err="1"/>
              <a:t>діалоги</a:t>
            </a:r>
            <a:r>
              <a:rPr lang="ru-RU" sz="1400" dirty="0"/>
              <a:t>, </a:t>
            </a:r>
            <a:r>
              <a:rPr lang="ru-RU" sz="1400" dirty="0" err="1"/>
              <a:t>деталі</a:t>
            </a:r>
            <a:r>
              <a:rPr lang="ru-RU" sz="1400" dirty="0" smtClean="0"/>
              <a:t>),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5) </a:t>
            </a:r>
            <a:r>
              <a:rPr lang="ru-RU" sz="1400" dirty="0" err="1" smtClean="0"/>
              <a:t>просту</a:t>
            </a:r>
            <a:r>
              <a:rPr lang="ru-RU" sz="1400" dirty="0"/>
              <a:t>, </a:t>
            </a:r>
            <a:r>
              <a:rPr lang="ru-RU" sz="1400" dirty="0" err="1"/>
              <a:t>людську</a:t>
            </a:r>
            <a:r>
              <a:rPr lang="ru-RU" sz="1400" dirty="0"/>
              <a:t> </a:t>
            </a:r>
            <a:r>
              <a:rPr lang="ru-RU" sz="1400" dirty="0" err="1" smtClean="0"/>
              <a:t>мову</a:t>
            </a:r>
            <a:r>
              <a:rPr lang="ru-RU" sz="1400" dirty="0" smtClean="0"/>
              <a:t>,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6) </a:t>
            </a:r>
            <a:r>
              <a:rPr lang="ru-RU" sz="1400" dirty="0" err="1" smtClean="0"/>
              <a:t>паралельну</a:t>
            </a:r>
            <a:r>
              <a:rPr lang="ru-RU" sz="1400" dirty="0" smtClean="0"/>
              <a:t> </a:t>
            </a:r>
            <a:r>
              <a:rPr lang="ru-RU" sz="1400" dirty="0" err="1"/>
              <a:t>метафізичну</a:t>
            </a:r>
            <a:r>
              <a:rPr lang="ru-RU" sz="1400" dirty="0"/>
              <a:t> </a:t>
            </a:r>
            <a:r>
              <a:rPr lang="ru-RU" sz="1400" dirty="0" err="1"/>
              <a:t>історію</a:t>
            </a:r>
            <a:r>
              <a:rPr lang="uk-UA" sz="1400" dirty="0" smtClean="0"/>
              <a:t/>
            </a:r>
            <a:br>
              <a:rPr lang="uk-UA" sz="1400" dirty="0" smtClean="0"/>
            </a:br>
            <a:endParaRPr lang="ru-RU" sz="1400" dirty="0"/>
          </a:p>
        </p:txBody>
      </p:sp>
      <p:sp>
        <p:nvSpPr>
          <p:cNvPr id="3" name="Волна 2"/>
          <p:cNvSpPr/>
          <p:nvPr/>
        </p:nvSpPr>
        <p:spPr>
          <a:xfrm>
            <a:off x="7530353" y="510988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2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835" y="802500"/>
            <a:ext cx="6696636" cy="3482629"/>
          </a:xfrm>
        </p:spPr>
        <p:txBody>
          <a:bodyPr/>
          <a:lstStyle/>
          <a:p>
            <a:pPr algn="just"/>
            <a:r>
              <a:rPr lang="ru-RU" sz="1800" dirty="0"/>
              <a:t>Родоначальником «НЖ» </a:t>
            </a:r>
            <a:r>
              <a:rPr lang="ru-RU" sz="1800" dirty="0" err="1"/>
              <a:t>вважають</a:t>
            </a:r>
            <a:r>
              <a:rPr lang="ru-RU" sz="1800" dirty="0"/>
              <a:t> </a:t>
            </a:r>
            <a:r>
              <a:rPr lang="ru-RU" sz="1800" dirty="0">
                <a:solidFill>
                  <a:schemeClr val="accent5"/>
                </a:solidFill>
              </a:rPr>
              <a:t>Тома Вулфа</a:t>
            </a:r>
            <a:r>
              <a:rPr lang="ru-RU" sz="1800" dirty="0"/>
              <a:t>, </a:t>
            </a:r>
            <a:r>
              <a:rPr lang="ru-RU" sz="1800" dirty="0" err="1"/>
              <a:t>який</a:t>
            </a:r>
            <a:r>
              <a:rPr lang="ru-RU" sz="1800" dirty="0"/>
              <a:t> 1973 року в </a:t>
            </a:r>
            <a:r>
              <a:rPr lang="ru-RU" sz="1800" dirty="0" err="1"/>
              <a:t>співавторстві</a:t>
            </a:r>
            <a:r>
              <a:rPr lang="ru-RU" sz="1800" dirty="0"/>
              <a:t> з Е. Джонсоном </a:t>
            </a:r>
            <a:r>
              <a:rPr lang="ru-RU" sz="1800" dirty="0" err="1"/>
              <a:t>упорядкував</a:t>
            </a:r>
            <a:r>
              <a:rPr lang="ru-RU" sz="1800" dirty="0"/>
              <a:t> і </a:t>
            </a:r>
            <a:r>
              <a:rPr lang="ru-RU" sz="1800" dirty="0" err="1"/>
              <a:t>видав</a:t>
            </a:r>
            <a:r>
              <a:rPr lang="ru-RU" sz="1800" dirty="0"/>
              <a:t> </a:t>
            </a:r>
            <a:r>
              <a:rPr lang="ru-RU" sz="1800" dirty="0" err="1"/>
              <a:t>славнозвісну</a:t>
            </a:r>
            <a:r>
              <a:rPr lang="ru-RU" sz="1800" dirty="0"/>
              <a:t> </a:t>
            </a:r>
            <a:r>
              <a:rPr lang="ru-RU" sz="1800" dirty="0" err="1"/>
              <a:t>антологію</a:t>
            </a:r>
            <a:r>
              <a:rPr lang="ru-RU" sz="1800" dirty="0"/>
              <a:t> «нового </a:t>
            </a:r>
            <a:r>
              <a:rPr lang="ru-RU" sz="1800" dirty="0" err="1"/>
              <a:t>журналізму</a:t>
            </a:r>
            <a:r>
              <a:rPr lang="ru-RU" sz="1800" dirty="0"/>
              <a:t>». У </a:t>
            </a:r>
            <a:r>
              <a:rPr lang="ru-RU" sz="1800" dirty="0" err="1"/>
              <a:t>ній</a:t>
            </a:r>
            <a:r>
              <a:rPr lang="ru-RU" sz="1800" dirty="0"/>
              <a:t>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обґрунтував</a:t>
            </a:r>
            <a:r>
              <a:rPr lang="ru-RU" sz="1800" dirty="0"/>
              <a:t> </a:t>
            </a:r>
            <a:r>
              <a:rPr lang="ru-RU" sz="1800" dirty="0" err="1"/>
              <a:t>чотири</a:t>
            </a:r>
            <a:r>
              <a:rPr lang="ru-RU" sz="1800" dirty="0"/>
              <a:t> 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основні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прийоми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властиві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«НЖ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»: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1) </a:t>
            </a:r>
            <a:r>
              <a:rPr lang="ru-RU" sz="1800" dirty="0" err="1" smtClean="0"/>
              <a:t>вибудовування</a:t>
            </a:r>
            <a:r>
              <a:rPr lang="ru-RU" sz="1800" dirty="0" smtClean="0"/>
              <a:t> </a:t>
            </a:r>
            <a:r>
              <a:rPr lang="ru-RU" sz="1800" dirty="0" err="1"/>
              <a:t>матеріалу</a:t>
            </a:r>
            <a:r>
              <a:rPr lang="ru-RU" sz="1800" dirty="0"/>
              <a:t> сцена за сценою, коли </a:t>
            </a:r>
            <a:r>
              <a:rPr lang="ru-RU" sz="1800" dirty="0" err="1"/>
              <a:t>оповідь</a:t>
            </a:r>
            <a:r>
              <a:rPr lang="ru-RU" sz="1800" dirty="0"/>
              <a:t> </a:t>
            </a:r>
            <a:r>
              <a:rPr lang="ru-RU" sz="1800" dirty="0" err="1"/>
              <a:t>швидко</a:t>
            </a:r>
            <a:r>
              <a:rPr lang="ru-RU" sz="1800" dirty="0"/>
              <a:t> переходить з одного </a:t>
            </a:r>
            <a:r>
              <a:rPr lang="ru-RU" sz="1800" dirty="0" err="1"/>
              <a:t>об’єкта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епізоду</a:t>
            </a:r>
            <a:r>
              <a:rPr lang="ru-RU" sz="1800" dirty="0"/>
              <a:t> на </a:t>
            </a:r>
            <a:r>
              <a:rPr lang="ru-RU" sz="1800" dirty="0" err="1"/>
              <a:t>інший</a:t>
            </a:r>
            <a:r>
              <a:rPr lang="ru-RU" sz="1800" dirty="0"/>
              <a:t>, без </a:t>
            </a:r>
            <a:r>
              <a:rPr lang="ru-RU" sz="1800" dirty="0" err="1"/>
              <a:t>довгих</a:t>
            </a:r>
            <a:r>
              <a:rPr lang="ru-RU" sz="1800" dirty="0"/>
              <a:t> </a:t>
            </a:r>
            <a:r>
              <a:rPr lang="ru-RU" sz="1800" dirty="0" err="1"/>
              <a:t>історичних</a:t>
            </a:r>
            <a:r>
              <a:rPr lang="ru-RU" sz="1800" dirty="0"/>
              <a:t> </a:t>
            </a:r>
            <a:r>
              <a:rPr lang="ru-RU" sz="1800" dirty="0" err="1"/>
              <a:t>екскурсів</a:t>
            </a:r>
            <a:r>
              <a:rPr lang="ru-RU" sz="1800" dirty="0"/>
              <a:t>;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2) </a:t>
            </a:r>
            <a:r>
              <a:rPr lang="ru-RU" sz="1800" dirty="0" err="1" smtClean="0"/>
              <a:t>ретельне</a:t>
            </a:r>
            <a:r>
              <a:rPr lang="ru-RU" sz="1800" dirty="0" smtClean="0"/>
              <a:t> </a:t>
            </a:r>
            <a:r>
              <a:rPr lang="ru-RU" sz="1800" dirty="0" err="1"/>
              <a:t>відтворення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 </a:t>
            </a:r>
            <a:r>
              <a:rPr lang="ru-RU" sz="1800" dirty="0" err="1"/>
              <a:t>персонажів</a:t>
            </a:r>
            <a:r>
              <a:rPr lang="ru-RU" sz="1800" dirty="0"/>
              <a:t>, </a:t>
            </a:r>
            <a:r>
              <a:rPr lang="ru-RU" sz="1800" dirty="0" err="1"/>
              <a:t>їхніх</a:t>
            </a:r>
            <a:r>
              <a:rPr lang="ru-RU" sz="1800" dirty="0"/>
              <a:t> </a:t>
            </a:r>
            <a:r>
              <a:rPr lang="ru-RU" sz="1800" dirty="0" err="1"/>
              <a:t>діалогів</a:t>
            </a:r>
            <a:r>
              <a:rPr lang="ru-RU" sz="1800" dirty="0"/>
              <a:t> (</a:t>
            </a:r>
            <a:r>
              <a:rPr lang="ru-RU" sz="1800" dirty="0" err="1"/>
              <a:t>діалектизми</a:t>
            </a:r>
            <a:r>
              <a:rPr lang="ru-RU" sz="1800" dirty="0"/>
              <a:t>, жаргон, сленг, </a:t>
            </a:r>
            <a:r>
              <a:rPr lang="ru-RU" sz="1800" dirty="0" err="1" smtClean="0"/>
              <a:t>звуконаслідування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);</a:t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/>
              <a:t>3) </a:t>
            </a:r>
            <a:r>
              <a:rPr lang="ru-RU" sz="1800" dirty="0" err="1"/>
              <a:t>зміна</a:t>
            </a:r>
            <a:r>
              <a:rPr lang="ru-RU" sz="1800" dirty="0"/>
              <a:t> точки </a:t>
            </a:r>
            <a:r>
              <a:rPr lang="ru-RU" sz="1800" dirty="0" err="1"/>
              <a:t>зору</a:t>
            </a:r>
            <a:r>
              <a:rPr lang="ru-RU" sz="1800" dirty="0"/>
              <a:t>, </a:t>
            </a:r>
            <a:r>
              <a:rPr lang="ru-RU" sz="1800" dirty="0" err="1"/>
              <a:t>т.зв</a:t>
            </a:r>
            <a:r>
              <a:rPr lang="ru-RU" sz="1800" dirty="0"/>
              <a:t>. ракурс </a:t>
            </a:r>
            <a:r>
              <a:rPr lang="ru-RU" sz="1800" dirty="0" err="1"/>
              <a:t>третьої</a:t>
            </a:r>
            <a:r>
              <a:rPr lang="ru-RU" sz="1800" dirty="0"/>
              <a:t> особи, коли </a:t>
            </a:r>
            <a:r>
              <a:rPr lang="ru-RU" sz="1800" dirty="0" err="1"/>
              <a:t>кожен</a:t>
            </a:r>
            <a:r>
              <a:rPr lang="ru-RU" sz="1800" dirty="0"/>
              <a:t> </a:t>
            </a:r>
            <a:r>
              <a:rPr lang="ru-RU" sz="1800" dirty="0" err="1"/>
              <a:t>епізод</a:t>
            </a:r>
            <a:r>
              <a:rPr lang="ru-RU" sz="1800" dirty="0"/>
              <a:t> </a:t>
            </a:r>
            <a:r>
              <a:rPr lang="ru-RU" sz="1800" dirty="0" err="1"/>
              <a:t>показують</a:t>
            </a:r>
            <a:r>
              <a:rPr lang="ru-RU" sz="1800" dirty="0"/>
              <a:t> </a:t>
            </a:r>
            <a:r>
              <a:rPr lang="ru-RU" sz="1800" dirty="0" err="1"/>
              <a:t>очима</a:t>
            </a:r>
            <a:r>
              <a:rPr lang="ru-RU" sz="1800" dirty="0"/>
              <a:t> </a:t>
            </a:r>
            <a:r>
              <a:rPr lang="ru-RU" sz="1800" dirty="0" err="1"/>
              <a:t>якогось</a:t>
            </a:r>
            <a:r>
              <a:rPr lang="ru-RU" sz="1800" dirty="0"/>
              <a:t> героя;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4</a:t>
            </a:r>
            <a:r>
              <a:rPr lang="ru-RU" sz="1800" dirty="0"/>
              <a:t>) </a:t>
            </a:r>
            <a:r>
              <a:rPr lang="ru-RU" sz="1800" dirty="0" err="1" smtClean="0"/>
              <a:t>змалювання</a:t>
            </a:r>
            <a:r>
              <a:rPr lang="ru-RU" sz="1800" dirty="0" smtClean="0"/>
              <a:t> </a:t>
            </a:r>
            <a:r>
              <a:rPr lang="ru-RU" sz="1800" dirty="0" err="1"/>
              <a:t>властивих</a:t>
            </a:r>
            <a:r>
              <a:rPr lang="ru-RU" sz="1800" dirty="0"/>
              <a:t> </a:t>
            </a:r>
            <a:r>
              <a:rPr lang="ru-RU" sz="1800" dirty="0" err="1"/>
              <a:t>людині</a:t>
            </a:r>
            <a:r>
              <a:rPr lang="ru-RU" sz="1800" dirty="0"/>
              <a:t> </a:t>
            </a:r>
            <a:r>
              <a:rPr lang="ru-RU" sz="1800" dirty="0" err="1"/>
              <a:t>жестів</a:t>
            </a:r>
            <a:r>
              <a:rPr lang="ru-RU" sz="1800" dirty="0"/>
              <a:t>, </a:t>
            </a:r>
            <a:r>
              <a:rPr lang="ru-RU" sz="1800" dirty="0" err="1"/>
              <a:t>звичок</a:t>
            </a:r>
            <a:r>
              <a:rPr lang="ru-RU" sz="1800" dirty="0"/>
              <a:t>, </a:t>
            </a:r>
            <a:r>
              <a:rPr lang="ru-RU" sz="1800" dirty="0" err="1"/>
              <a:t>манери</a:t>
            </a:r>
            <a:r>
              <a:rPr lang="ru-RU" sz="1800" dirty="0"/>
              <a:t>, характеру, </a:t>
            </a:r>
            <a:r>
              <a:rPr lang="ru-RU" sz="1800" dirty="0" err="1"/>
              <a:t>одягу</a:t>
            </a:r>
            <a:r>
              <a:rPr lang="ru-RU" sz="1800" dirty="0"/>
              <a:t>, </a:t>
            </a:r>
            <a:r>
              <a:rPr lang="ru-RU" sz="1800" dirty="0" err="1"/>
              <a:t>ставлення</a:t>
            </a:r>
            <a:r>
              <a:rPr lang="ru-RU" sz="1800" dirty="0"/>
              <a:t> до </a:t>
            </a:r>
            <a:r>
              <a:rPr lang="ru-RU" sz="1800" dirty="0" err="1"/>
              <a:t>оточуючих</a:t>
            </a:r>
            <a:r>
              <a:rPr lang="ru-RU" sz="1800" dirty="0"/>
              <a:t>, </a:t>
            </a:r>
            <a:r>
              <a:rPr lang="ru-RU" sz="1800" dirty="0" err="1"/>
              <a:t>інтер’єру</a:t>
            </a:r>
            <a:r>
              <a:rPr lang="ru-RU" sz="1800" dirty="0"/>
              <a:t> </a:t>
            </a:r>
            <a:r>
              <a:rPr lang="ru-RU" sz="1800" dirty="0" err="1"/>
              <a:t>тощо</a:t>
            </a:r>
            <a:endParaRPr lang="ru-RU" sz="1800" dirty="0"/>
          </a:p>
        </p:txBody>
      </p:sp>
      <p:sp>
        <p:nvSpPr>
          <p:cNvPr id="3" name="6-конечная звезда 2"/>
          <p:cNvSpPr/>
          <p:nvPr/>
        </p:nvSpPr>
        <p:spPr>
          <a:xfrm>
            <a:off x="143435" y="62753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96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err="1"/>
              <a:t>Дотримуватися</a:t>
            </a:r>
            <a:r>
              <a:rPr lang="ru-RU" sz="2000" dirty="0"/>
              <a:t> </a:t>
            </a:r>
            <a:r>
              <a:rPr lang="ru-RU" sz="2000" dirty="0" err="1"/>
              <a:t>усіх</a:t>
            </a:r>
            <a:r>
              <a:rPr lang="ru-RU" sz="2000" dirty="0"/>
              <a:t>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прийомів</a:t>
            </a:r>
            <a:r>
              <a:rPr lang="ru-RU" sz="2000" dirty="0"/>
              <a:t> «</a:t>
            </a:r>
            <a:r>
              <a:rPr lang="ru-RU" sz="2000" dirty="0" err="1"/>
              <a:t>новожурналіст</a:t>
            </a:r>
            <a:r>
              <a:rPr lang="ru-RU" sz="2000" dirty="0"/>
              <a:t>»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/>
              <a:t>за </a:t>
            </a:r>
            <a:r>
              <a:rPr lang="ru-RU" sz="2000" dirty="0" err="1"/>
              <a:t>єдиної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 smtClean="0"/>
              <a:t>безпосередньої</a:t>
            </a:r>
            <a:r>
              <a:rPr lang="ru-RU" sz="2000" dirty="0" smtClean="0"/>
              <a:t> </a:t>
            </a:r>
            <a:r>
              <a:rPr lang="ru-RU" sz="2000" dirty="0" err="1"/>
              <a:t>присутності</a:t>
            </a:r>
            <a:r>
              <a:rPr lang="ru-RU" sz="2000" dirty="0"/>
              <a:t> на </a:t>
            </a:r>
            <a:r>
              <a:rPr lang="ru-RU" sz="2000" dirty="0" err="1"/>
              <a:t>місці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, в самому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центрі</a:t>
            </a:r>
            <a:r>
              <a:rPr lang="ru-RU" sz="2000" dirty="0"/>
              <a:t>.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4329684" y="2204197"/>
            <a:ext cx="484632" cy="735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49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1600" dirty="0"/>
              <a:t>«</a:t>
            </a:r>
            <a:r>
              <a:rPr lang="ru-RU" sz="1600" dirty="0" err="1"/>
              <a:t>Новий</a:t>
            </a:r>
            <a:r>
              <a:rPr lang="ru-RU" sz="1600" dirty="0"/>
              <a:t> </a:t>
            </a:r>
            <a:r>
              <a:rPr lang="ru-RU" sz="1600" dirty="0" err="1"/>
              <a:t>журналізм</a:t>
            </a:r>
            <a:r>
              <a:rPr lang="ru-RU" sz="1600" dirty="0" smtClean="0"/>
              <a:t>» </a:t>
            </a:r>
            <a:r>
              <a:rPr lang="ru-RU" sz="1600" dirty="0" err="1"/>
              <a:t>називають</a:t>
            </a:r>
            <a:r>
              <a:rPr lang="ru-RU" sz="1600" dirty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</a:rPr>
              <a:t>нон-</a:t>
            </a:r>
            <a:r>
              <a:rPr lang="ru-RU" sz="1600" dirty="0" err="1" smtClean="0">
                <a:solidFill>
                  <a:schemeClr val="accent4">
                    <a:lumMod val="75000"/>
                  </a:schemeClr>
                </a:solidFill>
              </a:rPr>
              <a:t>фікшн</a:t>
            </a: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ru-RU" sz="1600" dirty="0"/>
              <a:t> </a:t>
            </a:r>
            <a:r>
              <a:rPr lang="ru-RU" sz="1600" dirty="0" err="1" smtClean="0">
                <a:solidFill>
                  <a:schemeClr val="accent6">
                    <a:lumMod val="75000"/>
                  </a:schemeClr>
                </a:solidFill>
              </a:rPr>
              <a:t>літературною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6">
                    <a:lumMod val="75000"/>
                  </a:schemeClr>
                </a:solidFill>
              </a:rPr>
              <a:t>журналістикою</a:t>
            </a:r>
            <a:r>
              <a:rPr lang="ru-RU" sz="1600" dirty="0" smtClean="0"/>
              <a:t>, </a:t>
            </a:r>
            <a:r>
              <a:rPr lang="ru-RU" sz="1600" dirty="0" err="1">
                <a:solidFill>
                  <a:srgbClr val="00B050"/>
                </a:solidFill>
              </a:rPr>
              <a:t>журналістським</a:t>
            </a:r>
            <a:r>
              <a:rPr lang="ru-RU" sz="1600" dirty="0">
                <a:solidFill>
                  <a:srgbClr val="00B050"/>
                </a:solidFill>
              </a:rPr>
              <a:t> романом</a:t>
            </a:r>
            <a:r>
              <a:rPr lang="ru-RU" sz="1600" dirty="0"/>
              <a:t>, </a:t>
            </a:r>
            <a:r>
              <a:rPr lang="ru-RU" sz="1600" dirty="0" err="1">
                <a:solidFill>
                  <a:schemeClr val="accent5"/>
                </a:solidFill>
              </a:rPr>
              <a:t>паражурналістикою</a:t>
            </a:r>
            <a:r>
              <a:rPr lang="ru-RU" sz="1600" dirty="0"/>
              <a:t>,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</a:rPr>
              <a:t>літературою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факту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tx1">
                    <a:lumMod val="50000"/>
                  </a:schemeClr>
                </a:solidFill>
              </a:rPr>
              <a:t>наративною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</a:schemeClr>
                </a:solidFill>
              </a:rPr>
              <a:t>журналістикою</a:t>
            </a:r>
            <a:r>
              <a:rPr lang="ru-RU" sz="1600" dirty="0"/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ґонзо-журналізмом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1600" dirty="0"/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Проте</a:t>
            </a:r>
            <a:r>
              <a:rPr lang="ru-RU" sz="1600" dirty="0" smtClean="0"/>
              <a:t>!!!!!!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16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слід</a:t>
            </a:r>
            <a:r>
              <a:rPr lang="ru-RU" sz="16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плутати</a:t>
            </a:r>
            <a:r>
              <a:rPr lang="ru-RU" sz="16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16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есеїстикою</a:t>
            </a:r>
            <a:r>
              <a:rPr lang="ru-RU" sz="1600" dirty="0"/>
              <a:t>: </a:t>
            </a:r>
            <a:r>
              <a:rPr lang="ru-RU" sz="1600" dirty="0" err="1"/>
              <a:t>новий</a:t>
            </a:r>
            <a:r>
              <a:rPr lang="ru-RU" sz="1600" dirty="0"/>
              <a:t> </a:t>
            </a:r>
            <a:r>
              <a:rPr lang="ru-RU" sz="1600" dirty="0" err="1"/>
              <a:t>журналізм</a:t>
            </a:r>
            <a:r>
              <a:rPr lang="ru-RU" sz="1600" dirty="0"/>
              <a:t> </a:t>
            </a:r>
            <a:r>
              <a:rPr lang="ru-RU" sz="1600" dirty="0" err="1"/>
              <a:t>оперує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фактами, </a:t>
            </a:r>
            <a:r>
              <a:rPr lang="ru-RU" sz="1600" dirty="0" err="1"/>
              <a:t>передбачає</a:t>
            </a:r>
            <a:r>
              <a:rPr lang="ru-RU" sz="1600" dirty="0"/>
              <a:t> </a:t>
            </a:r>
            <a:r>
              <a:rPr lang="ru-RU" sz="1600" dirty="0" err="1"/>
              <a:t>сюжети</a:t>
            </a:r>
            <a:r>
              <a:rPr lang="ru-RU" sz="1600" dirty="0"/>
              <a:t> й </a:t>
            </a:r>
            <a:r>
              <a:rPr lang="ru-RU" sz="1600" dirty="0" err="1"/>
              <a:t>діалоги</a:t>
            </a:r>
            <a:r>
              <a:rPr lang="ru-RU" sz="1600" dirty="0"/>
              <a:t>, </a:t>
            </a:r>
            <a:r>
              <a:rPr lang="ru-RU" sz="1600" dirty="0" err="1"/>
              <a:t>есеїстика</a:t>
            </a:r>
            <a:r>
              <a:rPr lang="ru-RU" sz="1600" dirty="0"/>
              <a:t> ж –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рефлексія</a:t>
            </a:r>
            <a:r>
              <a:rPr lang="ru-RU" sz="1600" dirty="0"/>
              <a:t> та </a:t>
            </a:r>
            <a:r>
              <a:rPr lang="ru-RU" sz="1600" dirty="0" err="1"/>
              <a:t>потік</a:t>
            </a:r>
            <a:r>
              <a:rPr lang="ru-RU" sz="1600" dirty="0"/>
              <a:t> </a:t>
            </a:r>
            <a:r>
              <a:rPr lang="ru-RU" sz="1600" dirty="0" err="1"/>
              <a:t>свідомості</a:t>
            </a:r>
            <a:r>
              <a:rPr lang="ru-RU" sz="1600" dirty="0"/>
              <a:t>»</a:t>
            </a:r>
          </a:p>
        </p:txBody>
      </p:sp>
      <p:sp>
        <p:nvSpPr>
          <p:cNvPr id="3" name="Не равно 2"/>
          <p:cNvSpPr/>
          <p:nvPr/>
        </p:nvSpPr>
        <p:spPr>
          <a:xfrm>
            <a:off x="4975412" y="2571750"/>
            <a:ext cx="914400" cy="412377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1739153" y="197224"/>
            <a:ext cx="1192306" cy="82780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3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3" y="802500"/>
            <a:ext cx="6078071" cy="3392982"/>
          </a:xfrm>
        </p:spPr>
        <p:txBody>
          <a:bodyPr/>
          <a:lstStyle/>
          <a:p>
            <a:pPr algn="just"/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/>
            </a:r>
            <a:br>
              <a:rPr lang="ru-RU" sz="1600" b="0" dirty="0" smtClean="0">
                <a:solidFill>
                  <a:srgbClr val="424242"/>
                </a:solidFill>
                <a:latin typeface="PT Serif"/>
              </a:rPr>
            </a:b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М. Титаренко: «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Чого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направду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не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вистачає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українському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нон-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фікшну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так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це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звукопису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метафорики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яка б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увиразнювала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паралельні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речі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на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кшталт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 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сьогодення-минуле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і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експериментів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. У нас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чимало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незаповнених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ніш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художнього репортажу» </a:t>
            </a:r>
            <a:br>
              <a:rPr lang="ru-RU" sz="1600" b="0" dirty="0" smtClean="0">
                <a:solidFill>
                  <a:srgbClr val="424242"/>
                </a:solidFill>
                <a:latin typeface="PT Serif"/>
              </a:rPr>
            </a:b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Але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ці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якості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можна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розвивати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в рамках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дисципліни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«Нон-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фікшн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-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комунікації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»!!!</a:t>
            </a:r>
            <a:endParaRPr lang="ru-RU" dirty="0"/>
          </a:p>
        </p:txBody>
      </p:sp>
      <p:sp>
        <p:nvSpPr>
          <p:cNvPr id="5" name="Молния 4"/>
          <p:cNvSpPr/>
          <p:nvPr/>
        </p:nvSpPr>
        <p:spPr>
          <a:xfrm>
            <a:off x="5773270" y="3110753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79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126</Words>
  <Application>Microsoft Office PowerPoint</Application>
  <PresentationFormat>Экран (16:9)</PresentationFormat>
  <Paragraphs>7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Source Code Pro</vt:lpstr>
      <vt:lpstr>PT Serif</vt:lpstr>
      <vt:lpstr>Wingdings</vt:lpstr>
      <vt:lpstr>Amatic SC</vt:lpstr>
      <vt:lpstr>Beach Day</vt:lpstr>
      <vt:lpstr>НОН-ФІКШН комунікації</vt:lpstr>
      <vt:lpstr>Правила нон-фікшн-комунікацій (перші три, їх багато ): *  Шукайте нерозкручені історії або знаходьте нові підходи до відомих тем * Рецептори репортера, спрямовані на пошук тем та ідей, у фоновому режимі мають працювати завжди.  * Професійний матеріал повинен мати щонайменше шість складових: 1) конфлікт,  2) сильну історію та фактурних героїв, 3) сюжет і драматургічну композицію, 4) ефект присутності (описи, діалоги, деталі), 5) просту, людську мову, 6) паралельну метафізичну історію </vt:lpstr>
      <vt:lpstr>Родоначальником «НЖ» вважають Тома Вулфа, який 1973 року в співавторстві з Е. Джонсоном упорядкував і видав славнозвісну антологію «нового журналізму». У ній він обґрунтував чотири основні прийоми, властиві «НЖ»:  1) вибудовування матеріалу сцена за сценою, коли оповідь швидко переходить з одного об’єкта чи епізоду на інший, без довгих історичних екскурсів;  2) ретельне відтворення мови персонажів, їхніх діалогів (діалектизми, жаргон, сленг, звуконаслідування тощо);  3) зміна точки зору, т.зв. ракурс третьої особи, коли кожен епізод показують очима якогось героя;  4) змалювання властивих людині жестів, звичок, манери, характеру, одягу, ставлення до оточуючих, інтер’єру тощо</vt:lpstr>
      <vt:lpstr>Дотримуватися усіх цих прийомів «новожурналіст» може за єдиної умови      безпосередньої присутності на місці події, в самому її центрі.</vt:lpstr>
      <vt:lpstr>«Новий журналізм» називають також  нон-фікшн, літературною журналістикою, журналістським романом, паражурналістикою, літературою факту, наративною журналістикою, ґонзо-журналізмом.  Проте!!!!!!  його не слід плутати з есеїстикою: новий журналізм оперує лише фактами, передбачає сюжети й діалоги, есеїстика ж – це рефлексія та потік свідомості»</vt:lpstr>
      <vt:lpstr> М. Титаренко: «Чого направду не вистачає українському нон-фікшну, так це звукопису, метафорики, яка б увиразнювала паралельні речі, на кшталт  сьогодення-минуле, і експериментів. У нас чимало незаповнених ніш художнього репортажу»  Але ці якості можна розвивати в рамках дисципліни «Нон-фікшн-комунікації»!!!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НОН-ФІКШН журналістика</dc:title>
  <dc:creator>1</dc:creator>
  <cp:lastModifiedBy>1</cp:lastModifiedBy>
  <cp:revision>6</cp:revision>
  <dcterms:modified xsi:type="dcterms:W3CDTF">2020-12-15T00:53:53Z</dcterms:modified>
</cp:coreProperties>
</file>