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80" r:id="rId4"/>
    <p:sldId id="284" r:id="rId5"/>
    <p:sldId id="285" r:id="rId6"/>
    <p:sldId id="292" r:id="rId7"/>
    <p:sldId id="293" r:id="rId8"/>
    <p:sldId id="295" r:id="rId9"/>
    <p:sldId id="294" r:id="rId10"/>
    <p:sldId id="28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459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1A5DED0-90F1-4D17-804F-6956429E9FDC}" type="datetimeFigureOut">
              <a:rPr lang="ru-RU" smtClean="0"/>
              <a:pPr/>
              <a:t>20.02.2024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20.02.2024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20.02.2024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20.02.2024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1A5DED0-90F1-4D17-804F-6956429E9FDC}" type="datetimeFigureOut">
              <a:rPr lang="ru-RU" smtClean="0"/>
              <a:pPr/>
              <a:t>20.02.2024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20.02.2024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20.02.2024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20.02.2024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20.02.2024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20.02.2024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20.02.2024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A5DED0-90F1-4D17-804F-6956429E9FDC}" type="datetimeFigureOut">
              <a:rPr lang="ru-RU" smtClean="0"/>
              <a:pPr/>
              <a:t>20.02.2024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z1471-14#Text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36815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3100" b="1" dirty="0" smtClean="0"/>
              <a:t>Форми організації </a:t>
            </a:r>
            <a:r>
              <a:rPr lang="uk-UA" sz="3100" b="1" dirty="0" err="1" smtClean="0"/>
              <a:t>волонтерства</a:t>
            </a:r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Лекція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435280" cy="504056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Організація діяльності індивідуальних волонтерів</a:t>
            </a: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Організація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волонтерства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неприбуткові організації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Формування команди волонтерів</a:t>
            </a:r>
          </a:p>
          <a:p>
            <a:pPr marL="0" indent="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</a:p>
          <a:p>
            <a:pPr marL="514350" indent="-514350"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Путівник з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волонтерства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Україні: законодавство, менеджмент, найкращі практики К.: 2023 / https://nssu.gov.ua/volonterstvo/analitychni-materialy </a:t>
            </a:r>
          </a:p>
          <a:p>
            <a:pPr marL="514350" indent="-514350"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Підпункт 165.1.54 пункту 165.1 статті 165 Податкового кодексу України: https://zakon.rada.gov.ua/laws/show/2755-17#Text</a:t>
            </a:r>
          </a:p>
          <a:p>
            <a:pPr marL="514350" indent="-514350"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Наказ Міністерства фінансів України від 30 жовтня 2014 року № 1089: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https://zakon.rada.gov.ua/laws/show/z1471-14#Text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175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600" dirty="0" smtClean="0"/>
              <a:t>Дякую за увагу!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61446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dirty="0" smtClean="0"/>
              <a:t>Організація індивідуальної </a:t>
            </a:r>
            <a:br>
              <a:rPr lang="uk-UA" dirty="0" smtClean="0"/>
            </a:br>
            <a:r>
              <a:rPr lang="uk-UA" dirty="0" smtClean="0"/>
              <a:t>волонтерської діяльності 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2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Індивідуальне </a:t>
            </a:r>
            <a:r>
              <a:rPr lang="uk-UA" sz="2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волонтерство</a:t>
            </a:r>
            <a:endParaRPr lang="uk-UA" sz="2400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допомога окремої людини під власну відповідальність</a:t>
            </a:r>
          </a:p>
          <a:p>
            <a:pPr algn="ctr"/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Волонтерство</a:t>
            </a:r>
            <a:r>
              <a:rPr lang="uk-UA" sz="2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ініціативні групи 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 волонтерів без створення ГО/БФ</a:t>
            </a:r>
          </a:p>
          <a:p>
            <a:pPr algn="ctr"/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Індивідуальне </a:t>
            </a:r>
            <a:r>
              <a:rPr lang="uk-UA" sz="2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волонтерство</a:t>
            </a:r>
            <a:r>
              <a:rPr lang="uk-UA" sz="2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благодійників-фізичних осіб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разі надання допомоги категоріям, визначеним у підпункті 165.1.54 пункту 165.1 ст. 165 Податкового кодексу слід зареєструватися у </a:t>
            </a: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Реєстрі волонтерів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далі – можливий збір коштів на власні карткові рахунки для певних благодійних потреб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слід документально підтвердити витрати на благодійність</a:t>
            </a:r>
          </a:p>
          <a:p>
            <a:pPr algn="just"/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195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Неприбуткові організації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етою не є одержання прибутку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прямовані на задоволення суспільних потреб/надання публічних послуг</a:t>
            </a:r>
          </a:p>
          <a:p>
            <a:pPr marL="0" indent="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Різновиди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ргани державної влади/місцевого самоврядування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ромадські організації/благодійні фонди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олітичні партії/громадські об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єднання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еприбуткові освітні заклади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творчі спілки/професійні спілки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єднання роботодавців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елігійні організації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нші юридичні особи, які відповідають ст. 133.4 Податкового кодексу 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9750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i="1" dirty="0" smtClean="0"/>
              <a:t>Переваги волонтерської діяльності через неприбуткові організації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 завдань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ормований графік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усталений режим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можливість отримати посвідчення волонтера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ожливість відшкодування окремих витрат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 бути застрахованим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більшення ресурсної бази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фект масштабу</a:t>
            </a:r>
          </a:p>
          <a:p>
            <a:pPr marL="0" indent="0" algn="ctr">
              <a:buNone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 бюрократизації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сповільнення прийняття рішень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ускладнення комунікацій </a:t>
            </a:r>
          </a:p>
          <a:p>
            <a:pPr marL="0" indent="0" algn="just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928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Алгоритм створення ГО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установчі збори (щонайменше 2 засновника)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назву/місію організації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 </a:t>
            </a:r>
            <a:r>
              <a:rPr lang="uk-UA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статуту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 пакет документів для реєстрації юридичної особи 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заяву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статут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установчих зборів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 учасників установчих зборів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 власності 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 про керівні органи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Подати документи до ЦНАП/територіального органу </a:t>
            </a:r>
            <a:r>
              <a:rPr lang="uk-UA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Мінюста</a:t>
            </a:r>
            <a:endPara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реєстрації – подати заяву про включення до Реєстру неприбуткових організацій</a:t>
            </a:r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31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dirty="0" smtClean="0"/>
              <a:t>Порядок розміщення інформації про організацію на сайті </a:t>
            </a:r>
            <a:r>
              <a:rPr lang="uk-UA" dirty="0" err="1" smtClean="0"/>
              <a:t>Нацсоцслужби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 пакет документів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заява про оприлюднення інформації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виписка/витяг з реєстру про державну реєстрацію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копія довідки територіального органу Державної податкової служби про статус неприбутковості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того, як інформація буде опублікована (3 дні з дня отримання документів) 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іноземців та осіб без громадянства можуть бути залучені як волонтери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 5 робочих днів повідомити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Нацсоцслужбу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 5 робочих днів повідомити Державну міграційну службу про припинення волонтерської діяльності іноземцем/особою без громадянства 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874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Волонтерська команда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тимчасова або постійна організаційна одиниця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спільне бачення цілей волонтерської діяльності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спільна діяльність із реалізації цих цілей 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 і навики членів команди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взаємодоповнювані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кожен член демонструє здатність до ситуативного лідерства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солідарна відповідальність</a:t>
            </a:r>
          </a:p>
          <a:p>
            <a:pPr marL="0" indent="0" algn="ctr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58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Етапи формування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омплектування/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переукомплектування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найомство/поглиблення знайомства</a:t>
            </a:r>
          </a:p>
          <a:p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Інституціоналізація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ормування командного бачення, візії спільних цілей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Позиціювання/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перепозиціювання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учасників команди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абезпечення взаємодоповнюваності та сумісності членів команди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ланування командної роботи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иконання плану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ефлексія командної роботи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Планування командної роботи з вирішення наступного завдання/реалізації наступного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21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Життєвий цикл команди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«Об’єднання» </a:t>
            </a:r>
          </a:p>
          <a:p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90%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групової ефективності забезпечує керівник групи</a:t>
            </a:r>
          </a:p>
          <a:p>
            <a:pPr marL="0" indent="0" algn="ctr">
              <a:buNone/>
            </a:pP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«Робота» </a:t>
            </a:r>
          </a:p>
          <a:p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60%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групової ефективності забезпечує керівник</a:t>
            </a:r>
          </a:p>
          <a:p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кожен член виконує визначений обсяг робіт </a:t>
            </a:r>
          </a:p>
          <a:p>
            <a:pPr marL="0" indent="0" algn="ctr">
              <a:buNone/>
            </a:pP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«Узгодження» </a:t>
            </a:r>
          </a:p>
          <a:p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збільшуються горизонтальні комунікації </a:t>
            </a:r>
          </a:p>
          <a:p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колективне прийняття рішень</a:t>
            </a:r>
          </a:p>
          <a:p>
            <a:pPr marL="0" indent="0" algn="ctr">
              <a:buNone/>
            </a:pP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«Перерозподіл» </a:t>
            </a:r>
          </a:p>
          <a:p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70%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групової ефективності забезпечує керівник. </a:t>
            </a:r>
          </a:p>
          <a:p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 рішень відбувається демократично</a:t>
            </a:r>
          </a:p>
          <a:p>
            <a:pPr marL="0" indent="0" algn="ctr">
              <a:buNone/>
            </a:pP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«Командне налаштування» </a:t>
            </a:r>
          </a:p>
          <a:p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групова ефективність забезпечується зусиллями керівника та членів групи </a:t>
            </a: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50/50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«Підвищення потенціалу» </a:t>
            </a:r>
          </a:p>
          <a:p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60%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(іноді підвищується до 80 %) групової ефективності забезпечується групою</a:t>
            </a:r>
          </a:p>
          <a:p>
            <a:pPr marL="0" indent="0" algn="ctr">
              <a:buNone/>
            </a:pP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«Розпад»</a:t>
            </a:r>
          </a:p>
          <a:p>
            <a:pPr marL="0" indent="0" algn="ctr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2816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1788</TotalTime>
  <Words>523</Words>
  <Application>Microsoft Office PowerPoint</Application>
  <PresentationFormat>Экран (4:3)</PresentationFormat>
  <Paragraphs>121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Начальная</vt:lpstr>
      <vt:lpstr>Форми організації волонтерства Лекція </vt:lpstr>
      <vt:lpstr>Організація індивідуальної  волонтерської діяльності  </vt:lpstr>
      <vt:lpstr>Неприбуткові організації</vt:lpstr>
      <vt:lpstr>Переваги волонтерської діяльності через неприбуткові організації</vt:lpstr>
      <vt:lpstr>Алгоритм створення ГО</vt:lpstr>
      <vt:lpstr>Порядок розміщення інформації про організацію на сайті Нацсоцслужби</vt:lpstr>
      <vt:lpstr>Волонтерська команда</vt:lpstr>
      <vt:lpstr>Етапи формування</vt:lpstr>
      <vt:lpstr>Життєвий цикл команди</vt:lpstr>
      <vt:lpstr>Дякую за увагу!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Соціально-управлінські технології запобігання та протидії корупції</dc:title>
  <dc:creator>userznu</dc:creator>
  <cp:lastModifiedBy>user</cp:lastModifiedBy>
  <cp:revision>167</cp:revision>
  <dcterms:created xsi:type="dcterms:W3CDTF">2017-10-25T11:02:45Z</dcterms:created>
  <dcterms:modified xsi:type="dcterms:W3CDTF">2024-02-20T12:20:33Z</dcterms:modified>
</cp:coreProperties>
</file>