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57" r:id="rId4"/>
    <p:sldId id="258" r:id="rId5"/>
    <p:sldId id="259" r:id="rId6"/>
    <p:sldId id="282" r:id="rId7"/>
    <p:sldId id="260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89" r:id="rId18"/>
    <p:sldId id="288" r:id="rId19"/>
    <p:sldId id="290" r:id="rId20"/>
    <p:sldId id="272" r:id="rId21"/>
    <p:sldId id="285" r:id="rId22"/>
    <p:sldId id="274" r:id="rId23"/>
    <p:sldId id="275" r:id="rId24"/>
    <p:sldId id="276" r:id="rId25"/>
    <p:sldId id="292" r:id="rId26"/>
    <p:sldId id="279" r:id="rId27"/>
    <p:sldId id="280" r:id="rId28"/>
    <p:sldId id="281" r:id="rId29"/>
    <p:sldId id="283" r:id="rId30"/>
    <p:sldId id="291" r:id="rId31"/>
    <p:sldId id="277" r:id="rId32"/>
    <p:sldId id="278" r:id="rId33"/>
    <p:sldId id="286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19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514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6599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065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8916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3619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0670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16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291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55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307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121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157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233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297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124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345BC-B743-450D-AA11-5C8B26C48F1E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585D3C-12E2-4B81-A6C0-7BD0C5F43B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98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yDOC\Desktop\hi_it_s_nice_to_meet_you_but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04" y="276357"/>
            <a:ext cx="6288064" cy="628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9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44945" cy="85594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Followers of </a:t>
            </a:r>
            <a:r>
              <a:rPr lang="en-US" dirty="0" smtClean="0">
                <a:solidFill>
                  <a:srgbClr val="FF0000"/>
                </a:solidFill>
              </a:rPr>
              <a:t>E. Durkheim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30400"/>
            <a:ext cx="10786785" cy="402907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Claude </a:t>
            </a:r>
            <a:r>
              <a:rPr lang="en-US" sz="2400" b="1" dirty="0" smtClean="0"/>
              <a:t>Lévi-Strauss </a:t>
            </a:r>
            <a:r>
              <a:rPr lang="en-US" sz="2400" dirty="0" smtClean="0"/>
              <a:t>							            </a:t>
            </a:r>
            <a:r>
              <a:rPr lang="en-US" sz="2400" b="1" dirty="0" smtClean="0"/>
              <a:t>Lucien </a:t>
            </a:r>
            <a:r>
              <a:rPr lang="en-US" sz="2400" b="1" dirty="0" err="1" smtClean="0"/>
              <a:t>Lévy-Bruhl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000" b="1" dirty="0"/>
              <a:t>(Nov. 28, 1908 – Oct. 30, 2009) </a:t>
            </a:r>
            <a:r>
              <a:rPr lang="en-US" sz="2000" b="1" dirty="0" smtClean="0"/>
              <a:t>                                     (Apr.10, </a:t>
            </a:r>
            <a:r>
              <a:rPr lang="en-US" sz="2000" b="1" dirty="0"/>
              <a:t>1857 </a:t>
            </a:r>
            <a:r>
              <a:rPr lang="en-US" sz="2000" b="1" dirty="0" smtClean="0"/>
              <a:t>–Mar13, 1939)</a:t>
            </a:r>
            <a:endParaRPr lang="en-US" sz="2000" b="1" dirty="0"/>
          </a:p>
          <a:p>
            <a:endParaRPr lang="uk-UA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87" y="3094161"/>
            <a:ext cx="3931976" cy="2609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338" y="2821615"/>
            <a:ext cx="2379237" cy="315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00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45570" cy="1320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L. </a:t>
            </a:r>
            <a:r>
              <a:rPr lang="en-US" dirty="0" err="1" smtClean="0">
                <a:solidFill>
                  <a:srgbClr val="FF0000"/>
                </a:solidFill>
              </a:rPr>
              <a:t>Lévy-Bruhl’s</a:t>
            </a:r>
            <a:r>
              <a:rPr lang="en-US" dirty="0" smtClean="0">
                <a:solidFill>
                  <a:srgbClr val="FF0000"/>
                </a:solidFill>
              </a:rPr>
              <a:t> contribution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90390"/>
            <a:ext cx="10936911" cy="5123144"/>
          </a:xfrm>
        </p:spPr>
        <p:txBody>
          <a:bodyPr>
            <a:noAutofit/>
          </a:bodyPr>
          <a:lstStyle/>
          <a:p>
            <a:r>
              <a:rPr lang="en-US" sz="2600" dirty="0" smtClean="0"/>
              <a:t>“</a:t>
            </a:r>
            <a:r>
              <a:rPr lang="en-US" sz="2600" i="1" dirty="0" smtClean="0"/>
              <a:t>Primitive Mentality” :</a:t>
            </a:r>
            <a:r>
              <a:rPr lang="en-US" sz="2600" dirty="0" smtClean="0"/>
              <a:t> </a:t>
            </a:r>
            <a:r>
              <a:rPr lang="en-US" sz="2600" dirty="0" smtClean="0"/>
              <a:t>concept </a:t>
            </a:r>
            <a:r>
              <a:rPr lang="en-US" sz="2600" dirty="0"/>
              <a:t>of </a:t>
            </a:r>
            <a:r>
              <a:rPr lang="en-US" sz="2600" dirty="0" smtClean="0"/>
              <a:t>“</a:t>
            </a:r>
            <a:r>
              <a:rPr lang="en-US" sz="2600" dirty="0" smtClean="0"/>
              <a:t>pre-logical thinking” </a:t>
            </a:r>
            <a:r>
              <a:rPr lang="en-US" sz="2600" dirty="0" smtClean="0"/>
              <a:t>without cause-result </a:t>
            </a:r>
            <a:r>
              <a:rPr lang="en-US" sz="2600" dirty="0"/>
              <a:t>connection</a:t>
            </a:r>
            <a:r>
              <a:rPr lang="en-US" sz="2600" dirty="0" smtClean="0"/>
              <a:t>, or difference </a:t>
            </a:r>
            <a:r>
              <a:rPr lang="en-US" sz="2600" dirty="0"/>
              <a:t>between subjective and objective. </a:t>
            </a:r>
            <a:endParaRPr lang="en-US" sz="2600" dirty="0" smtClean="0"/>
          </a:p>
          <a:p>
            <a:r>
              <a:rPr lang="en-US" sz="2600" dirty="0" smtClean="0"/>
              <a:t>Primitive </a:t>
            </a:r>
            <a:r>
              <a:rPr lang="en-US" sz="2600" dirty="0"/>
              <a:t>mentality </a:t>
            </a:r>
            <a:r>
              <a:rPr lang="en-US" sz="2600" dirty="0" smtClean="0"/>
              <a:t>doesn’t depend on experience</a:t>
            </a:r>
            <a:r>
              <a:rPr lang="en-US" sz="2600" dirty="0"/>
              <a:t>, </a:t>
            </a:r>
            <a:r>
              <a:rPr lang="en-US" sz="2600" dirty="0" smtClean="0"/>
              <a:t>doesn’t </a:t>
            </a:r>
            <a:r>
              <a:rPr lang="en-US" sz="2600" dirty="0"/>
              <a:t>differ dream from reality, objects from emotions which they </a:t>
            </a:r>
            <a:r>
              <a:rPr lang="en-US" sz="2600" dirty="0" smtClean="0"/>
              <a:t>cause, </a:t>
            </a:r>
            <a:r>
              <a:rPr lang="en-US" sz="2600" dirty="0"/>
              <a:t>oneself from the </a:t>
            </a:r>
            <a:r>
              <a:rPr lang="en-US" sz="2600" dirty="0" smtClean="0"/>
              <a:t>totem, </a:t>
            </a:r>
            <a:r>
              <a:rPr lang="en-US" sz="2600" dirty="0"/>
              <a:t>etc. </a:t>
            </a:r>
            <a:endParaRPr lang="en-US" sz="2600" dirty="0" smtClean="0"/>
          </a:p>
          <a:p>
            <a:r>
              <a:rPr lang="en-US" sz="2600" dirty="0"/>
              <a:t>N</a:t>
            </a:r>
            <a:r>
              <a:rPr lang="en-US" sz="2600" dirty="0" smtClean="0"/>
              <a:t>on-scientific primitive </a:t>
            </a:r>
            <a:r>
              <a:rPr lang="en-US" sz="2600" dirty="0"/>
              <a:t>thinking still </a:t>
            </a:r>
            <a:r>
              <a:rPr lang="en-US" sz="2600" dirty="0" smtClean="0"/>
              <a:t>remains </a:t>
            </a:r>
            <a:r>
              <a:rPr lang="en-US" sz="2600" dirty="0"/>
              <a:t>in modern </a:t>
            </a:r>
            <a:r>
              <a:rPr lang="en-US" sz="2600" dirty="0" smtClean="0"/>
              <a:t>Europeans:  in </a:t>
            </a:r>
            <a:r>
              <a:rPr lang="en-US" sz="2600" dirty="0"/>
              <a:t>religion, morality, customs, </a:t>
            </a:r>
            <a:r>
              <a:rPr lang="en-US" sz="2600" dirty="0" smtClean="0"/>
              <a:t>superstitions </a:t>
            </a:r>
            <a:r>
              <a:rPr lang="en-US" sz="2600" dirty="0" smtClean="0"/>
              <a:t>which are based </a:t>
            </a:r>
            <a:r>
              <a:rPr lang="en-US" sz="2600" dirty="0" smtClean="0"/>
              <a:t>on collective mentality.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147808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186284" cy="94362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Functionalism: main features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912" y="1534100"/>
            <a:ext cx="11168923" cy="50317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dirty="0" smtClean="0"/>
              <a:t>Described </a:t>
            </a:r>
            <a:r>
              <a:rPr lang="en-US" sz="2500" dirty="0"/>
              <a:t>different parts of a society and their relationship through the </a:t>
            </a:r>
            <a:r>
              <a:rPr lang="en-US" sz="2500" dirty="0" smtClean="0"/>
              <a:t>“organic analogy”. </a:t>
            </a:r>
          </a:p>
          <a:p>
            <a:pPr marL="0" indent="0" algn="just">
              <a:buNone/>
            </a:pPr>
            <a:r>
              <a:rPr lang="en-US" sz="2500" b="1" dirty="0" smtClean="0"/>
              <a:t>The </a:t>
            </a:r>
            <a:r>
              <a:rPr lang="en-US" sz="2500" b="1" dirty="0"/>
              <a:t>organic analogy </a:t>
            </a:r>
            <a:r>
              <a:rPr lang="en-US" sz="2500" dirty="0" smtClean="0"/>
              <a:t>compares </a:t>
            </a:r>
            <a:r>
              <a:rPr lang="en-US" sz="2500" dirty="0"/>
              <a:t>different parts of a society to the organs of a living </a:t>
            </a:r>
            <a:r>
              <a:rPr lang="en-US" sz="2500" dirty="0" smtClean="0"/>
              <a:t>organism with different functions. </a:t>
            </a:r>
          </a:p>
          <a:p>
            <a:pPr marL="0" indent="0" algn="just">
              <a:buNone/>
            </a:pPr>
            <a:r>
              <a:rPr lang="en-US" sz="2500" dirty="0"/>
              <a:t>C</a:t>
            </a:r>
            <a:r>
              <a:rPr lang="en-US" sz="2500" dirty="0" smtClean="0"/>
              <a:t>ultural </a:t>
            </a:r>
            <a:r>
              <a:rPr lang="en-US" sz="2500" dirty="0"/>
              <a:t>phenomena </a:t>
            </a:r>
            <a:r>
              <a:rPr lang="en-US" sz="2500" dirty="0"/>
              <a:t>(</a:t>
            </a:r>
            <a:r>
              <a:rPr lang="en-US" sz="2500" dirty="0" smtClean="0"/>
              <a:t>traditions</a:t>
            </a:r>
            <a:r>
              <a:rPr lang="en-US" sz="2500" dirty="0"/>
              <a:t>, rituals, </a:t>
            </a:r>
            <a:r>
              <a:rPr lang="en-US" sz="2500" dirty="0" smtClean="0"/>
              <a:t>morality) </a:t>
            </a:r>
            <a:r>
              <a:rPr lang="en-US" sz="2500" dirty="0" smtClean="0"/>
              <a:t>have the </a:t>
            </a:r>
            <a:r>
              <a:rPr lang="en-US" sz="2500" dirty="0"/>
              <a:t>key role </a:t>
            </a:r>
            <a:r>
              <a:rPr lang="en-US" sz="2500" dirty="0" smtClean="0"/>
              <a:t>because they </a:t>
            </a:r>
            <a:r>
              <a:rPr lang="en-US" sz="2500" dirty="0" smtClean="0"/>
              <a:t>regulate people’s behaviour. </a:t>
            </a:r>
          </a:p>
          <a:p>
            <a:pPr marL="0" indent="0" algn="ctr">
              <a:buNone/>
            </a:pPr>
            <a:r>
              <a:rPr lang="en-US" sz="2500" dirty="0" smtClean="0">
                <a:solidFill>
                  <a:srgbClr val="FF0000"/>
                </a:solidFill>
              </a:rPr>
              <a:t>2 versions:</a:t>
            </a:r>
          </a:p>
          <a:p>
            <a:pPr algn="just"/>
            <a:r>
              <a:rPr lang="en-US" sz="2500" dirty="0">
                <a:solidFill>
                  <a:srgbClr val="FF0000"/>
                </a:solidFill>
              </a:rPr>
              <a:t>B</a:t>
            </a:r>
            <a:r>
              <a:rPr lang="en-US" sz="2500" dirty="0" smtClean="0">
                <a:solidFill>
                  <a:srgbClr val="FF0000"/>
                </a:solidFill>
              </a:rPr>
              <a:t>io-cultural </a:t>
            </a:r>
            <a:r>
              <a:rPr lang="en-US" sz="2500" dirty="0">
                <a:solidFill>
                  <a:srgbClr val="FF0000"/>
                </a:solidFill>
              </a:rPr>
              <a:t>(or psychological) </a:t>
            </a:r>
            <a:r>
              <a:rPr lang="en-US" sz="2500" dirty="0" smtClean="0">
                <a:solidFill>
                  <a:srgbClr val="FF0000"/>
                </a:solidFill>
              </a:rPr>
              <a:t>functionalism </a:t>
            </a:r>
            <a:r>
              <a:rPr lang="en-US" sz="2500" dirty="0" smtClean="0"/>
              <a:t>(B</a:t>
            </a:r>
            <a:r>
              <a:rPr lang="en-US" sz="2500" dirty="0"/>
              <a:t>. </a:t>
            </a:r>
            <a:r>
              <a:rPr lang="en-US" sz="2500" dirty="0" smtClean="0"/>
              <a:t>Malinowski); </a:t>
            </a:r>
          </a:p>
          <a:p>
            <a:pPr algn="just"/>
            <a:r>
              <a:rPr lang="en-US" sz="2500" dirty="0" smtClean="0">
                <a:solidFill>
                  <a:srgbClr val="FF0000"/>
                </a:solidFill>
              </a:rPr>
              <a:t>Structural functionalism </a:t>
            </a:r>
            <a:r>
              <a:rPr lang="en-US" sz="2500" dirty="0" smtClean="0"/>
              <a:t>(A. R. Radcliffe-Brown).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3106725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307993" cy="9812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Bio-cultural functionalism: main features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64553"/>
            <a:ext cx="10254523" cy="5263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Social </a:t>
            </a:r>
            <a:r>
              <a:rPr lang="en-US" sz="2400" dirty="0"/>
              <a:t>institutions exist to meet </a:t>
            </a:r>
            <a:r>
              <a:rPr lang="en-US" sz="2400" dirty="0" smtClean="0"/>
              <a:t>such needs of individuals:</a:t>
            </a:r>
          </a:p>
          <a:p>
            <a:r>
              <a:rPr lang="en-US" sz="2400" dirty="0" smtClean="0"/>
              <a:t>physiological </a:t>
            </a:r>
            <a:r>
              <a:rPr lang="en-US" sz="2400" dirty="0"/>
              <a:t>needs (reproduction, food, shelter</a:t>
            </a:r>
            <a:r>
              <a:rPr lang="en-US" sz="2400" dirty="0" smtClean="0"/>
              <a:t>); </a:t>
            </a:r>
          </a:p>
          <a:p>
            <a:r>
              <a:rPr lang="en-US" sz="2400" dirty="0" smtClean="0"/>
              <a:t>cultural </a:t>
            </a:r>
            <a:r>
              <a:rPr lang="en-US" sz="2400" dirty="0" smtClean="0"/>
              <a:t>needs; </a:t>
            </a:r>
          </a:p>
          <a:p>
            <a:r>
              <a:rPr lang="en-US" sz="2400" dirty="0" smtClean="0"/>
              <a:t>basic </a:t>
            </a:r>
            <a:r>
              <a:rPr lang="en-US" sz="2400" dirty="0"/>
              <a:t>"instrumental needs" (economics, social control, education</a:t>
            </a:r>
            <a:r>
              <a:rPr lang="en-US" sz="2400" dirty="0" smtClean="0"/>
              <a:t>, </a:t>
            </a:r>
            <a:r>
              <a:rPr lang="en-US" sz="2400" dirty="0"/>
              <a:t>political organization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Like a biological organism, a society exists </a:t>
            </a:r>
            <a:r>
              <a:rPr lang="en-US" sz="2400" dirty="0" smtClean="0"/>
              <a:t>only if </a:t>
            </a:r>
            <a:r>
              <a:rPr lang="en-US" sz="2400" dirty="0" smtClean="0"/>
              <a:t>its different </a:t>
            </a:r>
            <a:r>
              <a:rPr lang="en-US" sz="2400" dirty="0" smtClean="0"/>
              <a:t>      parts co-operate </a:t>
            </a:r>
            <a:r>
              <a:rPr lang="en-US" sz="2400" dirty="0" smtClean="0"/>
              <a:t>together.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732" y="3888166"/>
            <a:ext cx="2078873" cy="27686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3542" y="4728480"/>
            <a:ext cx="3272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Bronisław</a:t>
            </a:r>
            <a:r>
              <a:rPr lang="en-US" b="1" dirty="0" smtClean="0"/>
              <a:t> Kasper Malinowski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24852" y="5087841"/>
            <a:ext cx="317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(Apr</a:t>
            </a:r>
            <a:r>
              <a:rPr lang="en-US" dirty="0"/>
              <a:t>. </a:t>
            </a:r>
            <a:r>
              <a:rPr lang="en-US" dirty="0" smtClean="0"/>
              <a:t>7, 1884 – May 16, 1942)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23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83356" cy="8809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Structural functionalism: main features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0088"/>
            <a:ext cx="10827729" cy="4595052"/>
          </a:xfrm>
        </p:spPr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ocused </a:t>
            </a:r>
            <a:r>
              <a:rPr lang="en-US" sz="2400" dirty="0"/>
              <a:t>rather on social structure </a:t>
            </a:r>
            <a:r>
              <a:rPr lang="en-US" sz="2400" dirty="0" smtClean="0"/>
              <a:t>than </a:t>
            </a:r>
            <a:r>
              <a:rPr lang="en-US" sz="2400" dirty="0"/>
              <a:t>biological needs. </a:t>
            </a:r>
            <a:endParaRPr lang="en-US" sz="2400" dirty="0" smtClean="0"/>
          </a:p>
          <a:p>
            <a:r>
              <a:rPr lang="en-US" sz="2400" dirty="0"/>
              <a:t>the </a:t>
            </a:r>
            <a:r>
              <a:rPr lang="en-US" sz="2400" dirty="0" smtClean="0"/>
              <a:t>“social” is </a:t>
            </a:r>
            <a:r>
              <a:rPr lang="en-US" sz="2400" dirty="0"/>
              <a:t>a separate "level" of reality </a:t>
            </a:r>
            <a:r>
              <a:rPr lang="en-US" sz="2400" dirty="0" smtClean="0"/>
              <a:t>different </a:t>
            </a:r>
            <a:r>
              <a:rPr lang="en-US" sz="2400" dirty="0"/>
              <a:t>from </a:t>
            </a:r>
            <a:r>
              <a:rPr lang="en-US" sz="2400" dirty="0" smtClean="0"/>
              <a:t>biological. </a:t>
            </a:r>
          </a:p>
          <a:p>
            <a:r>
              <a:rPr lang="en-US" sz="2400" dirty="0" smtClean="0"/>
              <a:t>A </a:t>
            </a:r>
            <a:r>
              <a:rPr lang="en-US" sz="2400" dirty="0" smtClean="0"/>
              <a:t>society is a system of relationships.</a:t>
            </a:r>
          </a:p>
          <a:p>
            <a:r>
              <a:rPr lang="en-US" sz="2400" dirty="0" smtClean="0"/>
              <a:t>Considered individuals not important (individuals are replaceable </a:t>
            </a:r>
            <a:r>
              <a:rPr lang="en-US" sz="2400" dirty="0"/>
              <a:t>occupants of social </a:t>
            </a:r>
            <a:r>
              <a:rPr lang="en-US" sz="2400" dirty="0" smtClean="0"/>
              <a:t>roles).</a:t>
            </a:r>
          </a:p>
          <a:p>
            <a:pPr marL="0" indent="0">
              <a:buNone/>
            </a:pPr>
            <a:r>
              <a:rPr lang="en-US" sz="2400" dirty="0" smtClean="0"/>
              <a:t>							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            </a:t>
            </a:r>
            <a:r>
              <a:rPr lang="en-US" sz="2000" b="1" dirty="0" smtClean="0"/>
              <a:t>Alfred </a:t>
            </a:r>
            <a:r>
              <a:rPr lang="en-US" sz="2000" b="1" dirty="0"/>
              <a:t>Reginald Radcliffe-Brown</a:t>
            </a:r>
            <a:endParaRPr lang="uk-UA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12425" y="4794010"/>
            <a:ext cx="335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(Jan</a:t>
            </a:r>
            <a:r>
              <a:rPr lang="en-US" dirty="0"/>
              <a:t>. </a:t>
            </a:r>
            <a:r>
              <a:rPr lang="en-US" dirty="0" smtClean="0"/>
              <a:t>17, 1881 – Oct</a:t>
            </a:r>
            <a:r>
              <a:rPr lang="en-US" dirty="0"/>
              <a:t>. </a:t>
            </a:r>
            <a:r>
              <a:rPr lang="en-US" dirty="0" smtClean="0"/>
              <a:t>24, 1955)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10" y="3945698"/>
            <a:ext cx="2139737" cy="269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6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683773" cy="13068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American school of ethnology.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Historicism: main features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437" y="1803878"/>
            <a:ext cx="10044945" cy="388077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Focused on reconstruction of </a:t>
            </a:r>
            <a:r>
              <a:rPr lang="en-US" sz="2600" dirty="0"/>
              <a:t>the histories of </a:t>
            </a:r>
            <a:r>
              <a:rPr lang="en-US" sz="2600" dirty="0" smtClean="0"/>
              <a:t>cultures; </a:t>
            </a:r>
          </a:p>
          <a:p>
            <a:r>
              <a:rPr lang="en-US" sz="2600" dirty="0" smtClean="0"/>
              <a:t>paid special attention </a:t>
            </a:r>
            <a:r>
              <a:rPr lang="en-US" sz="2600" dirty="0"/>
              <a:t>to the specific </a:t>
            </a:r>
            <a:r>
              <a:rPr lang="en-US" sz="2600" b="1" dirty="0"/>
              <a:t>context of </a:t>
            </a:r>
            <a:r>
              <a:rPr lang="en-US" sz="2600" b="1" dirty="0" smtClean="0"/>
              <a:t>culture </a:t>
            </a:r>
            <a:r>
              <a:rPr lang="en-US" sz="2600" dirty="0" smtClean="0"/>
              <a:t>(historical </a:t>
            </a:r>
            <a:r>
              <a:rPr lang="en-US" sz="2600" dirty="0"/>
              <a:t>period or geographical </a:t>
            </a:r>
            <a:r>
              <a:rPr lang="en-US" sz="2600" dirty="0" smtClean="0"/>
              <a:t>location);</a:t>
            </a:r>
          </a:p>
          <a:p>
            <a:r>
              <a:rPr lang="en-US" sz="2600" dirty="0" smtClean="0"/>
              <a:t>inspired the appearance </a:t>
            </a:r>
            <a:r>
              <a:rPr lang="en-US" sz="2600" dirty="0"/>
              <a:t>of method of </a:t>
            </a:r>
            <a:r>
              <a:rPr lang="en-US" sz="2600" dirty="0" smtClean="0"/>
              <a:t>“ethnographic mapping”.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 smtClean="0"/>
          </a:p>
          <a:p>
            <a:pPr marL="2743200" lvl="6" indent="0">
              <a:buNone/>
            </a:pPr>
            <a:r>
              <a:rPr lang="en-US" sz="2000" b="1" dirty="0" smtClean="0"/>
              <a:t>Franz </a:t>
            </a:r>
            <a:r>
              <a:rPr lang="en-US" sz="2000" b="1" dirty="0"/>
              <a:t>Uri </a:t>
            </a:r>
            <a:r>
              <a:rPr lang="en-US" sz="2000" b="1" dirty="0" smtClean="0"/>
              <a:t>Boas</a:t>
            </a:r>
          </a:p>
          <a:p>
            <a:pPr marL="2743200" lvl="6" indent="0">
              <a:buNone/>
            </a:pPr>
            <a:r>
              <a:rPr lang="en-US" sz="2000" dirty="0" smtClean="0"/>
              <a:t>(Jul. </a:t>
            </a:r>
            <a:r>
              <a:rPr lang="en-US" sz="2000" dirty="0"/>
              <a:t>9, 1858 – </a:t>
            </a:r>
            <a:r>
              <a:rPr lang="en-US" sz="2000" dirty="0" smtClean="0"/>
              <a:t>Dec. </a:t>
            </a:r>
            <a:r>
              <a:rPr lang="en-US" sz="2000" dirty="0"/>
              <a:t>21, </a:t>
            </a:r>
            <a:r>
              <a:rPr lang="en-US" sz="2000" dirty="0" smtClean="0"/>
              <a:t>1942)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35" y="3883445"/>
            <a:ext cx="2095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86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95674" cy="9311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Historicism: main features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5752"/>
            <a:ext cx="10281818" cy="4860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/>
              <a:t>Tried </a:t>
            </a:r>
            <a:r>
              <a:rPr lang="en-US" sz="2700" dirty="0"/>
              <a:t>to </a:t>
            </a:r>
            <a:r>
              <a:rPr lang="en-US" sz="2700" dirty="0" smtClean="0"/>
              <a:t>combine </a:t>
            </a:r>
            <a:r>
              <a:rPr lang="en-US" sz="2700" dirty="0"/>
              <a:t>evolutionism and </a:t>
            </a:r>
            <a:r>
              <a:rPr lang="en-US" sz="2700" dirty="0" err="1"/>
              <a:t>diffusionism</a:t>
            </a:r>
            <a:r>
              <a:rPr lang="en-US" sz="2700" dirty="0" smtClean="0"/>
              <a:t>.</a:t>
            </a:r>
          </a:p>
          <a:p>
            <a:r>
              <a:rPr lang="en-US" sz="2700" dirty="0"/>
              <a:t> </a:t>
            </a:r>
            <a:r>
              <a:rPr lang="en-US" sz="2700" dirty="0" smtClean="0"/>
              <a:t>Development </a:t>
            </a:r>
            <a:r>
              <a:rPr lang="en-US" sz="2700" dirty="0"/>
              <a:t>of humanity and its culture goes on under common laws of development (evolution). </a:t>
            </a:r>
          </a:p>
          <a:p>
            <a:r>
              <a:rPr lang="en-US" sz="2700" dirty="0" smtClean="0"/>
              <a:t>The cross-cultural </a:t>
            </a:r>
            <a:r>
              <a:rPr lang="en-US" sz="2700" dirty="0" smtClean="0"/>
              <a:t>interaction </a:t>
            </a:r>
            <a:r>
              <a:rPr lang="en-US" sz="2700" dirty="0" smtClean="0"/>
              <a:t>leads </a:t>
            </a:r>
            <a:r>
              <a:rPr lang="en-US" sz="2700" dirty="0"/>
              <a:t>to the spread of </a:t>
            </a:r>
            <a:r>
              <a:rPr lang="en-US" sz="2700" dirty="0" smtClean="0"/>
              <a:t>culture </a:t>
            </a:r>
            <a:r>
              <a:rPr lang="en-US" sz="2700" dirty="0" smtClean="0"/>
              <a:t>in </a:t>
            </a:r>
            <a:r>
              <a:rPr lang="en-US" sz="2700" dirty="0"/>
              <a:t>certain areas of </a:t>
            </a:r>
            <a:r>
              <a:rPr lang="en-US" sz="2700" dirty="0" smtClean="0"/>
              <a:t>contact (diffusion</a:t>
            </a:r>
            <a:r>
              <a:rPr lang="en-US" sz="2700" dirty="0"/>
              <a:t>). </a:t>
            </a:r>
          </a:p>
          <a:p>
            <a:r>
              <a:rPr lang="en-US" sz="2700" dirty="0" smtClean="0"/>
              <a:t>We ca</a:t>
            </a:r>
            <a:r>
              <a:rPr lang="en-US" sz="2700" dirty="0" smtClean="0"/>
              <a:t>n’t </a:t>
            </a:r>
            <a:r>
              <a:rPr lang="en-US" sz="2700" dirty="0"/>
              <a:t>use </a:t>
            </a:r>
            <a:r>
              <a:rPr lang="en-US" sz="2700" dirty="0" smtClean="0"/>
              <a:t>our</a:t>
            </a:r>
            <a:r>
              <a:rPr lang="en-US" sz="2700" dirty="0" smtClean="0"/>
              <a:t> </a:t>
            </a:r>
            <a:r>
              <a:rPr lang="en-US" sz="2700" dirty="0"/>
              <a:t>own criteria of morality </a:t>
            </a:r>
            <a:r>
              <a:rPr lang="en-US" sz="2700" dirty="0" smtClean="0"/>
              <a:t>for other </a:t>
            </a:r>
            <a:r>
              <a:rPr lang="en-US" sz="2700" dirty="0"/>
              <a:t>cultures because the criteria </a:t>
            </a:r>
            <a:r>
              <a:rPr lang="en-US" sz="2700" dirty="0" smtClean="0"/>
              <a:t>depend </a:t>
            </a:r>
            <a:r>
              <a:rPr lang="en-US" sz="2700" dirty="0"/>
              <a:t>on </a:t>
            </a:r>
            <a:r>
              <a:rPr lang="en-US" sz="2700" dirty="0" smtClean="0"/>
              <a:t>geographical </a:t>
            </a:r>
            <a:r>
              <a:rPr lang="en-US" sz="2700" dirty="0"/>
              <a:t>area and </a:t>
            </a:r>
            <a:r>
              <a:rPr lang="en-US" sz="2700" dirty="0" smtClean="0"/>
              <a:t>historical </a:t>
            </a:r>
            <a:r>
              <a:rPr lang="en-US" sz="2700" dirty="0"/>
              <a:t>period. </a:t>
            </a:r>
            <a:endParaRPr lang="uk-UA" sz="2700" dirty="0"/>
          </a:p>
        </p:txBody>
      </p:sp>
    </p:spTree>
    <p:extLst>
      <p:ext uri="{BB962C8B-B14F-4D97-AF65-F5344CB8AC3E}">
        <p14:creationId xmlns:p14="http://schemas.microsoft.com/office/powerpoint/2010/main" val="1725448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594008" cy="80584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Sapir-Whorf hypothesis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796" y="1784708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Edward Sapir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42100" y="1811126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Benjamin Lee Whorf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8471" y="2180458"/>
            <a:ext cx="349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(Jan</a:t>
            </a:r>
            <a:r>
              <a:rPr lang="en-US" dirty="0"/>
              <a:t>. 26, </a:t>
            </a:r>
            <a:r>
              <a:rPr lang="en-US" dirty="0" smtClean="0"/>
              <a:t>1884 - Feb</a:t>
            </a:r>
            <a:r>
              <a:rPr lang="en-US" dirty="0"/>
              <a:t>. 4, </a:t>
            </a:r>
            <a:r>
              <a:rPr lang="en-US" dirty="0" smtClean="0"/>
              <a:t>1939)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08" y="2649998"/>
            <a:ext cx="20955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42" y="2672270"/>
            <a:ext cx="3200701" cy="296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95999" y="2180458"/>
            <a:ext cx="3311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(Apr. </a:t>
            </a:r>
            <a:r>
              <a:rPr lang="en-US" dirty="0"/>
              <a:t>24, 1897 – </a:t>
            </a:r>
            <a:r>
              <a:rPr lang="en-US" dirty="0" smtClean="0"/>
              <a:t>Jul. </a:t>
            </a:r>
            <a:r>
              <a:rPr lang="en-US" dirty="0"/>
              <a:t>26, </a:t>
            </a:r>
            <a:r>
              <a:rPr lang="en-US" dirty="0" smtClean="0"/>
              <a:t>1941)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45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20518" cy="79331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Sapir-Whorf hypothesis: main features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65545"/>
            <a:ext cx="10182733" cy="4922729"/>
          </a:xfrm>
        </p:spPr>
        <p:txBody>
          <a:bodyPr>
            <a:normAutofit/>
          </a:bodyPr>
          <a:lstStyle/>
          <a:p>
            <a:r>
              <a:rPr lang="en-US" sz="2500" dirty="0"/>
              <a:t>emerged in American </a:t>
            </a:r>
            <a:r>
              <a:rPr lang="en-US" sz="2500" dirty="0" smtClean="0"/>
              <a:t>anthropology in early XX </a:t>
            </a:r>
            <a:r>
              <a:rPr lang="en-US" sz="2500" dirty="0"/>
              <a:t>century (1911-1936</a:t>
            </a:r>
            <a:r>
              <a:rPr lang="en-US" sz="2500" dirty="0" smtClean="0"/>
              <a:t>).</a:t>
            </a:r>
          </a:p>
          <a:p>
            <a:r>
              <a:rPr lang="en-US" sz="2500" dirty="0" smtClean="0"/>
              <a:t>The</a:t>
            </a:r>
            <a:r>
              <a:rPr lang="en-US" sz="2500" dirty="0"/>
              <a:t> </a:t>
            </a:r>
            <a:r>
              <a:rPr lang="en-US" sz="2500" dirty="0" smtClean="0"/>
              <a:t>central interest – the </a:t>
            </a:r>
            <a:r>
              <a:rPr lang="en-US" sz="2500" dirty="0"/>
              <a:t>relationship between language, </a:t>
            </a:r>
            <a:r>
              <a:rPr lang="en-US" sz="2500" dirty="0" smtClean="0"/>
              <a:t>psychology </a:t>
            </a:r>
            <a:r>
              <a:rPr lang="en-US" sz="2500" dirty="0" smtClean="0"/>
              <a:t>and culture. </a:t>
            </a:r>
          </a:p>
          <a:p>
            <a:r>
              <a:rPr lang="en-US" sz="2500" dirty="0" smtClean="0"/>
              <a:t>Is divided into </a:t>
            </a:r>
            <a:r>
              <a:rPr lang="en-US" sz="2500" dirty="0"/>
              <a:t>2</a:t>
            </a:r>
            <a:r>
              <a:rPr lang="en-US" sz="2500" dirty="0" smtClean="0"/>
              <a:t> </a:t>
            </a:r>
            <a:r>
              <a:rPr lang="en-US" sz="2500" dirty="0"/>
              <a:t>separate </a:t>
            </a:r>
            <a:r>
              <a:rPr lang="en-US" sz="2500" dirty="0" smtClean="0"/>
              <a:t>approaches:</a:t>
            </a:r>
          </a:p>
          <a:p>
            <a:r>
              <a:rPr lang="en-US" sz="2500" b="1" dirty="0"/>
              <a:t>L</a:t>
            </a:r>
            <a:r>
              <a:rPr lang="en-US" sz="2500" b="1" dirty="0" smtClean="0"/>
              <a:t>inguistic relativity</a:t>
            </a:r>
            <a:r>
              <a:rPr lang="en-US" sz="2500" dirty="0" smtClean="0"/>
              <a:t>: </a:t>
            </a:r>
            <a:r>
              <a:rPr lang="en-US" sz="2500" dirty="0" smtClean="0"/>
              <a:t>the </a:t>
            </a:r>
            <a:r>
              <a:rPr lang="en-US" sz="2500" dirty="0"/>
              <a:t>unconscious structure of language </a:t>
            </a:r>
            <a:r>
              <a:rPr lang="en-US" sz="2500" dirty="0" smtClean="0"/>
              <a:t>influenced </a:t>
            </a:r>
            <a:r>
              <a:rPr lang="en-US" sz="2500" dirty="0"/>
              <a:t>thought and culture</a:t>
            </a:r>
            <a:r>
              <a:rPr lang="en-US" sz="2500" dirty="0" smtClean="0"/>
              <a:t>.</a:t>
            </a:r>
          </a:p>
          <a:p>
            <a:r>
              <a:rPr lang="en-US" sz="2500" b="1" dirty="0" smtClean="0"/>
              <a:t>Linguistic determinism</a:t>
            </a:r>
            <a:r>
              <a:rPr lang="en-US" sz="2500" dirty="0" smtClean="0"/>
              <a:t>: </a:t>
            </a:r>
            <a:r>
              <a:rPr lang="en-US" sz="2500" dirty="0" smtClean="0"/>
              <a:t>the </a:t>
            </a:r>
            <a:r>
              <a:rPr lang="en-US" sz="2500" dirty="0"/>
              <a:t>unconscious structure </a:t>
            </a:r>
            <a:r>
              <a:rPr lang="en-US" sz="2500" dirty="0" smtClean="0"/>
              <a:t>of </a:t>
            </a:r>
            <a:r>
              <a:rPr lang="en-US" sz="2500" dirty="0"/>
              <a:t>language not only influenced thought, but determined it </a:t>
            </a:r>
            <a:r>
              <a:rPr lang="en-US" sz="2500" dirty="0" smtClean="0"/>
              <a:t>and changed people’s feeling </a:t>
            </a:r>
            <a:r>
              <a:rPr lang="en-US" sz="2500" dirty="0"/>
              <a:t>of matter, space, and </a:t>
            </a:r>
            <a:r>
              <a:rPr lang="en-US" sz="2500" dirty="0" smtClean="0"/>
              <a:t>time.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70270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96" y="1789615"/>
            <a:ext cx="6496219" cy="43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66" y="576022"/>
            <a:ext cx="959643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340" y="240509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object</a:t>
            </a:r>
            <a:endParaRPr lang="ru-RU" sz="2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693637" y="2750222"/>
            <a:ext cx="676406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693637" y="2267396"/>
            <a:ext cx="676406" cy="230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93637" y="2635922"/>
            <a:ext cx="67640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517711" y="2023325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Language 1, name 1</a:t>
            </a:r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7711" y="2482757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Language 2, name 2</a:t>
            </a:r>
            <a:endParaRPr lang="en-US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7711" y="2866755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Language 3, name 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1" y="3478334"/>
            <a:ext cx="4770385" cy="316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8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22743"/>
            <a:ext cx="10638319" cy="4613969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</a:rPr>
              <a:t>ETHNOLOGY</a:t>
            </a:r>
            <a:r>
              <a:rPr lang="en-US" sz="5000" dirty="0" smtClean="0">
                <a:solidFill>
                  <a:srgbClr val="FF0000"/>
                </a:solidFill>
              </a:rPr>
              <a:t/>
            </a:r>
            <a:br>
              <a:rPr lang="en-US" sz="5000" dirty="0" smtClean="0">
                <a:solidFill>
                  <a:srgbClr val="FF0000"/>
                </a:solidFill>
              </a:rPr>
            </a:br>
            <a:r>
              <a:rPr lang="en-US" sz="5000" dirty="0" smtClean="0">
                <a:solidFill>
                  <a:srgbClr val="FF0000"/>
                </a:solidFill>
              </a:rPr>
              <a:t>Seminar 1</a:t>
            </a:r>
            <a:r>
              <a:rPr lang="en-US" sz="5000" dirty="0">
                <a:solidFill>
                  <a:srgbClr val="FF0000"/>
                </a:solidFill>
              </a:rPr>
              <a:t/>
            </a:r>
            <a:br>
              <a:rPr lang="en-US" sz="5000" dirty="0">
                <a:solidFill>
                  <a:srgbClr val="FF0000"/>
                </a:solidFill>
              </a:rPr>
            </a:br>
            <a:r>
              <a:rPr lang="en-US" sz="5000" dirty="0" smtClean="0">
                <a:solidFill>
                  <a:srgbClr val="FF0000"/>
                </a:solidFill>
              </a:rPr>
              <a:t>Schools</a:t>
            </a:r>
            <a:r>
              <a:rPr lang="uk-UA" sz="5000" dirty="0" smtClean="0">
                <a:solidFill>
                  <a:srgbClr val="FF0000"/>
                </a:solidFill>
              </a:rPr>
              <a:t> </a:t>
            </a:r>
            <a:r>
              <a:rPr lang="en-US" sz="5000" dirty="0" smtClean="0">
                <a:solidFill>
                  <a:srgbClr val="FF0000"/>
                </a:solidFill>
              </a:rPr>
              <a:t>and branches of Ethnology.</a:t>
            </a:r>
            <a:br>
              <a:rPr lang="en-US" sz="5000" dirty="0" smtClean="0">
                <a:solidFill>
                  <a:srgbClr val="FF0000"/>
                </a:solidFill>
              </a:rPr>
            </a:br>
            <a:endParaRPr lang="uk-UA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88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604" y="609600"/>
            <a:ext cx="11360180" cy="935037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Ethnopsychological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school: representatives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31" y="2542616"/>
            <a:ext cx="2352178" cy="29174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9023" y="1703554"/>
            <a:ext cx="3342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Abram Kardiner</a:t>
            </a:r>
          </a:p>
          <a:p>
            <a:r>
              <a:rPr lang="en-US" dirty="0" smtClean="0"/>
              <a:t>(Aug</a:t>
            </a:r>
            <a:r>
              <a:rPr lang="en-US" dirty="0"/>
              <a:t>. </a:t>
            </a:r>
            <a:r>
              <a:rPr lang="en-US" dirty="0" smtClean="0"/>
              <a:t>17, 1891 – Jul</a:t>
            </a:r>
            <a:r>
              <a:rPr lang="en-US" dirty="0"/>
              <a:t>. </a:t>
            </a:r>
            <a:r>
              <a:rPr lang="en-US" dirty="0" smtClean="0"/>
              <a:t>20, 1981</a:t>
            </a:r>
            <a:r>
              <a:rPr lang="en-US" dirty="0"/>
              <a:t>)</a:t>
            </a:r>
            <a:endParaRPr lang="en-US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206" y="2542616"/>
            <a:ext cx="2336328" cy="29204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01308" y="1606781"/>
            <a:ext cx="2466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Ruth Fulton Benedict</a:t>
            </a:r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08466" y="2002934"/>
            <a:ext cx="3419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(Jun. 5, 1887 – Sept. 17, 1948)</a:t>
            </a:r>
            <a:endParaRPr lang="uk-UA" dirty="0"/>
          </a:p>
        </p:txBody>
      </p:sp>
      <p:sp>
        <p:nvSpPr>
          <p:cNvPr id="9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63500" y="-136525"/>
            <a:ext cx="2667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764088"/>
            <a:ext cx="10608617" cy="780549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Ethnopsychological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school: main features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963" y="1728592"/>
            <a:ext cx="10582069" cy="4572000"/>
          </a:xfrm>
        </p:spPr>
        <p:txBody>
          <a:bodyPr/>
          <a:lstStyle/>
          <a:p>
            <a:r>
              <a:rPr lang="en-US" sz="2600" dirty="0" smtClean="0"/>
              <a:t>Each people’s culture lies </a:t>
            </a:r>
            <a:r>
              <a:rPr lang="en-US" sz="2600" dirty="0"/>
              <a:t>in the psychological traits of the “basic” (“</a:t>
            </a:r>
            <a:r>
              <a:rPr lang="en-US" sz="2600" dirty="0" smtClean="0"/>
              <a:t>average”) </a:t>
            </a:r>
            <a:r>
              <a:rPr lang="en-US" sz="2600" dirty="0"/>
              <a:t>personality, </a:t>
            </a:r>
            <a:r>
              <a:rPr lang="en-US" sz="2600" dirty="0" smtClean="0"/>
              <a:t>studied </a:t>
            </a:r>
            <a:r>
              <a:rPr lang="en-US" sz="2600" dirty="0"/>
              <a:t>by Freudian methods. </a:t>
            </a:r>
            <a:endParaRPr lang="en-US" sz="2600" dirty="0" smtClean="0"/>
          </a:p>
          <a:p>
            <a:r>
              <a:rPr lang="en-US" sz="2600" dirty="0"/>
              <a:t>the “basic personality structure” is formed in the 1</a:t>
            </a:r>
            <a:r>
              <a:rPr lang="en-US" sz="2600" dirty="0" smtClean="0"/>
              <a:t>st </a:t>
            </a:r>
            <a:r>
              <a:rPr lang="en-US" sz="2600" dirty="0"/>
              <a:t>years of life under the influence of </a:t>
            </a:r>
            <a:r>
              <a:rPr lang="en-US" sz="2600" dirty="0" smtClean="0"/>
              <a:t>upbringing traditional </a:t>
            </a:r>
            <a:r>
              <a:rPr lang="en-US" sz="2600" dirty="0" smtClean="0"/>
              <a:t>for </a:t>
            </a:r>
            <a:r>
              <a:rPr lang="en-US" sz="2600" dirty="0"/>
              <a:t>a </a:t>
            </a:r>
            <a:r>
              <a:rPr lang="en-US" sz="2600" dirty="0" smtClean="0"/>
              <a:t>certain culture (the </a:t>
            </a:r>
            <a:r>
              <a:rPr lang="en-US" sz="2600" dirty="0"/>
              <a:t>way in which the child is fed, </a:t>
            </a:r>
            <a:r>
              <a:rPr lang="en-US" sz="2600" dirty="0" smtClean="0"/>
              <a:t>clothed </a:t>
            </a:r>
            <a:r>
              <a:rPr lang="en-US" sz="2600" dirty="0" smtClean="0"/>
              <a:t>and taught). </a:t>
            </a:r>
          </a:p>
          <a:p>
            <a:endParaRPr lang="uk-UA" dirty="0"/>
          </a:p>
        </p:txBody>
      </p:sp>
      <p:sp>
        <p:nvSpPr>
          <p:cNvPr id="9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63500" y="-136525"/>
            <a:ext cx="2667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57888" cy="70563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M. Mead’s contribution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5779"/>
            <a:ext cx="10868672" cy="3939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Distinguished </a:t>
            </a:r>
            <a:r>
              <a:rPr lang="en-US" sz="2600" dirty="0"/>
              <a:t>3</a:t>
            </a:r>
            <a:r>
              <a:rPr lang="en-US" sz="2600" dirty="0" smtClean="0"/>
              <a:t> </a:t>
            </a:r>
            <a:r>
              <a:rPr lang="en-US" sz="2600" dirty="0"/>
              <a:t>types of culture according to the </a:t>
            </a:r>
            <a:r>
              <a:rPr lang="en-US" sz="2600" dirty="0" smtClean="0"/>
              <a:t>aspects of </a:t>
            </a:r>
            <a:r>
              <a:rPr lang="en-US" sz="2600" dirty="0" smtClean="0"/>
              <a:t>childhood:</a:t>
            </a:r>
            <a:endParaRPr lang="en-US" sz="2600" dirty="0"/>
          </a:p>
          <a:p>
            <a:r>
              <a:rPr lang="en-US" sz="2600" dirty="0" smtClean="0">
                <a:solidFill>
                  <a:srgbClr val="FF0000"/>
                </a:solidFill>
              </a:rPr>
              <a:t>Post-figurative </a:t>
            </a:r>
            <a:r>
              <a:rPr lang="en-US" sz="2600" dirty="0"/>
              <a:t>– children are taught from their </a:t>
            </a:r>
            <a:r>
              <a:rPr lang="en-US" sz="2600" dirty="0" smtClean="0"/>
              <a:t>predecessors.</a:t>
            </a:r>
            <a:endParaRPr lang="en-US" sz="2600" dirty="0"/>
          </a:p>
          <a:p>
            <a:r>
              <a:rPr lang="en-US" sz="2600" dirty="0" smtClean="0">
                <a:solidFill>
                  <a:srgbClr val="FF0000"/>
                </a:solidFill>
              </a:rPr>
              <a:t>Configurative</a:t>
            </a:r>
            <a:r>
              <a:rPr lang="en-US" sz="2600" dirty="0" smtClean="0"/>
              <a:t> </a:t>
            </a:r>
            <a:r>
              <a:rPr lang="en-US" sz="2600" dirty="0"/>
              <a:t>– model of </a:t>
            </a:r>
            <a:r>
              <a:rPr lang="en-US" sz="2600" dirty="0" smtClean="0"/>
              <a:t>behaviour </a:t>
            </a:r>
            <a:r>
              <a:rPr lang="en-US" sz="2600" dirty="0"/>
              <a:t>is </a:t>
            </a:r>
            <a:r>
              <a:rPr lang="en-US" sz="2600" dirty="0" smtClean="0"/>
              <a:t>the behaviour </a:t>
            </a:r>
            <a:r>
              <a:rPr lang="en-US" sz="2600" dirty="0"/>
              <a:t>of </a:t>
            </a:r>
            <a:r>
              <a:rPr lang="en-US" sz="2600" dirty="0" smtClean="0"/>
              <a:t>contemporaries</a:t>
            </a:r>
            <a:endParaRPr lang="en-US" sz="2600" dirty="0"/>
          </a:p>
          <a:p>
            <a:r>
              <a:rPr lang="en-US" sz="2600" dirty="0" smtClean="0">
                <a:solidFill>
                  <a:srgbClr val="FF0000"/>
                </a:solidFill>
              </a:rPr>
              <a:t>Pre-figurative </a:t>
            </a:r>
            <a:r>
              <a:rPr lang="en-US" sz="2600" dirty="0"/>
              <a:t>– parents can be taught by their children (XX century</a:t>
            </a:r>
            <a:r>
              <a:rPr lang="en-US" sz="2600" dirty="0" smtClean="0"/>
              <a:t>).</a:t>
            </a:r>
            <a:r>
              <a:rPr lang="da-DK" sz="2600" dirty="0"/>
              <a:t> </a:t>
            </a:r>
            <a:r>
              <a:rPr lang="da-DK" sz="2400" dirty="0" smtClean="0"/>
              <a:t>								</a:t>
            </a:r>
          </a:p>
          <a:p>
            <a:pPr marL="2743200" lvl="6" indent="0">
              <a:buNone/>
            </a:pPr>
            <a:r>
              <a:rPr lang="da-DK" sz="2000" b="1" dirty="0"/>
              <a:t>Margaret </a:t>
            </a:r>
            <a:r>
              <a:rPr lang="da-DK" sz="2000" b="1" dirty="0" smtClean="0"/>
              <a:t>Mead</a:t>
            </a:r>
          </a:p>
          <a:p>
            <a:pPr marL="2743200" lvl="6" indent="0">
              <a:buNone/>
            </a:pPr>
            <a:r>
              <a:rPr lang="da-DK" sz="2000" dirty="0" smtClean="0"/>
              <a:t>(Dec. </a:t>
            </a:r>
            <a:r>
              <a:rPr lang="da-DK" sz="2000" dirty="0"/>
              <a:t>16, 1901 – </a:t>
            </a:r>
            <a:r>
              <a:rPr lang="da-DK" sz="2000" dirty="0" smtClean="0"/>
              <a:t>Nov. </a:t>
            </a:r>
            <a:r>
              <a:rPr lang="da-DK" sz="2000" dirty="0"/>
              <a:t>15, </a:t>
            </a:r>
            <a:r>
              <a:rPr lang="da-DK" sz="2000" dirty="0" smtClean="0"/>
              <a:t>1978)</a:t>
            </a:r>
            <a:endParaRPr lang="en-US" sz="2000" dirty="0"/>
          </a:p>
          <a:p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16" y="4194380"/>
            <a:ext cx="1962400" cy="24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20726" cy="65552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Structuralism: main features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2915"/>
            <a:ext cx="10486535" cy="5085567"/>
          </a:xfrm>
        </p:spPr>
        <p:txBody>
          <a:bodyPr>
            <a:normAutofit/>
          </a:bodyPr>
          <a:lstStyle/>
          <a:p>
            <a:r>
              <a:rPr lang="en-US" sz="2600" dirty="0"/>
              <a:t>developed </a:t>
            </a:r>
            <a:r>
              <a:rPr lang="en-US" sz="2600" dirty="0" smtClean="0"/>
              <a:t>in </a:t>
            </a:r>
            <a:r>
              <a:rPr lang="en-US" sz="2600" dirty="0"/>
              <a:t>linguistics by Ferdinand de Saussure in </a:t>
            </a:r>
            <a:r>
              <a:rPr lang="en-US" sz="2600" dirty="0" smtClean="0"/>
              <a:t>late </a:t>
            </a:r>
            <a:r>
              <a:rPr lang="en-US" sz="2600" dirty="0"/>
              <a:t>1920s-early </a:t>
            </a:r>
            <a:r>
              <a:rPr lang="en-US" sz="2600" dirty="0" smtClean="0"/>
              <a:t>1930s, influenced </a:t>
            </a:r>
            <a:r>
              <a:rPr lang="en-US" sz="2600" dirty="0"/>
              <a:t>by the schools of phenomenology and </a:t>
            </a:r>
            <a:r>
              <a:rPr lang="en-US" sz="2600" dirty="0" smtClean="0"/>
              <a:t>Gestalt psychology.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FF0000"/>
                </a:solidFill>
              </a:rPr>
              <a:t>Claude Levi-Strauss </a:t>
            </a:r>
            <a:r>
              <a:rPr lang="en-US" sz="2600" dirty="0" smtClean="0"/>
              <a:t>– </a:t>
            </a:r>
            <a:r>
              <a:rPr lang="en-US" sz="2600" dirty="0"/>
              <a:t>the founder. </a:t>
            </a:r>
            <a:endParaRPr lang="en-US" sz="2600" dirty="0" smtClean="0"/>
          </a:p>
          <a:p>
            <a:r>
              <a:rPr lang="en-US" sz="2600" dirty="0" smtClean="0"/>
              <a:t>model</a:t>
            </a:r>
            <a:r>
              <a:rPr lang="en-US" sz="2600" dirty="0" smtClean="0"/>
              <a:t>s </a:t>
            </a:r>
            <a:r>
              <a:rPr lang="en-US" sz="2600" dirty="0"/>
              <a:t>of human </a:t>
            </a:r>
            <a:r>
              <a:rPr lang="en-US" sz="2600" dirty="0" smtClean="0"/>
              <a:t>thought </a:t>
            </a:r>
            <a:r>
              <a:rPr lang="en-US" sz="2600" dirty="0"/>
              <a:t>produce the cultural categories that organize </a:t>
            </a:r>
            <a:r>
              <a:rPr lang="en-US" sz="2600" dirty="0" smtClean="0"/>
              <a:t>worldviews and function </a:t>
            </a:r>
            <a:r>
              <a:rPr lang="en-US" sz="2600" dirty="0" smtClean="0"/>
              <a:t>in </a:t>
            </a:r>
            <a:r>
              <a:rPr lang="en-US" sz="2600" dirty="0"/>
              <a:t>culture. </a:t>
            </a:r>
            <a:endParaRPr lang="en-US" sz="2600" dirty="0" smtClean="0"/>
          </a:p>
          <a:p>
            <a:r>
              <a:rPr lang="en-US" sz="2600" dirty="0" smtClean="0"/>
              <a:t>culture</a:t>
            </a:r>
            <a:r>
              <a:rPr lang="en-US" sz="2600" dirty="0"/>
              <a:t>, like language, is </a:t>
            </a:r>
            <a:r>
              <a:rPr lang="en-US" sz="2600" dirty="0" smtClean="0"/>
              <a:t>made up</a:t>
            </a:r>
            <a:r>
              <a:rPr lang="en-US" sz="2600" dirty="0" smtClean="0"/>
              <a:t> </a:t>
            </a:r>
            <a:r>
              <a:rPr lang="en-US" sz="2600" dirty="0"/>
              <a:t>of hidden rules that </a:t>
            </a:r>
            <a:r>
              <a:rPr lang="en-US" sz="2600" dirty="0" smtClean="0"/>
              <a:t>rule people’s behaviour. </a:t>
            </a:r>
            <a:endParaRPr lang="en-US" sz="2600" dirty="0"/>
          </a:p>
          <a:p>
            <a:pPr marL="0" indent="0">
              <a:buNone/>
            </a:pPr>
            <a:r>
              <a:rPr lang="en-US" dirty="0" smtClean="0"/>
              <a:t>								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2946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320519" cy="86847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Binary oppositions theory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03123"/>
            <a:ext cx="10846611" cy="4809995"/>
          </a:xfrm>
        </p:spPr>
        <p:txBody>
          <a:bodyPr>
            <a:noAutofit/>
          </a:bodyPr>
          <a:lstStyle/>
          <a:p>
            <a:r>
              <a:rPr lang="en-US" sz="2600" dirty="0" smtClean="0"/>
              <a:t>borrowed </a:t>
            </a:r>
            <a:r>
              <a:rPr lang="en-US" sz="2600" dirty="0"/>
              <a:t>from Nikolai </a:t>
            </a:r>
            <a:r>
              <a:rPr lang="en-US" sz="2600" dirty="0" err="1" smtClean="0"/>
              <a:t>Troubetzkoy</a:t>
            </a:r>
            <a:r>
              <a:rPr lang="en-US" sz="2600" dirty="0" smtClean="0"/>
              <a:t>; </a:t>
            </a:r>
          </a:p>
          <a:p>
            <a:r>
              <a:rPr lang="en-US" sz="2600" dirty="0"/>
              <a:t>the structure of human </a:t>
            </a:r>
            <a:r>
              <a:rPr lang="en-US" sz="2600" dirty="0" smtClean="0"/>
              <a:t>thought </a:t>
            </a:r>
            <a:r>
              <a:rPr lang="en-US" sz="2600" dirty="0"/>
              <a:t>is the same in all </a:t>
            </a:r>
            <a:r>
              <a:rPr lang="en-US" sz="2600" dirty="0" smtClean="0"/>
              <a:t>cultures</a:t>
            </a:r>
          </a:p>
          <a:p>
            <a:r>
              <a:rPr lang="en-US" sz="2600" dirty="0" smtClean="0"/>
              <a:t>mental </a:t>
            </a:r>
            <a:r>
              <a:rPr lang="en-US" sz="2600" dirty="0"/>
              <a:t>processes exist in the form of </a:t>
            </a:r>
            <a:r>
              <a:rPr lang="en-US" sz="2600" b="1" dirty="0"/>
              <a:t>binary oppositions </a:t>
            </a:r>
            <a:r>
              <a:rPr lang="en-US" sz="2600" b="1" dirty="0" smtClean="0"/>
              <a:t>   </a:t>
            </a:r>
            <a:r>
              <a:rPr lang="en-US" sz="2600" dirty="0" smtClean="0"/>
              <a:t>(good/bad</a:t>
            </a:r>
            <a:r>
              <a:rPr lang="en-US" sz="2600" dirty="0"/>
              <a:t>, </a:t>
            </a:r>
            <a:r>
              <a:rPr lang="en-US" sz="2600" dirty="0" smtClean="0"/>
              <a:t>safe/dangerous</a:t>
            </a:r>
            <a:r>
              <a:rPr lang="en-US" sz="2600" dirty="0"/>
              <a:t>, </a:t>
            </a:r>
            <a:r>
              <a:rPr lang="en-US" sz="2600" dirty="0" smtClean="0"/>
              <a:t>right/wrong</a:t>
            </a:r>
            <a:r>
              <a:rPr lang="en-US" sz="2600" dirty="0"/>
              <a:t>, </a:t>
            </a:r>
            <a:r>
              <a:rPr lang="en-US" sz="2600" dirty="0" smtClean="0"/>
              <a:t>hot/cold</a:t>
            </a:r>
            <a:r>
              <a:rPr lang="en-US" sz="2600" dirty="0"/>
              <a:t>, </a:t>
            </a:r>
            <a:r>
              <a:rPr lang="en-US" sz="2600" dirty="0" smtClean="0"/>
              <a:t>male/female</a:t>
            </a:r>
            <a:r>
              <a:rPr lang="en-US" sz="2600" dirty="0"/>
              <a:t>, </a:t>
            </a:r>
            <a:r>
              <a:rPr lang="en-US" sz="2600" dirty="0" smtClean="0"/>
              <a:t>culture/nature);</a:t>
            </a:r>
          </a:p>
          <a:p>
            <a:r>
              <a:rPr lang="en-US" sz="2600" dirty="0"/>
              <a:t>What makes cultures unique </a:t>
            </a:r>
            <a:r>
              <a:rPr lang="en-US" sz="2600" dirty="0" smtClean="0"/>
              <a:t>are </a:t>
            </a:r>
            <a:r>
              <a:rPr lang="en-US" sz="2600" dirty="0"/>
              <a:t>the hidden rules </a:t>
            </a:r>
            <a:r>
              <a:rPr lang="en-US" sz="2600" dirty="0" smtClean="0"/>
              <a:t>that participants </a:t>
            </a:r>
            <a:r>
              <a:rPr lang="en-US" sz="2600" dirty="0"/>
              <a:t>understand but </a:t>
            </a:r>
            <a:r>
              <a:rPr lang="en-US" sz="2600" dirty="0" smtClean="0"/>
              <a:t>can’t formulate; </a:t>
            </a:r>
            <a:r>
              <a:rPr lang="en-US" sz="2600" dirty="0" smtClean="0"/>
              <a:t>structural </a:t>
            </a:r>
            <a:r>
              <a:rPr lang="en-US" sz="2600" dirty="0"/>
              <a:t>anthropology </a:t>
            </a:r>
            <a:r>
              <a:rPr lang="en-US" sz="2600" dirty="0" smtClean="0"/>
              <a:t>has </a:t>
            </a:r>
            <a:r>
              <a:rPr lang="en-US" sz="2600" dirty="0"/>
              <a:t>to </a:t>
            </a:r>
            <a:r>
              <a:rPr lang="en-US" sz="2600" dirty="0" smtClean="0"/>
              <a:t>identifies </a:t>
            </a:r>
            <a:r>
              <a:rPr lang="en-US" sz="2600" dirty="0"/>
              <a:t>these </a:t>
            </a:r>
            <a:r>
              <a:rPr lang="en-US" sz="2600" dirty="0" smtClean="0"/>
              <a:t>rules in terms of binary oppositions.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41451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445779" cy="7682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Postmodernist </a:t>
            </a:r>
            <a:r>
              <a:rPr lang="en-US" dirty="0" smtClean="0">
                <a:solidFill>
                  <a:srgbClr val="FF0000"/>
                </a:solidFill>
              </a:rPr>
              <a:t>school of ethnology: main features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386" y="1979112"/>
            <a:ext cx="9118019" cy="4638447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600" dirty="0"/>
              <a:t>‘linguistic turn’ </a:t>
            </a:r>
            <a:r>
              <a:rPr lang="en-US" sz="2600" dirty="0" smtClean="0"/>
              <a:t>in </a:t>
            </a:r>
            <a:r>
              <a:rPr lang="en-US" sz="2600" dirty="0"/>
              <a:t>philosophy and </a:t>
            </a:r>
            <a:r>
              <a:rPr lang="en-US" sz="2600" dirty="0" smtClean="0"/>
              <a:t>social </a:t>
            </a:r>
            <a:r>
              <a:rPr lang="en-US" sz="2600" dirty="0"/>
              <a:t>sciences, mainly </a:t>
            </a:r>
            <a:r>
              <a:rPr lang="en-US" sz="2600" dirty="0" smtClean="0"/>
              <a:t>concentrated </a:t>
            </a:r>
            <a:r>
              <a:rPr lang="en-US" sz="2600" dirty="0"/>
              <a:t>on language and </a:t>
            </a:r>
            <a:r>
              <a:rPr lang="en-US" sz="2600" dirty="0" smtClean="0"/>
              <a:t>power.</a:t>
            </a:r>
          </a:p>
          <a:p>
            <a:r>
              <a:rPr lang="en-US" sz="2600" dirty="0" smtClean="0"/>
              <a:t>“The empirical world is </a:t>
            </a:r>
            <a:r>
              <a:rPr lang="en-US" sz="2600" dirty="0"/>
              <a:t>beyond our direct </a:t>
            </a:r>
            <a:r>
              <a:rPr lang="en-US" sz="2600" dirty="0" smtClean="0"/>
              <a:t>understanding”.</a:t>
            </a:r>
          </a:p>
          <a:p>
            <a:r>
              <a:rPr lang="en-US" sz="2600" dirty="0"/>
              <a:t>attacks on ethnography: there is no true objectivity, so the proper use of scientific methods is impossible (</a:t>
            </a:r>
            <a:r>
              <a:rPr lang="en-US" sz="2600" dirty="0" smtClean="0"/>
              <a:t>interpretative character </a:t>
            </a:r>
            <a:r>
              <a:rPr lang="en-US" sz="2600" dirty="0"/>
              <a:t>of fieldwork).</a:t>
            </a:r>
          </a:p>
          <a:p>
            <a:endParaRPr lang="en-US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1049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95882" cy="74321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Neo-evolutionism: main features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125" y="1465545"/>
            <a:ext cx="9157043" cy="4061799"/>
          </a:xfrm>
        </p:spPr>
        <p:txBody>
          <a:bodyPr>
            <a:normAutofit/>
          </a:bodyPr>
          <a:lstStyle/>
          <a:p>
            <a:r>
              <a:rPr lang="en-US" sz="2600" dirty="0"/>
              <a:t>emerged in the 1940s, in the </a:t>
            </a:r>
            <a:r>
              <a:rPr lang="en-US" sz="2600" dirty="0" smtClean="0"/>
              <a:t>works of </a:t>
            </a:r>
            <a:r>
              <a:rPr lang="en-US" sz="2600" dirty="0"/>
              <a:t>American anthropologists Leslie A. White and Julian H. </a:t>
            </a:r>
            <a:r>
              <a:rPr lang="en-US" sz="2600" dirty="0" smtClean="0"/>
              <a:t>Steward. </a:t>
            </a:r>
          </a:p>
          <a:p>
            <a:pPr algn="just"/>
            <a:r>
              <a:rPr lang="en-US" sz="2600" dirty="0" smtClean="0"/>
              <a:t>studie</a:t>
            </a:r>
            <a:r>
              <a:rPr lang="en-US" sz="2600" dirty="0" smtClean="0"/>
              <a:t>s </a:t>
            </a:r>
            <a:r>
              <a:rPr lang="en-US" sz="2600" dirty="0"/>
              <a:t>the relation between the long-term changes </a:t>
            </a:r>
            <a:r>
              <a:rPr lang="en-US" sz="2600" dirty="0" smtClean="0"/>
              <a:t>of </a:t>
            </a:r>
            <a:r>
              <a:rPr lang="en-US" sz="2600" dirty="0"/>
              <a:t>human culture in general and the </a:t>
            </a:r>
            <a:r>
              <a:rPr lang="en-US" sz="2600" dirty="0" smtClean="0"/>
              <a:t>short-term</a:t>
            </a:r>
            <a:r>
              <a:rPr lang="en-US" sz="2600" dirty="0"/>
              <a:t> </a:t>
            </a:r>
            <a:r>
              <a:rPr lang="en-US" sz="2600" dirty="0" smtClean="0"/>
              <a:t>local</a:t>
            </a:r>
            <a:r>
              <a:rPr lang="en-US" sz="2600" dirty="0" smtClean="0"/>
              <a:t> changes that </a:t>
            </a:r>
            <a:r>
              <a:rPr lang="en-US" sz="2600" dirty="0"/>
              <a:t>cause </a:t>
            </a:r>
            <a:r>
              <a:rPr lang="en-US" sz="2600" dirty="0" smtClean="0"/>
              <a:t>certain</a:t>
            </a:r>
            <a:r>
              <a:rPr lang="en-US" sz="2600" dirty="0" smtClean="0"/>
              <a:t> </a:t>
            </a:r>
            <a:r>
              <a:rPr lang="en-US" sz="2600" dirty="0"/>
              <a:t>cultures to differ from one </a:t>
            </a:r>
            <a:r>
              <a:rPr lang="en-US" sz="2600" dirty="0" smtClean="0"/>
              <a:t>another. </a:t>
            </a:r>
            <a:endParaRPr lang="uk-UA" sz="2600" dirty="0"/>
          </a:p>
          <a:p>
            <a:pPr algn="just"/>
            <a:r>
              <a:rPr lang="en-US" sz="2600" dirty="0" smtClean="0"/>
              <a:t>cultures </a:t>
            </a:r>
            <a:r>
              <a:rPr lang="en-US" sz="2600" dirty="0"/>
              <a:t>became more advanced as they became </a:t>
            </a:r>
            <a:r>
              <a:rPr lang="en-US" sz="2600" dirty="0" smtClean="0"/>
              <a:t>more efficient </a:t>
            </a:r>
            <a:r>
              <a:rPr lang="en-US" sz="2600" dirty="0"/>
              <a:t>at </a:t>
            </a:r>
            <a:r>
              <a:rPr lang="en-US" sz="2600" dirty="0" smtClean="0"/>
              <a:t>dealing with</a:t>
            </a:r>
            <a:r>
              <a:rPr lang="en-US" sz="2600" dirty="0" smtClean="0"/>
              <a:t> energy (with the help of technology and </a:t>
            </a:r>
            <a:r>
              <a:rPr lang="en-US" sz="2600" dirty="0" smtClean="0"/>
              <a:t>social </a:t>
            </a:r>
            <a:r>
              <a:rPr lang="en-US" sz="2600" dirty="0" smtClean="0"/>
              <a:t>organization.</a:t>
            </a:r>
            <a:endParaRPr lang="en-US" sz="2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789" y="3670757"/>
            <a:ext cx="2179528" cy="28818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13779" y="5813914"/>
            <a:ext cx="2120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Leslie Alvin White</a:t>
            </a:r>
            <a:endParaRPr lang="en-US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78894" y="6183246"/>
            <a:ext cx="334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(Jan. 19, 1900 – Mar. 31, 1975)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0536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621143" cy="89352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J. Steward’s contribution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0483"/>
            <a:ext cx="10418296" cy="3530527"/>
          </a:xfrm>
        </p:spPr>
        <p:txBody>
          <a:bodyPr>
            <a:no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ocused </a:t>
            </a:r>
            <a:r>
              <a:rPr lang="en-US" sz="2400" dirty="0"/>
              <a:t>on the parallel developments of </a:t>
            </a:r>
            <a:r>
              <a:rPr lang="en-US" sz="2400" dirty="0" smtClean="0"/>
              <a:t>ethnic</a:t>
            </a:r>
            <a:r>
              <a:rPr lang="en-US" sz="2400" dirty="0" smtClean="0"/>
              <a:t> </a:t>
            </a:r>
            <a:r>
              <a:rPr lang="en-US" sz="2400" dirty="0"/>
              <a:t>groups in similar </a:t>
            </a:r>
            <a:r>
              <a:rPr lang="en-US" sz="2400" dirty="0" smtClean="0"/>
              <a:t>condition</a:t>
            </a:r>
            <a:r>
              <a:rPr lang="en-US" sz="2400" dirty="0" smtClean="0"/>
              <a:t>s</a:t>
            </a:r>
            <a:r>
              <a:rPr lang="en-US" sz="2400" dirty="0" smtClean="0"/>
              <a:t>.</a:t>
            </a:r>
          </a:p>
          <a:p>
            <a:pPr marL="0" indent="0" algn="ctr">
              <a:buNone/>
            </a:pPr>
            <a:r>
              <a:rPr lang="en-US" sz="2400" u="sng" dirty="0"/>
              <a:t>3</a:t>
            </a:r>
            <a:r>
              <a:rPr lang="en-US" sz="2400" u="sng" dirty="0" smtClean="0"/>
              <a:t> </a:t>
            </a:r>
            <a:r>
              <a:rPr lang="en-US" sz="2400" u="sng" dirty="0"/>
              <a:t>ways in which </a:t>
            </a:r>
            <a:r>
              <a:rPr lang="en-US" sz="2400" u="sng" dirty="0" smtClean="0"/>
              <a:t>ethnological </a:t>
            </a:r>
            <a:r>
              <a:rPr lang="en-US" sz="2400" u="sng" dirty="0"/>
              <a:t>data can be </a:t>
            </a:r>
            <a:r>
              <a:rPr lang="en-US" sz="2400" u="sng" dirty="0" smtClean="0"/>
              <a:t>analyzed: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Unilinear </a:t>
            </a:r>
            <a:r>
              <a:rPr lang="en-US" sz="2400" dirty="0">
                <a:solidFill>
                  <a:schemeClr val="accent2"/>
                </a:solidFill>
              </a:rPr>
              <a:t>evolution: </a:t>
            </a:r>
            <a:r>
              <a:rPr lang="en-US" sz="2400" dirty="0" smtClean="0"/>
              <a:t>dealt </a:t>
            </a:r>
            <a:r>
              <a:rPr lang="en-US" sz="2400" dirty="0"/>
              <a:t>with particular cultures, placing them in stages of universal </a:t>
            </a:r>
            <a:r>
              <a:rPr lang="en-US" sz="2400" dirty="0" smtClean="0"/>
              <a:t>order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>
                <a:solidFill>
                  <a:schemeClr val="accent2"/>
                </a:solidFill>
              </a:rPr>
              <a:t>Multilinear evolution: </a:t>
            </a:r>
            <a:r>
              <a:rPr lang="en-US" sz="2400" dirty="0" smtClean="0"/>
              <a:t>searching limited parallels instead </a:t>
            </a:r>
            <a:r>
              <a:rPr lang="en-US" sz="2400" dirty="0"/>
              <a:t>of universals. </a:t>
            </a:r>
            <a:endParaRPr lang="uk-UA" sz="2400" dirty="0"/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Universal evolution: </a:t>
            </a:r>
            <a:r>
              <a:rPr lang="en-US" sz="2400" dirty="0" smtClean="0"/>
              <a:t>modernization </a:t>
            </a:r>
            <a:r>
              <a:rPr lang="en-US" sz="2400" dirty="0"/>
              <a:t>of </a:t>
            </a:r>
            <a:r>
              <a:rPr lang="en-US" sz="2400" dirty="0" err="1" smtClean="0"/>
              <a:t>unilinear</a:t>
            </a:r>
            <a:r>
              <a:rPr lang="en-US" sz="2400" dirty="0" smtClean="0"/>
              <a:t> </a:t>
            </a:r>
            <a:r>
              <a:rPr lang="en-US" sz="2400" dirty="0" smtClean="0"/>
              <a:t>evolution </a:t>
            </a:r>
            <a:r>
              <a:rPr lang="en-US" sz="2400" dirty="0" smtClean="0"/>
              <a:t>is </a:t>
            </a:r>
            <a:r>
              <a:rPr lang="en-US" sz="2400" dirty="0"/>
              <a:t>concerned with culture </a:t>
            </a:r>
            <a:r>
              <a:rPr lang="en-US" sz="2400" dirty="0" smtClean="0"/>
              <a:t>rather </a:t>
            </a:r>
            <a:r>
              <a:rPr lang="en-US" sz="2400" dirty="0" smtClean="0"/>
              <a:t>than </a:t>
            </a:r>
            <a:r>
              <a:rPr lang="en-US" sz="2400" dirty="0"/>
              <a:t>cultures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247" y="4466668"/>
            <a:ext cx="2986696" cy="2730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82800" y="5462673"/>
            <a:ext cx="263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Julian Haynes Steward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31651" y="5783687"/>
            <a:ext cx="327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(Jan. 31, 1902 – Feb. 6, 1972)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22786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32836" cy="100625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Marshall </a:t>
            </a:r>
            <a:r>
              <a:rPr lang="en-US" dirty="0" err="1" smtClean="0">
                <a:solidFill>
                  <a:srgbClr val="FF0000"/>
                </a:solidFill>
              </a:rPr>
              <a:t>Sahlins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Elman </a:t>
            </a:r>
            <a:r>
              <a:rPr lang="en-US" dirty="0" smtClean="0">
                <a:solidFill>
                  <a:srgbClr val="FF0000"/>
                </a:solidFill>
              </a:rPr>
              <a:t>Service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49" y="2712913"/>
            <a:ext cx="2488443" cy="25855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5249" y="1835749"/>
            <a:ext cx="2565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Marshall David </a:t>
            </a:r>
            <a:r>
              <a:rPr lang="en-US" b="1" dirty="0" err="1" smtClean="0"/>
              <a:t>Sahlins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25247" y="2158915"/>
            <a:ext cx="231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(born Dec. 27, 1930)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598" y="2528247"/>
            <a:ext cx="2128539" cy="27465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26888" y="1881916"/>
            <a:ext cx="3395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Elman Rogers Service </a:t>
            </a:r>
          </a:p>
          <a:p>
            <a:r>
              <a:rPr lang="en-US" dirty="0"/>
              <a:t>(May 18, 1915 – </a:t>
            </a:r>
            <a:r>
              <a:rPr lang="en-US" dirty="0" smtClean="0"/>
              <a:t>Nov. </a:t>
            </a:r>
            <a:r>
              <a:rPr lang="en-US" dirty="0"/>
              <a:t>14, 1996)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71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34710" cy="75573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M. </a:t>
            </a:r>
            <a:r>
              <a:rPr lang="en-US" dirty="0" err="1">
                <a:solidFill>
                  <a:srgbClr val="FF0000"/>
                </a:solidFill>
              </a:rPr>
              <a:t>Sahlins</a:t>
            </a:r>
            <a:r>
              <a:rPr lang="en-US" dirty="0">
                <a:solidFill>
                  <a:srgbClr val="FF0000"/>
                </a:solidFill>
              </a:rPr>
              <a:t>’ and </a:t>
            </a:r>
            <a:r>
              <a:rPr lang="en-US" dirty="0" smtClean="0">
                <a:solidFill>
                  <a:srgbClr val="FF0000"/>
                </a:solidFill>
              </a:rPr>
              <a:t>E. </a:t>
            </a:r>
            <a:r>
              <a:rPr lang="en-US" dirty="0">
                <a:solidFill>
                  <a:srgbClr val="FF0000"/>
                </a:solidFill>
              </a:rPr>
              <a:t>Service’s ideas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741118"/>
            <a:ext cx="10583565" cy="47223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Combined White’s </a:t>
            </a:r>
            <a:r>
              <a:rPr lang="en-US" sz="2800" dirty="0"/>
              <a:t>and Steward's views by recognizing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u="sng" dirty="0" smtClean="0"/>
              <a:t>2 </a:t>
            </a:r>
            <a:r>
              <a:rPr lang="en-US" sz="2800" u="sng" dirty="0"/>
              <a:t>kinds of evolution: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Specific Evolution </a:t>
            </a:r>
            <a:r>
              <a:rPr lang="en-US" sz="2800" dirty="0" smtClean="0">
                <a:solidFill>
                  <a:schemeClr val="accent2"/>
                </a:solidFill>
              </a:rPr>
              <a:t>– </a:t>
            </a:r>
            <a:r>
              <a:rPr lang="en-US" sz="2800" dirty="0" smtClean="0"/>
              <a:t>particular changes of </a:t>
            </a:r>
            <a:r>
              <a:rPr lang="en-US" sz="2800" dirty="0"/>
              <a:t>a </a:t>
            </a:r>
            <a:r>
              <a:rPr lang="en-US" sz="2800" dirty="0" smtClean="0"/>
              <a:t>certain </a:t>
            </a:r>
            <a:r>
              <a:rPr lang="en-US" sz="2800" dirty="0"/>
              <a:t>society in a given environment.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General </a:t>
            </a:r>
            <a:r>
              <a:rPr lang="en-US" sz="2800" dirty="0" smtClean="0">
                <a:solidFill>
                  <a:schemeClr val="accent2"/>
                </a:solidFill>
              </a:rPr>
              <a:t>Evolution – </a:t>
            </a:r>
            <a:r>
              <a:rPr lang="en-US" sz="2800" dirty="0" smtClean="0"/>
              <a:t>general </a:t>
            </a:r>
            <a:r>
              <a:rPr lang="en-US" sz="2800" dirty="0"/>
              <a:t>progress of human society in which higher forms arise and </a:t>
            </a:r>
            <a:r>
              <a:rPr lang="en-US" sz="2800" dirty="0" smtClean="0"/>
              <a:t>dominate </a:t>
            </a:r>
            <a:r>
              <a:rPr lang="en-US" sz="2800" dirty="0"/>
              <a:t>lower forms.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60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71039" cy="81836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Evolutionism: representatives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835" y="3177532"/>
            <a:ext cx="2675903" cy="3489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596" y="2228484"/>
            <a:ext cx="2128971" cy="28395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50596" y="1377720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Lewis Henry Morgan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69151" y="1747052"/>
            <a:ext cx="3390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(Nov. 21, 1818 – Dec. 17, 1881)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6866" y="2406218"/>
            <a:ext cx="249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Edward Burnett Tylor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91979" y="2808200"/>
            <a:ext cx="306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(Oct. 2, 1832 –Jan. 2, 1917)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68398" y="2808200"/>
            <a:ext cx="323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(Apr.</a:t>
            </a:r>
            <a:r>
              <a:rPr lang="da-DK" dirty="0"/>
              <a:t> </a:t>
            </a:r>
            <a:r>
              <a:rPr lang="da-DK" dirty="0" smtClean="0"/>
              <a:t>27, 1820 – Dec.</a:t>
            </a:r>
            <a:r>
              <a:rPr lang="da-DK" dirty="0"/>
              <a:t> </a:t>
            </a:r>
            <a:r>
              <a:rPr lang="da-DK" dirty="0" smtClean="0"/>
              <a:t>8, 1903)</a:t>
            </a:r>
            <a:endParaRPr lang="ru-RU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576" y="3328481"/>
            <a:ext cx="2141653" cy="26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299820" y="2391322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Herbert Spencer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0" y="2391322"/>
            <a:ext cx="22002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64752" y="1562386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Charles Robert Darwin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6679" y="1931718"/>
            <a:ext cx="3342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(Feb. 12, 1809 </a:t>
            </a:r>
            <a:r>
              <a:rPr lang="da-DK" dirty="0" smtClean="0"/>
              <a:t>– Apr</a:t>
            </a:r>
            <a:r>
              <a:rPr lang="da-DK" dirty="0"/>
              <a:t>. 19, 1882)</a:t>
            </a:r>
          </a:p>
        </p:txBody>
      </p:sp>
    </p:spTree>
    <p:extLst>
      <p:ext uri="{BB962C8B-B14F-4D97-AF65-F5344CB8AC3E}">
        <p14:creationId xmlns:p14="http://schemas.microsoft.com/office/powerpoint/2010/main" val="11650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31795" cy="70563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Theory of </a:t>
            </a:r>
            <a:r>
              <a:rPr lang="en-US" dirty="0" err="1" smtClean="0">
                <a:solidFill>
                  <a:srgbClr val="FF0000"/>
                </a:solidFill>
              </a:rPr>
              <a:t>ethnogenesis</a:t>
            </a:r>
            <a:r>
              <a:rPr lang="en-US" dirty="0" smtClean="0">
                <a:solidFill>
                  <a:srgbClr val="FF0000"/>
                </a:solidFill>
              </a:rPr>
              <a:t>: main features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85" y="1565753"/>
            <a:ext cx="10509337" cy="4784943"/>
          </a:xfrm>
        </p:spPr>
        <p:txBody>
          <a:bodyPr>
            <a:normAutofit/>
          </a:bodyPr>
          <a:lstStyle/>
          <a:p>
            <a:r>
              <a:rPr lang="en-US" sz="2500" dirty="0"/>
              <a:t>E</a:t>
            </a:r>
            <a:r>
              <a:rPr lang="en-US" sz="2500" dirty="0" smtClean="0"/>
              <a:t>very </a:t>
            </a:r>
            <a:r>
              <a:rPr lang="en-US" sz="2500" dirty="0"/>
              <a:t>ethnic group passes through the same </a:t>
            </a:r>
            <a:r>
              <a:rPr lang="en-US" sz="2500" dirty="0" smtClean="0"/>
              <a:t>stages of development: </a:t>
            </a:r>
            <a:r>
              <a:rPr lang="en-US" sz="2500" dirty="0"/>
              <a:t>birth, development, climax, inertia, </a:t>
            </a:r>
            <a:r>
              <a:rPr lang="en-US" sz="2500" dirty="0" smtClean="0"/>
              <a:t>downsizing, </a:t>
            </a:r>
            <a:r>
              <a:rPr lang="en-US" sz="2500" dirty="0"/>
              <a:t>and memorial. </a:t>
            </a:r>
            <a:r>
              <a:rPr lang="en-US" sz="2500" dirty="0" smtClean="0"/>
              <a:t>           </a:t>
            </a:r>
            <a:endParaRPr lang="en-US" sz="2500" dirty="0" smtClean="0"/>
          </a:p>
          <a:p>
            <a:r>
              <a:rPr lang="en-US" sz="2500" dirty="0"/>
              <a:t>To describe the </a:t>
            </a:r>
            <a:r>
              <a:rPr lang="en-US" sz="2500" dirty="0" smtClean="0"/>
              <a:t>evolution </a:t>
            </a:r>
            <a:r>
              <a:rPr lang="en-US" sz="2500" dirty="0"/>
              <a:t>of ethnic </a:t>
            </a:r>
            <a:r>
              <a:rPr lang="en-US" sz="2500" dirty="0" smtClean="0"/>
              <a:t>groups </a:t>
            </a:r>
            <a:r>
              <a:rPr lang="en-US" sz="2500" dirty="0"/>
              <a:t>introduced the concept "</a:t>
            </a:r>
            <a:r>
              <a:rPr lang="en-US" sz="2500" dirty="0" err="1"/>
              <a:t>passionarity</a:t>
            </a:r>
            <a:r>
              <a:rPr lang="en-US" sz="2500" dirty="0"/>
              <a:t>“ - the level of activity higher than typical for an ethnic </a:t>
            </a:r>
            <a:r>
              <a:rPr lang="en-US" sz="2500" dirty="0" smtClean="0"/>
              <a:t>group </a:t>
            </a:r>
            <a:r>
              <a:rPr lang="en-US" sz="2500" dirty="0"/>
              <a:t>and for their </a:t>
            </a:r>
            <a:r>
              <a:rPr lang="en-US" sz="2500" dirty="0" smtClean="0"/>
              <a:t>leaders </a:t>
            </a:r>
            <a:r>
              <a:rPr lang="en-US" sz="2500" dirty="0"/>
              <a:t>at some moment of time. </a:t>
            </a:r>
          </a:p>
          <a:p>
            <a:r>
              <a:rPr lang="en-US" sz="2500" dirty="0" smtClean="0"/>
              <a:t>W</a:t>
            </a:r>
            <a:r>
              <a:rPr lang="en-US" sz="2500" dirty="0" smtClean="0"/>
              <a:t>hen </a:t>
            </a:r>
            <a:r>
              <a:rPr lang="en-US" sz="2500" dirty="0"/>
              <a:t>the national </a:t>
            </a:r>
            <a:r>
              <a:rPr lang="en-US" sz="2500" dirty="0" err="1" smtClean="0"/>
              <a:t>passionarity</a:t>
            </a:r>
            <a:r>
              <a:rPr lang="en-US" sz="2500" dirty="0" smtClean="0"/>
              <a:t> reaches </a:t>
            </a:r>
            <a:r>
              <a:rPr lang="en-US" sz="2500" dirty="0"/>
              <a:t>its </a:t>
            </a:r>
            <a:r>
              <a:rPr lang="en-US" sz="2500" dirty="0" smtClean="0"/>
              <a:t>maximum, great </a:t>
            </a:r>
            <a:r>
              <a:rPr lang="en-US" sz="2500" dirty="0"/>
              <a:t>conquests </a:t>
            </a:r>
            <a:r>
              <a:rPr lang="en-US" sz="2500" dirty="0" smtClean="0"/>
              <a:t>and radical changes are </a:t>
            </a:r>
            <a:r>
              <a:rPr lang="en-US" sz="2500" dirty="0"/>
              <a:t>made.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69707" y="5486493"/>
            <a:ext cx="3188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(Oct.</a:t>
            </a:r>
            <a:r>
              <a:rPr lang="en-US" dirty="0"/>
              <a:t> </a:t>
            </a:r>
            <a:r>
              <a:rPr lang="en-US" dirty="0" smtClean="0"/>
              <a:t>1, 1912 –Jun.</a:t>
            </a:r>
            <a:r>
              <a:rPr lang="en-US" dirty="0"/>
              <a:t> </a:t>
            </a:r>
            <a:r>
              <a:rPr lang="en-US" dirty="0" smtClean="0"/>
              <a:t>15, 1992)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73130" y="5117161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Lev </a:t>
            </a:r>
            <a:r>
              <a:rPr lang="en-US" b="1" dirty="0" err="1"/>
              <a:t>Gumilyov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971" y="4228383"/>
            <a:ext cx="1858027" cy="265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994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96091" cy="81836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Cultural </a:t>
            </a:r>
            <a:r>
              <a:rPr lang="en-US" dirty="0" smtClean="0">
                <a:solidFill>
                  <a:srgbClr val="FF0000"/>
                </a:solidFill>
              </a:rPr>
              <a:t>relativism: main features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445" y="1580214"/>
            <a:ext cx="10671396" cy="51356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should</a:t>
            </a:r>
            <a:r>
              <a:rPr lang="en-US" sz="2400" dirty="0" smtClean="0"/>
              <a:t> </a:t>
            </a:r>
            <a:r>
              <a:rPr lang="en-US" sz="2400" dirty="0" smtClean="0"/>
              <a:t>understand a culture on its own terms and not </a:t>
            </a:r>
            <a:r>
              <a:rPr lang="en-US" sz="2400" dirty="0" smtClean="0"/>
              <a:t>make </a:t>
            </a:r>
            <a:r>
              <a:rPr lang="en-US" sz="2400" dirty="0" smtClean="0"/>
              <a:t>judgments </a:t>
            </a:r>
            <a:r>
              <a:rPr lang="en-US" sz="2400" dirty="0" smtClean="0"/>
              <a:t>by</a:t>
            </a:r>
            <a:r>
              <a:rPr lang="en-US" sz="2400" dirty="0" smtClean="0"/>
              <a:t> </a:t>
            </a:r>
            <a:r>
              <a:rPr lang="en-US" sz="2400" dirty="0" smtClean="0"/>
              <a:t>standards of </a:t>
            </a:r>
            <a:r>
              <a:rPr lang="en-US" sz="2400" dirty="0" smtClean="0"/>
              <a:t>our </a:t>
            </a:r>
            <a:r>
              <a:rPr lang="en-US" sz="2400" dirty="0" smtClean="0"/>
              <a:t>own culture. </a:t>
            </a:r>
          </a:p>
          <a:p>
            <a:r>
              <a:rPr lang="en-US" sz="2400" dirty="0" smtClean="0"/>
              <a:t>The history </a:t>
            </a:r>
            <a:r>
              <a:rPr lang="en-US" sz="2400" dirty="0" smtClean="0"/>
              <a:t>of mankind is a sum of separately developing cultures.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riticized </a:t>
            </a:r>
            <a:r>
              <a:rPr lang="en-US" sz="2400" dirty="0" smtClean="0"/>
              <a:t>racist theory and theories of geographical and economic determinism.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nculturation </a:t>
            </a:r>
            <a:r>
              <a:rPr lang="en-US" sz="2400" dirty="0" smtClean="0"/>
              <a:t>- absorbing characteristics and norms of a culture by a person, another culture, etc.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ocialization</a:t>
            </a:r>
            <a:r>
              <a:rPr lang="en-US" sz="2400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smtClean="0"/>
              <a:t>a child’s obtaining </a:t>
            </a:r>
            <a:r>
              <a:rPr lang="en-US" sz="2400" dirty="0" smtClean="0"/>
              <a:t>of social way of life. 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061" y="4273309"/>
            <a:ext cx="3498937" cy="23908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87460" y="5738080"/>
            <a:ext cx="4713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Melville Jean Herskovits </a:t>
            </a:r>
          </a:p>
          <a:p>
            <a:r>
              <a:rPr lang="en-US" dirty="0" smtClean="0"/>
              <a:t>(Sept. 10, 1895 – Feb. 25, 1963)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841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95674" cy="8809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Two categories </a:t>
            </a:r>
            <a:r>
              <a:rPr lang="en-US" dirty="0">
                <a:solidFill>
                  <a:srgbClr val="FF0000"/>
                </a:solidFill>
              </a:rPr>
              <a:t>of cultural relativism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5753"/>
            <a:ext cx="10732194" cy="43846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Absolute</a:t>
            </a:r>
            <a:r>
              <a:rPr lang="en-US" sz="2800" dirty="0"/>
              <a:t>: Everything that happens </a:t>
            </a:r>
            <a:r>
              <a:rPr lang="en-US" sz="2800" dirty="0" smtClean="0"/>
              <a:t>in </a:t>
            </a:r>
            <a:r>
              <a:rPr lang="en-US" sz="2800" dirty="0"/>
              <a:t>a culture </a:t>
            </a:r>
            <a:r>
              <a:rPr lang="en-US" sz="2800" dirty="0"/>
              <a:t>is their own </a:t>
            </a:r>
            <a:r>
              <a:rPr lang="en-US" sz="2800" dirty="0" smtClean="0"/>
              <a:t>concern and should </a:t>
            </a:r>
            <a:r>
              <a:rPr lang="en-US" sz="2800" dirty="0"/>
              <a:t>not be </a:t>
            </a:r>
            <a:r>
              <a:rPr lang="en-US" sz="2800" dirty="0" smtClean="0"/>
              <a:t>criticized </a:t>
            </a:r>
            <a:r>
              <a:rPr lang="en-US" sz="2800" dirty="0"/>
              <a:t>by </a:t>
            </a:r>
            <a:r>
              <a:rPr lang="en-US" sz="2800" dirty="0" smtClean="0"/>
              <a:t>outsiders.</a:t>
            </a:r>
          </a:p>
          <a:p>
            <a:r>
              <a:rPr lang="en-US" sz="2800" dirty="0" smtClean="0"/>
              <a:t>(The </a:t>
            </a:r>
            <a:r>
              <a:rPr lang="en-US" sz="2800" dirty="0"/>
              <a:t>extreme example of absolute cultural relativism </a:t>
            </a:r>
            <a:r>
              <a:rPr lang="en-US" sz="2800" dirty="0" smtClean="0"/>
              <a:t>is </a:t>
            </a:r>
            <a:r>
              <a:rPr lang="en-US" sz="2800" dirty="0"/>
              <a:t>the Nazi </a:t>
            </a:r>
            <a:r>
              <a:rPr lang="en-US" sz="2800" dirty="0" smtClean="0"/>
              <a:t>party </a:t>
            </a:r>
            <a:r>
              <a:rPr lang="en-US" sz="2800" dirty="0"/>
              <a:t>justifying the </a:t>
            </a:r>
            <a:r>
              <a:rPr lang="en-US" sz="2800" dirty="0" smtClean="0"/>
              <a:t>Holocaust).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Critical</a:t>
            </a:r>
            <a:r>
              <a:rPr lang="en-US" sz="2800" dirty="0"/>
              <a:t>: </a:t>
            </a:r>
            <a:r>
              <a:rPr lang="en-US" sz="2800" dirty="0" smtClean="0"/>
              <a:t>Put</a:t>
            </a:r>
            <a:r>
              <a:rPr lang="en-US" sz="2800" dirty="0" smtClean="0"/>
              <a:t>s </a:t>
            </a:r>
            <a:r>
              <a:rPr lang="en-US" sz="2800" dirty="0"/>
              <a:t>questions about cultural practices </a:t>
            </a:r>
            <a:r>
              <a:rPr lang="en-US" sz="2800" dirty="0" smtClean="0"/>
              <a:t>(who </a:t>
            </a:r>
            <a:r>
              <a:rPr lang="en-US" sz="2800" dirty="0"/>
              <a:t>is accepting them and </a:t>
            </a:r>
            <a:r>
              <a:rPr lang="en-US" sz="2800" dirty="0" smtClean="0"/>
              <a:t>why). </a:t>
            </a:r>
          </a:p>
          <a:p>
            <a:r>
              <a:rPr lang="en-US" sz="2800" dirty="0"/>
              <a:t>The idea of beauty differs from culture to culture.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714528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652" y="935277"/>
            <a:ext cx="10157680" cy="12567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THANK YOU FOR PARTICIPATION </a:t>
            </a:r>
            <a:br>
              <a:rPr lang="en-US" sz="4400" dirty="0" smtClean="0"/>
            </a:br>
            <a:r>
              <a:rPr lang="en-US" sz="4400" dirty="0" smtClean="0"/>
              <a:t>AND CONTRIBUTION!!!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ru-RU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06" y="2716545"/>
            <a:ext cx="5336015" cy="377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1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20310" cy="66805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Evolutionism: main features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52603"/>
            <a:ext cx="10520934" cy="5489391"/>
          </a:xfrm>
        </p:spPr>
        <p:txBody>
          <a:bodyPr>
            <a:normAutofit/>
          </a:bodyPr>
          <a:lstStyle/>
          <a:p>
            <a:r>
              <a:rPr lang="en-US" sz="2900" dirty="0" smtClean="0"/>
              <a:t>based </a:t>
            </a:r>
            <a:r>
              <a:rPr lang="en-US" sz="2900" dirty="0" smtClean="0"/>
              <a:t>on Darwin’s theory of biological evolution;</a:t>
            </a:r>
          </a:p>
          <a:p>
            <a:r>
              <a:rPr lang="en-US" sz="2900" dirty="0" smtClean="0"/>
              <a:t>E. B. Tylor: </a:t>
            </a:r>
            <a:r>
              <a:rPr lang="en-US" sz="2900" b="1" dirty="0" smtClean="0"/>
              <a:t>culture</a:t>
            </a:r>
            <a:r>
              <a:rPr lang="en-US" sz="2900" dirty="0" smtClean="0"/>
              <a:t> is the complex </a:t>
            </a:r>
            <a:r>
              <a:rPr lang="en-US" sz="2900" dirty="0" smtClean="0"/>
              <a:t>of</a:t>
            </a:r>
            <a:r>
              <a:rPr lang="en-US" sz="2900" dirty="0" smtClean="0"/>
              <a:t> </a:t>
            </a:r>
            <a:r>
              <a:rPr lang="en-US" sz="2900" dirty="0" smtClean="0"/>
              <a:t>knowledge, beliefs, arts, morals, laws, </a:t>
            </a:r>
            <a:r>
              <a:rPr lang="en-US" sz="2900" dirty="0" smtClean="0"/>
              <a:t>customs, and </a:t>
            </a:r>
            <a:r>
              <a:rPr lang="en-US" sz="2900" dirty="0" smtClean="0"/>
              <a:t>other habits </a:t>
            </a:r>
            <a:r>
              <a:rPr lang="en-US" sz="2900" dirty="0" smtClean="0"/>
              <a:t>receiv</a:t>
            </a:r>
            <a:r>
              <a:rPr lang="en-US" sz="2900" dirty="0" smtClean="0"/>
              <a:t>ed </a:t>
            </a:r>
            <a:r>
              <a:rPr lang="en-US" sz="2900" dirty="0" smtClean="0"/>
              <a:t>by a human as a member of society;</a:t>
            </a:r>
          </a:p>
          <a:p>
            <a:r>
              <a:rPr lang="en-US" sz="2900" dirty="0" smtClean="0"/>
              <a:t>culture develops </a:t>
            </a:r>
            <a:r>
              <a:rPr lang="en-US" sz="2900" dirty="0"/>
              <a:t>from the simple to the </a:t>
            </a:r>
            <a:r>
              <a:rPr lang="en-US" sz="2900" dirty="0" smtClean="0"/>
              <a:t>complex;</a:t>
            </a:r>
          </a:p>
          <a:p>
            <a:r>
              <a:rPr lang="en-US" sz="2900" dirty="0"/>
              <a:t>all societies </a:t>
            </a:r>
            <a:r>
              <a:rPr lang="en-US" sz="2900" dirty="0" smtClean="0"/>
              <a:t>pass </a:t>
            </a:r>
            <a:r>
              <a:rPr lang="en-US" sz="2900" dirty="0"/>
              <a:t>through </a:t>
            </a:r>
            <a:r>
              <a:rPr lang="en-US" sz="2900" dirty="0" smtClean="0"/>
              <a:t>3 </a:t>
            </a:r>
            <a:r>
              <a:rPr lang="en-US" sz="2900" dirty="0"/>
              <a:t>stages of development: from savagery </a:t>
            </a:r>
            <a:r>
              <a:rPr lang="en-US" sz="2900" dirty="0" smtClean="0"/>
              <a:t>- through barbarism - </a:t>
            </a:r>
            <a:r>
              <a:rPr lang="en-US" sz="2900" dirty="0"/>
              <a:t>to </a:t>
            </a:r>
            <a:r>
              <a:rPr lang="en-US" sz="2900" dirty="0" smtClean="0"/>
              <a:t>civilization;</a:t>
            </a:r>
          </a:p>
          <a:p>
            <a:r>
              <a:rPr lang="en-US" sz="2900" dirty="0"/>
              <a:t>parallel evolutionary processes in different </a:t>
            </a:r>
            <a:r>
              <a:rPr lang="en-US" sz="2900" dirty="0" smtClean="0"/>
              <a:t>cultures are explained by psychic </a:t>
            </a:r>
            <a:r>
              <a:rPr lang="en-US" sz="2900" dirty="0"/>
              <a:t>unity among all </a:t>
            </a:r>
            <a:r>
              <a:rPr lang="en-US" sz="2900" dirty="0" smtClean="0"/>
              <a:t>peoples;</a:t>
            </a:r>
          </a:p>
          <a:p>
            <a:r>
              <a:rPr lang="en-US" sz="2900" dirty="0" smtClean="0"/>
              <a:t>6 stages of family evolution (according to L. H. Morgan).</a:t>
            </a:r>
          </a:p>
        </p:txBody>
      </p:sp>
    </p:spTree>
    <p:extLst>
      <p:ext uri="{BB962C8B-B14F-4D97-AF65-F5344CB8AC3E}">
        <p14:creationId xmlns:p14="http://schemas.microsoft.com/office/powerpoint/2010/main" val="2606470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57471" cy="13208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Diffusionism</a:t>
            </a:r>
            <a:r>
              <a:rPr lang="en-US" dirty="0">
                <a:solidFill>
                  <a:srgbClr val="FF0000"/>
                </a:solidFill>
              </a:rPr>
              <a:t>: representatives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723" y="1202499"/>
            <a:ext cx="5436296" cy="45469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				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b="1" dirty="0" smtClean="0"/>
              <a:t>Robert </a:t>
            </a:r>
            <a:r>
              <a:rPr lang="en-US" b="1" dirty="0"/>
              <a:t>Fritz </a:t>
            </a:r>
            <a:r>
              <a:rPr lang="en-US" b="1" dirty="0" err="1" smtClean="0"/>
              <a:t>Graebner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dirty="0" smtClean="0"/>
              <a:t>(Mar. 4, 1877 – Jul.</a:t>
            </a:r>
            <a:r>
              <a:rPr lang="en-US" dirty="0"/>
              <a:t> </a:t>
            </a:r>
            <a:r>
              <a:rPr lang="en-US" dirty="0" smtClean="0"/>
              <a:t>13, 1934</a:t>
            </a:r>
            <a:r>
              <a:rPr lang="en-US" dirty="0"/>
              <a:t>)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980" y="3306457"/>
            <a:ext cx="1765048" cy="2222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3148" y="2584142"/>
            <a:ext cx="3512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Grafton Elliot Smith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(Aug.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1871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Jan.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1, 1937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80" y="2496114"/>
            <a:ext cx="1850878" cy="22668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24763" y="1653808"/>
            <a:ext cx="3262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Leo Viktor </a:t>
            </a:r>
            <a:r>
              <a:rPr lang="en-US" b="1" dirty="0" err="1"/>
              <a:t>Frobenius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(Jun.</a:t>
            </a:r>
            <a:r>
              <a:rPr lang="en-US" dirty="0"/>
              <a:t> </a:t>
            </a:r>
            <a:r>
              <a:rPr lang="en-US" dirty="0" smtClean="0"/>
              <a:t>29, </a:t>
            </a:r>
            <a:r>
              <a:rPr lang="en-US" dirty="0"/>
              <a:t>1873 </a:t>
            </a:r>
            <a:r>
              <a:rPr lang="en-US" dirty="0" smtClean="0"/>
              <a:t>– Aug. 9, 1938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8" y="2442979"/>
            <a:ext cx="1617495" cy="230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63030" y="2325005"/>
            <a:ext cx="3276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Friedrich </a:t>
            </a:r>
            <a:r>
              <a:rPr lang="en-US" b="1" dirty="0" err="1"/>
              <a:t>Ratzel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(Aug. </a:t>
            </a:r>
            <a:r>
              <a:rPr lang="en-US" dirty="0"/>
              <a:t>30, 1844 – </a:t>
            </a:r>
            <a:r>
              <a:rPr lang="en-US" dirty="0" smtClean="0"/>
              <a:t>Aug. 9</a:t>
            </a:r>
            <a:r>
              <a:rPr lang="en-US" dirty="0"/>
              <a:t>, 1904)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574" y="3162004"/>
            <a:ext cx="1685107" cy="236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359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19685" cy="868471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Diffusionism</a:t>
            </a:r>
            <a:r>
              <a:rPr lang="en-US" dirty="0" smtClean="0">
                <a:solidFill>
                  <a:srgbClr val="FF0000"/>
                </a:solidFill>
              </a:rPr>
              <a:t>: main features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806" y="1415441"/>
            <a:ext cx="10633671" cy="5736920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90C226"/>
              </a:buClr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approaches:</a:t>
            </a:r>
          </a:p>
          <a:p>
            <a:pPr lvl="0">
              <a:buClr>
                <a:srgbClr val="90C226"/>
              </a:buClr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all cultures originated from one culture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centre (</a:t>
            </a:r>
            <a:r>
              <a:rPr lang="en-US" sz="28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heliocentric </a:t>
            </a:r>
            <a:r>
              <a:rPr lang="en-US" sz="28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diffusion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– </a:t>
            </a:r>
            <a:r>
              <a:rPr lang="en-US" sz="2800" dirty="0">
                <a:solidFill>
                  <a:srgbClr val="FF0000"/>
                </a:solidFill>
              </a:rPr>
              <a:t>British school 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(G. E. Smith, W. J. Perry, W. H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Rivers):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culture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and civilization was developed only once in ancient Egypt and diffused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around the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world. All cultures are tied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together by common origin; 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cultures originated from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several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culture </a:t>
            </a:r>
            <a:r>
              <a:rPr lang="en-US" sz="28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centres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en-US" sz="28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culture circles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– </a:t>
            </a:r>
            <a:r>
              <a:rPr lang="en-US" sz="2800" dirty="0">
                <a:solidFill>
                  <a:srgbClr val="FF0000"/>
                </a:solidFill>
              </a:rPr>
              <a:t>German school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F. </a:t>
            </a:r>
            <a:r>
              <a:rPr lang="en-US" sz="28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Graebner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): cultures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developed in a few areas of the world and diffused in concentric “culture circles”. 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58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45362" cy="868471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Diffusionism</a:t>
            </a:r>
            <a:r>
              <a:rPr lang="en-US" dirty="0" smtClean="0">
                <a:solidFill>
                  <a:srgbClr val="FF0000"/>
                </a:solidFill>
              </a:rPr>
              <a:t>: key terms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5" y="1776639"/>
            <a:ext cx="10454185" cy="4708478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Diffusion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is the process by </a:t>
            </a:r>
            <a:r>
              <a:rPr lang="en-US" sz="2800" dirty="0" smtClean="0"/>
              <a:t>which </a:t>
            </a:r>
            <a:r>
              <a:rPr lang="en-US" sz="2800" dirty="0"/>
              <a:t>culture traits are </a:t>
            </a:r>
            <a:r>
              <a:rPr lang="en-US" sz="2800" dirty="0" smtClean="0"/>
              <a:t>transmitted </a:t>
            </a:r>
            <a:r>
              <a:rPr lang="en-US" sz="2800" dirty="0"/>
              <a:t>from one society to </a:t>
            </a:r>
            <a:r>
              <a:rPr lang="en-US" sz="2800" dirty="0" smtClean="0"/>
              <a:t>another </a:t>
            </a:r>
            <a:r>
              <a:rPr lang="en-US" sz="2800" dirty="0"/>
              <a:t>through migration, trade, </a:t>
            </a:r>
            <a:r>
              <a:rPr lang="en-US" sz="2800" dirty="0" smtClean="0"/>
              <a:t>war </a:t>
            </a:r>
            <a:r>
              <a:rPr lang="en-US" sz="2800" dirty="0"/>
              <a:t>or other </a:t>
            </a:r>
            <a:r>
              <a:rPr lang="en-US" sz="2800" dirty="0" smtClean="0"/>
              <a:t>contacts. </a:t>
            </a:r>
            <a:endParaRPr lang="en-US" sz="2800" dirty="0" smtClean="0"/>
          </a:p>
          <a:p>
            <a:r>
              <a:rPr lang="en-US" sz="2800" dirty="0"/>
              <a:t>Dominant cultures force minorities </a:t>
            </a:r>
            <a:r>
              <a:rPr lang="en-US" sz="2800" dirty="0" smtClean="0"/>
              <a:t>to </a:t>
            </a:r>
            <a:r>
              <a:rPr lang="en-US" sz="2800" dirty="0"/>
              <a:t>acculturate and assimilate. 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Acculturation</a:t>
            </a:r>
            <a:r>
              <a:rPr lang="en-US" sz="2800" dirty="0" smtClean="0"/>
              <a:t> is </a:t>
            </a:r>
            <a:r>
              <a:rPr lang="en-US" sz="2800" dirty="0"/>
              <a:t>the process of systematic cultural change of </a:t>
            </a:r>
            <a:r>
              <a:rPr lang="en-US" sz="2800" dirty="0" smtClean="0"/>
              <a:t>a </a:t>
            </a:r>
            <a:r>
              <a:rPr lang="en-US" sz="2800" dirty="0" smtClean="0"/>
              <a:t>society </a:t>
            </a:r>
            <a:r>
              <a:rPr lang="en-US" sz="2800" dirty="0" smtClean="0"/>
              <a:t>by </a:t>
            </a:r>
            <a:r>
              <a:rPr lang="en-US" sz="2800" dirty="0" smtClean="0"/>
              <a:t>a dominant </a:t>
            </a:r>
            <a:r>
              <a:rPr lang="en-US" sz="2800" dirty="0"/>
              <a:t>society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Assimilation</a:t>
            </a:r>
            <a:r>
              <a:rPr lang="en-US" sz="2800" dirty="0" smtClean="0"/>
              <a:t> is the </a:t>
            </a:r>
            <a:r>
              <a:rPr lang="en-US" sz="2800" dirty="0"/>
              <a:t>process </a:t>
            </a:r>
            <a:r>
              <a:rPr lang="en-US" sz="2800" dirty="0" smtClean="0"/>
              <a:t>in</a:t>
            </a:r>
            <a:r>
              <a:rPr lang="en-US" sz="2800" dirty="0" smtClean="0"/>
              <a:t> </a:t>
            </a:r>
            <a:r>
              <a:rPr lang="en-US" sz="2800" dirty="0"/>
              <a:t>which </a:t>
            </a:r>
            <a:r>
              <a:rPr lang="en-US" sz="2800" dirty="0" smtClean="0"/>
              <a:t>individuals get the </a:t>
            </a:r>
            <a:r>
              <a:rPr lang="en-US" sz="2800" dirty="0"/>
              <a:t>political, </a:t>
            </a:r>
            <a:r>
              <a:rPr lang="en-US" sz="2800" dirty="0" smtClean="0"/>
              <a:t>economic </a:t>
            </a:r>
            <a:r>
              <a:rPr lang="en-US" sz="2800" dirty="0"/>
              <a:t>and educational standards of the dominant </a:t>
            </a:r>
            <a:r>
              <a:rPr lang="en-US" sz="2800" dirty="0" smtClean="0"/>
              <a:t>culture.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594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677520"/>
            <a:ext cx="2181225" cy="3086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62047"/>
            <a:ext cx="10345570" cy="125422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Sociological school (social anthropology): representatives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1453019"/>
            <a:ext cx="10307992" cy="4588152"/>
          </a:xfrm>
        </p:spPr>
        <p:txBody>
          <a:bodyPr/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David </a:t>
            </a:r>
            <a:r>
              <a:rPr lang="en-US" sz="2000" b="1" dirty="0" err="1"/>
              <a:t>Émile</a:t>
            </a:r>
            <a:r>
              <a:rPr lang="en-US" sz="2000" b="1" dirty="0"/>
              <a:t> Durkheim </a:t>
            </a:r>
          </a:p>
          <a:p>
            <a:pPr marL="0" indent="0">
              <a:buNone/>
            </a:pPr>
            <a:r>
              <a:rPr lang="en-US" sz="2000" dirty="0" smtClean="0"/>
              <a:t>(Apr. </a:t>
            </a:r>
            <a:r>
              <a:rPr lang="en-US" sz="2000" dirty="0"/>
              <a:t>15, 1858 – </a:t>
            </a:r>
            <a:r>
              <a:rPr lang="en-US" sz="2000" dirty="0" smtClean="0"/>
              <a:t>Nov. </a:t>
            </a:r>
            <a:r>
              <a:rPr lang="en-US" sz="2000" dirty="0"/>
              <a:t>15, 1917</a:t>
            </a:r>
            <a:r>
              <a:rPr lang="en-US" sz="2000" dirty="0" smtClean="0"/>
              <a:t>) </a:t>
            </a:r>
          </a:p>
          <a:p>
            <a:pPr marL="2286000" lvl="5" indent="0">
              <a:buNone/>
            </a:pPr>
            <a:endParaRPr lang="en-US" sz="2800" dirty="0" smtClean="0"/>
          </a:p>
          <a:p>
            <a:pPr lvl="5"/>
            <a:r>
              <a:rPr lang="en-US" sz="2800" dirty="0" smtClean="0"/>
              <a:t>The object </a:t>
            </a:r>
            <a:r>
              <a:rPr lang="en-US" sz="2800" dirty="0"/>
              <a:t>of </a:t>
            </a:r>
            <a:r>
              <a:rPr lang="en-US" sz="2800" dirty="0" smtClean="0"/>
              <a:t>ethnology is research </a:t>
            </a:r>
            <a:r>
              <a:rPr lang="en-US" sz="2800" dirty="0"/>
              <a:t>of </a:t>
            </a:r>
            <a:r>
              <a:rPr lang="en-US" sz="2800" dirty="0" smtClean="0"/>
              <a:t>“</a:t>
            </a:r>
            <a:r>
              <a:rPr lang="en-US" sz="2800" b="1" dirty="0" smtClean="0"/>
              <a:t>cultural facts” </a:t>
            </a:r>
            <a:r>
              <a:rPr lang="en-US" sz="2800" dirty="0"/>
              <a:t>– </a:t>
            </a:r>
            <a:r>
              <a:rPr lang="en-US" sz="2800" dirty="0" smtClean="0"/>
              <a:t>model</a:t>
            </a:r>
            <a:r>
              <a:rPr lang="en-US" sz="2800" dirty="0" smtClean="0"/>
              <a:t>s of </a:t>
            </a:r>
            <a:r>
              <a:rPr lang="en-US" sz="2800" dirty="0" smtClean="0"/>
              <a:t>thought </a:t>
            </a:r>
            <a:r>
              <a:rPr lang="en-US" sz="2800" dirty="0"/>
              <a:t>and </a:t>
            </a:r>
            <a:r>
              <a:rPr lang="en-US" sz="2800" dirty="0" smtClean="0"/>
              <a:t>behaviour </a:t>
            </a:r>
            <a:r>
              <a:rPr lang="en-US" sz="2800" dirty="0" smtClean="0"/>
              <a:t>imposed </a:t>
            </a:r>
            <a:r>
              <a:rPr lang="en-US" sz="2800" dirty="0" smtClean="0"/>
              <a:t>on </a:t>
            </a:r>
            <a:r>
              <a:rPr lang="en-US" sz="2800" dirty="0" smtClean="0"/>
              <a:t>individuals </a:t>
            </a:r>
            <a:r>
              <a:rPr lang="en-US" sz="2800" dirty="0" smtClean="0"/>
              <a:t>by </a:t>
            </a:r>
            <a:r>
              <a:rPr lang="en-US" sz="2800" dirty="0"/>
              <a:t>social surrounding.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738512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31795" cy="95615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Sociological </a:t>
            </a:r>
            <a:r>
              <a:rPr lang="en-US" dirty="0" smtClean="0">
                <a:solidFill>
                  <a:srgbClr val="FF0000"/>
                </a:solidFill>
              </a:rPr>
              <a:t>school: main features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0493"/>
            <a:ext cx="10771455" cy="4897678"/>
          </a:xfrm>
        </p:spPr>
        <p:txBody>
          <a:bodyPr>
            <a:noAutofit/>
          </a:bodyPr>
          <a:lstStyle/>
          <a:p>
            <a:r>
              <a:rPr lang="en-US" sz="2500" dirty="0" smtClean="0"/>
              <a:t>Classified </a:t>
            </a:r>
            <a:r>
              <a:rPr lang="en-US" sz="2500" dirty="0" smtClean="0"/>
              <a:t>society according to the level of development (social types):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rgbClr val="00B0F0"/>
                </a:solidFill>
              </a:rPr>
              <a:t>Horde         clan (kin)	</a:t>
            </a:r>
            <a:r>
              <a:rPr lang="en-US" sz="2500" dirty="0">
                <a:solidFill>
                  <a:srgbClr val="00B0F0"/>
                </a:solidFill>
              </a:rPr>
              <a:t> </a:t>
            </a:r>
            <a:r>
              <a:rPr lang="en-US" sz="2500" dirty="0" smtClean="0">
                <a:solidFill>
                  <a:srgbClr val="00B0F0"/>
                </a:solidFill>
              </a:rPr>
              <a:t>       tribe 		 folk	     nation        empire</a:t>
            </a:r>
          </a:p>
          <a:p>
            <a:pPr marL="0" indent="0">
              <a:buNone/>
            </a:pPr>
            <a:r>
              <a:rPr lang="en-US" sz="2500" dirty="0" smtClean="0"/>
              <a:t>Any society comes from primordial (primitive) society</a:t>
            </a:r>
            <a:r>
              <a:rPr lang="en-US" sz="2500" dirty="0" smtClean="0"/>
              <a:t>.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Consciousness exists in 2 forms: 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rgbClr val="FF0000"/>
                </a:solidFill>
              </a:rPr>
              <a:t>- individual</a:t>
            </a:r>
            <a:r>
              <a:rPr lang="en-US" sz="2500" dirty="0" smtClean="0"/>
              <a:t> (determined by individual psychics); 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rgbClr val="FF0000"/>
                </a:solidFill>
              </a:rPr>
              <a:t>- collective</a:t>
            </a:r>
            <a:r>
              <a:rPr lang="en-US" sz="2500" dirty="0" smtClean="0"/>
              <a:t> (peculiar to a group of people). </a:t>
            </a:r>
          </a:p>
          <a:p>
            <a:pPr marL="0" indent="0">
              <a:buNone/>
            </a:pPr>
            <a:r>
              <a:rPr lang="en-US" sz="2500" dirty="0" smtClean="0"/>
              <a:t>Collective consciousness (religion, myths, ethics, law) influences individual one. </a:t>
            </a:r>
            <a:r>
              <a:rPr lang="en-US" sz="2500" dirty="0" smtClean="0"/>
              <a:t>It </a:t>
            </a:r>
            <a:r>
              <a:rPr lang="en-US" sz="2500" dirty="0" smtClean="0"/>
              <a:t>is produced collectively and determines </a:t>
            </a:r>
            <a:r>
              <a:rPr lang="en-US" sz="2500" dirty="0" smtClean="0"/>
              <a:t>the society’s </a:t>
            </a:r>
            <a:r>
              <a:rPr lang="en-US" sz="2500" dirty="0" smtClean="0"/>
              <a:t>mentality. </a:t>
            </a:r>
            <a:endParaRPr lang="uk-UA" sz="25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655119" y="2225273"/>
            <a:ext cx="7754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564" y="2156493"/>
            <a:ext cx="8588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76" y="2145898"/>
            <a:ext cx="8588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082" y="2156493"/>
            <a:ext cx="8588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51" y="2145898"/>
            <a:ext cx="8588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3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744</TotalTime>
  <Words>1877</Words>
  <Application>Microsoft Office PowerPoint</Application>
  <PresentationFormat>Произвольный</PresentationFormat>
  <Paragraphs>182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Грань</vt:lpstr>
      <vt:lpstr>Презентация PowerPoint</vt:lpstr>
      <vt:lpstr>ETHNOLOGY Seminar 1 Schools and branches of Ethnology. </vt:lpstr>
      <vt:lpstr>Evolutionism: representatives</vt:lpstr>
      <vt:lpstr>Evolutionism: main features</vt:lpstr>
      <vt:lpstr>Diffusionism: representatives </vt:lpstr>
      <vt:lpstr>Diffusionism: main features </vt:lpstr>
      <vt:lpstr>Diffusionism: key terms</vt:lpstr>
      <vt:lpstr>Sociological school (social anthropology): representatives</vt:lpstr>
      <vt:lpstr>Sociological school: main features</vt:lpstr>
      <vt:lpstr>Followers of E. Durkheim </vt:lpstr>
      <vt:lpstr>L. Lévy-Bruhl’s contribution</vt:lpstr>
      <vt:lpstr>Functionalism: main features</vt:lpstr>
      <vt:lpstr>Bio-cultural functionalism: main features</vt:lpstr>
      <vt:lpstr>Structural functionalism: main features</vt:lpstr>
      <vt:lpstr>American school of ethnology. Historicism: main features</vt:lpstr>
      <vt:lpstr>Historicism: main features</vt:lpstr>
      <vt:lpstr>The Sapir-Whorf hypothesis</vt:lpstr>
      <vt:lpstr>The Sapir-Whorf hypothesis: main features</vt:lpstr>
      <vt:lpstr>Презентация PowerPoint</vt:lpstr>
      <vt:lpstr>Ethnopsychological school: representatives</vt:lpstr>
      <vt:lpstr>Ethnopsychological school: main features</vt:lpstr>
      <vt:lpstr>M. Mead’s contribution </vt:lpstr>
      <vt:lpstr>Structuralism: main features</vt:lpstr>
      <vt:lpstr>Binary oppositions theory</vt:lpstr>
      <vt:lpstr>Postmodernist school of ethnology: main features</vt:lpstr>
      <vt:lpstr>Neo-evolutionism: main features</vt:lpstr>
      <vt:lpstr>J. Steward’s contribution </vt:lpstr>
      <vt:lpstr>Marshall Sahlins and Elman Service</vt:lpstr>
      <vt:lpstr>M. Sahlins’ and E. Service’s ideas</vt:lpstr>
      <vt:lpstr>Theory of ethnogenesis: main features</vt:lpstr>
      <vt:lpstr>Cultural relativism: main features</vt:lpstr>
      <vt:lpstr>Two categories of cultural relativism</vt:lpstr>
      <vt:lpstr>THANK YOU FOR PARTICIPATION  AND CONTRIBUTION!!!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Ethnological schools</dc:title>
  <dc:creator>Admin</dc:creator>
  <cp:lastModifiedBy>Marina</cp:lastModifiedBy>
  <cp:revision>72</cp:revision>
  <dcterms:created xsi:type="dcterms:W3CDTF">2018-09-07T18:14:20Z</dcterms:created>
  <dcterms:modified xsi:type="dcterms:W3CDTF">2019-09-11T18:15:48Z</dcterms:modified>
</cp:coreProperties>
</file>