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72195-A777-46D2-8A7F-1D83DE825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509AB1-AD89-4CAE-8FA8-B141C1E46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64E29-9852-4C1D-9B0E-CA33E0F9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0F0D7-4797-4C05-AB4C-84418589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4FFF5-F873-489D-A5C5-9AD6C428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57B42-074C-4B73-86ED-B1FEBE01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8F6C2-8899-479C-A3E0-5A53A45F2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E64171-6CFC-4F9B-BEB2-6D8A6F77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7423C-D8EF-4B36-A18E-9B7E726C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6E3DE-8FA1-4E3D-917C-265B0741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6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AD23FE-30CB-4FDF-8A61-1E76731A0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DE8F26-75E2-4458-8F83-02A0A285C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CFE8FB-1364-4E3F-AA16-C4699F9D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9D16B-CC1C-4CF2-A5DD-CD5AEEA6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49101-443C-4E0B-98B5-B74BBADA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2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4B895-67CC-4BA3-BD47-89B1259D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1ED4B-1975-4EE7-A327-EC770E6D2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B8007-ED78-4E7C-B213-3001B353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78A60F-AF14-4703-B0CC-0A797B68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FDC11-28E8-4C63-A7F6-80BBCDC8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C057D-EED5-448F-BBF2-E6A8BE58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599AFD-8323-4A71-8199-CC202AEB0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93FC8-7E46-466E-95F2-BC073F94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18758-47E8-4291-96A8-245ECDDC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AED5F-DD65-4CC0-BB94-02DD6ADA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44F2A-4C47-46C2-BB48-14435BED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0BCDB-2B82-455E-B2D4-A0095DF4A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88CC2B-D619-4133-AD93-6971BE9D1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5801BA-35FB-4DFB-86DD-605B2A6B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EC08E8-3B1A-4607-8612-7919CE14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58B08B-0429-4B68-A37B-7CB95392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2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98605-94FC-4788-ACF8-847CC4AB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B815C2-73B6-4B67-937B-067F94564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8FAD04-017E-47D3-B096-8EC19ADE0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C79D05-FEAD-42AF-BC41-E3F7D14F4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5C56B6-03A5-4593-BA16-B7B3F4344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C4081A-1B12-4681-8C9F-7F2825ED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53AC4A-FB28-4969-B5A2-85850CE4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9B0E26-E670-4022-ADC3-939063AE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4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7C0DD-81DE-471E-BBC9-BEB7D7BA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89E327-8418-494C-A8B9-884E5E76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170D26-99E4-4568-87DA-CF634AFD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7F83F0-2A74-4FA5-A509-A4D3E3CC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3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EE95CE-A18C-441B-BD20-FE526E8E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791BAB-A5B5-450C-9437-18E1D136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B7D813-6EBA-468C-9961-67EDC12E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53D29-13E2-496E-AB41-DD529269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11B9D-8A82-4196-950B-C48910AD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D2B23-B931-4B36-89E5-2F07CAF1F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5AFC72-3803-4A52-BA32-FF1C056A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6C7D2-FD77-4F80-9648-A0B14748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7AB425-9AB8-4D8E-B85A-43651115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7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5F636-BA9B-43CC-9D6B-49C57917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4D0344-B2AC-4967-91D5-C97111AA7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2AD3E1-8779-4F69-97D1-C890F3C82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6D368-ED51-4301-96F5-2D4FA777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6831D-3C41-4105-946A-17C6D5BC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196484-37DC-4D4B-9631-D312AFD7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5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7A644-0A81-4A77-A427-27D5F56E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5C0C20-86E0-4C85-8F2B-55ADECE5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23175-1914-4D0A-AFA1-B9F9F892F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50FE9-546B-41D4-BEED-2F6D330AFC4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3416D-12C6-449A-9AB5-9FA789437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40363-B4C6-456A-8C8E-452FB21FD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742F8-D388-46F6-9F4A-E5EE8B95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628" y="671431"/>
            <a:ext cx="5065485" cy="1148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uk-UA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b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образ-персонаж і національний характер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8AEB6D-19E6-4A80-8A3C-253F97B89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636797"/>
            <a:ext cx="5966062" cy="38920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lvl="0" indent="-457200">
              <a:spcAft>
                <a:spcPts val="0"/>
              </a:spcAft>
              <a:buFont typeface="+mj-lt"/>
              <a:buAutoNum type="arabicPeriod"/>
            </a:pP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образ-персонаж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літературознавстві</a:t>
            </a:r>
            <a:r>
              <a:rPr lang="uk-UA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spcAft>
                <a:spcPts val="0"/>
              </a:spcAft>
              <a:buFont typeface="+mj-lt"/>
              <a:buAutoNum type="arabicPeriod"/>
            </a:pP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образу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457200">
              <a:spcAft>
                <a:spcPts val="0"/>
              </a:spcAft>
              <a:buFont typeface="+mj-lt"/>
              <a:buAutoNum type="arabicPeriod"/>
            </a:pP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загальнолюдського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художньому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образі</a:t>
            </a:r>
            <a:r>
              <a:rPr lang="uk-UA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spcAft>
                <a:spcPts val="0"/>
              </a:spcAft>
              <a:buFont typeface="+mj-lt"/>
              <a:buAutoNum type="arabicPeriod"/>
            </a:pP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en-US" sz="2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Объект 7" descr="Изображение выглядит как текст, внутренний, книг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E6B1516-9BC2-48E1-BFEE-757E57496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85" y="843534"/>
            <a:ext cx="5603387" cy="5196491"/>
          </a:xfrm>
        </p:spPr>
      </p:pic>
    </p:spTree>
    <p:extLst>
      <p:ext uri="{BB962C8B-B14F-4D97-AF65-F5344CB8AC3E}">
        <p14:creationId xmlns:p14="http://schemas.microsoft.com/office/powerpoint/2010/main" val="37857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1A916-CFBB-46A5-B7DC-4976BF3A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375482" cy="1093304"/>
          </a:xfrm>
        </p:spPr>
        <p:txBody>
          <a:bodyPr/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характер не є одноманітним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E24A4B-BFE7-4438-AE5F-A9E5F81DA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759795" cy="4449417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Кожна нація має різні психологічні типи, різні соціальні типи, існують відмінності, що викликані місцевими умовами.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Чижевський пропонує </a:t>
            </a:r>
            <a:r>
              <a:rPr lang="ru-RU" sz="2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шляхи визначення національного типу</a:t>
            </a:r>
            <a:r>
              <a:rPr lang="ru-RU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народної творчості.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 найяскравіших історичних епох.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найвизначніших представників народу.</a:t>
            </a:r>
          </a:p>
          <a:p>
            <a:endParaRPr lang="ru-RU" dirty="0"/>
          </a:p>
        </p:txBody>
      </p:sp>
      <p:pic>
        <p:nvPicPr>
          <p:cNvPr id="12" name="Объект 11" descr="Изображение выглядит как текст, Книжная обложка, роман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0830D491-E818-7A79-4E8C-52C02772C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31" y="199142"/>
            <a:ext cx="4409739" cy="6519777"/>
          </a:xfrm>
        </p:spPr>
      </p:pic>
    </p:spTree>
    <p:extLst>
      <p:ext uri="{BB962C8B-B14F-4D97-AF65-F5344CB8AC3E}">
        <p14:creationId xmlns:p14="http://schemas.microsoft.com/office/powerpoint/2010/main" val="353099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55182-AAEC-4A56-8076-A2160D81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етностереотип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8753BA-9228-481A-9E81-AA6BACE42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Національний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стереотип</a:t>
            </a:r>
            <a:r>
              <a:rPr lang="en-US" sz="2400" dirty="0">
                <a:effectLst/>
              </a:rPr>
              <a:t> - </a:t>
            </a:r>
            <a:r>
              <a:rPr lang="en-US" sz="2400" dirty="0" err="1">
                <a:effectLst/>
              </a:rPr>
              <a:t>це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узагальнено-типові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уявлення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одного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народу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про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інший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або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про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самого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себе</a:t>
            </a:r>
            <a:r>
              <a:rPr lang="en-US" sz="2400" dirty="0">
                <a:effectLst/>
              </a:rPr>
              <a:t>. </a:t>
            </a:r>
            <a:endParaRPr lang="uk-UA" sz="2400" dirty="0">
              <a:effectLst/>
            </a:endParaRPr>
          </a:p>
          <a:p>
            <a:r>
              <a:rPr lang="uk-UA" sz="2400" dirty="0">
                <a:effectLst/>
              </a:rPr>
              <a:t>    </a:t>
            </a:r>
            <a:r>
              <a:rPr lang="en-US" sz="2400" dirty="0" err="1">
                <a:effectLst/>
              </a:rPr>
              <a:t>До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цих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уявлень</a:t>
            </a:r>
            <a:r>
              <a:rPr lang="en-US" sz="2400" dirty="0">
                <a:effectLst/>
              </a:rPr>
              <a:t> </a:t>
            </a:r>
            <a:r>
              <a:rPr lang="uk-UA" sz="2400" dirty="0">
                <a:effectLst/>
              </a:rPr>
              <a:t>належать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історично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сформовані</a:t>
            </a:r>
            <a:r>
              <a:rPr lang="en-US" sz="2400" dirty="0">
                <a:effectLst/>
              </a:rPr>
              <a:t> </a:t>
            </a:r>
            <a:r>
              <a:rPr lang="en-US" sz="2400" b="1" dirty="0" err="1">
                <a:effectLst/>
              </a:rPr>
              <a:t>оціночні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судження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про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типові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особливості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психічного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складу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характери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людей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що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належать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до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іншого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етносу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іншої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культури</a:t>
            </a:r>
            <a:r>
              <a:rPr lang="uk-UA" sz="2400" dirty="0">
                <a:effectLst/>
              </a:rPr>
              <a:t>.</a:t>
            </a:r>
            <a:endParaRPr lang="en-US" sz="2400" dirty="0"/>
          </a:p>
        </p:txBody>
      </p:sp>
      <p:pic>
        <p:nvPicPr>
          <p:cNvPr id="7" name="Объект 6" descr="Изображение выглядит как человек, Модный аксессуар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1EEF4630-7DF8-B788-5CE4-21C453BAF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79" y="1131725"/>
            <a:ext cx="6172200" cy="5033548"/>
          </a:xfrm>
        </p:spPr>
      </p:pic>
    </p:spTree>
    <p:extLst>
      <p:ext uri="{BB962C8B-B14F-4D97-AF65-F5344CB8AC3E}">
        <p14:creationId xmlns:p14="http://schemas.microsoft.com/office/powerpoint/2010/main" val="265826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16D67-3E8D-479D-8AB1-B11F2F00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98" y="174172"/>
            <a:ext cx="4464731" cy="986971"/>
          </a:xfrm>
        </p:spPr>
        <p:txBody>
          <a:bodyPr/>
          <a:lstStyle/>
          <a:p>
            <a:r>
              <a:rPr lang="uk-UA" b="1"/>
              <a:t>Авто- і гетеростереотипи</a:t>
            </a:r>
            <a:endParaRPr lang="ru-RU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78458D-8483-4B64-AB0D-486171AD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0827" y="1625600"/>
            <a:ext cx="5969001" cy="4752975"/>
          </a:xfrm>
        </p:spPr>
        <p:txBody>
          <a:bodyPr/>
          <a:lstStyle/>
          <a:p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У когнітивній лінгвістиці та етнолінгвістиці прийнято поділяти національні стереотипи на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автостереотипи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(відбивають те, що люди думають самі про себе) і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гетеростереотипи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стереотипи, пов'язані з іншим народом). </a:t>
            </a:r>
          </a:p>
          <a:p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ожна нація схиляється до завищеної самооцінки і недооцінки або негативної оцінки інших етносів.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 descr="Изображение выглядит как на открытом воздухе, небо, облак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BF9F21-AAA2-DECF-6144-286C68C4B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8" y="885371"/>
            <a:ext cx="5520646" cy="4876800"/>
          </a:xfrm>
        </p:spPr>
      </p:pic>
    </p:spTree>
    <p:extLst>
      <p:ext uri="{BB962C8B-B14F-4D97-AF65-F5344CB8AC3E}">
        <p14:creationId xmlns:p14="http://schemas.microsoft.com/office/powerpoint/2010/main" val="282815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48783-300E-4D81-A3E0-F8940E0A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59864" cy="1305339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жерела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стереотипних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уявлень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</a:t>
            </a:r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C0F06A-8D48-424A-AAD4-C9C5419B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258" y="2057400"/>
            <a:ext cx="5256212" cy="3811588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Міжнародні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анекдоти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побудовані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шаблонним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сюжетом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представники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різних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потрапляють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одну і ту ж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ситуацію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реагують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неї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відповідності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тих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стереотипів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існують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 них на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батьківщині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анекдоту.</a:t>
            </a:r>
            <a:endParaRPr lang="ru-RU" sz="2800" dirty="0"/>
          </a:p>
        </p:txBody>
      </p:sp>
      <p:pic>
        <p:nvPicPr>
          <p:cNvPr id="7" name="Объект 6" descr="Изображение выглядит как графическая вставка, Мультфильм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A569E95-F8B7-9181-7F45-C9A5F9B65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2" y="457200"/>
            <a:ext cx="5745554" cy="5411788"/>
          </a:xfrm>
        </p:spPr>
      </p:pic>
    </p:spTree>
    <p:extLst>
      <p:ext uri="{BB962C8B-B14F-4D97-AF65-F5344CB8AC3E}">
        <p14:creationId xmlns:p14="http://schemas.microsoft.com/office/powerpoint/2010/main" val="303201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36B7F-2FAD-4812-9196-807F593A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4942551" cy="1312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Друге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sz="3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lang="en-US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1B6F68-DAE5-49B9-8221-87E6A1821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914" y="2807208"/>
            <a:ext cx="6154057" cy="3894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ласична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часом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твори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заслужили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вплинули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Англійці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В.М.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Теккерея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Діккенса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Вайлда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Німці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Е.Т.А.Гофмана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Т.Манна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Г.Гессе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Грасса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Мюллер</a:t>
            </a:r>
            <a:endParaRPr lang="en-US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 descr="Изображение выглядит как текст, книг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98C453-D0CB-6423-DFCB-B7EC846DA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29" y="639520"/>
            <a:ext cx="3429000" cy="5421345"/>
          </a:xfrm>
        </p:spPr>
      </p:pic>
    </p:spTree>
    <p:extLst>
      <p:ext uri="{BB962C8B-B14F-4D97-AF65-F5344CB8AC3E}">
        <p14:creationId xmlns:p14="http://schemas.microsoft.com/office/powerpoint/2010/main" val="214217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D109A-E8CD-4385-AEAC-2FE4CA03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 err="1"/>
              <a:t>Трет</a:t>
            </a:r>
            <a:r>
              <a:rPr lang="uk-UA" sz="4100" dirty="0"/>
              <a:t>є</a:t>
            </a:r>
            <a:r>
              <a:rPr lang="en-US" sz="4100" dirty="0"/>
              <a:t> </a:t>
            </a:r>
            <a:r>
              <a:rPr lang="en-US" sz="4100" dirty="0" err="1"/>
              <a:t>джерело</a:t>
            </a:r>
            <a:r>
              <a:rPr lang="en-US" sz="4100" dirty="0"/>
              <a:t> – </a:t>
            </a:r>
            <a:r>
              <a:rPr lang="en-US" sz="4100" dirty="0" err="1"/>
              <a:t>усна</a:t>
            </a:r>
            <a:r>
              <a:rPr lang="en-US" sz="4100" dirty="0"/>
              <a:t> </a:t>
            </a:r>
            <a:r>
              <a:rPr lang="en-US" sz="4100" dirty="0" err="1"/>
              <a:t>народна</a:t>
            </a:r>
            <a:r>
              <a:rPr lang="en-US" sz="4100" dirty="0"/>
              <a:t> </a:t>
            </a:r>
            <a:r>
              <a:rPr lang="en-US" sz="4100" dirty="0" err="1"/>
              <a:t>творчість</a:t>
            </a:r>
            <a:endParaRPr lang="en-US" sz="41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2040DD-DF50-4EB6-9172-1D22D15AB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велика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художньою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літературою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фольклорні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твори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анонімні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колективний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текст, искусство, мультфильм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576B4A97-C376-FE59-0F42-993E4A153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9" y="388524"/>
            <a:ext cx="4327802" cy="5680240"/>
          </a:xfrm>
        </p:spPr>
      </p:pic>
    </p:spTree>
    <p:extLst>
      <p:ext uri="{BB962C8B-B14F-4D97-AF65-F5344CB8AC3E}">
        <p14:creationId xmlns:p14="http://schemas.microsoft.com/office/powerpoint/2010/main" val="1750763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F15CE-C141-432B-ABC6-027C7CCC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967948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Значення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засобів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масової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інформації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формуванні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закріпленні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національних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стереотипів</a:t>
            </a:r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6B839A-181A-4A20-BDFD-B4E775A9F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7670"/>
            <a:ext cx="5693534" cy="3311318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Використовувані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журналістами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стереотипи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відображають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специфіку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самосвідомості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національну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картину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характерну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сучасної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ситуації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Объект 7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B6FC9AFA-5D41-40B1-BB50-AA6677A2C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2" y="1027736"/>
            <a:ext cx="5259388" cy="4102697"/>
          </a:xfrm>
        </p:spPr>
      </p:pic>
    </p:spTree>
    <p:extLst>
      <p:ext uri="{BB962C8B-B14F-4D97-AF65-F5344CB8AC3E}">
        <p14:creationId xmlns:p14="http://schemas.microsoft.com/office/powerpoint/2010/main" val="291676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49BCF-5A14-490C-A3C1-6D598F8A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325369"/>
            <a:ext cx="4900293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450215">
              <a:spcAft>
                <a:spcPts val="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самосвідомості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гуманітарного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A2175B-8D9B-4BC9-9390-663BB307F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" y="2791784"/>
            <a:ext cx="5063050" cy="3803286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lvl="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самосвідомість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самосвідомості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Етнопсихологічні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менталітету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ментальності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6" name="Объект 1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2CB6D1C-B6C8-4A13-10D8-09E31B03A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4033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CAC42-C2C6-4734-AFD7-3A625419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8DABE8-43ED-4FB0-9531-60076C2E3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237" y="2872899"/>
            <a:ext cx="4745446" cy="37451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етичних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філософських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звичаїв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орієнтацій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ідеалів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етносів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8" name="Объект 7" descr="Изображение выглядит как флаг, на открытом воздухе, небо&#10;&#10;Автоматически созданное описание">
            <a:extLst>
              <a:ext uri="{FF2B5EF4-FFF2-40B4-BE49-F238E27FC236}">
                <a16:creationId xmlns:a16="http://schemas.microsoft.com/office/drawing/2014/main" id="{F75BE325-7DFF-F16F-D58B-BE3444AB1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r="24331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04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E4983-CE38-4A52-85CE-711AF6B3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25287"/>
            <a:ext cx="5502955" cy="1272209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кладові національної свідомості: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06F803-B1A0-4A1C-9260-C769EBF3E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363" y="1497496"/>
            <a:ext cx="7024937" cy="5471340"/>
          </a:xfrm>
        </p:spPr>
        <p:txBody>
          <a:bodyPr>
            <a:normAutofit fontScale="85000"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сприйняття оточуючого світу та ставлення до нього;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усвідомлення національно-етнічної приналежності;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ставлення до історії та культури своєї національно-етнічної спільноти;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ставлення до представників інших націй і національностей;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патріотичні почуття та патріотична самосвідомість;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усвідомлення національно-державної спільності.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39460A3-3AE6-D2B1-7D4E-AB5336AC9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01" y="294861"/>
            <a:ext cx="4567351" cy="6268278"/>
          </a:xfrm>
        </p:spPr>
      </p:pic>
    </p:spTree>
    <p:extLst>
      <p:ext uri="{BB962C8B-B14F-4D97-AF65-F5344CB8AC3E}">
        <p14:creationId xmlns:p14="http://schemas.microsoft.com/office/powerpoint/2010/main" val="138810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0E2F7-E494-4148-BA75-4D5FA08E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74166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образ-персонаж</a:t>
            </a:r>
            <a:endParaRPr lang="en-US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7D1D63-BBE5-4D35-99BA-39F47A3ED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838642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аціональний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образ-персонаж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образ-персонаж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взятої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фокусує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єдностях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протиріччях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компелюючи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Объект 7" descr="Изображение выглядит как внешний, текст, еде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FEC04500-C835-4EF6-955F-B9592E0A8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C9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660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BB415-F7DD-474A-894E-4888CBD8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600"/>
            <a:ext cx="5386841" cy="887412"/>
          </a:xfrm>
        </p:spPr>
        <p:txBody>
          <a:bodyPr>
            <a:no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 рівні національної свідомості: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D4FEFA-9A47-4B55-B1B2-ECED3F3E9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027" y="1262742"/>
            <a:ext cx="6469515" cy="5595257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буденна свідомість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багаторівневе утворення, що є результатом синтезу природно-біологічного і соціального розвитку багатьох поколінь представників національно-етнічної спільноти.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структури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буденної свідомості належать: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повсякденні потреби, інтереси, система цінностей, почуттів і настроїв, які виявляються у національному характері людей;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звичаї та традиції, в яких закодована соціальна пам'ять народу і які виступають нормативами його діяльності, передаючись із покоління в покоління;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 descr="Изображение выглядит как оружие, Кухонная утварь, вилка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6F88328-7BD8-D48F-87B0-68153E443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48" y="858383"/>
            <a:ext cx="4873625" cy="5324703"/>
          </a:xfrm>
        </p:spPr>
      </p:pic>
    </p:spTree>
    <p:extLst>
      <p:ext uri="{BB962C8B-B14F-4D97-AF65-F5344CB8AC3E}">
        <p14:creationId xmlns:p14="http://schemas.microsoft.com/office/powerpoint/2010/main" val="410551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C65D9-A0AB-40D9-BAF0-4E7CA41F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80189" cy="718457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Теоретична свідомість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8607B-E850-457E-AFAA-ACA1DF3A1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07886"/>
            <a:ext cx="6580189" cy="5297714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теоретична свідомість - узагальнена, науково обґрунтована, соціально-політично зорієнтована система поглядів на життя, місце і цілі розвитку нації.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теоретичної свідомості містить: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норми, цінності та зразки поведінки представників певної національно-етнічної спільноти;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ідеологію нації;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національну ідею.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 descr="Изображение выглядит как текст, Книжная обложка, роман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0D2C5F88-6484-7E3F-D4DE-653239EB0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37" y="639082"/>
            <a:ext cx="3975551" cy="5877832"/>
          </a:xfrm>
        </p:spPr>
      </p:pic>
    </p:spTree>
    <p:extLst>
      <p:ext uri="{BB962C8B-B14F-4D97-AF65-F5344CB8AC3E}">
        <p14:creationId xmlns:p14="http://schemas.microsoft.com/office/powerpoint/2010/main" val="378807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7629B-7400-425C-A1A2-862BF2E5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802777" cy="18648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самосвідомість</a:t>
            </a:r>
            <a:br>
              <a:rPr lang="en-US" sz="2600" dirty="0">
                <a:effectLst/>
              </a:rPr>
            </a:br>
            <a:endParaRPr lang="en-US" sz="26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54CEF1-F257-4E3B-98E3-E186B2414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823" y="2515537"/>
            <a:ext cx="5064033" cy="401709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9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Боришевський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самосвідомість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особистістю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часткою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етнічної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етнічних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самореалізації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pic>
        <p:nvPicPr>
          <p:cNvPr id="6" name="Объект 5" descr="Изображение выглядит как человек, Человеческое лицо, одеж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AFCE73A5-16E2-2B4C-5AAD-848D82FFC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>
          <a:xfrm>
            <a:off x="5704113" y="10"/>
            <a:ext cx="648636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0015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7BAFD-BE4A-41F9-99A7-58BD7281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742969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самосвідомість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человек, Человеческое лицо, одежда, аудитория&#10;&#10;Автоматически созданное описание">
            <a:extLst>
              <a:ext uri="{FF2B5EF4-FFF2-40B4-BE49-F238E27FC236}">
                <a16:creationId xmlns:a16="http://schemas.microsoft.com/office/drawing/2014/main" id="{3C209027-6618-1CBE-5F83-9A918B25D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1" b="1136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6507E5D-E532-4565-8023-887E77C51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6603675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     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самосвідомість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стійка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усвідомлена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неповторна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4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60F78-A6B1-40E9-93BB-42F1FCED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93603" cy="1159565"/>
          </a:xfrm>
        </p:spPr>
        <p:txBody>
          <a:bodyPr/>
          <a:lstStyle/>
          <a:p>
            <a:pPr algn="ctr"/>
            <a:r>
              <a:rPr lang="uk-UA" b="1" dirty="0"/>
              <a:t>Елементи національної самосвідомості</a:t>
            </a:r>
            <a:endParaRPr lang="ru-RU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04382-3EEB-4881-98EE-33946400E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330" y="1842052"/>
            <a:ext cx="5433392" cy="4890052"/>
          </a:xfrm>
        </p:spPr>
        <p:txBody>
          <a:bodyPr>
            <a:norm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Національна самосвідомість - це сукупність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поглядів, знань, оцінок, ідеалів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відображають специфічний зміст, рівень і особливості уявлень представників національної спільності про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минуле, сучасне і майбутнє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свого розвитку, про місце та призначення серед інших спільнот і характер взаємовідносин з ними.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Національна самосвідомість відображає ступінь засвоєння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 загальнонаціональної свідомості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окремими представниками нації.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 descr="Изображение выглядит как одежда, человек, Человеческое лиц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E8CA7BAF-4CFC-216A-192B-34D0EE43B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2" y="1036981"/>
            <a:ext cx="6172200" cy="4623589"/>
          </a:xfrm>
        </p:spPr>
      </p:pic>
    </p:spTree>
    <p:extLst>
      <p:ext uri="{BB962C8B-B14F-4D97-AF65-F5344CB8AC3E}">
        <p14:creationId xmlns:p14="http://schemas.microsoft.com/office/powerpoint/2010/main" val="302105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31683-3588-41C7-A2A3-B85DFAD7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effectLst/>
              </a:rPr>
              <a:t>Два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рівні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національної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самосвідомості</a:t>
            </a:r>
            <a:r>
              <a:rPr lang="en-US" sz="3600" b="1" dirty="0">
                <a:effectLst/>
              </a:rPr>
              <a:t>:</a:t>
            </a:r>
            <a:endParaRPr lang="en-US" sz="3600" b="1" dirty="0"/>
          </a:p>
        </p:txBody>
      </p:sp>
      <p:pic>
        <p:nvPicPr>
          <p:cNvPr id="6" name="Объект 5" descr="Изображение выглядит как человек, шлем, Средства индивидуальной защиты, спортив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34C32A8B-5F43-7202-3DB0-AF37F153B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7" b="1887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364D240-D559-48AA-9AB2-943B7842F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3105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підсвідомий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відчужене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співпереживання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етнічної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раціональне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глибоке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належності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9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87398-E555-4E4F-82A9-D2EB781C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5256212" cy="11926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Національна ідентичність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(як складова національної свідомості)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7D3E21-9EB8-4AB4-99AF-C9751DDC4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73596"/>
            <a:ext cx="5614021" cy="4659726"/>
          </a:xfrm>
        </p:spPr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свідомлення людиною власної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належності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певної національної групи, що має свою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назву, власну історичну територію, спільні міфи, історичну пам'ять, спільну масову громадську культуру, свою мову, спільну економіку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однакові для всіх юридичні права та обов'язки.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 descr="Изображение выглядит как Человеческое лицо, человек, улыб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A28D06A-857B-670E-3C17-E42160D65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88" y="976425"/>
            <a:ext cx="5306958" cy="4451918"/>
          </a:xfrm>
        </p:spPr>
      </p:pic>
    </p:spTree>
    <p:extLst>
      <p:ext uri="{BB962C8B-B14F-4D97-AF65-F5344CB8AC3E}">
        <p14:creationId xmlns:p14="http://schemas.microsoft.com/office/powerpoint/2010/main" val="1581949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1AF1E-BE31-458B-9723-CD927CFD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"/>
            <a:ext cx="5720038" cy="2213113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До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 національної ідентичності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складової національної самосвідомості належать три компоненти: 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D6BCC3-79F3-430B-86B8-FA89D164A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852560" cy="4422913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когнітивний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знання про національну спільноту та знання про себе як члена даної спільноти;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емоційно-оцінний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національна самоповага чи зневага, національна гордість чи сором та ін.;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оведінковий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відповідні дії та вчинки, що зумовлені вище вказаними компонентами.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 descr="Изображение выглядит как человек, одежда, Модный аксессуар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DB3CC2EE-3953-79A7-9004-3014086C6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71" y="1781629"/>
            <a:ext cx="4978399" cy="3294742"/>
          </a:xfrm>
        </p:spPr>
      </p:pic>
    </p:spTree>
    <p:extLst>
      <p:ext uri="{BB962C8B-B14F-4D97-AF65-F5344CB8AC3E}">
        <p14:creationId xmlns:p14="http://schemas.microsoft.com/office/powerpoint/2010/main" val="2014880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A30DE-1E2D-4109-8876-0EBC328F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91548"/>
            <a:ext cx="6025469" cy="1765852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Важливими психологічними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механізмами формування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 самосвідомості виступають національна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ідентифікація та рефлексія.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A712EC-20B3-4731-BBE3-DF6CB4520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359298" cy="4509052"/>
          </a:xfrm>
        </p:spPr>
        <p:txBody>
          <a:bodyPr>
            <a:normAutofit fontScale="92500"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національної самосвідомості передбачає появу таких національних почуттів: почуття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любові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своєї Батьківщини, свого народу, національної культури і рідної мови; почуття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причетності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долі свого народу, своєї країни; почуття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 гордості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національного невдоволення; готовності й волі до здійснення національної мети.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 descr="Изображение выглядит как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EAE14DF-33B2-877E-77E6-8BE89CC53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34" y="726169"/>
            <a:ext cx="4509052" cy="4509052"/>
          </a:xfrm>
        </p:spPr>
      </p:pic>
    </p:spTree>
    <p:extLst>
      <p:ext uri="{BB962C8B-B14F-4D97-AF65-F5344CB8AC3E}">
        <p14:creationId xmlns:p14="http://schemas.microsoft.com/office/powerpoint/2010/main" val="3707917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2DEC6-F9FF-42CC-8EC8-2100A84A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67029" cy="1600200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аціональна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свідомість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самосвідомість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параметри різниці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F4AC5C-AA5B-4A36-A066-F3AE35BE2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667029" cy="4212771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Різниця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змістом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національній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свідомості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самосвідомості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формуються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уявлення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націю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й про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нації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перш за все про них, але з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позицій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власного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етносу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Объект 5" descr="Изображение выглядит как текст, Человеческое лицо, книга, Публикация&#10;&#10;Автоматически созданное описание">
            <a:extLst>
              <a:ext uri="{FF2B5EF4-FFF2-40B4-BE49-F238E27FC236}">
                <a16:creationId xmlns:a16="http://schemas.microsoft.com/office/drawing/2014/main" id="{6A836A14-20E6-A8DD-8AA8-871A24AA3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96" y="590097"/>
            <a:ext cx="5491389" cy="5491389"/>
          </a:xfrm>
        </p:spPr>
      </p:pic>
    </p:spTree>
    <p:extLst>
      <p:ext uri="{BB962C8B-B14F-4D97-AF65-F5344CB8AC3E}">
        <p14:creationId xmlns:p14="http://schemas.microsoft.com/office/powerpoint/2010/main" val="116950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 descr="Изображение выглядит как человек, внутренний, молодой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9F540FEE-42D3-4098-8F41-443DD6CC0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r="2103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BDB6-A46F-4008-A485-BE84A2752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771" y="405685"/>
            <a:ext cx="5716514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4C6628-6F8C-4160-8A17-FDC29D805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3485" y="2743200"/>
            <a:ext cx="6328229" cy="34968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3200" dirty="0"/>
              <a:t>   </a:t>
            </a:r>
            <a:r>
              <a:rPr lang="en-US" sz="3200" dirty="0" err="1"/>
              <a:t>Д</a:t>
            </a:r>
            <a:r>
              <a:rPr lang="en-US" sz="3200" dirty="0" err="1">
                <a:effectLst/>
              </a:rPr>
              <a:t>ля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того</a:t>
            </a:r>
            <a:r>
              <a:rPr lang="en-US" sz="3200" dirty="0">
                <a:effectLst/>
              </a:rPr>
              <a:t>, </a:t>
            </a:r>
            <a:r>
              <a:rPr lang="en-US" sz="3200" dirty="0" err="1">
                <a:effectLst/>
              </a:rPr>
              <a:t>щоб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зрозуміти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специфіку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національного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образу</a:t>
            </a:r>
            <a:r>
              <a:rPr lang="en-US" sz="3200" dirty="0">
                <a:effectLst/>
              </a:rPr>
              <a:t>, </a:t>
            </a:r>
            <a:r>
              <a:rPr lang="en-US" sz="3200" dirty="0" err="1">
                <a:effectLst/>
              </a:rPr>
              <a:t>необхідно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осмислити</a:t>
            </a:r>
            <a:r>
              <a:rPr lang="en-US" sz="3200" dirty="0">
                <a:effectLst/>
              </a:rPr>
              <a:t> </a:t>
            </a:r>
            <a:r>
              <a:rPr lang="en-US" sz="3200" b="1" dirty="0" err="1">
                <a:effectLst/>
              </a:rPr>
              <a:t>суттєві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проблеми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з </a:t>
            </a:r>
            <a:r>
              <a:rPr lang="en-US" sz="3200" dirty="0" err="1">
                <a:effectLst/>
              </a:rPr>
              <a:t>буття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нації</a:t>
            </a:r>
            <a:r>
              <a:rPr lang="en-US" sz="3200" dirty="0">
                <a:effectLst/>
              </a:rPr>
              <a:t>. </a:t>
            </a:r>
            <a:endParaRPr lang="uk-UA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0350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3D664-F535-4259-BFB4-BAE24CC3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en-US" sz="4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4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формою</a:t>
            </a:r>
            <a:endParaRPr lang="en-US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одежда, человек, на открытом воздухе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C858C6EC-8F33-270B-8EB2-9E4D76227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20" y="379544"/>
            <a:ext cx="5964066" cy="335975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35C90E6-DBA9-49DC-9A4C-9729729D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6" y="3739301"/>
            <a:ext cx="6894576" cy="31186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самосвідомість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самосвідомості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спільність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нація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80871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B6161-B6F3-4426-9324-2D0746B3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Різниця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ступеня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вираження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емоційного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фактора</a:t>
            </a:r>
            <a:endParaRPr lang="ru-RU" sz="28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E82C9B-D688-4DE2-9CAB-990E9C13C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69028"/>
            <a:ext cx="4343400" cy="3299959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значну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роль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емоційний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відіграє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національній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самосвідомості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 descr="Изображение выглядит как иллюстрация, Человеческое лицо, Мультфильм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541AFF50-A0BE-677B-4A2B-C57483B97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40" y="585157"/>
            <a:ext cx="5266375" cy="5687685"/>
          </a:xfrm>
        </p:spPr>
      </p:pic>
    </p:spTree>
    <p:extLst>
      <p:ext uri="{BB962C8B-B14F-4D97-AF65-F5344CB8AC3E}">
        <p14:creationId xmlns:p14="http://schemas.microsoft.com/office/powerpoint/2010/main" val="2950009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BBF07-7EE5-4857-A478-D21ACEB0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892316" cy="1106557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Поняття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національного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характеру,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ментальності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національної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свідомості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інструмент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культурологічного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аналізу</a:t>
            </a:r>
            <a:endParaRPr lang="ru-RU" sz="2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D7092-6197-426F-BD8E-91BD58A75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743" y="2057400"/>
            <a:ext cx="7039427" cy="4528930"/>
          </a:xfrm>
        </p:spPr>
        <p:txBody>
          <a:bodyPr>
            <a:norm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Поняття, що застосовуються у дослідженні національної свідомості, відображають реальні компоненти суспільної свідомості, які визначають існування нації як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духовної спільноти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</a:t>
            </a:r>
          </a:p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знаходимо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прояви,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типологізувати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свідомість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супроводжувалася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великими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культурними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мистецькими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злетами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відзначається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піднесенням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громадської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думки та подвигами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видатних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особистостей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BF1155C-6E5C-969D-89B3-F9F02BE28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70" y="1353457"/>
            <a:ext cx="4905830" cy="4528930"/>
          </a:xfrm>
        </p:spPr>
      </p:pic>
    </p:spTree>
    <p:extLst>
      <p:ext uri="{BB962C8B-B14F-4D97-AF65-F5344CB8AC3E}">
        <p14:creationId xmlns:p14="http://schemas.microsoft.com/office/powerpoint/2010/main" val="2963352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48E3B-9958-4F3E-8F6F-107D5A71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042" y="0"/>
            <a:ext cx="7353938" cy="2960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</a:rPr>
              <a:t>         </a:t>
            </a:r>
            <a:r>
              <a:rPr lang="en-US" sz="2400" b="1" dirty="0" err="1">
                <a:solidFill>
                  <a:srgbClr val="000000"/>
                </a:solidFill>
                <a:effectLst/>
              </a:rPr>
              <a:t>Національна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</a:rPr>
              <a:t>самосвідомість</a:t>
            </a:r>
            <a:r>
              <a:rPr lang="en-US" sz="2400" dirty="0">
                <a:solidFill>
                  <a:srgbClr val="000000"/>
                </a:solidFill>
                <a:effectLst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позначена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</a:rPr>
              <a:t>історизмом</a:t>
            </a:r>
            <a:r>
              <a:rPr lang="en-US" sz="2400" dirty="0">
                <a:solidFill>
                  <a:srgbClr val="000000"/>
                </a:solidFill>
                <a:effectLst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національні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уявлення</a:t>
            </a:r>
            <a:r>
              <a:rPr lang="en-US" sz="2400" dirty="0">
                <a:solidFill>
                  <a:srgbClr val="000000"/>
                </a:solidFill>
                <a:effectLst/>
              </a:rPr>
              <a:t> і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почуття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нових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поколінь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формуються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як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на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основі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безпосередніх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вражень</a:t>
            </a:r>
            <a:r>
              <a:rPr lang="en-US" sz="2400" dirty="0">
                <a:solidFill>
                  <a:srgbClr val="000000"/>
                </a:solidFill>
                <a:effectLst/>
              </a:rPr>
              <a:t> і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досвіду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кожної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особи</a:t>
            </a:r>
            <a:r>
              <a:rPr lang="en-US" sz="2400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так</a:t>
            </a:r>
            <a:r>
              <a:rPr lang="en-US" sz="2400" dirty="0">
                <a:solidFill>
                  <a:srgbClr val="000000"/>
                </a:solidFill>
                <a:effectLst/>
              </a:rPr>
              <a:t> і  </a:t>
            </a:r>
            <a:r>
              <a:rPr lang="ru-RU" sz="2400" dirty="0">
                <a:solidFill>
                  <a:srgbClr val="000000"/>
                </a:solidFill>
              </a:rPr>
              <a:t>в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результаті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освоєння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вже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існуючих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</a:rPr>
              <a:t>національних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</a:rPr>
              <a:t>уявлень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</a:rPr>
              <a:t>і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національної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психології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всього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</a:rPr>
              <a:t>народу</a:t>
            </a:r>
            <a:r>
              <a:rPr lang="en-US" sz="2400" dirty="0">
                <a:solidFill>
                  <a:srgbClr val="000000"/>
                </a:solidFill>
                <a:effectLst/>
              </a:rPr>
              <a:t>. </a:t>
            </a:r>
            <a:br>
              <a:rPr lang="en-US" sz="2400" dirty="0">
                <a:solidFill>
                  <a:srgbClr val="000000"/>
                </a:solidFill>
                <a:effectLst/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6BF53C-211D-45C4-86EE-27D9CA04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8057" y="2421682"/>
            <a:ext cx="6567391" cy="44363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uk-UA" sz="2800" dirty="0">
                <a:solidFill>
                  <a:srgbClr val="000000"/>
                </a:solidFill>
              </a:rPr>
              <a:t>         </a:t>
            </a:r>
            <a:r>
              <a:rPr lang="en-US" sz="2800" dirty="0">
                <a:solidFill>
                  <a:srgbClr val="000000"/>
                </a:solidFill>
                <a:effectLst/>
              </a:rPr>
              <a:t> У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структуру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національної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самосвідомості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входять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погляди</a:t>
            </a:r>
            <a:r>
              <a:rPr lang="en-US" sz="2800" dirty="0">
                <a:solidFill>
                  <a:srgbClr val="000000"/>
                </a:solidFill>
                <a:effectLst/>
              </a:rPr>
              <a:t> і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уявлення</a:t>
            </a:r>
            <a:r>
              <a:rPr lang="en-US" sz="280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пов’язані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із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самовизначенням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національної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спільноти</a:t>
            </a:r>
            <a:r>
              <a:rPr lang="en-US" sz="2800" dirty="0">
                <a:solidFill>
                  <a:srgbClr val="000000"/>
                </a:solidFill>
                <a:effectLst/>
              </a:rPr>
              <a:t>, з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усвідомленням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соціальних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соціально-політичних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моральних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естетичних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та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інших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цінностей</a:t>
            </a:r>
            <a:r>
              <a:rPr lang="en-US" sz="280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входять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психічний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склад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національний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характер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норми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уподобання</a:t>
            </a:r>
            <a:r>
              <a:rPr lang="en-US" sz="280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тобто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явища</a:t>
            </a:r>
            <a:r>
              <a:rPr lang="en-US" sz="280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які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охоплюють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поняття</a:t>
            </a:r>
            <a:r>
              <a:rPr lang="en-US" sz="2800" dirty="0">
                <a:solidFill>
                  <a:srgbClr val="000000"/>
                </a:solidFill>
                <a:effectLst/>
              </a:rPr>
              <a:t> «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національна</a:t>
            </a:r>
            <a:r>
              <a:rPr lang="en-US" sz="2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</a:rPr>
              <a:t>психологія</a:t>
            </a:r>
            <a:r>
              <a:rPr lang="en-US" sz="2800" dirty="0">
                <a:solidFill>
                  <a:srgbClr val="000000"/>
                </a:solidFill>
                <a:effectLst/>
              </a:rPr>
              <a:t>».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Объект 5" descr="Изображение выглядит как человек, Человеческое лицо, одежда, аудитория&#10;&#10;Автоматически созданное описание">
            <a:extLst>
              <a:ext uri="{FF2B5EF4-FFF2-40B4-BE49-F238E27FC236}">
                <a16:creationId xmlns:a16="http://schemas.microsoft.com/office/drawing/2014/main" id="{029EE536-E4A6-6461-E0FE-776C0D194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2" y="1397000"/>
            <a:ext cx="4368800" cy="3915861"/>
          </a:xfrm>
        </p:spPr>
      </p:pic>
    </p:spTree>
    <p:extLst>
      <p:ext uri="{BB962C8B-B14F-4D97-AF65-F5344CB8AC3E}">
        <p14:creationId xmlns:p14="http://schemas.microsoft.com/office/powerpoint/2010/main" val="1259595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46696-F970-4FB7-A267-028882DC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70612" cy="1153886"/>
          </a:xfrm>
        </p:spPr>
        <p:txBody>
          <a:bodyPr/>
          <a:lstStyle/>
          <a:p>
            <a:pPr algn="ctr"/>
            <a:r>
              <a:rPr lang="uk-UA" b="1" dirty="0"/>
              <a:t>Теорії спадковості рис національного характеру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D8AA04A-9081-46C4-AB9D-4B06D16E7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70" y="556591"/>
            <a:ext cx="3723859" cy="528761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1A137A4-4C5A-492F-A3D0-566D96032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6886229" cy="4581939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еорія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біологічної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спадковості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К.Юнга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архетипи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колективного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несвідомого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згідно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яким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підсвідома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сфера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психіки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кожної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людини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містить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приховані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сліди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пам’яті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історичний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досвід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своєї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навіть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долюдське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тваринне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існування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предків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сліди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закарбовані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генному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рівні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К. Юнг назвав архетипами.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еорія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біополів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представників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одного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етносу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коливання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біополів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налаштовані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однаково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унісон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притягує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членів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однотипного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етносу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один до одного.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4601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C5340-B353-4842-A943-DE0DA7E1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4021" cy="1600200"/>
          </a:xfrm>
        </p:spPr>
        <p:txBody>
          <a:bodyPr>
            <a:no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Архетип є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символічною формулою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починає функціонувати там, де свідомі поняття або ще не існують, або ж узагалі неможливі. 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Объект 5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2E043B19-CD62-4AF6-9D05-54BCA9807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r="29708"/>
          <a:stretch/>
        </p:blipFill>
        <p:spPr>
          <a:xfrm>
            <a:off x="7681233" y="457200"/>
            <a:ext cx="4060824" cy="513805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2F654E6-71F7-405A-8D0D-71C482D90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948069"/>
            <a:ext cx="6841445" cy="4558747"/>
          </a:xfrm>
        </p:spPr>
        <p:txBody>
          <a:bodyPr>
            <a:norm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На життєвій важливості символів (Мати Земля, Дитя, Бог) та міфів у інтеґрації суспільства наголошує Е.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Еріксон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(«Дитинство і суспільство»).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Кульчицький серед головних українських архетипів називає «добру, ласкаву, плодючу Землю» і «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БогинюМатір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американської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етнопсихології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«культура 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особистість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стверджували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специфічна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кожного народу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структура особи», яка є оптимальною для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тих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етнос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72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B7107-FE7C-45AE-8DD6-8CD55248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375496"/>
            <a:ext cx="4803636" cy="2062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аціональний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образ-персонаж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486ED1-F8A1-416D-B989-08BEBF24E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166" y="2687782"/>
            <a:ext cx="4803635" cy="3794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Національний образ світу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письменником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художньому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творі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Є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своєрідною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моделлю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гносеологію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логіку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Объект 7" descr="Изображение выглядит как внутренний, человек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96485522-A6A1-44A6-BCAC-7C847F1C9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6" y="673815"/>
            <a:ext cx="6226628" cy="5262528"/>
          </a:xfrm>
        </p:spPr>
      </p:pic>
    </p:spTree>
    <p:extLst>
      <p:ext uri="{BB962C8B-B14F-4D97-AF65-F5344CB8AC3E}">
        <p14:creationId xmlns:p14="http://schemas.microsoft.com/office/powerpoint/2010/main" val="106231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91A01-76B9-4C43-A41F-4B9E1865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оняття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lang="en-US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uk-UA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384CD8-F243-407C-A3BD-837727A97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аціональний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матеріально-духовних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основах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</a:t>
            </a: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Космос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</a:t>
            </a: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</a:t>
            </a: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Логос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Объект 5" descr="Изображение выглядит как поезд&#10;&#10;Автоматически созданное описание">
            <a:extLst>
              <a:ext uri="{FF2B5EF4-FFF2-40B4-BE49-F238E27FC236}">
                <a16:creationId xmlns:a16="http://schemas.microsoft.com/office/drawing/2014/main" id="{71DA60F0-90CE-4EB8-AA93-430027B31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7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B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75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DCDEF-3040-49A1-989A-02666D18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476574-230C-4779-84BE-9FC5BB0E7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—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абстрактне</a:t>
            </a:r>
            <a:r>
              <a:rPr lang="uk-UA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універсальне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обов’язкове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Космосу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обов’язкове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статичне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змінне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матеріальному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прояві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загальнолюдське</a:t>
            </a:r>
            <a:r>
              <a:rPr lang="en-US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157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 descr="Изображение выглядит как текст, Печать, графический дизайн, Книжная обложка&#10;&#10;Автоматически созданное описание">
            <a:extLst>
              <a:ext uri="{FF2B5EF4-FFF2-40B4-BE49-F238E27FC236}">
                <a16:creationId xmlns:a16="http://schemas.microsoft.com/office/drawing/2014/main" id="{C8965BBD-7E12-6A41-2C29-A6442605D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r="19132"/>
          <a:stretch/>
        </p:blipFill>
        <p:spPr>
          <a:xfrm>
            <a:off x="406399" y="629268"/>
            <a:ext cx="4455887" cy="5713473"/>
          </a:xfrm>
        </p:spPr>
      </p:pic>
    </p:spTree>
    <p:extLst>
      <p:ext uri="{BB962C8B-B14F-4D97-AF65-F5344CB8AC3E}">
        <p14:creationId xmlns:p14="http://schemas.microsoft.com/office/powerpoint/2010/main" val="280673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292FF-9B0D-478D-B269-0ABF0236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30062"/>
            <a:ext cx="6441295" cy="2085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Усе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закріплене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звичаях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традиціях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обрядах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фольклорі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віросповіданні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речах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FC0672-6237-4F11-B53B-DABE5DF35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58" y="3145246"/>
            <a:ext cx="6268770" cy="30360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аціональний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образ-персонаж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духовність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втілена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матеріальний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складній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хеї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Космосу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Объект 6" descr="Изображение выглядит как текст, книга,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B8ABB3A-EE84-EE8D-E5D8-25E879461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26" y="825573"/>
            <a:ext cx="5284561" cy="4934857"/>
          </a:xfrm>
        </p:spPr>
      </p:pic>
    </p:spTree>
    <p:extLst>
      <p:ext uri="{BB962C8B-B14F-4D97-AF65-F5344CB8AC3E}">
        <p14:creationId xmlns:p14="http://schemas.microsoft.com/office/powerpoint/2010/main" val="252055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68A89-C989-493E-899C-4301BD5C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0"/>
            <a:ext cx="5189728" cy="33903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00" dirty="0">
                <a:solidFill>
                  <a:schemeClr val="tx2"/>
                </a:solidFill>
                <a:effectLst/>
              </a:rPr>
              <a:t> </a:t>
            </a:r>
            <a:r>
              <a:rPr lang="ru-RU" sz="1400" dirty="0">
                <a:solidFill>
                  <a:schemeClr val="tx2"/>
                </a:solidFill>
                <a:effectLst/>
              </a:rPr>
              <a:t>     </a:t>
            </a:r>
            <a:r>
              <a:rPr lang="en-US" sz="2400" dirty="0">
                <a:effectLst/>
              </a:rPr>
              <a:t>НАЦІОНАЛЬНИЙ ХАРАКТЕР — </a:t>
            </a:r>
            <a:r>
              <a:rPr lang="en-US" sz="2400" dirty="0" err="1">
                <a:effectLst/>
              </a:rPr>
              <a:t>сукупність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соціально-психологічних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рис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установок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стереотипів</a:t>
            </a:r>
            <a:r>
              <a:rPr lang="en-US" sz="2400" dirty="0">
                <a:effectLst/>
              </a:rPr>
              <a:t>), </a:t>
            </a:r>
            <a:r>
              <a:rPr lang="en-US" sz="2400" dirty="0" err="1">
                <a:effectLst/>
              </a:rPr>
              <a:t>які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властиві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нації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</a:t>
            </a:r>
            <a:r>
              <a:rPr lang="en-US" sz="2400" dirty="0">
                <a:effectLst/>
              </a:rPr>
              <a:t> </a:t>
            </a:r>
            <a:r>
              <a:rPr lang="en-US" sz="2400" b="1" dirty="0" err="1">
                <a:effectLst/>
              </a:rPr>
              <a:t>певному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етапі</a:t>
            </a:r>
            <a:r>
              <a:rPr lang="en-US" sz="2400" b="1" dirty="0">
                <a:effectLst/>
              </a:rPr>
              <a:t> </a:t>
            </a:r>
            <a:r>
              <a:rPr lang="en-US" sz="2400" dirty="0" err="1">
                <a:effectLst/>
              </a:rPr>
              <a:t>розвитку</a:t>
            </a:r>
            <a:r>
              <a:rPr lang="en-US" sz="2400" dirty="0">
                <a:effectLst/>
              </a:rPr>
              <a:t> і </a:t>
            </a:r>
            <a:r>
              <a:rPr lang="en-US" sz="2400" dirty="0" err="1">
                <a:effectLst/>
              </a:rPr>
              <a:t>які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проявляються</a:t>
            </a:r>
            <a:r>
              <a:rPr lang="en-US" sz="2400" dirty="0">
                <a:effectLst/>
              </a:rPr>
              <a:t> в </a:t>
            </a:r>
            <a:r>
              <a:rPr lang="en-US" sz="2400" b="1" dirty="0" err="1">
                <a:effectLst/>
              </a:rPr>
              <a:t>ціннісному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ставленні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до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навколишнього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світу</a:t>
            </a:r>
            <a:r>
              <a:rPr lang="en-US" sz="2400" dirty="0">
                <a:effectLst/>
              </a:rPr>
              <a:t>, а </a:t>
            </a:r>
            <a:r>
              <a:rPr lang="en-US" sz="2400" dirty="0" err="1">
                <a:effectLst/>
              </a:rPr>
              <a:t>також</a:t>
            </a:r>
            <a:r>
              <a:rPr lang="en-US" sz="2400" dirty="0">
                <a:effectLst/>
              </a:rPr>
              <a:t> у </a:t>
            </a:r>
            <a:r>
              <a:rPr lang="en-US" sz="2400" b="1" dirty="0" err="1">
                <a:effectLst/>
              </a:rPr>
              <a:t>культурі</a:t>
            </a:r>
            <a:r>
              <a:rPr lang="en-US" sz="2400" b="1" dirty="0">
                <a:effectLst/>
              </a:rPr>
              <a:t>, </a:t>
            </a:r>
            <a:r>
              <a:rPr lang="en-US" sz="2400" b="1" dirty="0" err="1">
                <a:effectLst/>
              </a:rPr>
              <a:t>традиціях</a:t>
            </a:r>
            <a:r>
              <a:rPr lang="en-US" sz="2400" b="1" dirty="0">
                <a:effectLst/>
              </a:rPr>
              <a:t>, </a:t>
            </a:r>
            <a:r>
              <a:rPr lang="en-US" sz="2400" b="1" dirty="0" err="1">
                <a:effectLst/>
              </a:rPr>
              <a:t>звичаях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та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обрядах</a:t>
            </a:r>
            <a:r>
              <a:rPr lang="en-US" sz="2400" dirty="0">
                <a:effectLst/>
              </a:rPr>
              <a:t>. </a:t>
            </a:r>
            <a:br>
              <a:rPr lang="en-US" sz="1400" dirty="0">
                <a:effectLst/>
              </a:rPr>
            </a:br>
            <a:endParaRPr lang="en-US" sz="1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EC784F-AD27-4846-980C-8232A7A8B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838" y="3390345"/>
            <a:ext cx="5189727" cy="2670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dirty="0"/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аціональний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специфічним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поєднанням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загальнолюдських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конкретними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історичними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соціально-економічними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человек, одежда, посуд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E6C87724-8CD6-FC94-EFD1-2112954E4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1026331"/>
            <a:ext cx="6172200" cy="4910012"/>
          </a:xfrm>
        </p:spPr>
      </p:pic>
    </p:spTree>
    <p:extLst>
      <p:ext uri="{BB962C8B-B14F-4D97-AF65-F5344CB8AC3E}">
        <p14:creationId xmlns:p14="http://schemas.microsoft.com/office/powerpoint/2010/main" val="55527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53955-2448-4CD6-AD63-5397C3AB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629266"/>
            <a:ext cx="53836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Інтерпретація</a:t>
            </a:r>
            <a:r>
              <a:rPr lang="en-US" sz="3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en-US" sz="3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</a:t>
            </a:r>
            <a:endParaRPr lang="en-US" sz="3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173FB3-8A78-43B7-AEFB-12F06601E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052" y="2438400"/>
            <a:ext cx="525543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ровідним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соціально-історичний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відстоює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детермінізму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Объект 6" descr="Изображение выглядит как на открытом воздухе, строительство, небо, дом&#10;&#10;Автоматически созданное описание">
            <a:extLst>
              <a:ext uri="{FF2B5EF4-FFF2-40B4-BE49-F238E27FC236}">
                <a16:creationId xmlns:a16="http://schemas.microsoft.com/office/drawing/2014/main" id="{8D541C77-E8A7-B1C0-BA7B-246A4302D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72" y="579615"/>
            <a:ext cx="6490252" cy="5713477"/>
          </a:xfrm>
        </p:spPr>
      </p:pic>
    </p:spTree>
    <p:extLst>
      <p:ext uri="{BB962C8B-B14F-4D97-AF65-F5344CB8AC3E}">
        <p14:creationId xmlns:p14="http://schemas.microsoft.com/office/powerpoint/2010/main" val="2142368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1808</Words>
  <Application>Microsoft Office PowerPoint</Application>
  <PresentationFormat>Широкоэкранный</PresentationFormat>
  <Paragraphs>115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Лекція № 3 Національний образ-персонаж і національний характер</vt:lpstr>
      <vt:lpstr>Національний образ-персонаж</vt:lpstr>
      <vt:lpstr>    Національний образ – концентрація національного буття</vt:lpstr>
      <vt:lpstr>    Національний образ-персонаж є складовим елементом національного образу світу.</vt:lpstr>
      <vt:lpstr>Поняття «національний образ світу»</vt:lpstr>
      <vt:lpstr>Дух – характеристика національної моделі світу</vt:lpstr>
      <vt:lpstr>       Усе національне закріплене у звичаях, традиціях, обрядах, фольклорі. мові, поведінці, віросповіданні, філософії, речах побуту тощо. </vt:lpstr>
      <vt:lpstr>      НАЦІОНАЛЬНИЙ ХАРАКТЕР — сукупність соціально-психологічних рис (установок, стереотипів), які властиві нації на певному етапі розвитку і які проявляються в ціннісному ставленні до навколишнього світу, а також у культурі, традиціях, звичаях та обрядах.  </vt:lpstr>
      <vt:lpstr>Інтерпретація національного характеру</vt:lpstr>
      <vt:lpstr>Національний характер не є одноманітним</vt:lpstr>
      <vt:lpstr>Поняття про етностереотип</vt:lpstr>
      <vt:lpstr>Авто- і гетеростереотипи</vt:lpstr>
      <vt:lpstr>Джерела стереотипних уявлень  про національні характери</vt:lpstr>
      <vt:lpstr>Друге джерело – національна література</vt:lpstr>
      <vt:lpstr>Третє джерело – усна народна творчість</vt:lpstr>
      <vt:lpstr>     Значення засобів масової інформації у формуванні та закріпленні національних стереотипів</vt:lpstr>
      <vt:lpstr>Лекція 3 Поняття національної свідомості і самосвідомості як категорії сучасного гуманітарного знання</vt:lpstr>
      <vt:lpstr>Національна свідомість</vt:lpstr>
      <vt:lpstr>Складові національної свідомості:</vt:lpstr>
      <vt:lpstr>Два рівні національної свідомості:</vt:lpstr>
      <vt:lpstr>Теоретична свідомість</vt:lpstr>
      <vt:lpstr>Основою національної свідомості виступає національна самосвідомість </vt:lpstr>
      <vt:lpstr>Національна самосвідомість</vt:lpstr>
      <vt:lpstr>Елементи національної самосвідомості</vt:lpstr>
      <vt:lpstr>Два рівні національної самосвідомості:</vt:lpstr>
      <vt:lpstr>Національна ідентичність   (як складова національної свідомості)</vt:lpstr>
      <vt:lpstr>  До структури національної ідентичності як складової національної самосвідомості належать три компоненти:  </vt:lpstr>
      <vt:lpstr>     Важливими психологічними механізмами формування національної самосвідомості виступають національна ідентифікація та рефлексія. </vt:lpstr>
      <vt:lpstr> Національна свідомість і національна самосвідомість: три параметри різниці</vt:lpstr>
      <vt:lpstr>Різниця за формою</vt:lpstr>
      <vt:lpstr>Різниця ступеня вираження емоційного фактора</vt:lpstr>
      <vt:lpstr>Поняття національного характеру, ментальності і національної свідомості як інструмент культурологічного аналізу</vt:lpstr>
      <vt:lpstr>         Національна самосвідомість  позначена історизмом – національні уявлення і почуття нових поколінь формуються як на основі безпосередніх вражень і досвіду кожної особи, так і  в результаті освоєння вже існуючих національних уявлень і національної психології всього народу.  </vt:lpstr>
      <vt:lpstr>Теорії спадковості рис національного характеру</vt:lpstr>
      <vt:lpstr>     Архетип є символічною формулою, що починає функціонувати там, де свідомі поняття або ще не існують, або ж узагалі неможливі.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країни, мова якої вивчається</dc:title>
  <dc:creator>Professional</dc:creator>
  <cp:lastModifiedBy>Яна Кравченко</cp:lastModifiedBy>
  <cp:revision>15</cp:revision>
  <dcterms:created xsi:type="dcterms:W3CDTF">2020-09-13T15:06:47Z</dcterms:created>
  <dcterms:modified xsi:type="dcterms:W3CDTF">2023-11-01T19:00:59Z</dcterms:modified>
</cp:coreProperties>
</file>