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9" r:id="rId4"/>
    <p:sldId id="260" r:id="rId5"/>
    <p:sldId id="261" r:id="rId6"/>
    <p:sldId id="262" r:id="rId7"/>
    <p:sldId id="263" r:id="rId8"/>
    <p:sldId id="264" r:id="rId9"/>
    <p:sldId id="265" r:id="rId10"/>
    <p:sldId id="266"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12.09.2022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229001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12.09.2022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793236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12.09.2022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399790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12.09.2022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820158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E4F5897-342B-408E-B7FA-C4A9D9EA2F8F}" type="datetimeFigureOut">
              <a:rPr lang="ru-RU" smtClean="0"/>
              <a:t>12.09.2022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132500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E4F5897-342B-408E-B7FA-C4A9D9EA2F8F}" type="datetimeFigureOut">
              <a:rPr lang="ru-RU" smtClean="0"/>
              <a:t>12.09.2022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541639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E4F5897-342B-408E-B7FA-C4A9D9EA2F8F}" type="datetimeFigureOut">
              <a:rPr lang="ru-RU" smtClean="0"/>
              <a:t>12.09.2022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67753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E4F5897-342B-408E-B7FA-C4A9D9EA2F8F}" type="datetimeFigureOut">
              <a:rPr lang="ru-RU" smtClean="0"/>
              <a:t>12.09.2022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4093408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E4F5897-342B-408E-B7FA-C4A9D9EA2F8F}" type="datetimeFigureOut">
              <a:rPr lang="ru-RU" smtClean="0"/>
              <a:t>12.09.2022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791876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E4F5897-342B-408E-B7FA-C4A9D9EA2F8F}" type="datetimeFigureOut">
              <a:rPr lang="ru-RU" smtClean="0"/>
              <a:t>12.09.2022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224864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E4F5897-342B-408E-B7FA-C4A9D9EA2F8F}" type="datetimeFigureOut">
              <a:rPr lang="ru-RU" smtClean="0"/>
              <a:t>12.09.2022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919950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4F5897-342B-408E-B7FA-C4A9D9EA2F8F}" type="datetimeFigureOut">
              <a:rPr lang="ru-RU" smtClean="0"/>
              <a:t>12.09.2022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4E91F4-5937-4398-8623-DDFF2AEED528}" type="slidenum">
              <a:rPr lang="ru-RU" smtClean="0"/>
              <a:t>‹#›</a:t>
            </a:fld>
            <a:endParaRPr lang="ru-RU"/>
          </a:p>
        </p:txBody>
      </p:sp>
    </p:spTree>
    <p:extLst>
      <p:ext uri="{BB962C8B-B14F-4D97-AF65-F5344CB8AC3E}">
        <p14:creationId xmlns:p14="http://schemas.microsoft.com/office/powerpoint/2010/main" val="41256679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700808"/>
            <a:ext cx="8229600" cy="4248472"/>
          </a:xfrm>
        </p:spPr>
        <p:txBody>
          <a:bodyPr>
            <a:noAutofit/>
          </a:bodyPr>
          <a:lstStyle/>
          <a:p>
            <a:pPr algn="l"/>
            <a:r>
              <a:rPr lang="ru-RU" sz="3200" dirty="0"/>
              <a:t>1. </a:t>
            </a:r>
            <a:r>
              <a:rPr lang="uk-UA" sz="3200" dirty="0" smtClean="0"/>
              <a:t>Основні функції управління та основи виникнення кризи.</a:t>
            </a:r>
            <a:br>
              <a:rPr lang="uk-UA" sz="3200" dirty="0" smtClean="0"/>
            </a:br>
            <a:r>
              <a:rPr lang="uk-UA" sz="3200" dirty="0" smtClean="0"/>
              <a:t>2. Зв’язок функціонального та антикризового менеджменту.</a:t>
            </a:r>
            <a:br>
              <a:rPr lang="uk-UA" sz="3200" dirty="0" smtClean="0"/>
            </a:br>
            <a:r>
              <a:rPr lang="uk-UA" sz="3200" dirty="0" smtClean="0"/>
              <a:t>3. Значення та необхідність антикризового управління на підприємстві.</a:t>
            </a:r>
            <a:br>
              <a:rPr lang="uk-UA" sz="3200" dirty="0" smtClean="0"/>
            </a:br>
            <a:r>
              <a:rPr lang="uk-UA" sz="3200" dirty="0" smtClean="0"/>
              <a:t>4. Основні ознаки антикризового менеджменту</a:t>
            </a:r>
            <a:r>
              <a:rPr lang="ru-RU" sz="3200" dirty="0" smtClean="0"/>
              <a:t>.</a:t>
            </a:r>
            <a:endParaRPr lang="ru-RU" sz="3200" dirty="0"/>
          </a:p>
        </p:txBody>
      </p:sp>
      <p:sp>
        <p:nvSpPr>
          <p:cNvPr id="4" name="Объект 2"/>
          <p:cNvSpPr txBox="1">
            <a:spLocks/>
          </p:cNvSpPr>
          <p:nvPr/>
        </p:nvSpPr>
        <p:spPr>
          <a:xfrm>
            <a:off x="251520" y="188640"/>
            <a:ext cx="8229600" cy="190507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endParaRPr lang="ru-RU" dirty="0"/>
          </a:p>
        </p:txBody>
      </p:sp>
      <p:sp>
        <p:nvSpPr>
          <p:cNvPr id="5" name="Объект 2"/>
          <p:cNvSpPr txBox="1">
            <a:spLocks/>
          </p:cNvSpPr>
          <p:nvPr/>
        </p:nvSpPr>
        <p:spPr>
          <a:xfrm>
            <a:off x="251520" y="188536"/>
            <a:ext cx="8229600" cy="190507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uk-UA" b="1" dirty="0" smtClean="0"/>
              <a:t>Тема </a:t>
            </a:r>
            <a:r>
              <a:rPr lang="uk-UA" b="1" dirty="0" smtClean="0"/>
              <a:t>4. </a:t>
            </a:r>
            <a:r>
              <a:rPr lang="uk-UA" b="1" dirty="0"/>
              <a:t>Функціональний і антикризовий менеджмент</a:t>
            </a:r>
            <a:endParaRPr lang="uk-UA" b="1" dirty="0"/>
          </a:p>
        </p:txBody>
      </p:sp>
    </p:spTree>
    <p:extLst>
      <p:ext uri="{BB962C8B-B14F-4D97-AF65-F5344CB8AC3E}">
        <p14:creationId xmlns:p14="http://schemas.microsoft.com/office/powerpoint/2010/main" val="5706634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a:bodyPr>
          <a:lstStyle/>
          <a:p>
            <a:pPr marL="0" indent="0" algn="ctr">
              <a:buNone/>
            </a:pPr>
            <a:r>
              <a:rPr lang="uk-UA" sz="2100" b="1" dirty="0" smtClean="0"/>
              <a:t>Стратегії </a:t>
            </a:r>
            <a:r>
              <a:rPr lang="uk-UA" sz="2100" b="1" dirty="0"/>
              <a:t>антикризового </a:t>
            </a:r>
            <a:r>
              <a:rPr lang="uk-UA" sz="2100" b="1" dirty="0" smtClean="0"/>
              <a:t>управління:</a:t>
            </a:r>
            <a:endParaRPr lang="uk-UA" sz="2100" b="1" dirty="0"/>
          </a:p>
          <a:p>
            <a:pPr marL="0" indent="0" algn="just">
              <a:buNone/>
            </a:pPr>
            <a:r>
              <a:rPr lang="uk-UA" sz="2100" dirty="0"/>
              <a:t>- попередження кризи, підготовки до її появи (превентивні заходи);</a:t>
            </a:r>
          </a:p>
          <a:p>
            <a:pPr marL="0" indent="0" algn="just">
              <a:buNone/>
            </a:pPr>
            <a:r>
              <a:rPr lang="uk-UA" sz="2100" dirty="0"/>
              <a:t>- вичікування зрілості кризи на базі надійного прогнозування для успішного вирішення проблем її подолання;</a:t>
            </a:r>
          </a:p>
          <a:p>
            <a:pPr marL="0" indent="0" algn="just">
              <a:buNone/>
            </a:pPr>
            <a:r>
              <a:rPr lang="uk-UA" sz="2100" dirty="0"/>
              <a:t>- протидії кризовим явищам, уповільнення їх процесів (активна оборона);</a:t>
            </a:r>
          </a:p>
          <a:p>
            <a:pPr marL="0" indent="0" algn="just">
              <a:buNone/>
            </a:pPr>
            <a:r>
              <a:rPr lang="uk-UA" sz="2100" dirty="0"/>
              <a:t>- стабілізації ситуацій за допомогою використання резервів, додаткових ресурсів на основі заздалегідь розроблених заходів антикризового управління;</a:t>
            </a:r>
          </a:p>
          <a:p>
            <a:pPr marL="0" indent="0" algn="just">
              <a:buNone/>
            </a:pPr>
            <a:r>
              <a:rPr lang="uk-UA" sz="2100" dirty="0"/>
              <a:t>- розрахованого ризику на стратегічний період;</a:t>
            </a:r>
          </a:p>
          <a:p>
            <a:pPr marL="0" indent="0" algn="just">
              <a:buNone/>
            </a:pPr>
            <a:r>
              <a:rPr lang="uk-UA" sz="2100" dirty="0"/>
              <a:t>- послідовного виходу з кризи;</a:t>
            </a:r>
          </a:p>
          <a:p>
            <a:pPr marL="0" indent="0" algn="just">
              <a:buNone/>
            </a:pPr>
            <a:r>
              <a:rPr lang="uk-UA" sz="2100" dirty="0"/>
              <a:t>- передбачення і створення умов усунення наслідків кризи.</a:t>
            </a:r>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40375303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467544" y="260648"/>
            <a:ext cx="8352928" cy="5893921"/>
          </a:xfrm>
          <a:prstGeom prst="rect">
            <a:avLst/>
          </a:prstGeom>
        </p:spPr>
        <p:txBody>
          <a:bodyPr wrap="square">
            <a:spAutoFit/>
          </a:bodyPr>
          <a:lstStyle/>
          <a:p>
            <a:pPr algn="ctr"/>
            <a:r>
              <a:rPr lang="uk-UA" sz="1300" b="1" dirty="0"/>
              <a:t>Функції менеджменту: - аналіз; - планування; - організація; - мотивація; - управління; - облік; - контроль; - регулювання; - координація.</a:t>
            </a:r>
          </a:p>
          <a:p>
            <a:pPr algn="ctr"/>
            <a:endParaRPr lang="uk-UA" sz="1300" b="1" dirty="0" smtClean="0"/>
          </a:p>
          <a:p>
            <a:pPr algn="ctr"/>
            <a:r>
              <a:rPr lang="uk-UA" sz="1300" b="1" dirty="0" smtClean="0"/>
              <a:t>Аналіз </a:t>
            </a:r>
            <a:r>
              <a:rPr lang="uk-UA" sz="1300" b="1" dirty="0"/>
              <a:t>- </a:t>
            </a:r>
            <a:r>
              <a:rPr lang="uk-UA" sz="1300" dirty="0"/>
              <a:t>найважливіша функція менеджменту. Він складається з дослідження економічних процесів, що відбувалися на самім підприємстві в минулому, умов зовнішнього середовища сьогодні і встановлює тенденції розвитку фірми, загрози і можливості, а також проблеми, що підлягають вирішенню. Аналіз передує виробленню рішення і є основою для прогнозування і планування.</a:t>
            </a:r>
          </a:p>
          <a:p>
            <a:pPr algn="ctr"/>
            <a:endParaRPr lang="uk-UA" sz="1300" b="1" dirty="0" smtClean="0"/>
          </a:p>
          <a:p>
            <a:pPr algn="ctr"/>
            <a:r>
              <a:rPr lang="uk-UA" sz="1300" b="1" dirty="0" smtClean="0"/>
              <a:t>Планування </a:t>
            </a:r>
            <a:r>
              <a:rPr lang="uk-UA" sz="1300" dirty="0"/>
              <a:t>полягає у визначенні напрямків, цілей, пропорцій, темпів виконання виробничих процесів і являє собою вибір дій на визначений період часу. </a:t>
            </a:r>
          </a:p>
          <a:p>
            <a:pPr algn="ctr"/>
            <a:endParaRPr lang="uk-UA" sz="1300" b="1" dirty="0" smtClean="0"/>
          </a:p>
          <a:p>
            <a:pPr algn="ctr"/>
            <a:r>
              <a:rPr lang="uk-UA" sz="1300" b="1" dirty="0" smtClean="0"/>
              <a:t>Організація </a:t>
            </a:r>
            <a:r>
              <a:rPr lang="uk-UA" sz="1300" dirty="0"/>
              <a:t>має на меті формування керованої і керуючої систем і створює передумови для розв'язання завдань, поставлених на стадії планування. Організація вирішує питання структури, упорядкування і регламентації дій виконавців, оптимізує розміщення устаткування, вибирає спеціалізацію і методи впровадження робіт. </a:t>
            </a:r>
          </a:p>
          <a:p>
            <a:pPr algn="ctr"/>
            <a:r>
              <a:rPr lang="uk-UA" sz="1300" b="1" dirty="0"/>
              <a:t>Керівництво </a:t>
            </a:r>
            <a:r>
              <a:rPr lang="uk-UA" sz="1300" dirty="0"/>
              <a:t>полягає в напрямку діяльності керованого об'єкта, тісно пов'язане з лідерством і за допомогою іншої функції менеджменту </a:t>
            </a:r>
            <a:r>
              <a:rPr lang="uk-UA" sz="1300" b="1" dirty="0"/>
              <a:t>- мотивації - </a:t>
            </a:r>
            <a:r>
              <a:rPr lang="uk-UA" sz="1300" dirty="0"/>
              <a:t>спонукає до необхідних дій персонал підприємства. Ціль керівництва - домогтися, щоб підлеглі виконували те, що необхідно керівнику.</a:t>
            </a:r>
          </a:p>
          <a:p>
            <a:pPr algn="ctr"/>
            <a:endParaRPr lang="uk-UA" sz="1300" b="1" dirty="0" smtClean="0"/>
          </a:p>
          <a:p>
            <a:pPr algn="ctr"/>
            <a:r>
              <a:rPr lang="uk-UA" sz="1300" b="1" dirty="0" smtClean="0"/>
              <a:t>Координація </a:t>
            </a:r>
            <a:r>
              <a:rPr lang="uk-UA" sz="1300" dirty="0"/>
              <a:t>спрямована на узгодження різних зовнішніх систем стосовно даної системи (раціоналізація дій постачальників, кооперованих зв'язків, робота зі споживачами і т.п.).</a:t>
            </a:r>
          </a:p>
          <a:p>
            <a:pPr algn="ctr"/>
            <a:endParaRPr lang="uk-UA" sz="1300" b="1" dirty="0" smtClean="0"/>
          </a:p>
          <a:p>
            <a:pPr algn="ctr"/>
            <a:r>
              <a:rPr lang="uk-UA" sz="1300" b="1" dirty="0" smtClean="0"/>
              <a:t>Регулювання </a:t>
            </a:r>
            <a:r>
              <a:rPr lang="uk-UA" sz="1300" dirty="0"/>
              <a:t>пов'язане з поточними управлінськими рішеннями і спрямоване на збереження стану запланованого процесу, коректування відхилень усередині системи, що можуть відбуватися з об'єктивних і суб'єктивних причин.</a:t>
            </a:r>
          </a:p>
          <a:p>
            <a:pPr algn="ctr"/>
            <a:endParaRPr lang="uk-UA" sz="1300" b="1" dirty="0" smtClean="0"/>
          </a:p>
          <a:p>
            <a:pPr algn="ctr"/>
            <a:r>
              <a:rPr lang="uk-UA" sz="1300" b="1" dirty="0" smtClean="0"/>
              <a:t>Контроль </a:t>
            </a:r>
            <a:r>
              <a:rPr lang="uk-UA" sz="1300" dirty="0"/>
              <a:t>носить всеосяжний характер і пов'язаний прямо чи побічно з усіма функціями системи управління.</a:t>
            </a:r>
          </a:p>
          <a:p>
            <a:pPr algn="ctr"/>
            <a:endParaRPr lang="uk-UA" sz="1300" b="1" dirty="0" smtClean="0"/>
          </a:p>
          <a:p>
            <a:pPr algn="ctr"/>
            <a:r>
              <a:rPr lang="uk-UA" sz="1300" b="1" dirty="0" smtClean="0"/>
              <a:t>Облік</a:t>
            </a:r>
            <a:r>
              <a:rPr lang="uk-UA" sz="1300" b="1" dirty="0"/>
              <a:t>, </a:t>
            </a:r>
            <a:r>
              <a:rPr lang="uk-UA" sz="1300" dirty="0"/>
              <a:t>як функція управління, являє собою одержання і фіксацію в кількісній формі результатів стану об'єкта і ресурсів у будь-який момент часу функціонування системи. Облік створює можливість реального контролю над ходом виробництва, його регулювання і кінцеву фіксацію діяльності підприємства за звітний період.</a:t>
            </a:r>
            <a:endParaRPr lang="uk-UA" sz="1300" dirty="0"/>
          </a:p>
        </p:txBody>
      </p:sp>
    </p:spTree>
    <p:extLst>
      <p:ext uri="{BB962C8B-B14F-4D97-AF65-F5344CB8AC3E}">
        <p14:creationId xmlns:p14="http://schemas.microsoft.com/office/powerpoint/2010/main" val="27171943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16632"/>
            <a:ext cx="8229600" cy="6009531"/>
          </a:xfrm>
        </p:spPr>
        <p:txBody>
          <a:bodyPr>
            <a:normAutofit fontScale="92500" lnSpcReduction="10000"/>
          </a:bodyPr>
          <a:lstStyle/>
          <a:p>
            <a:pPr marL="0" indent="0" algn="ctr">
              <a:buNone/>
            </a:pPr>
            <a:r>
              <a:rPr lang="uk-UA" b="1" dirty="0"/>
              <a:t>Усі процеси, що відбуваються в організації, можна розділити на дві групи: керовані і некеровані. </a:t>
            </a:r>
            <a:endParaRPr lang="uk-UA" b="1" dirty="0" smtClean="0"/>
          </a:p>
          <a:p>
            <a:pPr marL="0" indent="0" algn="ctr">
              <a:buNone/>
            </a:pPr>
            <a:r>
              <a:rPr lang="uk-UA" b="1" dirty="0" smtClean="0"/>
              <a:t>Керовані </a:t>
            </a:r>
            <a:r>
              <a:rPr lang="uk-UA" b="1" dirty="0"/>
              <a:t>процеси - </a:t>
            </a:r>
            <a:r>
              <a:rPr lang="uk-UA" dirty="0"/>
              <a:t>це процеси, що піддаються зміні у визначеному напрямку при свідомому впливі на них</a:t>
            </a:r>
            <a:r>
              <a:rPr lang="uk-UA" dirty="0" smtClean="0"/>
              <a:t>.</a:t>
            </a:r>
          </a:p>
          <a:p>
            <a:pPr marL="0" indent="0" algn="ctr">
              <a:buNone/>
            </a:pPr>
            <a:r>
              <a:rPr lang="uk-UA" b="1" dirty="0" smtClean="0"/>
              <a:t> </a:t>
            </a:r>
            <a:r>
              <a:rPr lang="uk-UA" b="1" dirty="0"/>
              <a:t>Некеровані - </a:t>
            </a:r>
            <a:r>
              <a:rPr lang="uk-UA" dirty="0"/>
              <a:t>коли неможливо змінити з тих чи інших причин їхню спрямованість і характер. </a:t>
            </a:r>
            <a:endParaRPr lang="uk-UA" dirty="0" smtClean="0"/>
          </a:p>
          <a:p>
            <a:pPr marL="0" indent="0" algn="ctr">
              <a:buNone/>
            </a:pPr>
            <a:endParaRPr lang="ru-RU" dirty="0" smtClean="0"/>
          </a:p>
          <a:p>
            <a:pPr marL="0" indent="0" algn="ctr">
              <a:buNone/>
            </a:pPr>
            <a:r>
              <a:rPr lang="uk-UA" b="1" dirty="0" smtClean="0"/>
              <a:t>Антикризовий розвиток </a:t>
            </a:r>
            <a:r>
              <a:rPr lang="uk-UA" dirty="0" smtClean="0"/>
              <a:t>- це керований процес чи запобігання подолання кризи, що відповідає цілям організації і об'єктивним тенденціям її розвитку</a:t>
            </a:r>
            <a:r>
              <a:rPr lang="ru-RU" dirty="0" smtClean="0"/>
              <a:t>.</a:t>
            </a:r>
            <a:endParaRPr lang="ru-RU" dirty="0"/>
          </a:p>
        </p:txBody>
      </p:sp>
    </p:spTree>
    <p:extLst>
      <p:ext uri="{BB962C8B-B14F-4D97-AF65-F5344CB8AC3E}">
        <p14:creationId xmlns:p14="http://schemas.microsoft.com/office/powerpoint/2010/main" val="3440902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a:bodyPr>
          <a:lstStyle/>
          <a:p>
            <a:pPr marL="0" indent="0" algn="ctr">
              <a:buNone/>
            </a:pPr>
            <a:r>
              <a:rPr lang="uk-UA" sz="1400" b="1" dirty="0"/>
              <a:t>Виникаючі в практиці управління завдання за своєю суттю є або функціональними, або ситуаційними (антикризовими). </a:t>
            </a:r>
            <a:endParaRPr lang="uk-UA" sz="1400" b="1" dirty="0" smtClean="0"/>
          </a:p>
          <a:p>
            <a:pPr marL="0" indent="0" algn="ctr">
              <a:buNone/>
            </a:pPr>
            <a:r>
              <a:rPr lang="uk-UA" sz="1400" b="1" dirty="0" smtClean="0"/>
              <a:t>Функціональні </a:t>
            </a:r>
            <a:r>
              <a:rPr lang="uk-UA" sz="1400" b="1" dirty="0"/>
              <a:t>(стабільні) завдання </a:t>
            </a:r>
            <a:r>
              <a:rPr lang="uk-UA" sz="1400" dirty="0"/>
              <a:t>визначаються сформованим поділом праці у виробництві й управлінні</a:t>
            </a:r>
            <a:r>
              <a:rPr lang="uk-UA" sz="1400" dirty="0" smtClean="0"/>
              <a:t>.</a:t>
            </a:r>
          </a:p>
          <a:p>
            <a:pPr marL="0" indent="0" algn="ctr">
              <a:buNone/>
            </a:pPr>
            <a:r>
              <a:rPr lang="uk-UA" sz="1400" b="1" dirty="0" smtClean="0"/>
              <a:t>Ситуаційні </a:t>
            </a:r>
            <a:r>
              <a:rPr lang="uk-UA" sz="1400" b="1" dirty="0"/>
              <a:t>завдання </a:t>
            </a:r>
            <a:r>
              <a:rPr lang="uk-UA" sz="1400" dirty="0"/>
              <a:t>є наслідком порушень взаємодії спеціалізованих підсистем і елементів організації під впливом дестабілізуючих факторів виробництва</a:t>
            </a:r>
            <a:r>
              <a:rPr lang="uk-UA" sz="1400" dirty="0" smtClean="0"/>
              <a:t>.</a:t>
            </a:r>
          </a:p>
          <a:p>
            <a:pPr marL="0" indent="0" algn="ctr">
              <a:buNone/>
            </a:pPr>
            <a:endParaRPr lang="uk-UA" sz="2100"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60463" y="1412777"/>
            <a:ext cx="6823075" cy="49685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Прямоугольник 1"/>
          <p:cNvSpPr/>
          <p:nvPr/>
        </p:nvSpPr>
        <p:spPr>
          <a:xfrm>
            <a:off x="1043608" y="6373028"/>
            <a:ext cx="7056784" cy="369332"/>
          </a:xfrm>
          <a:prstGeom prst="rect">
            <a:avLst/>
          </a:prstGeom>
        </p:spPr>
        <p:txBody>
          <a:bodyPr wrap="square">
            <a:spAutoFit/>
          </a:bodyPr>
          <a:lstStyle/>
          <a:p>
            <a:pPr algn="ctr"/>
            <a:r>
              <a:rPr lang="uk-UA" dirty="0" smtClean="0"/>
              <a:t>Рис. 1. Укрупнена схема управління за кризовою ситуацією</a:t>
            </a:r>
            <a:endParaRPr lang="uk-UA" dirty="0"/>
          </a:p>
        </p:txBody>
      </p:sp>
    </p:spTree>
    <p:extLst>
      <p:ext uri="{BB962C8B-B14F-4D97-AF65-F5344CB8AC3E}">
        <p14:creationId xmlns:p14="http://schemas.microsoft.com/office/powerpoint/2010/main" val="34578223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6555" y="692696"/>
            <a:ext cx="8280920" cy="5355312"/>
          </a:xfrm>
          <a:prstGeom prst="rect">
            <a:avLst/>
          </a:prstGeom>
        </p:spPr>
        <p:txBody>
          <a:bodyPr wrap="square">
            <a:spAutoFit/>
          </a:bodyPr>
          <a:lstStyle/>
          <a:p>
            <a:pPr algn="ctr"/>
            <a:r>
              <a:rPr lang="uk-UA" b="1" dirty="0" smtClean="0"/>
              <a:t>Розвиток </a:t>
            </a:r>
            <a:r>
              <a:rPr lang="uk-UA" b="1" dirty="0"/>
              <a:t>кризової ситуації, відповідно до </a:t>
            </a:r>
            <a:r>
              <a:rPr lang="uk-UA" b="1" dirty="0" smtClean="0"/>
              <a:t>схеми на рис. 1, </a:t>
            </a:r>
            <a:r>
              <a:rPr lang="uk-UA" b="1" dirty="0"/>
              <a:t>може відбуватися за трьома варіантами</a:t>
            </a:r>
            <a:r>
              <a:rPr lang="uk-UA" b="1" dirty="0" smtClean="0"/>
              <a:t>.</a:t>
            </a:r>
          </a:p>
          <a:p>
            <a:pPr algn="ctr"/>
            <a:endParaRPr lang="uk-UA" b="1" dirty="0"/>
          </a:p>
          <a:p>
            <a:pPr algn="just"/>
            <a:r>
              <a:rPr lang="uk-UA" b="1" dirty="0"/>
              <a:t>Перший варіант. </a:t>
            </a:r>
            <a:r>
              <a:rPr lang="uk-UA" dirty="0"/>
              <a:t>Завдяки своєчасним і рішучим заходам розвиток ситуації, що руйнує систему, припинено, а потім ціною певних зусиль повернуто на запланований шлях досягнення мети фірми, тобто, відновлений статус-кво виробничо-економічного механізму системи</a:t>
            </a:r>
            <a:r>
              <a:rPr lang="uk-UA" dirty="0" smtClean="0"/>
              <a:t>.</a:t>
            </a:r>
          </a:p>
          <a:p>
            <a:pPr algn="just"/>
            <a:r>
              <a:rPr lang="uk-UA" b="1" dirty="0"/>
              <a:t>Другий варіант. </a:t>
            </a:r>
            <a:r>
              <a:rPr lang="uk-UA" dirty="0"/>
              <a:t>Розвиток ситуації прийняв кризовий характер. Можливі засоби його ліквідації не принесли належного результату чи недостатні, чи ж взагалі не мають економічного, технічного чи технологічного змісту стабілізації запланованого виробництва. Система функціонування підприємства ще не зруйнована, але вже носить небезпечний, надзвичайний характер, і керівництво приймає рішення переходу виробництва чи цілком фірми на новий шлях, що дає системі якісно новий стан, відмінний від колишнього. Цей новий стан може зажадати розробки нових планів, стандартів, але дає, у загальному випадку, сприятливий результат.</a:t>
            </a:r>
          </a:p>
          <a:p>
            <a:pPr algn="just"/>
            <a:r>
              <a:rPr lang="uk-UA" b="1" dirty="0"/>
              <a:t>Третій варіант. </a:t>
            </a:r>
            <a:r>
              <a:rPr lang="uk-UA" dirty="0"/>
              <a:t>Криза прийняла необоротну руйнівну форму і привела підприємство до повного розвалу чи банкрутства.</a:t>
            </a:r>
          </a:p>
          <a:p>
            <a:pPr algn="ctr"/>
            <a:endParaRPr lang="uk-UA" dirty="0"/>
          </a:p>
        </p:txBody>
      </p:sp>
    </p:spTree>
    <p:extLst>
      <p:ext uri="{BB962C8B-B14F-4D97-AF65-F5344CB8AC3E}">
        <p14:creationId xmlns:p14="http://schemas.microsoft.com/office/powerpoint/2010/main" val="3596413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92500" lnSpcReduction="10000"/>
          </a:bodyPr>
          <a:lstStyle/>
          <a:p>
            <a:pPr marL="0" indent="0" algn="ctr">
              <a:buNone/>
            </a:pPr>
            <a:r>
              <a:rPr lang="uk-UA" sz="2100" b="1" dirty="0"/>
              <a:t>Антикризове управління - </a:t>
            </a:r>
            <a:r>
              <a:rPr lang="uk-UA" sz="2100" dirty="0"/>
              <a:t>це управління, яке спрямовано на передбачення небезпеки кризи, аналіз її симптомів і усунення загроз появи кризових ситуацій, а в разі їх появи - аналіз і прийняття швидких заходів ліквідаційного характеру з найменшими втратами та негативними наслідками.</a:t>
            </a:r>
          </a:p>
          <a:p>
            <a:pPr marL="0" indent="0" algn="ctr">
              <a:buNone/>
            </a:pPr>
            <a:endParaRPr lang="uk-UA" sz="2100" b="1" dirty="0" smtClean="0"/>
          </a:p>
          <a:p>
            <a:pPr marL="0" indent="0" algn="ctr">
              <a:buNone/>
            </a:pPr>
            <a:r>
              <a:rPr lang="uk-UA" sz="2100" b="1" dirty="0" smtClean="0"/>
              <a:t>Основною </a:t>
            </a:r>
            <a:r>
              <a:rPr lang="uk-UA" sz="2100" b="1" dirty="0"/>
              <a:t>метою антикризового управління є </a:t>
            </a:r>
            <a:r>
              <a:rPr lang="uk-UA" sz="2100" dirty="0"/>
              <a:t>забезпечення гарних результатів - запланованих чи випадкових - за допомогою організації, на основі управління людьми і комунікаціями.</a:t>
            </a:r>
          </a:p>
          <a:p>
            <a:pPr marL="0" indent="0" algn="ctr">
              <a:buNone/>
            </a:pPr>
            <a:endParaRPr lang="uk-UA" sz="2100" b="1" dirty="0" smtClean="0"/>
          </a:p>
          <a:p>
            <a:pPr marL="0" indent="0" algn="ctr">
              <a:buNone/>
            </a:pPr>
            <a:r>
              <a:rPr lang="uk-UA" sz="2100" b="1" dirty="0" smtClean="0"/>
              <a:t>Суть </a:t>
            </a:r>
            <a:r>
              <a:rPr lang="uk-UA" sz="2100" b="1" dirty="0"/>
              <a:t>антикризового управління виражається в таких положеннях:</a:t>
            </a:r>
          </a:p>
          <a:p>
            <a:pPr marL="0" indent="0" algn="just">
              <a:buNone/>
            </a:pPr>
            <a:r>
              <a:rPr lang="uk-UA" sz="2100" dirty="0"/>
              <a:t>- кризи можна передбачати, очікувати і викликати;</a:t>
            </a:r>
          </a:p>
          <a:p>
            <a:pPr marL="0" indent="0" algn="just">
              <a:buNone/>
            </a:pPr>
            <a:r>
              <a:rPr lang="uk-UA" sz="2100" dirty="0"/>
              <a:t>- кризи у визначеній мірі можна прискорювати, випереджати, відсувати;</a:t>
            </a:r>
          </a:p>
          <a:p>
            <a:pPr marL="0" indent="0" algn="just">
              <a:buNone/>
            </a:pPr>
            <a:r>
              <a:rPr lang="uk-UA" sz="2100" dirty="0"/>
              <a:t>- до криз можна і необхідно готуватися;</a:t>
            </a:r>
          </a:p>
          <a:p>
            <a:pPr marL="0" indent="0" algn="just">
              <a:buNone/>
            </a:pPr>
            <a:r>
              <a:rPr lang="uk-UA" sz="2100" dirty="0"/>
              <a:t>- кризи можна пом'якшувати;</a:t>
            </a:r>
          </a:p>
          <a:p>
            <a:pPr marL="0" indent="0" algn="just">
              <a:buNone/>
            </a:pPr>
            <a:r>
              <a:rPr lang="uk-UA" sz="2100" dirty="0"/>
              <a:t>- управління в умовах кризи вимагає особливих підходів, спеціальних знань, досвіду і мистецтва;</a:t>
            </a:r>
          </a:p>
          <a:p>
            <a:pPr marL="0" indent="0" algn="just">
              <a:buNone/>
            </a:pPr>
            <a:r>
              <a:rPr lang="uk-UA" sz="2100" dirty="0"/>
              <a:t>- кризові процеси можуть бути до визначеної межі керованими;</a:t>
            </a:r>
          </a:p>
          <a:p>
            <a:pPr marL="0" indent="0" algn="just">
              <a:buNone/>
            </a:pPr>
            <a:r>
              <a:rPr lang="uk-UA" sz="2100" dirty="0"/>
              <a:t>- управління процесами виходу з кризи здатне прискорювати ці процеси і мінімізувати їхні наслідки.</a:t>
            </a:r>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2768295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a:bodyPr>
          <a:lstStyle/>
          <a:p>
            <a:pPr marL="0" indent="0" algn="ctr">
              <a:buNone/>
            </a:pPr>
            <a:r>
              <a:rPr lang="uk-UA" sz="2000" b="1" dirty="0" smtClean="0"/>
              <a:t>Антикризове управління має предмет впливу - </a:t>
            </a:r>
            <a:r>
              <a:rPr lang="uk-UA" sz="2000" dirty="0" smtClean="0"/>
              <a:t>проблеми і передбачувані та реальні фактори кризи, що можуть викликати настання кризи (рис.2)</a:t>
            </a:r>
            <a:r>
              <a:rPr lang="ru-RU" sz="2000" dirty="0" smtClean="0"/>
              <a:t>.</a:t>
            </a:r>
            <a:endParaRPr lang="uk-UA" sz="2100" dirty="0"/>
          </a:p>
          <a:p>
            <a:pPr marL="0" indent="0" algn="just">
              <a:buNone/>
            </a:pPr>
            <a:endParaRPr lang="uk-UA" sz="2100" dirty="0" smtClean="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ru-RU" sz="2100" b="1" dirty="0" smtClean="0"/>
          </a:p>
          <a:p>
            <a:pPr marL="0" indent="0" algn="ctr">
              <a:buNone/>
            </a:pPr>
            <a:endParaRPr lang="uk-UA" dirty="0"/>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99592" y="955566"/>
            <a:ext cx="6823075" cy="4300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Прямоугольник 1"/>
          <p:cNvSpPr/>
          <p:nvPr/>
        </p:nvSpPr>
        <p:spPr>
          <a:xfrm>
            <a:off x="2025129" y="5157192"/>
            <a:ext cx="4572000" cy="646331"/>
          </a:xfrm>
          <a:prstGeom prst="rect">
            <a:avLst/>
          </a:prstGeom>
        </p:spPr>
        <p:txBody>
          <a:bodyPr>
            <a:spAutoFit/>
          </a:bodyPr>
          <a:lstStyle/>
          <a:p>
            <a:pPr algn="ctr"/>
            <a:r>
              <a:rPr lang="uk-UA" dirty="0">
                <a:latin typeface="Times New Roman"/>
                <a:ea typeface="Times New Roman"/>
              </a:rPr>
              <a:t>Рис. 2. Основні причини криз і шляхи антикризового управління</a:t>
            </a:r>
            <a:endParaRPr lang="ru-RU" dirty="0"/>
          </a:p>
        </p:txBody>
      </p:sp>
    </p:spTree>
    <p:extLst>
      <p:ext uri="{BB962C8B-B14F-4D97-AF65-F5344CB8AC3E}">
        <p14:creationId xmlns:p14="http://schemas.microsoft.com/office/powerpoint/2010/main" val="13454845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92500" lnSpcReduction="20000"/>
          </a:bodyPr>
          <a:lstStyle/>
          <a:p>
            <a:pPr marL="0" indent="0" algn="ctr">
              <a:buNone/>
            </a:pPr>
            <a:r>
              <a:rPr lang="uk-UA" sz="2100" b="1" dirty="0"/>
              <a:t>Властивості системи антикризового управління:</a:t>
            </a:r>
          </a:p>
          <a:p>
            <a:pPr marL="0" indent="0" algn="just">
              <a:buNone/>
            </a:pPr>
            <a:r>
              <a:rPr lang="uk-UA" sz="2100" dirty="0"/>
              <a:t>- гнучкість і адаптивність;</a:t>
            </a:r>
          </a:p>
          <a:p>
            <a:pPr marL="0" indent="0" algn="just">
              <a:buNone/>
            </a:pPr>
            <a:r>
              <a:rPr lang="uk-UA" sz="2100" dirty="0"/>
              <a:t>- схильність до посилення неформального управління, мотивація;</a:t>
            </a:r>
          </a:p>
          <a:p>
            <a:pPr marL="0" indent="0" algn="just">
              <a:buNone/>
            </a:pPr>
            <a:r>
              <a:rPr lang="uk-UA" sz="2100" dirty="0"/>
              <a:t>- ентузіазм, терпіння, впевненість;</a:t>
            </a:r>
          </a:p>
          <a:p>
            <a:pPr marL="0" indent="0" algn="just">
              <a:buNone/>
            </a:pPr>
            <a:r>
              <a:rPr lang="uk-UA" sz="2100" dirty="0"/>
              <a:t>- "диверсифікованість" управління, пошук найбільш прийнятних типологічних ознак ефективного управління в складних ситуаціях;</a:t>
            </a:r>
          </a:p>
          <a:p>
            <a:pPr marL="0" indent="0" algn="just">
              <a:buNone/>
            </a:pPr>
            <a:r>
              <a:rPr lang="uk-UA" sz="2100" dirty="0"/>
              <a:t>- зниження централізму для забезпечення своєчасного ситуаційного реагування на виникаючі проблеми;</a:t>
            </a:r>
          </a:p>
          <a:p>
            <a:pPr marL="0" indent="0" algn="just">
              <a:buNone/>
            </a:pPr>
            <a:r>
              <a:rPr lang="uk-UA" sz="2100" dirty="0"/>
              <a:t>- посилення інтеграційних процесів, що дозволяють концентрувати зусилля і більш ефективно використовувати потенціал фірми.</a:t>
            </a:r>
          </a:p>
          <a:p>
            <a:pPr marL="0" indent="0" algn="ctr">
              <a:buNone/>
            </a:pPr>
            <a:endParaRPr lang="uk-UA" sz="2100" b="1" dirty="0" smtClean="0"/>
          </a:p>
          <a:p>
            <a:pPr marL="0" indent="0" algn="ctr">
              <a:buNone/>
            </a:pPr>
            <a:r>
              <a:rPr lang="uk-UA" sz="2100" b="1" dirty="0" smtClean="0"/>
              <a:t>Антикризове </a:t>
            </a:r>
            <a:r>
              <a:rPr lang="uk-UA" sz="2100" b="1" dirty="0"/>
              <a:t>управління має особливості в процесах і технологіях:</a:t>
            </a:r>
          </a:p>
          <a:p>
            <a:pPr marL="0" indent="0" algn="just">
              <a:buNone/>
            </a:pPr>
            <a:r>
              <a:rPr lang="uk-UA" sz="2100" dirty="0"/>
              <a:t>- мобільність і динамічність у використанні ресурсів, проведенні змін, реалізації інноваційних програм;</a:t>
            </a:r>
          </a:p>
          <a:p>
            <a:pPr marL="0" indent="0" algn="just">
              <a:buNone/>
            </a:pPr>
            <a:r>
              <a:rPr lang="uk-UA" sz="2100" dirty="0"/>
              <a:t>- підвищена чутливість до фактору часу в процесах управління, здійснення своєчасних дій з динаміки ситуацій;</a:t>
            </a:r>
          </a:p>
          <a:p>
            <a:pPr marL="0" indent="0" algn="just">
              <a:buNone/>
            </a:pPr>
            <a:r>
              <a:rPr lang="uk-UA" sz="2100" dirty="0"/>
              <a:t>- посилення уваги до попередніх і наступних оцінок управлінських рішень і вибору альтернатив поведінки і діяльності;</a:t>
            </a:r>
          </a:p>
          <a:p>
            <a:pPr marL="0" indent="0" algn="just">
              <a:buNone/>
            </a:pPr>
            <a:r>
              <a:rPr lang="uk-UA" sz="2100" dirty="0"/>
              <a:t>- використання антикризового критерію якості рішень при їхній розробці і реалізації.</a:t>
            </a:r>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19176945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62500" lnSpcReduction="20000"/>
          </a:bodyPr>
          <a:lstStyle/>
          <a:p>
            <a:pPr marL="0" indent="0" algn="ctr">
              <a:buNone/>
            </a:pPr>
            <a:r>
              <a:rPr lang="uk-UA" sz="2100" b="1" dirty="0"/>
              <a:t>У механізмі антикризового управління пріоритети повинні віддаватися:</a:t>
            </a:r>
          </a:p>
          <a:p>
            <a:pPr marL="0" indent="0" algn="just">
              <a:buNone/>
            </a:pPr>
            <a:r>
              <a:rPr lang="uk-UA" sz="2100" dirty="0" smtClean="0"/>
              <a:t>• мотивуванню</a:t>
            </a:r>
            <a:r>
              <a:rPr lang="uk-UA" sz="2100" dirty="0"/>
              <a:t>, орієнтованому на антикризові заходи;</a:t>
            </a:r>
          </a:p>
          <a:p>
            <a:pPr marL="0" indent="0" algn="just">
              <a:buNone/>
            </a:pPr>
            <a:r>
              <a:rPr lang="uk-UA" sz="2100" dirty="0" smtClean="0"/>
              <a:t>• економії </a:t>
            </a:r>
            <a:r>
              <a:rPr lang="uk-UA" sz="2100" dirty="0"/>
              <a:t>ресурсів;</a:t>
            </a:r>
          </a:p>
          <a:p>
            <a:pPr marL="0" indent="0" algn="just">
              <a:buNone/>
            </a:pPr>
            <a:r>
              <a:rPr lang="uk-UA" sz="2100" dirty="0" smtClean="0"/>
              <a:t>• запобіганню </a:t>
            </a:r>
            <a:r>
              <a:rPr lang="uk-UA" sz="2100" dirty="0"/>
              <a:t>помилок;</a:t>
            </a:r>
          </a:p>
          <a:p>
            <a:pPr marL="0" indent="0" algn="just">
              <a:buNone/>
            </a:pPr>
            <a:r>
              <a:rPr lang="uk-UA" sz="2100" dirty="0" smtClean="0"/>
              <a:t>• обережності</a:t>
            </a:r>
            <a:r>
              <a:rPr lang="uk-UA" sz="2100" dirty="0"/>
              <a:t>;</a:t>
            </a:r>
          </a:p>
          <a:p>
            <a:pPr marL="0" indent="0" algn="just">
              <a:buNone/>
            </a:pPr>
            <a:r>
              <a:rPr lang="uk-UA" sz="2100" dirty="0" smtClean="0"/>
              <a:t>• установкам </a:t>
            </a:r>
            <a:r>
              <a:rPr lang="uk-UA" sz="2100" dirty="0"/>
              <a:t>на оптимізм і впевненість, соціально-психологічну стабільність діяльності;</a:t>
            </a:r>
          </a:p>
          <a:p>
            <a:pPr marL="0" indent="0" algn="just">
              <a:buNone/>
            </a:pPr>
            <a:r>
              <a:rPr lang="uk-UA" sz="2100" dirty="0" smtClean="0"/>
              <a:t>• ініціативності </a:t>
            </a:r>
            <a:r>
              <a:rPr lang="uk-UA" sz="2100" dirty="0"/>
              <a:t>у вирішенні проблем і пошуку найкращих варіантів розвитку;</a:t>
            </a:r>
          </a:p>
          <a:p>
            <a:pPr marL="0" indent="0" algn="just">
              <a:buNone/>
            </a:pPr>
            <a:r>
              <a:rPr lang="uk-UA" sz="2100" dirty="0" smtClean="0"/>
              <a:t>• корпоративності</a:t>
            </a:r>
            <a:r>
              <a:rPr lang="uk-UA" sz="2100" dirty="0"/>
              <a:t>, </a:t>
            </a:r>
            <a:r>
              <a:rPr lang="uk-UA" sz="2100" dirty="0" err="1"/>
              <a:t>взаємоприйнятності</a:t>
            </a:r>
            <a:r>
              <a:rPr lang="uk-UA" sz="2100" dirty="0"/>
              <a:t>, пошуку і підтримці інновацій.</a:t>
            </a:r>
          </a:p>
          <a:p>
            <a:pPr marL="0" indent="0" algn="just">
              <a:buNone/>
            </a:pPr>
            <a:r>
              <a:rPr lang="uk-UA" sz="2100" dirty="0" smtClean="0"/>
              <a:t>• глибокому </a:t>
            </a:r>
            <a:r>
              <a:rPr lang="uk-UA" sz="2100" dirty="0"/>
              <a:t>аналізу ситуацій;</a:t>
            </a:r>
          </a:p>
          <a:p>
            <a:pPr marL="0" indent="0" algn="just">
              <a:buNone/>
            </a:pPr>
            <a:r>
              <a:rPr lang="uk-UA" sz="2100" dirty="0" smtClean="0"/>
              <a:t>• професіоналізму.</a:t>
            </a:r>
            <a:endParaRPr lang="uk-UA" sz="2100" dirty="0"/>
          </a:p>
          <a:p>
            <a:pPr marL="0" indent="0" algn="ctr">
              <a:buNone/>
            </a:pPr>
            <a:endParaRPr lang="uk-UA" sz="2100" b="1" dirty="0" smtClean="0"/>
          </a:p>
          <a:p>
            <a:pPr marL="0" indent="0" algn="ctr">
              <a:buNone/>
            </a:pPr>
            <a:r>
              <a:rPr lang="uk-UA" sz="2100" b="1" dirty="0" smtClean="0"/>
              <a:t>Деякі </a:t>
            </a:r>
            <a:r>
              <a:rPr lang="uk-UA" sz="2100" b="1" dirty="0"/>
              <a:t>з характеристик антикризового управління вимагають більш докладного розгляду.</a:t>
            </a:r>
          </a:p>
          <a:p>
            <a:pPr marL="0" indent="0" algn="just">
              <a:buNone/>
            </a:pPr>
            <a:r>
              <a:rPr lang="uk-UA" sz="2100" dirty="0"/>
              <a:t>1. Функції антикризового управління - це види діяльності, що відтворюють предмет управління і визначають його результат. Вони відповідають на просте запитання: що треба робити, щоб управляти успішно напередодні, в процесі і наслідках кризи. У цьому відношенні можна виділити шість функцій: передкризове управління, </a:t>
            </a:r>
            <a:r>
              <a:rPr lang="uk-UA" sz="2100" dirty="0" err="1"/>
              <a:t>управління</a:t>
            </a:r>
            <a:r>
              <a:rPr lang="uk-UA" sz="2100" dirty="0"/>
              <a:t> в умовах кризи, управління процесами виходу з кризи, стабілізація хитких ситуацій (забезпечення керованості), мінімізація втрат і упущених можливостей, своєчасне прийняття рішень. Кожний з цих видів діяльності (функцій управління) має свої особливості, але у своїй сукупності вони характеризують антикризове управління.</a:t>
            </a:r>
          </a:p>
          <a:p>
            <a:pPr marL="0" indent="0" algn="just">
              <a:buNone/>
            </a:pPr>
            <a:r>
              <a:rPr lang="uk-UA" sz="2100" dirty="0"/>
              <a:t>2. Немає управління без обмежень, що можуть бути внутрішніми і зовнішніми. І ці дві групи обмежень знаходяться у визначеному, але мінливому співвідношенні. У залежності від того, як будується це співвідношення, змінюється й імовірність кризових явищ. Але обмеження можна регулювати, і в цьому також суть антикризового управління. Внутрішні обмеження знімаються чи за допомогою добору персоналу, його ротації, навчання, чи за допомогою удосконалювання системи мотивації. Інформаційне забезпечення управління також сприяє зняттю внутрішніх обмежень ефективного управління. Зовнішні обмеження регулюються розвитком маркетингу, системи </a:t>
            </a:r>
            <a:r>
              <a:rPr lang="uk-UA" sz="2100" dirty="0" err="1"/>
              <a:t>паблик</a:t>
            </a:r>
            <a:r>
              <a:rPr lang="uk-UA" sz="2100" dirty="0"/>
              <a:t> </a:t>
            </a:r>
            <a:r>
              <a:rPr lang="uk-UA" sz="2100" dirty="0" err="1"/>
              <a:t>рилейшнз</a:t>
            </a:r>
            <a:r>
              <a:rPr lang="uk-UA" sz="2100" dirty="0"/>
              <a:t>.</a:t>
            </a:r>
          </a:p>
          <a:p>
            <a:pPr marL="0" indent="0" algn="just">
              <a:buNone/>
            </a:pPr>
            <a:r>
              <a:rPr lang="uk-UA" sz="2100" dirty="0"/>
              <a:t>3. Однією з важливих характеристик антикризового управління є поєднання формального і неформального управління. У різноманітних видах такого поєднання існує зона раціональної організації антикризового управління Вона може звужуватися чи розширюватися, її звуження відбиває підвищення небезпеки кризи чи небезпеки найбільш гострого її прояву.</a:t>
            </a:r>
          </a:p>
          <a:p>
            <a:pPr marL="0" indent="0" algn="just">
              <a:buNone/>
            </a:pPr>
            <a:r>
              <a:rPr lang="uk-UA" sz="2100" dirty="0"/>
              <a:t>4. Для антикризового управління особливе значення має перспективність, можливість вибрати і побудувати раціональну стратегію розвитку.</a:t>
            </a:r>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245072708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TotalTime>
  <Words>1370</Words>
  <Application>Microsoft Office PowerPoint</Application>
  <PresentationFormat>Экран (4:3)</PresentationFormat>
  <Paragraphs>102</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Тема Office</vt:lpstr>
      <vt:lpstr>1. Основні функції управління та основи виникнення кризи. 2. Зв’язок функціонального та антикризового менеджменту. 3. Значення та необхідність антикризового управління на підприємстві. 4. Основні ознаки антикризового менеджменту.</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 Windows</dc:creator>
  <cp:lastModifiedBy>Пользователь Windows</cp:lastModifiedBy>
  <cp:revision>29</cp:revision>
  <dcterms:created xsi:type="dcterms:W3CDTF">2020-08-26T06:53:27Z</dcterms:created>
  <dcterms:modified xsi:type="dcterms:W3CDTF">2022-09-12T14:46:33Z</dcterms:modified>
</cp:coreProperties>
</file>