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</p:sldMasterIdLst>
  <p:notesMasterIdLst>
    <p:notesMasterId r:id="rId57"/>
  </p:notesMasterIdLst>
  <p:sldIdLst>
    <p:sldId id="256" r:id="rId5"/>
    <p:sldId id="257" r:id="rId6"/>
    <p:sldId id="258" r:id="rId7"/>
    <p:sldId id="302" r:id="rId8"/>
    <p:sldId id="295" r:id="rId9"/>
    <p:sldId id="308" r:id="rId10"/>
    <p:sldId id="309" r:id="rId11"/>
    <p:sldId id="310" r:id="rId12"/>
    <p:sldId id="311" r:id="rId13"/>
    <p:sldId id="272" r:id="rId14"/>
    <p:sldId id="312" r:id="rId15"/>
    <p:sldId id="313" r:id="rId16"/>
    <p:sldId id="314" r:id="rId17"/>
    <p:sldId id="315" r:id="rId18"/>
    <p:sldId id="316" r:id="rId19"/>
    <p:sldId id="318" r:id="rId20"/>
    <p:sldId id="317" r:id="rId21"/>
    <p:sldId id="281" r:id="rId22"/>
    <p:sldId id="320" r:id="rId23"/>
    <p:sldId id="322" r:id="rId24"/>
    <p:sldId id="321" r:id="rId25"/>
    <p:sldId id="319" r:id="rId26"/>
    <p:sldId id="323" r:id="rId27"/>
    <p:sldId id="303" r:id="rId28"/>
    <p:sldId id="304" r:id="rId29"/>
    <p:sldId id="305" r:id="rId30"/>
    <p:sldId id="306" r:id="rId31"/>
    <p:sldId id="307" r:id="rId32"/>
    <p:sldId id="325" r:id="rId33"/>
    <p:sldId id="296" r:id="rId34"/>
    <p:sldId id="282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297" r:id="rId44"/>
    <p:sldId id="334" r:id="rId45"/>
    <p:sldId id="335" r:id="rId46"/>
    <p:sldId id="298" r:id="rId47"/>
    <p:sldId id="299" r:id="rId48"/>
    <p:sldId id="336" r:id="rId49"/>
    <p:sldId id="300" r:id="rId50"/>
    <p:sldId id="337" r:id="rId51"/>
    <p:sldId id="338" r:id="rId52"/>
    <p:sldId id="339" r:id="rId53"/>
    <p:sldId id="340" r:id="rId54"/>
    <p:sldId id="341" r:id="rId55"/>
    <p:sldId id="287" r:id="rId5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420B9-AAE9-4B3A-BB4C-0EFCC8B8987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4C52B-6E09-4232-ABCC-3C5EE27EA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31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14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" name="CustomShape 28"/>
          <p:cNvSpPr/>
          <p:nvPr/>
        </p:nvSpPr>
        <p:spPr>
          <a:xfrm>
            <a:off x="0" y="4323960"/>
            <a:ext cx="1742400" cy="77652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67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9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9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80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2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133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45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146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8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1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1"/>
          <p:cNvGrpSpPr/>
          <p:nvPr/>
        </p:nvGrpSpPr>
        <p:grpSpPr>
          <a:xfrm>
            <a:off x="0" y="228600"/>
            <a:ext cx="2849400" cy="6636600"/>
            <a:chOff x="0" y="228600"/>
            <a:chExt cx="2849400" cy="6636600"/>
          </a:xfrm>
        </p:grpSpPr>
        <p:sp>
          <p:nvSpPr>
            <p:cNvPr id="265" name="CustomShape 2"/>
            <p:cNvSpPr/>
            <p:nvPr/>
          </p:nvSpPr>
          <p:spPr>
            <a:xfrm>
              <a:off x="0" y="2575080"/>
              <a:ext cx="98640" cy="623880"/>
            </a:xfrm>
            <a:custGeom>
              <a:avLst/>
              <a:gdLst/>
              <a:ahLst/>
              <a:cxnLst/>
              <a:rect l="l" t="t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3"/>
            <p:cNvSpPr/>
            <p:nvPr/>
          </p:nvSpPr>
          <p:spPr>
            <a:xfrm>
              <a:off x="128520" y="3156480"/>
              <a:ext cx="644400" cy="2320200"/>
            </a:xfrm>
            <a:custGeom>
              <a:avLst/>
              <a:gdLst/>
              <a:ahLst/>
              <a:cxnLst/>
              <a:rect l="l" t="t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4"/>
            <p:cNvSpPr/>
            <p:nvPr/>
          </p:nvSpPr>
          <p:spPr>
            <a:xfrm>
              <a:off x="807120" y="5447160"/>
              <a:ext cx="607320" cy="1418040"/>
            </a:xfrm>
            <a:custGeom>
              <a:avLst/>
              <a:gdLst/>
              <a:ahLst/>
              <a:cxnLst/>
              <a:rect l="l" t="t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5"/>
            <p:cNvSpPr/>
            <p:nvPr/>
          </p:nvSpPr>
          <p:spPr>
            <a:xfrm>
              <a:off x="959760" y="6503760"/>
              <a:ext cx="169200" cy="361440"/>
            </a:xfrm>
            <a:custGeom>
              <a:avLst/>
              <a:gdLst/>
              <a:ahLst/>
              <a:cxnLst/>
              <a:rect l="l" t="t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6"/>
            <p:cNvSpPr/>
            <p:nvPr/>
          </p:nvSpPr>
          <p:spPr>
            <a:xfrm>
              <a:off x="100800" y="3201120"/>
              <a:ext cx="819720" cy="3326400"/>
            </a:xfrm>
            <a:custGeom>
              <a:avLst/>
              <a:gdLst/>
              <a:ahLst/>
              <a:cxnLst/>
              <a:rect l="l" t="t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7"/>
            <p:cNvSpPr/>
            <p:nvPr/>
          </p:nvSpPr>
          <p:spPr>
            <a:xfrm>
              <a:off x="22320" y="228600"/>
              <a:ext cx="104040" cy="2925720"/>
            </a:xfrm>
            <a:custGeom>
              <a:avLst/>
              <a:gdLst/>
              <a:ahLst/>
              <a:cxnLst/>
              <a:rect l="l" t="t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8"/>
            <p:cNvSpPr/>
            <p:nvPr/>
          </p:nvSpPr>
          <p:spPr>
            <a:xfrm>
              <a:off x="78120" y="2944080"/>
              <a:ext cx="75960" cy="49176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9"/>
            <p:cNvSpPr/>
            <p:nvPr/>
          </p:nvSpPr>
          <p:spPr>
            <a:xfrm>
              <a:off x="769680" y="5478840"/>
              <a:ext cx="187920" cy="1022760"/>
            </a:xfrm>
            <a:custGeom>
              <a:avLst/>
              <a:gdLst/>
              <a:ahLst/>
              <a:cxnLst/>
              <a:rect l="l" t="t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10"/>
            <p:cNvSpPr/>
            <p:nvPr/>
          </p:nvSpPr>
          <p:spPr>
            <a:xfrm>
              <a:off x="775440" y="1398960"/>
              <a:ext cx="2073960" cy="4046040"/>
            </a:xfrm>
            <a:custGeom>
              <a:avLst/>
              <a:gdLst/>
              <a:ahLst/>
              <a:cxnLst/>
              <a:rect l="l" t="t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11"/>
            <p:cNvSpPr/>
            <p:nvPr/>
          </p:nvSpPr>
          <p:spPr>
            <a:xfrm>
              <a:off x="922680" y="6530040"/>
              <a:ext cx="159840" cy="335160"/>
            </a:xfrm>
            <a:custGeom>
              <a:avLst/>
              <a:gdLst/>
              <a:ahLst/>
              <a:cxnLst/>
              <a:rect l="l" t="t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12"/>
            <p:cNvSpPr/>
            <p:nvPr/>
          </p:nvSpPr>
          <p:spPr>
            <a:xfrm>
              <a:off x="769680" y="5359320"/>
              <a:ext cx="35280" cy="21960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13"/>
            <p:cNvSpPr/>
            <p:nvPr/>
          </p:nvSpPr>
          <p:spPr>
            <a:xfrm>
              <a:off x="849960" y="6244560"/>
              <a:ext cx="236520" cy="620280"/>
            </a:xfrm>
            <a:custGeom>
              <a:avLst/>
              <a:gdLst/>
              <a:ahLst/>
              <a:cxnLst/>
              <a:rect l="l" t="t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7" name="Group 14"/>
          <p:cNvGrpSpPr/>
          <p:nvPr/>
        </p:nvGrpSpPr>
        <p:grpSpPr>
          <a:xfrm>
            <a:off x="27360" y="-720"/>
            <a:ext cx="2354400" cy="6851880"/>
            <a:chOff x="27360" y="-720"/>
            <a:chExt cx="2354400" cy="6851880"/>
          </a:xfrm>
        </p:grpSpPr>
        <p:sp>
          <p:nvSpPr>
            <p:cNvPr id="278" name="CustomShape 15"/>
            <p:cNvSpPr/>
            <p:nvPr/>
          </p:nvSpPr>
          <p:spPr>
            <a:xfrm>
              <a:off x="27360" y="-720"/>
              <a:ext cx="492120" cy="4398840"/>
            </a:xfrm>
            <a:custGeom>
              <a:avLst/>
              <a:gdLst/>
              <a:ahLst/>
              <a:cxnLst/>
              <a:rect l="l" t="t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16"/>
            <p:cNvSpPr/>
            <p:nvPr/>
          </p:nvSpPr>
          <p:spPr>
            <a:xfrm>
              <a:off x="550440" y="4316400"/>
              <a:ext cx="421200" cy="1578600"/>
            </a:xfrm>
            <a:custGeom>
              <a:avLst/>
              <a:gdLst/>
              <a:ahLst/>
              <a:cxnLst/>
              <a:rect l="l" t="t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17"/>
            <p:cNvSpPr/>
            <p:nvPr/>
          </p:nvSpPr>
          <p:spPr>
            <a:xfrm>
              <a:off x="1006200" y="5862600"/>
              <a:ext cx="428760" cy="988560"/>
            </a:xfrm>
            <a:custGeom>
              <a:avLst/>
              <a:gdLst/>
              <a:ahLst/>
              <a:cxnLst/>
              <a:rect l="l" t="t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18"/>
            <p:cNvSpPr/>
            <p:nvPr/>
          </p:nvSpPr>
          <p:spPr>
            <a:xfrm>
              <a:off x="521640" y="4364280"/>
              <a:ext cx="549720" cy="2233800"/>
            </a:xfrm>
            <a:custGeom>
              <a:avLst/>
              <a:gdLst/>
              <a:ahLst/>
              <a:cxnLst/>
              <a:rect l="l" t="t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19"/>
            <p:cNvSpPr/>
            <p:nvPr/>
          </p:nvSpPr>
          <p:spPr>
            <a:xfrm>
              <a:off x="468000" y="1289160"/>
              <a:ext cx="172080" cy="3025080"/>
            </a:xfrm>
            <a:custGeom>
              <a:avLst/>
              <a:gdLst/>
              <a:ahLst/>
              <a:cxnLst/>
              <a:rect l="l" t="t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20"/>
            <p:cNvSpPr/>
            <p:nvPr/>
          </p:nvSpPr>
          <p:spPr>
            <a:xfrm>
              <a:off x="1111680" y="6571440"/>
              <a:ext cx="132120" cy="279360"/>
            </a:xfrm>
            <a:custGeom>
              <a:avLst/>
              <a:gdLst/>
              <a:ahLst/>
              <a:cxnLst/>
              <a:rect l="l" t="t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21"/>
            <p:cNvSpPr/>
            <p:nvPr/>
          </p:nvSpPr>
          <p:spPr>
            <a:xfrm>
              <a:off x="502560" y="4107600"/>
              <a:ext cx="80280" cy="509400"/>
            </a:xfrm>
            <a:custGeom>
              <a:avLst/>
              <a:gdLst/>
              <a:ahLst/>
              <a:cxnLst/>
              <a:rect l="l" t="t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5" name="CustomShape 22"/>
            <p:cNvSpPr/>
            <p:nvPr/>
          </p:nvSpPr>
          <p:spPr>
            <a:xfrm>
              <a:off x="973800" y="3145680"/>
              <a:ext cx="1407960" cy="2714760"/>
            </a:xfrm>
            <a:custGeom>
              <a:avLst/>
              <a:gdLst/>
              <a:ahLst/>
              <a:cxnLst/>
              <a:rect l="l" t="t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6" name="CustomShape 23"/>
            <p:cNvSpPr/>
            <p:nvPr/>
          </p:nvSpPr>
          <p:spPr>
            <a:xfrm>
              <a:off x="1073520" y="6600240"/>
              <a:ext cx="118440" cy="250920"/>
            </a:xfrm>
            <a:custGeom>
              <a:avLst/>
              <a:gdLst/>
              <a:ahLst/>
              <a:cxnLst/>
              <a:rect l="l" t="t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7" name="CustomShape 24"/>
            <p:cNvSpPr/>
            <p:nvPr/>
          </p:nvSpPr>
          <p:spPr>
            <a:xfrm>
              <a:off x="973800" y="5897160"/>
              <a:ext cx="135720" cy="672120"/>
            </a:xfrm>
            <a:custGeom>
              <a:avLst/>
              <a:gdLst/>
              <a:ahLst/>
              <a:cxnLst/>
              <a:rect l="l" t="t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25"/>
            <p:cNvSpPr/>
            <p:nvPr/>
          </p:nvSpPr>
          <p:spPr>
            <a:xfrm>
              <a:off x="973800" y="5772600"/>
              <a:ext cx="36000" cy="225720"/>
            </a:xfrm>
            <a:custGeom>
              <a:avLst/>
              <a:gdLst/>
              <a:ahLst/>
              <a:cxnLst/>
              <a:rect l="l" t="t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26"/>
            <p:cNvSpPr/>
            <p:nvPr/>
          </p:nvSpPr>
          <p:spPr>
            <a:xfrm>
              <a:off x="1006200" y="6322680"/>
              <a:ext cx="208440" cy="528480"/>
            </a:xfrm>
            <a:custGeom>
              <a:avLst/>
              <a:gdLst/>
              <a:ahLst/>
              <a:cxnLst/>
              <a:rect l="l" t="t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0" name="CustomShape 27"/>
          <p:cNvSpPr/>
          <p:nvPr/>
        </p:nvSpPr>
        <p:spPr>
          <a:xfrm>
            <a:off x="0" y="0"/>
            <a:ext cx="180720" cy="68558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56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91" name="CustomShape 28"/>
          <p:cNvSpPr/>
          <p:nvPr/>
        </p:nvSpPr>
        <p:spPr>
          <a:xfrm flipV="1">
            <a:off x="-2160" y="709920"/>
            <a:ext cx="1586520" cy="50508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PlaceHolder 2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3" name="PlaceHolder 3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523880" y="857160"/>
            <a:ext cx="10142640" cy="271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4000"/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 err="1">
                <a:solidFill>
                  <a:srgbClr val="FF0000"/>
                </a:solidFill>
                <a:latin typeface="Century Gothic"/>
                <a:ea typeface="DejaVu Sans"/>
              </a:rPr>
              <a:t>Лекція</a:t>
            </a:r>
            <a:r>
              <a:rPr lang="ru-RU" sz="5400" b="1" strike="noStrike" spc="-1" dirty="0">
                <a:solidFill>
                  <a:srgbClr val="FF0000"/>
                </a:solidFill>
                <a:latin typeface="Century Gothic"/>
                <a:ea typeface="DejaVu Sans"/>
              </a:rPr>
              <a:t> № </a:t>
            </a:r>
            <a:r>
              <a:rPr lang="ru-RU" sz="5400" b="1" strike="noStrike" spc="-1" dirty="0" smtClean="0">
                <a:solidFill>
                  <a:srgbClr val="FF0000"/>
                </a:solidFill>
                <a:latin typeface="Century Gothic"/>
                <a:ea typeface="DejaVu Sans"/>
              </a:rPr>
              <a:t>4</a:t>
            </a:r>
            <a:endParaRPr lang="ru-RU" sz="5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r>
              <a:rPr lang="ru-RU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Тема: </a:t>
            </a:r>
            <a:r>
              <a:rPr lang="ru-RU" sz="3200" b="1" dirty="0" smtClean="0"/>
              <a:t>РЕКРЕАЦІЯ У ФІЗИЧНІЙ КУЛЬТУРІ РІЗНИХ ГРУП НАСЕЛЕННЯ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2593080" y="624240"/>
            <a:ext cx="8909640" cy="66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2"/>
          <p:cNvSpPr/>
          <p:nvPr/>
        </p:nvSpPr>
        <p:spPr>
          <a:xfrm>
            <a:off x="2666880" y="1500120"/>
            <a:ext cx="8913240" cy="47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354" name="CustomShape 3"/>
          <p:cNvSpPr/>
          <p:nvPr/>
        </p:nvSpPr>
        <p:spPr>
          <a:xfrm>
            <a:off x="1952596" y="357166"/>
            <a:ext cx="97192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2. </a:t>
            </a:r>
            <a:r>
              <a:rPr lang="ru-RU" sz="2400" b="1" dirty="0" err="1" smtClean="0">
                <a:solidFill>
                  <a:srgbClr val="FF0000"/>
                </a:solidFill>
              </a:rPr>
              <a:t>Поняття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вільного</a:t>
            </a:r>
            <a:r>
              <a:rPr lang="ru-RU" sz="2400" b="1" dirty="0" smtClean="0">
                <a:solidFill>
                  <a:srgbClr val="FF0000"/>
                </a:solidFill>
              </a:rPr>
              <a:t> часу, </a:t>
            </a:r>
            <a:r>
              <a:rPr lang="ru-RU" sz="2400" b="1" dirty="0" err="1" smtClean="0">
                <a:solidFill>
                  <a:srgbClr val="FF0000"/>
                </a:solidFill>
              </a:rPr>
              <a:t>рекреації</a:t>
            </a:r>
            <a:r>
              <a:rPr lang="ru-RU" sz="2400" b="1" dirty="0" smtClean="0">
                <a:solidFill>
                  <a:srgbClr val="FF0000"/>
                </a:solidFill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</a:rPr>
              <a:t>фізичній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культурі</a:t>
            </a:r>
            <a:endParaRPr lang="ru-RU" sz="22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55" name="CustomShape 4"/>
          <p:cNvSpPr/>
          <p:nvPr/>
        </p:nvSpPr>
        <p:spPr>
          <a:xfrm>
            <a:off x="1496880" y="936000"/>
            <a:ext cx="102384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Прямоугольник 6"/>
          <p:cNvSpPr/>
          <p:nvPr/>
        </p:nvSpPr>
        <p:spPr>
          <a:xfrm>
            <a:off x="595274" y="1000108"/>
            <a:ext cx="107157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дозвіллям</a:t>
            </a:r>
            <a:r>
              <a:rPr lang="ru-RU" b="1" dirty="0" smtClean="0"/>
              <a:t> </a:t>
            </a:r>
            <a:r>
              <a:rPr lang="ru-RU" b="1" dirty="0" err="1" smtClean="0"/>
              <a:t>сучасної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маємо</a:t>
            </a:r>
            <a:r>
              <a:rPr lang="ru-RU" b="1" dirty="0" smtClean="0"/>
              <a:t> на </a:t>
            </a:r>
            <a:r>
              <a:rPr lang="ru-RU" b="1" dirty="0" err="1" smtClean="0"/>
              <a:t>увазі</a:t>
            </a:r>
            <a:r>
              <a:rPr lang="ru-RU" b="1" dirty="0" smtClean="0"/>
              <a:t> час,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вільний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необхідної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 у </a:t>
            </a:r>
            <a:r>
              <a:rPr lang="ru-RU" b="1" dirty="0" err="1" smtClean="0"/>
              <a:t>сфері</a:t>
            </a:r>
            <a:r>
              <a:rPr lang="ru-RU" b="1" dirty="0" smtClean="0"/>
              <a:t> </a:t>
            </a:r>
            <a:r>
              <a:rPr lang="ru-RU" b="1" dirty="0" err="1" smtClean="0"/>
              <a:t>суспільного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відтворення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людиною</a:t>
            </a:r>
            <a:r>
              <a:rPr lang="ru-RU" b="1" dirty="0" smtClean="0"/>
              <a:t> </a:t>
            </a:r>
            <a:r>
              <a:rPr lang="ru-RU" b="1" dirty="0" err="1" smtClean="0"/>
              <a:t>своїх</a:t>
            </a:r>
            <a:r>
              <a:rPr lang="ru-RU" b="1" dirty="0" smtClean="0"/>
              <a:t> </a:t>
            </a:r>
            <a:r>
              <a:rPr lang="ru-RU" b="1" dirty="0" err="1" smtClean="0"/>
              <a:t>життєвих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 в рамках </a:t>
            </a:r>
            <a:r>
              <a:rPr lang="ru-RU" b="1" dirty="0" err="1" smtClean="0"/>
              <a:t>домашнього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соціальних</a:t>
            </a:r>
            <a:r>
              <a:rPr lang="ru-RU" b="1" dirty="0" smtClean="0"/>
              <a:t> </a:t>
            </a:r>
            <a:r>
              <a:rPr lang="ru-RU" b="1" dirty="0" err="1" smtClean="0"/>
              <a:t>відносин</a:t>
            </a:r>
            <a:r>
              <a:rPr lang="ru-RU" b="1" dirty="0" smtClean="0"/>
              <a:t> (Г.А. Аванесова, 2006). </a:t>
            </a:r>
          </a:p>
          <a:p>
            <a:r>
              <a:rPr lang="ru-RU" b="1" dirty="0" smtClean="0"/>
              <a:t>Для </a:t>
            </a:r>
            <a:r>
              <a:rPr lang="ru-RU" b="1" dirty="0" err="1" smtClean="0"/>
              <a:t>визначення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вільного</a:t>
            </a:r>
            <a:r>
              <a:rPr lang="ru-RU" b="1" dirty="0" smtClean="0"/>
              <a:t> часу </a:t>
            </a:r>
            <a:r>
              <a:rPr lang="ru-RU" b="1" dirty="0" err="1" smtClean="0"/>
              <a:t>окремої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добового</a:t>
            </a:r>
            <a:r>
              <a:rPr lang="ru-RU" b="1" dirty="0" smtClean="0"/>
              <a:t> бюджету часу (24 </a:t>
            </a:r>
            <a:r>
              <a:rPr lang="ru-RU" b="1" dirty="0" err="1" smtClean="0"/>
              <a:t>години</a:t>
            </a:r>
            <a:r>
              <a:rPr lang="ru-RU" b="1" dirty="0" smtClean="0"/>
              <a:t>) </a:t>
            </a:r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 err="1" smtClean="0"/>
              <a:t>відняти</a:t>
            </a:r>
            <a:r>
              <a:rPr lang="ru-RU" b="1" dirty="0" smtClean="0"/>
              <a:t> час,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витрачає</a:t>
            </a:r>
            <a:r>
              <a:rPr lang="ru-RU" b="1" dirty="0" smtClean="0"/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- на </a:t>
            </a:r>
            <a:r>
              <a:rPr lang="ru-RU" b="1" dirty="0" err="1" smtClean="0"/>
              <a:t>виробничо-трудові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, </a:t>
            </a:r>
            <a:r>
              <a:rPr lang="ru-RU" b="1" dirty="0" err="1" smtClean="0"/>
              <a:t>включаючи</a:t>
            </a:r>
            <a:r>
              <a:rPr lang="ru-RU" b="1" dirty="0" smtClean="0"/>
              <a:t> дорогу до </a:t>
            </a:r>
            <a:r>
              <a:rPr lang="ru-RU" b="1" dirty="0" err="1" smtClean="0"/>
              <a:t>місця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назад;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фізіологічний</a:t>
            </a:r>
            <a:r>
              <a:rPr lang="ru-RU" b="1" dirty="0" smtClean="0"/>
              <a:t>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 (</a:t>
            </a:r>
            <a:r>
              <a:rPr lang="ru-RU" b="1" dirty="0" err="1" smtClean="0"/>
              <a:t>нічний</a:t>
            </a:r>
            <a:r>
              <a:rPr lang="ru-RU" b="1" dirty="0" smtClean="0"/>
              <a:t> сон);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оздоровчі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санітарно-гігієнічні</a:t>
            </a:r>
            <a:r>
              <a:rPr lang="ru-RU" b="1" dirty="0" smtClean="0"/>
              <a:t> потреби (</a:t>
            </a:r>
            <a:r>
              <a:rPr lang="ru-RU" b="1" dirty="0" err="1" smtClean="0"/>
              <a:t>включаючи</a:t>
            </a:r>
            <a:r>
              <a:rPr lang="ru-RU" b="1" dirty="0" smtClean="0"/>
              <a:t> </a:t>
            </a:r>
            <a:r>
              <a:rPr lang="ru-RU" b="1" dirty="0" err="1" smtClean="0"/>
              <a:t>уранішній</a:t>
            </a:r>
            <a:r>
              <a:rPr lang="ru-RU" b="1" dirty="0" smtClean="0"/>
              <a:t> туалет, </a:t>
            </a:r>
            <a:r>
              <a:rPr lang="ru-RU" b="1" dirty="0" err="1" smtClean="0"/>
              <a:t>гімнастику</a:t>
            </a:r>
            <a:r>
              <a:rPr lang="ru-RU" b="1" dirty="0" smtClean="0"/>
              <a:t>, </a:t>
            </a:r>
            <a:r>
              <a:rPr lang="ru-RU" b="1" dirty="0" err="1" smtClean="0"/>
              <a:t>прання</a:t>
            </a:r>
            <a:r>
              <a:rPr lang="ru-RU" b="1" dirty="0" smtClean="0"/>
              <a:t> </a:t>
            </a:r>
            <a:r>
              <a:rPr lang="ru-RU" b="1" dirty="0" err="1" smtClean="0"/>
              <a:t>білизни</a:t>
            </a:r>
            <a:r>
              <a:rPr lang="ru-RU" b="1" dirty="0" smtClean="0"/>
              <a:t>, </a:t>
            </a:r>
            <a:r>
              <a:rPr lang="ru-RU" b="1" dirty="0" err="1" smtClean="0"/>
              <a:t>миття</a:t>
            </a:r>
            <a:r>
              <a:rPr lang="ru-RU" b="1" dirty="0" smtClean="0"/>
              <a:t> посуду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.);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закупівля</a:t>
            </a:r>
            <a:r>
              <a:rPr lang="ru-RU" b="1" dirty="0" smtClean="0"/>
              <a:t> </a:t>
            </a:r>
            <a:r>
              <a:rPr lang="ru-RU" b="1" dirty="0" err="1" smtClean="0"/>
              <a:t>продуктів</a:t>
            </a:r>
            <a:r>
              <a:rPr lang="ru-RU" b="1" dirty="0" smtClean="0"/>
              <a:t>,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приготування</a:t>
            </a:r>
            <a:r>
              <a:rPr lang="ru-RU" b="1" dirty="0" smtClean="0"/>
              <a:t>, </a:t>
            </a:r>
            <a:r>
              <a:rPr lang="ru-RU" b="1" dirty="0" err="1" smtClean="0"/>
              <a:t>їжу</a:t>
            </a:r>
            <a:r>
              <a:rPr lang="ru-RU" b="1" dirty="0" smtClean="0"/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придбання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необхідних</a:t>
            </a:r>
            <a:r>
              <a:rPr lang="ru-RU" b="1" dirty="0" smtClean="0"/>
              <a:t> речей, </a:t>
            </a:r>
            <a:r>
              <a:rPr lang="ru-RU" b="1" dirty="0" err="1" smtClean="0"/>
              <a:t>товарів</a:t>
            </a:r>
            <a:r>
              <a:rPr lang="ru-RU" b="1" dirty="0" smtClean="0"/>
              <a:t> </a:t>
            </a:r>
            <a:r>
              <a:rPr lang="ru-RU" b="1" dirty="0" err="1" smtClean="0"/>
              <a:t>повсякденного</a:t>
            </a:r>
            <a:r>
              <a:rPr lang="ru-RU" b="1" dirty="0" smtClean="0"/>
              <a:t> </a:t>
            </a:r>
            <a:r>
              <a:rPr lang="ru-RU" b="1" dirty="0" err="1" smtClean="0"/>
              <a:t>вжитку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тривалого</a:t>
            </a:r>
            <a:r>
              <a:rPr lang="ru-RU" b="1" dirty="0" smtClean="0"/>
              <a:t> </a:t>
            </a:r>
            <a:r>
              <a:rPr lang="ru-RU" b="1" dirty="0" err="1" smtClean="0"/>
              <a:t>користування</a:t>
            </a:r>
            <a:r>
              <a:rPr lang="ru-RU" b="1" dirty="0" smtClean="0"/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 </a:t>
            </a:r>
            <a:r>
              <a:rPr lang="ru-RU" b="1" dirty="0" err="1" smtClean="0"/>
              <a:t>малолітніх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, </a:t>
            </a:r>
            <a:r>
              <a:rPr lang="ru-RU" b="1" dirty="0" err="1" smtClean="0"/>
              <a:t>невідкладну</a:t>
            </a:r>
            <a:r>
              <a:rPr lang="ru-RU" b="1" dirty="0" smtClean="0"/>
              <a:t> </a:t>
            </a:r>
            <a:r>
              <a:rPr lang="ru-RU" b="1" dirty="0" err="1" smtClean="0"/>
              <a:t>допомогу</a:t>
            </a:r>
            <a:r>
              <a:rPr lang="ru-RU" b="1" dirty="0" smtClean="0"/>
              <a:t> </a:t>
            </a:r>
            <a:r>
              <a:rPr lang="ru-RU" b="1" dirty="0" err="1" smtClean="0"/>
              <a:t>близьким</a:t>
            </a:r>
            <a:r>
              <a:rPr lang="ru-RU" b="1" dirty="0" smtClean="0"/>
              <a:t> людям (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догляд за </a:t>
            </a:r>
            <a:r>
              <a:rPr lang="ru-RU" b="1" dirty="0" err="1" smtClean="0"/>
              <a:t>хворим</a:t>
            </a:r>
            <a:r>
              <a:rPr lang="ru-RU" b="1" dirty="0" smtClean="0"/>
              <a:t>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Частина</a:t>
            </a:r>
            <a:r>
              <a:rPr lang="ru-RU" b="1" dirty="0" smtClean="0"/>
              <a:t> </a:t>
            </a:r>
            <a:r>
              <a:rPr lang="ru-RU" b="1" dirty="0" err="1" smtClean="0"/>
              <a:t>доби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залишається</a:t>
            </a:r>
            <a:r>
              <a:rPr lang="ru-RU" b="1" dirty="0" smtClean="0"/>
              <a:t> у </a:t>
            </a:r>
            <a:r>
              <a:rPr lang="ru-RU" b="1" dirty="0" err="1" smtClean="0"/>
              <a:t>розпорядженні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зазначених</a:t>
            </a:r>
            <a:r>
              <a:rPr lang="ru-RU" b="1" dirty="0" smtClean="0"/>
              <a:t> </a:t>
            </a:r>
            <a:r>
              <a:rPr lang="ru-RU" b="1" dirty="0" err="1" smtClean="0"/>
              <a:t>дій</a:t>
            </a:r>
            <a:r>
              <a:rPr lang="ru-RU" b="1" dirty="0" smtClean="0"/>
              <a:t>,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/>
              <a:t>кваліфікована</a:t>
            </a:r>
            <a:r>
              <a:rPr lang="ru-RU" b="1" dirty="0" smtClean="0"/>
              <a:t> як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дозвілля</a:t>
            </a:r>
            <a:r>
              <a:rPr lang="ru-RU" b="1" dirty="0" smtClean="0"/>
              <a:t>,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чистий</a:t>
            </a:r>
            <a:r>
              <a:rPr lang="ru-RU" b="1" dirty="0" smtClean="0">
                <a:solidFill>
                  <a:srgbClr val="FF0000"/>
                </a:solidFill>
              </a:rPr>
              <a:t>» </a:t>
            </a:r>
            <a:r>
              <a:rPr lang="ru-RU" b="1" dirty="0" err="1" smtClean="0">
                <a:solidFill>
                  <a:srgbClr val="FF0000"/>
                </a:solidFill>
              </a:rPr>
              <a:t>вільний</a:t>
            </a:r>
            <a:r>
              <a:rPr lang="ru-RU" b="1" dirty="0" smtClean="0">
                <a:solidFill>
                  <a:srgbClr val="FF0000"/>
                </a:solidFill>
              </a:rPr>
              <a:t> час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денного </a:t>
            </a:r>
            <a:r>
              <a:rPr lang="ru-RU" b="1" dirty="0" err="1" smtClean="0"/>
              <a:t>неспання</a:t>
            </a:r>
            <a:r>
              <a:rPr lang="ru-RU" b="1" dirty="0" smtClean="0"/>
              <a:t>. </a:t>
            </a:r>
            <a:r>
              <a:rPr lang="ru-RU" b="1" dirty="0" err="1" smtClean="0"/>
              <a:t>Саме</a:t>
            </a:r>
            <a:r>
              <a:rPr lang="ru-RU" b="1" dirty="0" smtClean="0"/>
              <a:t> </a:t>
            </a:r>
            <a:r>
              <a:rPr lang="ru-RU" b="1" dirty="0" err="1" smtClean="0"/>
              <a:t>цією</a:t>
            </a:r>
            <a:r>
              <a:rPr lang="ru-RU" b="1" dirty="0" smtClean="0"/>
              <a:t> </a:t>
            </a:r>
            <a:r>
              <a:rPr lang="ru-RU" b="1" dirty="0" err="1" smtClean="0"/>
              <a:t>частиною</a:t>
            </a:r>
            <a:r>
              <a:rPr lang="ru-RU" b="1" dirty="0" smtClean="0"/>
              <a:t> часу </a:t>
            </a:r>
            <a:r>
              <a:rPr lang="ru-RU" b="1" dirty="0" err="1" smtClean="0"/>
              <a:t>людина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розпорядитися</a:t>
            </a:r>
            <a:r>
              <a:rPr lang="ru-RU" b="1" dirty="0" smtClean="0"/>
              <a:t> на </a:t>
            </a:r>
            <a:r>
              <a:rPr lang="ru-RU" b="1" dirty="0" err="1" smtClean="0"/>
              <a:t>свій</a:t>
            </a:r>
            <a:r>
              <a:rPr lang="ru-RU" b="1" dirty="0" smtClean="0"/>
              <a:t> </a:t>
            </a:r>
            <a:r>
              <a:rPr lang="ru-RU" b="1" dirty="0" err="1" smtClean="0"/>
              <a:t>розсуд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У </a:t>
            </a:r>
            <a:r>
              <a:rPr lang="ru-RU" b="1" dirty="0" err="1" smtClean="0"/>
              <a:t>будень</a:t>
            </a:r>
            <a:r>
              <a:rPr lang="ru-RU" b="1" dirty="0" smtClean="0"/>
              <a:t> </a:t>
            </a:r>
            <a:r>
              <a:rPr lang="ru-RU" b="1" dirty="0" err="1" smtClean="0"/>
              <a:t>частка</a:t>
            </a:r>
            <a:r>
              <a:rPr lang="ru-RU" b="1" dirty="0" smtClean="0"/>
              <a:t> </a:t>
            </a:r>
            <a:r>
              <a:rPr lang="ru-RU" b="1" dirty="0" err="1" smtClean="0"/>
              <a:t>вільного</a:t>
            </a:r>
            <a:r>
              <a:rPr lang="ru-RU" b="1" dirty="0" smtClean="0"/>
              <a:t> часу у </a:t>
            </a:r>
            <a:r>
              <a:rPr lang="ru-RU" b="1" dirty="0" err="1" smtClean="0"/>
              <a:t>працюючої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− </a:t>
            </a:r>
            <a:r>
              <a:rPr lang="ru-RU" b="1" dirty="0" err="1" smtClean="0"/>
              <a:t>відносно</a:t>
            </a:r>
            <a:r>
              <a:rPr lang="ru-RU" b="1" dirty="0" smtClean="0"/>
              <a:t> невелика, </a:t>
            </a:r>
            <a:r>
              <a:rPr lang="ru-RU" b="1" dirty="0" smtClean="0">
                <a:solidFill>
                  <a:srgbClr val="FF0000"/>
                </a:solidFill>
              </a:rPr>
              <a:t>1-3 </a:t>
            </a:r>
            <a:r>
              <a:rPr lang="ru-RU" b="1" dirty="0" err="1" smtClean="0">
                <a:solidFill>
                  <a:srgbClr val="FF0000"/>
                </a:solidFill>
              </a:rPr>
              <a:t>години</a:t>
            </a:r>
            <a:r>
              <a:rPr lang="ru-RU" b="1" dirty="0" smtClean="0"/>
              <a:t>, а в </a:t>
            </a:r>
            <a:r>
              <a:rPr lang="ru-RU" b="1" dirty="0" err="1" smtClean="0"/>
              <a:t>деяких</a:t>
            </a:r>
            <a:r>
              <a:rPr lang="ru-RU" b="1" dirty="0" smtClean="0"/>
              <a:t> </a:t>
            </a:r>
            <a:r>
              <a:rPr lang="ru-RU" b="1" dirty="0" err="1" smtClean="0"/>
              <a:t>випадках</a:t>
            </a:r>
            <a:r>
              <a:rPr lang="ru-RU" b="1" dirty="0" smtClean="0"/>
              <a:t> − </a:t>
            </a:r>
            <a:r>
              <a:rPr lang="ru-RU" b="1" dirty="0" err="1" smtClean="0"/>
              <a:t>декілька</a:t>
            </a:r>
            <a:r>
              <a:rPr lang="ru-RU" b="1" dirty="0" smtClean="0"/>
              <a:t> </a:t>
            </a:r>
            <a:r>
              <a:rPr lang="ru-RU" b="1" dirty="0" err="1" smtClean="0"/>
              <a:t>хвилин</a:t>
            </a:r>
            <a:r>
              <a:rPr lang="ru-RU" b="1" dirty="0" smtClean="0"/>
              <a:t>. Цей час </a:t>
            </a:r>
            <a:r>
              <a:rPr lang="ru-RU" b="1" dirty="0" err="1" smtClean="0"/>
              <a:t>людина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збільшувати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скорочувати</a:t>
            </a:r>
            <a:r>
              <a:rPr lang="ru-RU" b="1" dirty="0" smtClean="0"/>
              <a:t> за </a:t>
            </a:r>
            <a:r>
              <a:rPr lang="ru-RU" b="1" dirty="0" err="1" smtClean="0"/>
              <a:t>рахунок</a:t>
            </a:r>
            <a:r>
              <a:rPr lang="ru-RU" b="1" dirty="0" smtClean="0"/>
              <a:t> </a:t>
            </a:r>
            <a:r>
              <a:rPr lang="ru-RU" b="1" dirty="0" err="1" smtClean="0"/>
              <a:t>деяких</a:t>
            </a:r>
            <a:r>
              <a:rPr lang="ru-RU" b="1" dirty="0" smtClean="0"/>
              <a:t> </a:t>
            </a:r>
            <a:r>
              <a:rPr lang="ru-RU" b="1" dirty="0" err="1" smtClean="0"/>
              <a:t>видів</a:t>
            </a:r>
            <a:r>
              <a:rPr lang="ru-RU" b="1" dirty="0" smtClean="0"/>
              <a:t> </a:t>
            </a:r>
            <a:r>
              <a:rPr lang="ru-RU" b="1" dirty="0" err="1" smtClean="0"/>
              <a:t>індивідуальної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Поняття</a:t>
            </a:r>
            <a:r>
              <a:rPr lang="ru-RU" b="1" dirty="0" smtClean="0"/>
              <a:t> «</a:t>
            </a:r>
            <a:r>
              <a:rPr lang="ru-RU" b="1" dirty="0" err="1" smtClean="0"/>
              <a:t>дозвілля</a:t>
            </a:r>
            <a:r>
              <a:rPr lang="ru-RU" b="1" dirty="0" smtClean="0"/>
              <a:t>» </a:t>
            </a:r>
            <a:r>
              <a:rPr lang="ru-RU" b="1" dirty="0" err="1" smtClean="0"/>
              <a:t>і</a:t>
            </a:r>
            <a:r>
              <a:rPr lang="ru-RU" b="1" dirty="0" smtClean="0"/>
              <a:t> «</a:t>
            </a:r>
            <a:r>
              <a:rPr lang="ru-RU" b="1" dirty="0" err="1" smtClean="0"/>
              <a:t>вільний</a:t>
            </a:r>
            <a:r>
              <a:rPr lang="ru-RU" b="1" dirty="0" smtClean="0"/>
              <a:t> час» </a:t>
            </a:r>
            <a:r>
              <a:rPr lang="ru-RU" b="1" dirty="0" err="1" smtClean="0"/>
              <a:t>взаємозамінні</a:t>
            </a:r>
            <a:r>
              <a:rPr lang="ru-RU" b="1" dirty="0" smtClean="0"/>
              <a:t>. </a:t>
            </a:r>
            <a:r>
              <a:rPr lang="ru-RU" b="1" dirty="0" err="1" smtClean="0"/>
              <a:t>Проте</a:t>
            </a:r>
            <a:r>
              <a:rPr lang="ru-RU" b="1" dirty="0" smtClean="0"/>
              <a:t> вони не </a:t>
            </a:r>
            <a:r>
              <a:rPr lang="ru-RU" b="1" dirty="0" err="1" smtClean="0"/>
              <a:t>ідентичні</a:t>
            </a:r>
            <a:r>
              <a:rPr lang="ru-RU" b="1" dirty="0" smtClean="0"/>
              <a:t> за </a:t>
            </a:r>
            <a:r>
              <a:rPr lang="ru-RU" b="1" dirty="0" err="1" smtClean="0"/>
              <a:t>змістом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340" y="285728"/>
            <a:ext cx="10501386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Можна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виділити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такі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типи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дозвілля</a:t>
            </a:r>
            <a:r>
              <a:rPr lang="ru-RU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− </a:t>
            </a:r>
            <a:r>
              <a:rPr lang="ru-RU" b="1" dirty="0" err="1" smtClean="0"/>
              <a:t>культурно-мистецький</a:t>
            </a:r>
            <a:r>
              <a:rPr lang="ru-RU" b="1" dirty="0" smtClean="0"/>
              <a:t> тип (</a:t>
            </a:r>
            <a:r>
              <a:rPr lang="ru-RU" b="1" dirty="0" err="1" smtClean="0"/>
              <a:t>знайомство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творами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історичними</a:t>
            </a:r>
            <a:r>
              <a:rPr lang="ru-RU" b="1" dirty="0" smtClean="0"/>
              <a:t> </a:t>
            </a:r>
            <a:r>
              <a:rPr lang="ru-RU" b="1" dirty="0" err="1" smtClean="0"/>
              <a:t>пам’ятками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.);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− </a:t>
            </a:r>
            <a:r>
              <a:rPr lang="ru-RU" b="1" dirty="0" err="1" smtClean="0"/>
              <a:t>освітньо-розвиваючий</a:t>
            </a:r>
            <a:r>
              <a:rPr lang="ru-RU" b="1" dirty="0" smtClean="0"/>
              <a:t> тип (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 у </a:t>
            </a:r>
            <a:r>
              <a:rPr lang="ru-RU" b="1" dirty="0" err="1" smtClean="0"/>
              <a:t>вільний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час, участь в </a:t>
            </a:r>
            <a:r>
              <a:rPr lang="ru-RU" b="1" dirty="0" err="1" smtClean="0"/>
              <a:t>роботі</a:t>
            </a:r>
            <a:r>
              <a:rPr lang="ru-RU" b="1" dirty="0" smtClean="0"/>
              <a:t> </a:t>
            </a:r>
            <a:r>
              <a:rPr lang="ru-RU" b="1" dirty="0" err="1" smtClean="0"/>
              <a:t>гуртків</a:t>
            </a:r>
            <a:r>
              <a:rPr lang="ru-RU" b="1" dirty="0" smtClean="0"/>
              <a:t>, </a:t>
            </a:r>
            <a:r>
              <a:rPr lang="ru-RU" b="1" dirty="0" err="1" smtClean="0"/>
              <a:t>відвідини</a:t>
            </a:r>
            <a:r>
              <a:rPr lang="ru-RU" b="1" dirty="0" smtClean="0"/>
              <a:t> </a:t>
            </a:r>
            <a:r>
              <a:rPr lang="ru-RU" b="1" dirty="0" err="1" smtClean="0"/>
              <a:t>просвітницьких</a:t>
            </a:r>
            <a:r>
              <a:rPr lang="ru-RU" b="1" dirty="0" smtClean="0"/>
              <a:t> </a:t>
            </a:r>
            <a:r>
              <a:rPr lang="ru-RU" b="1" dirty="0" err="1" smtClean="0"/>
              <a:t>заходів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.);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− </a:t>
            </a:r>
            <a:r>
              <a:rPr lang="ru-RU" b="1" dirty="0" err="1" smtClean="0"/>
              <a:t>природно-рекреаційний</a:t>
            </a:r>
            <a:r>
              <a:rPr lang="ru-RU" b="1" dirty="0" smtClean="0"/>
              <a:t> тип (</a:t>
            </a:r>
            <a:r>
              <a:rPr lang="ru-RU" b="1" dirty="0" err="1" smtClean="0"/>
              <a:t>перебування</a:t>
            </a:r>
            <a:r>
              <a:rPr lang="ru-RU" b="1" dirty="0" smtClean="0"/>
              <a:t> на </a:t>
            </a:r>
            <a:r>
              <a:rPr lang="ru-RU" b="1" dirty="0" err="1" smtClean="0"/>
              <a:t>природі</a:t>
            </a:r>
            <a:r>
              <a:rPr lang="ru-RU" b="1" dirty="0" smtClean="0"/>
              <a:t>, </a:t>
            </a:r>
            <a:r>
              <a:rPr lang="ru-RU" b="1" dirty="0" err="1" smtClean="0"/>
              <a:t>спілкування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домашніми</a:t>
            </a:r>
            <a:r>
              <a:rPr lang="ru-RU" b="1" dirty="0" smtClean="0"/>
              <a:t> </a:t>
            </a:r>
            <a:r>
              <a:rPr lang="ru-RU" b="1" dirty="0" err="1" smtClean="0"/>
              <a:t>тваринами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спостереження</a:t>
            </a:r>
            <a:r>
              <a:rPr lang="ru-RU" b="1" dirty="0" smtClean="0"/>
              <a:t> за дикими </a:t>
            </a:r>
            <a:r>
              <a:rPr lang="ru-RU" b="1" dirty="0" err="1" smtClean="0"/>
              <a:t>тваринами</a:t>
            </a:r>
            <a:r>
              <a:rPr lang="ru-RU" b="1" dirty="0" smtClean="0"/>
              <a:t>);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− </a:t>
            </a:r>
            <a:r>
              <a:rPr lang="ru-RU" b="1" dirty="0" err="1" smtClean="0"/>
              <a:t>санаторно-оздоровчий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туристський</a:t>
            </a:r>
            <a:r>
              <a:rPr lang="ru-RU" b="1" dirty="0" smtClean="0"/>
              <a:t> тип (</a:t>
            </a:r>
            <a:r>
              <a:rPr lang="ru-RU" b="1" dirty="0" err="1" smtClean="0"/>
              <a:t>подорожі</a:t>
            </a:r>
            <a:r>
              <a:rPr lang="ru-RU" b="1" dirty="0" smtClean="0"/>
              <a:t>, </a:t>
            </a:r>
            <a:r>
              <a:rPr lang="ru-RU" b="1" dirty="0" err="1" smtClean="0"/>
              <a:t>відпочинок</a:t>
            </a:r>
            <a:r>
              <a:rPr lang="ru-RU" b="1" dirty="0" smtClean="0"/>
              <a:t> на </a:t>
            </a:r>
            <a:r>
              <a:rPr lang="ru-RU" b="1" dirty="0" err="1" smtClean="0"/>
              <a:t>курорті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.);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− </a:t>
            </a:r>
            <a:r>
              <a:rPr lang="ru-RU" b="1" dirty="0" err="1" smtClean="0"/>
              <a:t>спортивно-видовищний</a:t>
            </a:r>
            <a:r>
              <a:rPr lang="ru-RU" b="1" dirty="0" smtClean="0"/>
              <a:t> тип (</a:t>
            </a:r>
            <a:r>
              <a:rPr lang="ru-RU" b="1" dirty="0" err="1" smtClean="0"/>
              <a:t>безпосередні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спортом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спостереження</a:t>
            </a:r>
            <a:r>
              <a:rPr lang="ru-RU" b="1" dirty="0" smtClean="0"/>
              <a:t> за </a:t>
            </a:r>
            <a:r>
              <a:rPr lang="ru-RU" b="1" dirty="0" err="1" smtClean="0"/>
              <a:t>спортивними</a:t>
            </a:r>
            <a:r>
              <a:rPr lang="ru-RU" b="1" dirty="0" smtClean="0"/>
              <a:t> </a:t>
            </a:r>
            <a:r>
              <a:rPr lang="ru-RU" b="1" dirty="0" err="1" smtClean="0"/>
              <a:t>змаганнями</a:t>
            </a:r>
            <a:r>
              <a:rPr lang="ru-RU" b="1" dirty="0" smtClean="0"/>
              <a:t>);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− </a:t>
            </a:r>
            <a:r>
              <a:rPr lang="ru-RU" b="1" dirty="0" err="1" smtClean="0"/>
              <a:t>самодіяльно-любительський</a:t>
            </a:r>
            <a:r>
              <a:rPr lang="ru-RU" b="1" dirty="0" smtClean="0"/>
              <a:t> тип (</a:t>
            </a:r>
            <a:r>
              <a:rPr lang="ru-RU" b="1" dirty="0" err="1" smtClean="0"/>
              <a:t>хобі</a:t>
            </a:r>
            <a:r>
              <a:rPr lang="ru-RU" b="1" dirty="0" smtClean="0"/>
              <a:t>, </a:t>
            </a:r>
            <a:r>
              <a:rPr lang="ru-RU" b="1" dirty="0" err="1" smtClean="0"/>
              <a:t>самодіяльне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</a:t>
            </a:r>
            <a:r>
              <a:rPr lang="ru-RU" b="1" dirty="0" err="1" smtClean="0"/>
              <a:t>художньою</a:t>
            </a:r>
            <a:r>
              <a:rPr lang="ru-RU" b="1" dirty="0" smtClean="0"/>
              <a:t> </a:t>
            </a:r>
            <a:r>
              <a:rPr lang="ru-RU" b="1" dirty="0" err="1" smtClean="0"/>
              <a:t>творчістю</a:t>
            </a:r>
            <a:r>
              <a:rPr lang="ru-RU" b="1" dirty="0" smtClean="0"/>
              <a:t>);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− </a:t>
            </a:r>
            <a:r>
              <a:rPr lang="ru-RU" b="1" dirty="0" err="1" smtClean="0"/>
              <a:t>розважальний</a:t>
            </a:r>
            <a:r>
              <a:rPr lang="ru-RU" b="1" dirty="0" smtClean="0"/>
              <a:t> та </a:t>
            </a:r>
            <a:r>
              <a:rPr lang="ru-RU" b="1" dirty="0" err="1" smtClean="0"/>
              <a:t>видовищний</a:t>
            </a:r>
            <a:r>
              <a:rPr lang="ru-RU" b="1" dirty="0" smtClean="0"/>
              <a:t> тип. </a:t>
            </a:r>
          </a:p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Виділені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найбільш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поширені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доступні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типи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безумовно</a:t>
            </a:r>
            <a:r>
              <a:rPr lang="ru-RU" b="1" i="1" dirty="0" smtClean="0">
                <a:solidFill>
                  <a:srgbClr val="FF0000"/>
                </a:solidFill>
              </a:rPr>
              <a:t>, не </a:t>
            </a:r>
            <a:r>
              <a:rPr lang="ru-RU" b="1" i="1" dirty="0" err="1" smtClean="0">
                <a:solidFill>
                  <a:srgbClr val="FF0000"/>
                </a:solidFill>
              </a:rPr>
              <a:t>вичерпують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змістовних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різновидів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дозвільних</a:t>
            </a:r>
            <a:r>
              <a:rPr lang="ru-RU" b="1" i="1" dirty="0" smtClean="0">
                <a:solidFill>
                  <a:srgbClr val="FF0000"/>
                </a:solidFill>
              </a:rPr>
              <a:t> занять, </a:t>
            </a:r>
            <a:r>
              <a:rPr lang="ru-RU" b="1" i="1" dirty="0" err="1" smtClean="0">
                <a:solidFill>
                  <a:srgbClr val="FF0000"/>
                </a:solidFill>
              </a:rPr>
              <a:t>але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дозволяють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утворити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новий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змішаний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вигляд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різновиди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дозвілля</a:t>
            </a:r>
            <a:r>
              <a:rPr lang="ru-RU" b="1" i="1" dirty="0" smtClean="0">
                <a:solidFill>
                  <a:srgbClr val="FF0000"/>
                </a:solidFill>
              </a:rPr>
              <a:t>. </a:t>
            </a:r>
            <a:r>
              <a:rPr lang="ru-RU" b="1" i="1" dirty="0" err="1" smtClean="0">
                <a:solidFill>
                  <a:srgbClr val="FF0000"/>
                </a:solidFill>
              </a:rPr>
              <a:t>Наприклад</a:t>
            </a:r>
            <a:r>
              <a:rPr lang="ru-RU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− </a:t>
            </a:r>
            <a:r>
              <a:rPr lang="ru-RU" b="1" dirty="0" err="1" smtClean="0"/>
              <a:t>народні</a:t>
            </a:r>
            <a:r>
              <a:rPr lang="ru-RU" b="1" dirty="0" smtClean="0"/>
              <a:t> </a:t>
            </a:r>
            <a:r>
              <a:rPr lang="ru-RU" b="1" dirty="0" err="1" smtClean="0"/>
              <a:t>ігри</a:t>
            </a:r>
            <a:r>
              <a:rPr lang="ru-RU" b="1" dirty="0" smtClean="0"/>
              <a:t>, </a:t>
            </a:r>
            <a:r>
              <a:rPr lang="ru-RU" b="1" dirty="0" err="1" smtClean="0"/>
              <a:t>спортивні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ігри</a:t>
            </a:r>
            <a:r>
              <a:rPr lang="ru-RU" b="1" dirty="0" smtClean="0"/>
              <a:t> на </a:t>
            </a:r>
            <a:r>
              <a:rPr lang="ru-RU" b="1" dirty="0" err="1" smtClean="0"/>
              <a:t>свіжому</a:t>
            </a:r>
            <a:r>
              <a:rPr lang="ru-RU" b="1" dirty="0" smtClean="0"/>
              <a:t> </a:t>
            </a:r>
            <a:r>
              <a:rPr lang="ru-RU" b="1" dirty="0" err="1" smtClean="0"/>
              <a:t>повітрі</a:t>
            </a:r>
            <a:r>
              <a:rPr lang="ru-RU" b="1" dirty="0" smtClean="0"/>
              <a:t> (</a:t>
            </a:r>
            <a:r>
              <a:rPr lang="ru-RU" b="1" dirty="0" err="1" smtClean="0"/>
              <a:t>різновиди</a:t>
            </a:r>
            <a:r>
              <a:rPr lang="ru-RU" b="1" dirty="0" smtClean="0"/>
              <a:t>: </a:t>
            </a:r>
            <a:r>
              <a:rPr lang="ru-RU" b="1" dirty="0" err="1" smtClean="0"/>
              <a:t>рухливі</a:t>
            </a:r>
            <a:r>
              <a:rPr lang="ru-RU" b="1" dirty="0" smtClean="0"/>
              <a:t> </a:t>
            </a:r>
            <a:r>
              <a:rPr lang="ru-RU" b="1" dirty="0" err="1" smtClean="0"/>
              <a:t>ігри</a:t>
            </a:r>
            <a:r>
              <a:rPr lang="ru-RU" b="1" dirty="0" smtClean="0"/>
              <a:t>, </a:t>
            </a:r>
            <a:r>
              <a:rPr lang="ru-RU" b="1" dirty="0" err="1" smtClean="0"/>
              <a:t>ігри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м’ячем</a:t>
            </a:r>
            <a:r>
              <a:rPr lang="ru-RU" b="1" dirty="0" smtClean="0"/>
              <a:t>, </a:t>
            </a:r>
            <a:r>
              <a:rPr lang="ru-RU" b="1" dirty="0" err="1" smtClean="0"/>
              <a:t>плавання</a:t>
            </a:r>
            <a:r>
              <a:rPr lang="ru-RU" b="1" dirty="0" smtClean="0"/>
              <a:t> у </a:t>
            </a:r>
            <a:r>
              <a:rPr lang="ru-RU" b="1" dirty="0" err="1" smtClean="0"/>
              <a:t>відкритому</a:t>
            </a:r>
            <a:r>
              <a:rPr lang="ru-RU" b="1" dirty="0" smtClean="0"/>
              <a:t> </a:t>
            </a:r>
            <a:r>
              <a:rPr lang="ru-RU" b="1" dirty="0" err="1" smtClean="0"/>
              <a:t>водоймищі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.);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− </a:t>
            </a:r>
            <a:r>
              <a:rPr lang="ru-RU" b="1" dirty="0" err="1" smtClean="0"/>
              <a:t>любительські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на </a:t>
            </a:r>
            <a:r>
              <a:rPr lang="ru-RU" b="1" dirty="0" err="1" smtClean="0"/>
              <a:t>природі</a:t>
            </a:r>
            <a:r>
              <a:rPr lang="ru-RU" b="1" dirty="0" smtClean="0"/>
              <a:t> (</a:t>
            </a:r>
            <a:r>
              <a:rPr lang="ru-RU" b="1" dirty="0" err="1" smtClean="0"/>
              <a:t>похід</a:t>
            </a:r>
            <a:r>
              <a:rPr lang="ru-RU" b="1" dirty="0" smtClean="0"/>
              <a:t>, </a:t>
            </a:r>
            <a:r>
              <a:rPr lang="ru-RU" b="1" dirty="0" err="1" smtClean="0"/>
              <a:t>рибалка</a:t>
            </a:r>
            <a:r>
              <a:rPr lang="ru-RU" b="1" dirty="0" smtClean="0"/>
              <a:t>, охота);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− </a:t>
            </a:r>
            <a:r>
              <a:rPr lang="ru-RU" b="1" dirty="0" err="1" smtClean="0"/>
              <a:t>культурно-мистецький</a:t>
            </a:r>
            <a:r>
              <a:rPr lang="ru-RU" b="1" dirty="0" smtClean="0"/>
              <a:t> туризм (</a:t>
            </a:r>
            <a:r>
              <a:rPr lang="ru-RU" b="1" dirty="0" err="1" smtClean="0"/>
              <a:t>історичний</a:t>
            </a:r>
            <a:r>
              <a:rPr lang="ru-RU" b="1" dirty="0" smtClean="0"/>
              <a:t>, </a:t>
            </a:r>
            <a:r>
              <a:rPr lang="ru-RU" b="1" dirty="0" err="1" smtClean="0"/>
              <a:t>музейний</a:t>
            </a:r>
            <a:r>
              <a:rPr lang="ru-RU" b="1" dirty="0" smtClean="0"/>
              <a:t> </a:t>
            </a:r>
            <a:r>
              <a:rPr lang="ru-RU" b="1" dirty="0" err="1" smtClean="0"/>
              <a:t>туризм</a:t>
            </a:r>
            <a:r>
              <a:rPr lang="ru-RU" b="1" dirty="0" smtClean="0"/>
              <a:t>, </a:t>
            </a:r>
            <a:r>
              <a:rPr lang="ru-RU" b="1" dirty="0" err="1" smtClean="0"/>
              <a:t>відвідини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міжнародних</a:t>
            </a:r>
            <a:r>
              <a:rPr lang="ru-RU" b="1" dirty="0" smtClean="0"/>
              <a:t> </a:t>
            </a:r>
            <a:r>
              <a:rPr lang="ru-RU" b="1" dirty="0" err="1" smtClean="0"/>
              <a:t>кінофестивалів</a:t>
            </a:r>
            <a:r>
              <a:rPr lang="ru-RU" b="1" dirty="0" smtClean="0"/>
              <a:t>, </a:t>
            </a:r>
            <a:r>
              <a:rPr lang="ru-RU" b="1" dirty="0" err="1" smtClean="0"/>
              <a:t>театрально-видовищних</a:t>
            </a:r>
            <a:r>
              <a:rPr lang="ru-RU" b="1" dirty="0" smtClean="0"/>
              <a:t> </a:t>
            </a:r>
            <a:r>
              <a:rPr lang="ru-RU" b="1" dirty="0" err="1" smtClean="0"/>
              <a:t>заходів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.). </a:t>
            </a:r>
          </a:p>
          <a:p>
            <a:pPr algn="just"/>
            <a:r>
              <a:rPr lang="ru-RU" b="1" dirty="0" smtClean="0"/>
              <a:t>Вельми </a:t>
            </a:r>
            <a:r>
              <a:rPr lang="ru-RU" b="1" dirty="0" err="1" smtClean="0"/>
              <a:t>різноманітним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широко </a:t>
            </a:r>
            <a:r>
              <a:rPr lang="ru-RU" b="1" dirty="0" err="1" smtClean="0"/>
              <a:t>затребуваним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розважальний</a:t>
            </a:r>
            <a:r>
              <a:rPr lang="ru-RU" b="1" dirty="0" smtClean="0"/>
              <a:t> тип </a:t>
            </a:r>
            <a:r>
              <a:rPr lang="ru-RU" b="1" dirty="0" err="1" smtClean="0"/>
              <a:t>дозвілля</a:t>
            </a:r>
            <a:r>
              <a:rPr lang="ru-RU" b="1" dirty="0" smtClean="0"/>
              <a:t> − </a:t>
            </a:r>
            <a:r>
              <a:rPr lang="ru-RU" b="1" dirty="0" err="1" smtClean="0"/>
              <a:t>досягнення</a:t>
            </a:r>
            <a:r>
              <a:rPr lang="ru-RU" b="1" dirty="0" smtClean="0"/>
              <a:t> </a:t>
            </a:r>
            <a:r>
              <a:rPr lang="ru-RU" b="1" dirty="0" err="1" smtClean="0"/>
              <a:t>рекреаційних</a:t>
            </a:r>
            <a:r>
              <a:rPr lang="ru-RU" b="1" dirty="0" smtClean="0"/>
              <a:t> </a:t>
            </a:r>
            <a:r>
              <a:rPr lang="ru-RU" b="1" dirty="0" err="1" smtClean="0"/>
              <a:t>цілей</a:t>
            </a:r>
            <a:r>
              <a:rPr lang="ru-RU" b="1" dirty="0" smtClean="0"/>
              <a:t> через </a:t>
            </a:r>
            <a:r>
              <a:rPr lang="ru-RU" b="1" dirty="0" err="1" smtClean="0"/>
              <a:t>сприйняття</a:t>
            </a:r>
            <a:r>
              <a:rPr lang="ru-RU" b="1" dirty="0" smtClean="0"/>
              <a:t> </a:t>
            </a:r>
            <a:r>
              <a:rPr lang="ru-RU" b="1" dirty="0" err="1" smtClean="0"/>
              <a:t>певних</a:t>
            </a:r>
            <a:r>
              <a:rPr lang="ru-RU" b="1" dirty="0" smtClean="0"/>
              <a:t> </a:t>
            </a:r>
            <a:r>
              <a:rPr lang="ru-RU" b="1" dirty="0" err="1" smtClean="0"/>
              <a:t>видів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жанрів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398" y="214290"/>
            <a:ext cx="11001452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Розважальний</a:t>
            </a:r>
            <a:r>
              <a:rPr lang="ru-RU" b="1" dirty="0" smtClean="0">
                <a:solidFill>
                  <a:srgbClr val="FF0000"/>
                </a:solidFill>
              </a:rPr>
              <a:t> тип </a:t>
            </a:r>
            <a:r>
              <a:rPr lang="ru-RU" b="1" dirty="0" err="1" smtClean="0">
                <a:solidFill>
                  <a:srgbClr val="FF0000"/>
                </a:solidFill>
              </a:rPr>
              <a:t>дозвілля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існує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наступних</a:t>
            </a:r>
            <a:r>
              <a:rPr lang="ru-RU" b="1" dirty="0" smtClean="0">
                <a:solidFill>
                  <a:srgbClr val="FF0000"/>
                </a:solidFill>
              </a:rPr>
              <a:t> видах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різновидах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− </a:t>
            </a:r>
            <a:r>
              <a:rPr lang="ru-RU" b="1" dirty="0" err="1" smtClean="0"/>
              <a:t>карнавали</a:t>
            </a:r>
            <a:r>
              <a:rPr lang="ru-RU" b="1" dirty="0" smtClean="0"/>
              <a:t>, </a:t>
            </a:r>
            <a:r>
              <a:rPr lang="ru-RU" b="1" dirty="0" err="1" smtClean="0"/>
              <a:t>святкові</a:t>
            </a:r>
            <a:r>
              <a:rPr lang="ru-RU" b="1" dirty="0" smtClean="0"/>
              <a:t> </a:t>
            </a:r>
            <a:r>
              <a:rPr lang="ru-RU" b="1" dirty="0" err="1" smtClean="0"/>
              <a:t>гуляння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заходи (свято </a:t>
            </a:r>
            <a:r>
              <a:rPr lang="ru-RU" b="1" dirty="0" err="1" smtClean="0"/>
              <a:t>сміху</a:t>
            </a:r>
            <a:r>
              <a:rPr lang="ru-RU" b="1" dirty="0" smtClean="0"/>
              <a:t>, проводи </a:t>
            </a:r>
            <a:r>
              <a:rPr lang="ru-RU" b="1" dirty="0" err="1" smtClean="0"/>
              <a:t>зими</a:t>
            </a:r>
            <a:r>
              <a:rPr lang="ru-RU" b="1" dirty="0" smtClean="0"/>
              <a:t>, </a:t>
            </a:r>
            <a:r>
              <a:rPr lang="ru-RU" b="1" dirty="0" err="1" smtClean="0"/>
              <a:t>масниця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.);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− </a:t>
            </a:r>
            <a:r>
              <a:rPr lang="ru-RU" b="1" dirty="0" err="1" smtClean="0"/>
              <a:t>розважальні</a:t>
            </a:r>
            <a:r>
              <a:rPr lang="ru-RU" b="1" dirty="0" smtClean="0"/>
              <a:t> заходи в </a:t>
            </a:r>
            <a:r>
              <a:rPr lang="ru-RU" b="1" dirty="0" err="1" smtClean="0"/>
              <a:t>приміщеннях</a:t>
            </a:r>
            <a:r>
              <a:rPr lang="ru-RU" b="1" dirty="0" smtClean="0"/>
              <a:t> (</a:t>
            </a:r>
            <a:r>
              <a:rPr lang="ru-RU" b="1" dirty="0" err="1" smtClean="0"/>
              <a:t>циркові</a:t>
            </a:r>
            <a:r>
              <a:rPr lang="ru-RU" b="1" dirty="0" smtClean="0"/>
              <a:t> </a:t>
            </a:r>
            <a:r>
              <a:rPr lang="ru-RU" b="1" dirty="0" err="1" smtClean="0"/>
              <a:t>вистави</a:t>
            </a:r>
            <a:r>
              <a:rPr lang="ru-RU" b="1" dirty="0" smtClean="0"/>
              <a:t>, </a:t>
            </a:r>
            <a:r>
              <a:rPr lang="ru-RU" b="1" dirty="0" err="1" smtClean="0"/>
              <a:t>вечори</a:t>
            </a:r>
            <a:r>
              <a:rPr lang="ru-RU" b="1" dirty="0" smtClean="0"/>
              <a:t> </a:t>
            </a:r>
            <a:r>
              <a:rPr lang="ru-RU" b="1" dirty="0" err="1" smtClean="0"/>
              <a:t>гумору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сатири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концертних</a:t>
            </a:r>
            <a:r>
              <a:rPr lang="ru-RU" b="1" dirty="0" smtClean="0"/>
              <a:t> залах, </a:t>
            </a:r>
            <a:r>
              <a:rPr lang="ru-RU" b="1" dirty="0" err="1" smtClean="0"/>
              <a:t>капусники</a:t>
            </a:r>
            <a:r>
              <a:rPr lang="ru-RU" b="1" dirty="0" smtClean="0"/>
              <a:t>, </a:t>
            </a:r>
            <a:r>
              <a:rPr lang="ru-RU" b="1" dirty="0" err="1" smtClean="0"/>
              <a:t>розважальні</a:t>
            </a:r>
            <a:r>
              <a:rPr lang="ru-RU" b="1" dirty="0" smtClean="0"/>
              <a:t> шоу, </a:t>
            </a:r>
            <a:r>
              <a:rPr lang="ru-RU" b="1" dirty="0" err="1" smtClean="0"/>
              <a:t>скетчі</a:t>
            </a:r>
            <a:r>
              <a:rPr lang="ru-RU" b="1" dirty="0" smtClean="0"/>
              <a:t> на </a:t>
            </a:r>
            <a:r>
              <a:rPr lang="ru-RU" b="1" dirty="0" err="1" smtClean="0"/>
              <a:t>театральних</a:t>
            </a:r>
            <a:r>
              <a:rPr lang="ru-RU" b="1" dirty="0" smtClean="0"/>
              <a:t> </a:t>
            </a:r>
            <a:r>
              <a:rPr lang="ru-RU" b="1" dirty="0" err="1" smtClean="0"/>
              <a:t>підмостках</a:t>
            </a:r>
            <a:r>
              <a:rPr lang="ru-RU" b="1" dirty="0" smtClean="0"/>
              <a:t>);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− </a:t>
            </a:r>
            <a:r>
              <a:rPr lang="ru-RU" b="1" dirty="0" err="1" smtClean="0"/>
              <a:t>розважальні</a:t>
            </a:r>
            <a:r>
              <a:rPr lang="ru-RU" b="1" dirty="0" smtClean="0"/>
              <a:t> </a:t>
            </a:r>
            <a:r>
              <a:rPr lang="ru-RU" b="1" dirty="0" err="1" smtClean="0"/>
              <a:t>жанри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, </a:t>
            </a:r>
            <a:r>
              <a:rPr lang="ru-RU" b="1" dirty="0" err="1" smtClean="0"/>
              <a:t>видовищні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художньої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 (</a:t>
            </a:r>
            <a:r>
              <a:rPr lang="ru-RU" b="1" dirty="0" err="1" smtClean="0"/>
              <a:t>комедії</a:t>
            </a:r>
            <a:r>
              <a:rPr lang="ru-RU" b="1" dirty="0" smtClean="0"/>
              <a:t>, </a:t>
            </a:r>
            <a:r>
              <a:rPr lang="ru-RU" b="1" dirty="0" err="1" smtClean="0"/>
              <a:t>комікси</a:t>
            </a:r>
            <a:r>
              <a:rPr lang="ru-RU" b="1" dirty="0" smtClean="0"/>
              <a:t>, </a:t>
            </a:r>
            <a:r>
              <a:rPr lang="ru-RU" b="1" dirty="0" err="1" smtClean="0"/>
              <a:t>детективи</a:t>
            </a:r>
            <a:r>
              <a:rPr lang="ru-RU" b="1" dirty="0" smtClean="0"/>
              <a:t>, </a:t>
            </a:r>
            <a:r>
              <a:rPr lang="ru-RU" b="1" dirty="0" err="1" smtClean="0"/>
              <a:t>тріллери</a:t>
            </a:r>
            <a:r>
              <a:rPr lang="ru-RU" b="1" dirty="0" smtClean="0"/>
              <a:t>, </a:t>
            </a:r>
            <a:r>
              <a:rPr lang="ru-RU" b="1" dirty="0" err="1" smtClean="0"/>
              <a:t>фільми</a:t>
            </a:r>
            <a:r>
              <a:rPr lang="ru-RU" b="1" dirty="0" smtClean="0"/>
              <a:t> </a:t>
            </a:r>
            <a:r>
              <a:rPr lang="ru-RU" b="1" dirty="0" err="1" smtClean="0"/>
              <a:t>жахів</a:t>
            </a:r>
            <a:r>
              <a:rPr lang="ru-RU" b="1" dirty="0" smtClean="0"/>
              <a:t>, </a:t>
            </a:r>
            <a:r>
              <a:rPr lang="ru-RU" b="1" dirty="0" err="1" smtClean="0"/>
              <a:t>відеопродукція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еротичним</a:t>
            </a:r>
            <a:r>
              <a:rPr lang="ru-RU" b="1" dirty="0" smtClean="0"/>
              <a:t> </a:t>
            </a:r>
            <a:r>
              <a:rPr lang="ru-RU" b="1" dirty="0" err="1" smtClean="0"/>
              <a:t>змістом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.);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− легка </a:t>
            </a:r>
            <a:r>
              <a:rPr lang="ru-RU" b="1" dirty="0" err="1" smtClean="0"/>
              <a:t>музика</a:t>
            </a:r>
            <a:r>
              <a:rPr lang="ru-RU" b="1" dirty="0" smtClean="0"/>
              <a:t> (</a:t>
            </a:r>
            <a:r>
              <a:rPr lang="ru-RU" b="1" dirty="0" err="1" smtClean="0"/>
              <a:t>оперета</a:t>
            </a:r>
            <a:r>
              <a:rPr lang="ru-RU" b="1" dirty="0" smtClean="0"/>
              <a:t>, мюзикл), </a:t>
            </a:r>
            <a:r>
              <a:rPr lang="ru-RU" b="1" dirty="0" err="1" smtClean="0"/>
              <a:t>масові</a:t>
            </a:r>
            <a:r>
              <a:rPr lang="ru-RU" b="1" dirty="0" smtClean="0"/>
              <a:t> </a:t>
            </a:r>
            <a:r>
              <a:rPr lang="ru-RU" b="1" dirty="0" err="1" smtClean="0"/>
              <a:t>пісні</a:t>
            </a:r>
            <a:r>
              <a:rPr lang="ru-RU" b="1" dirty="0" smtClean="0"/>
              <a:t>, </a:t>
            </a:r>
            <a:r>
              <a:rPr lang="ru-RU" b="1" dirty="0" err="1" smtClean="0"/>
              <a:t>жанрові</a:t>
            </a:r>
            <a:r>
              <a:rPr lang="ru-RU" b="1" dirty="0" smtClean="0"/>
              <a:t> </a:t>
            </a:r>
            <a:r>
              <a:rPr lang="ru-RU" b="1" dirty="0" err="1" smtClean="0"/>
              <a:t>композиції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− </a:t>
            </a:r>
            <a:r>
              <a:rPr lang="ru-RU" b="1" dirty="0" err="1" smtClean="0"/>
              <a:t>розважальні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на </a:t>
            </a:r>
            <a:r>
              <a:rPr lang="ru-RU" b="1" dirty="0" err="1" smtClean="0"/>
              <a:t>міських</a:t>
            </a:r>
            <a:r>
              <a:rPr lang="ru-RU" b="1" dirty="0" smtClean="0"/>
              <a:t> </a:t>
            </a:r>
            <a:r>
              <a:rPr lang="ru-RU" b="1" dirty="0" err="1" smtClean="0"/>
              <a:t>вулицях</a:t>
            </a:r>
            <a:r>
              <a:rPr lang="ru-RU" b="1" dirty="0" smtClean="0"/>
              <a:t>, в парках, в заходах </a:t>
            </a:r>
            <a:r>
              <a:rPr lang="ru-RU" b="1" dirty="0" err="1" smtClean="0"/>
              <a:t>розважальних</a:t>
            </a:r>
            <a:r>
              <a:rPr lang="ru-RU" b="1" dirty="0" smtClean="0"/>
              <a:t> </a:t>
            </a:r>
            <a:r>
              <a:rPr lang="ru-RU" b="1" dirty="0" err="1" smtClean="0"/>
              <a:t>центрів</a:t>
            </a:r>
            <a:r>
              <a:rPr lang="ru-RU" b="1" dirty="0" smtClean="0"/>
              <a:t> (</a:t>
            </a:r>
            <a:r>
              <a:rPr lang="ru-RU" b="1" dirty="0" err="1" smtClean="0"/>
              <a:t>уявлення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концерти</a:t>
            </a:r>
            <a:r>
              <a:rPr lang="ru-RU" b="1" dirty="0" smtClean="0"/>
              <a:t>, </a:t>
            </a:r>
            <a:r>
              <a:rPr lang="ru-RU" b="1" dirty="0" err="1" smtClean="0"/>
              <a:t>атракціони</a:t>
            </a:r>
            <a:r>
              <a:rPr lang="ru-RU" b="1" dirty="0" smtClean="0"/>
              <a:t>, </a:t>
            </a:r>
            <a:r>
              <a:rPr lang="ru-RU" b="1" dirty="0" err="1" smtClean="0"/>
              <a:t>кімнати</a:t>
            </a:r>
            <a:r>
              <a:rPr lang="ru-RU" b="1" dirty="0" smtClean="0"/>
              <a:t> </a:t>
            </a:r>
            <a:r>
              <a:rPr lang="ru-RU" b="1" dirty="0" err="1" smtClean="0"/>
              <a:t>сміху</a:t>
            </a:r>
            <a:r>
              <a:rPr lang="ru-RU" b="1" dirty="0" smtClean="0"/>
              <a:t>, </a:t>
            </a:r>
            <a:r>
              <a:rPr lang="ru-RU" b="1" dirty="0" err="1" smtClean="0"/>
              <a:t>вікторини</a:t>
            </a:r>
            <a:r>
              <a:rPr lang="ru-RU" b="1" dirty="0" smtClean="0"/>
              <a:t>, </a:t>
            </a:r>
            <a:r>
              <a:rPr lang="ru-RU" b="1" dirty="0" err="1" smtClean="0"/>
              <a:t>забави</a:t>
            </a:r>
            <a:r>
              <a:rPr lang="ru-RU" b="1" dirty="0" smtClean="0"/>
              <a:t>, </a:t>
            </a:r>
            <a:r>
              <a:rPr lang="ru-RU" b="1" dirty="0" err="1" smtClean="0"/>
              <a:t>ігри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змагання</a:t>
            </a:r>
            <a:r>
              <a:rPr lang="ru-RU" b="1" dirty="0" smtClean="0"/>
              <a:t>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учасників</a:t>
            </a:r>
            <a:r>
              <a:rPr lang="ru-RU" b="1" dirty="0" smtClean="0"/>
              <a:t> на </a:t>
            </a:r>
            <a:r>
              <a:rPr lang="ru-RU" b="1" dirty="0" err="1" smtClean="0"/>
              <a:t>відкритому</a:t>
            </a:r>
            <a:r>
              <a:rPr lang="ru-RU" b="1" dirty="0" smtClean="0"/>
              <a:t> </a:t>
            </a:r>
            <a:r>
              <a:rPr lang="ru-RU" b="1" dirty="0" err="1" smtClean="0"/>
              <a:t>повітрі</a:t>
            </a:r>
            <a:r>
              <a:rPr lang="ru-RU" b="1" dirty="0" smtClean="0"/>
              <a:t>, в </a:t>
            </a:r>
            <a:r>
              <a:rPr lang="ru-RU" b="1" dirty="0" err="1" smtClean="0"/>
              <a:t>напівзакритих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закритих</a:t>
            </a:r>
            <a:r>
              <a:rPr lang="ru-RU" b="1" dirty="0" smtClean="0"/>
              <a:t> </a:t>
            </a:r>
            <a:r>
              <a:rPr lang="ru-RU" b="1" dirty="0" err="1" smtClean="0"/>
              <a:t>приміщеннях</a:t>
            </a:r>
            <a:r>
              <a:rPr lang="ru-RU" b="1" dirty="0" smtClean="0"/>
              <a:t>);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− </a:t>
            </a:r>
            <a:r>
              <a:rPr lang="ru-RU" b="1" dirty="0" err="1" smtClean="0"/>
              <a:t>ігрова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 (</a:t>
            </a:r>
            <a:r>
              <a:rPr lang="ru-RU" b="1" dirty="0" err="1" smtClean="0"/>
              <a:t>включаючи</a:t>
            </a:r>
            <a:r>
              <a:rPr lang="ru-RU" b="1" dirty="0" smtClean="0"/>
              <a:t> </a:t>
            </a:r>
            <a:r>
              <a:rPr lang="ru-RU" b="1" dirty="0" err="1" smtClean="0"/>
              <a:t>азартні</a:t>
            </a:r>
            <a:r>
              <a:rPr lang="ru-RU" b="1" dirty="0" smtClean="0"/>
              <a:t> </a:t>
            </a:r>
            <a:r>
              <a:rPr lang="ru-RU" b="1" dirty="0" err="1" smtClean="0"/>
              <a:t>ігри</a:t>
            </a:r>
            <a:r>
              <a:rPr lang="ru-RU" b="1" dirty="0" smtClean="0"/>
              <a:t>): казино, </a:t>
            </a:r>
            <a:r>
              <a:rPr lang="ru-RU" b="1" dirty="0" err="1" smtClean="0"/>
              <a:t>ігрові</a:t>
            </a:r>
            <a:r>
              <a:rPr lang="ru-RU" b="1" dirty="0" smtClean="0"/>
              <a:t> </a:t>
            </a:r>
            <a:r>
              <a:rPr lang="ru-RU" b="1" dirty="0" err="1" smtClean="0"/>
              <a:t>автомати</a:t>
            </a:r>
            <a:r>
              <a:rPr lang="ru-RU" b="1" dirty="0" smtClean="0"/>
              <a:t>, </a:t>
            </a:r>
            <a:r>
              <a:rPr lang="ru-RU" b="1" dirty="0" err="1" smtClean="0"/>
              <a:t>тоталізатор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ін</a:t>
            </a:r>
            <a:r>
              <a:rPr lang="ru-RU" b="1" dirty="0" smtClean="0"/>
              <a:t>. (Г.А. Аванесова, 2006). </a:t>
            </a:r>
          </a:p>
          <a:p>
            <a:pPr algn="just"/>
            <a:r>
              <a:rPr lang="ru-RU" b="1" dirty="0" err="1" smtClean="0"/>
              <a:t>Сучасна</a:t>
            </a:r>
            <a:r>
              <a:rPr lang="ru-RU" b="1" dirty="0" smtClean="0"/>
              <a:t> </a:t>
            </a:r>
            <a:r>
              <a:rPr lang="ru-RU" b="1" dirty="0" err="1" smtClean="0"/>
              <a:t>людина</a:t>
            </a:r>
            <a:r>
              <a:rPr lang="ru-RU" b="1" dirty="0" smtClean="0"/>
              <a:t> </a:t>
            </a:r>
            <a:r>
              <a:rPr lang="ru-RU" b="1" dirty="0" err="1" smtClean="0"/>
              <a:t>частіше</a:t>
            </a:r>
            <a:r>
              <a:rPr lang="ru-RU" b="1" dirty="0" smtClean="0"/>
              <a:t> </a:t>
            </a:r>
            <a:r>
              <a:rPr lang="ru-RU" b="1" dirty="0" err="1" smtClean="0"/>
              <a:t>розглядає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дозвілля</a:t>
            </a:r>
            <a:r>
              <a:rPr lang="ru-RU" b="1" dirty="0" smtClean="0"/>
              <a:t> як </a:t>
            </a:r>
            <a:r>
              <a:rPr lang="ru-RU" b="1" i="1" dirty="0" err="1" smtClean="0">
                <a:solidFill>
                  <a:srgbClr val="FF0000"/>
                </a:solidFill>
              </a:rPr>
              <a:t>особисте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надбання</a:t>
            </a:r>
            <a:r>
              <a:rPr lang="ru-RU" b="1" dirty="0" smtClean="0"/>
              <a:t>, в рамках </a:t>
            </a:r>
            <a:r>
              <a:rPr lang="ru-RU" b="1" dirty="0" err="1" smtClean="0"/>
              <a:t>якого</a:t>
            </a:r>
            <a:r>
              <a:rPr lang="ru-RU" b="1" dirty="0" smtClean="0"/>
              <a:t> вона </a:t>
            </a:r>
            <a:r>
              <a:rPr lang="ru-RU" b="1" dirty="0" err="1" smtClean="0"/>
              <a:t>реалізує</a:t>
            </a:r>
            <a:r>
              <a:rPr lang="ru-RU" b="1" dirty="0" smtClean="0"/>
              <a:t> свободу </a:t>
            </a:r>
            <a:r>
              <a:rPr lang="ru-RU" b="1" dirty="0" err="1" smtClean="0"/>
              <a:t>дій</a:t>
            </a:r>
            <a:r>
              <a:rPr lang="ru-RU" b="1" dirty="0" smtClean="0"/>
              <a:t>. </a:t>
            </a:r>
            <a:r>
              <a:rPr lang="ru-RU" b="1" dirty="0" err="1" smtClean="0"/>
              <a:t>Звичайно</a:t>
            </a:r>
            <a:r>
              <a:rPr lang="ru-RU" b="1" dirty="0" smtClean="0"/>
              <a:t>,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 на </a:t>
            </a:r>
            <a:r>
              <a:rPr lang="ru-RU" b="1" dirty="0" err="1" smtClean="0"/>
              <a:t>дозвіллі</a:t>
            </a:r>
            <a:r>
              <a:rPr lang="ru-RU" b="1" dirty="0" smtClean="0"/>
              <a:t> актуальна для </a:t>
            </a:r>
            <a:r>
              <a:rPr lang="ru-RU" b="1" dirty="0" err="1" smtClean="0"/>
              <a:t>індивіда</a:t>
            </a:r>
            <a:r>
              <a:rPr lang="ru-RU" b="1" dirty="0" smtClean="0"/>
              <a:t>, </a:t>
            </a:r>
            <a:r>
              <a:rPr lang="ru-RU" b="1" dirty="0" err="1" smtClean="0"/>
              <a:t>оскільки</a:t>
            </a:r>
            <a:r>
              <a:rPr lang="ru-RU" b="1" dirty="0" smtClean="0"/>
              <a:t>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 </a:t>
            </a:r>
            <a:r>
              <a:rPr lang="ru-RU" b="1" dirty="0" err="1" smtClean="0"/>
              <a:t>йому</a:t>
            </a:r>
            <a:r>
              <a:rPr lang="ru-RU" b="1" dirty="0" smtClean="0"/>
              <a:t> </a:t>
            </a:r>
            <a:r>
              <a:rPr lang="ru-RU" b="1" dirty="0" err="1" smtClean="0"/>
              <a:t>відновлювати</a:t>
            </a:r>
            <a:r>
              <a:rPr lang="ru-RU" b="1" dirty="0" smtClean="0"/>
              <a:t> </a:t>
            </a:r>
            <a:r>
              <a:rPr lang="ru-RU" b="1" dirty="0" err="1" smtClean="0"/>
              <a:t>працездатність</a:t>
            </a:r>
            <a:r>
              <a:rPr lang="ru-RU" b="1" dirty="0" smtClean="0"/>
              <a:t> (спорт, </a:t>
            </a:r>
            <a:r>
              <a:rPr lang="ru-RU" b="1" dirty="0" err="1" smtClean="0"/>
              <a:t>ігри</a:t>
            </a:r>
            <a:r>
              <a:rPr lang="ru-RU" b="1" dirty="0" smtClean="0"/>
              <a:t> на </a:t>
            </a:r>
            <a:r>
              <a:rPr lang="ru-RU" b="1" dirty="0" err="1" smtClean="0"/>
              <a:t>повітрі</a:t>
            </a:r>
            <a:r>
              <a:rPr lang="ru-RU" b="1" dirty="0" smtClean="0"/>
              <a:t>, </a:t>
            </a:r>
            <a:r>
              <a:rPr lang="ru-RU" b="1" dirty="0" err="1" smtClean="0"/>
              <a:t>оздоровчі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), </a:t>
            </a:r>
            <a:r>
              <a:rPr lang="ru-RU" b="1" dirty="0" err="1" smtClean="0"/>
              <a:t>розширювати</a:t>
            </a:r>
            <a:r>
              <a:rPr lang="ru-RU" b="1" dirty="0" smtClean="0"/>
              <a:t> </a:t>
            </a:r>
            <a:r>
              <a:rPr lang="ru-RU" b="1" dirty="0" err="1" smtClean="0"/>
              <a:t>самосвідомість</a:t>
            </a:r>
            <a:r>
              <a:rPr lang="ru-RU" b="1" dirty="0" smtClean="0"/>
              <a:t> (</a:t>
            </a:r>
            <a:r>
              <a:rPr lang="ru-RU" b="1" dirty="0" err="1" smtClean="0"/>
              <a:t>звернення</a:t>
            </a:r>
            <a:r>
              <a:rPr lang="ru-RU" b="1" dirty="0" smtClean="0"/>
              <a:t> до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, </a:t>
            </a:r>
            <a:r>
              <a:rPr lang="ru-RU" b="1" dirty="0" err="1" smtClean="0"/>
              <a:t>філософії</a:t>
            </a:r>
            <a:r>
              <a:rPr lang="ru-RU" b="1" dirty="0" smtClean="0"/>
              <a:t>), </a:t>
            </a:r>
            <a:r>
              <a:rPr lang="ru-RU" b="1" dirty="0" err="1" smtClean="0"/>
              <a:t>самореалізовуватися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знімати</a:t>
            </a:r>
            <a:r>
              <a:rPr lang="ru-RU" b="1" dirty="0" smtClean="0"/>
              <a:t> </a:t>
            </a:r>
            <a:r>
              <a:rPr lang="ru-RU" b="1" dirty="0" err="1" smtClean="0"/>
              <a:t>стреси</a:t>
            </a:r>
            <a:r>
              <a:rPr lang="ru-RU" b="1" dirty="0" smtClean="0"/>
              <a:t> (</a:t>
            </a:r>
            <a:r>
              <a:rPr lang="ru-RU" b="1" dirty="0" err="1" smtClean="0"/>
              <a:t>любительські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, </a:t>
            </a:r>
            <a:r>
              <a:rPr lang="ru-RU" b="1" dirty="0" err="1" smtClean="0"/>
              <a:t>розваги</a:t>
            </a:r>
            <a:r>
              <a:rPr lang="ru-RU" b="1" dirty="0" smtClean="0"/>
              <a:t>). </a:t>
            </a:r>
            <a:r>
              <a:rPr lang="ru-RU" b="1" i="1" dirty="0" err="1" smtClean="0">
                <a:solidFill>
                  <a:srgbClr val="FF0000"/>
                </a:solidFill>
              </a:rPr>
              <a:t>Дозвілля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надає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можливість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осмислити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індивідуальні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/>
              <a:t> </a:t>
            </a:r>
            <a:r>
              <a:rPr lang="ru-RU" b="1" dirty="0" err="1" smtClean="0"/>
              <a:t>природжені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 характеру, </a:t>
            </a:r>
            <a:r>
              <a:rPr lang="ru-RU" b="1" dirty="0" err="1" smtClean="0"/>
              <a:t>творчий</a:t>
            </a:r>
            <a:r>
              <a:rPr lang="ru-RU" b="1" dirty="0" smtClean="0"/>
              <a:t> </a:t>
            </a:r>
            <a:r>
              <a:rPr lang="ru-RU" b="1" dirty="0" err="1" smtClean="0"/>
              <a:t>потенціал</a:t>
            </a:r>
            <a:r>
              <a:rPr lang="ru-RU" b="1" dirty="0" smtClean="0"/>
              <a:t>,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інтелектуального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. У </a:t>
            </a:r>
            <a:r>
              <a:rPr lang="ru-RU" b="1" dirty="0" err="1" smtClean="0"/>
              <a:t>заняттях</a:t>
            </a:r>
            <a:r>
              <a:rPr lang="ru-RU" b="1" dirty="0" smtClean="0"/>
              <a:t> </a:t>
            </a:r>
            <a:r>
              <a:rPr lang="ru-RU" b="1" dirty="0" err="1" smtClean="0"/>
              <a:t>улюбленою</a:t>
            </a:r>
            <a:r>
              <a:rPr lang="ru-RU" b="1" dirty="0" smtClean="0"/>
              <a:t> справою, в </a:t>
            </a:r>
            <a:r>
              <a:rPr lang="ru-RU" b="1" dirty="0" err="1" smtClean="0"/>
              <a:t>самоті</a:t>
            </a:r>
            <a:r>
              <a:rPr lang="ru-RU" b="1" dirty="0" smtClean="0"/>
              <a:t> </a:t>
            </a:r>
            <a:r>
              <a:rPr lang="ru-RU" b="1" dirty="0" err="1" smtClean="0"/>
              <a:t>людина</a:t>
            </a:r>
            <a:r>
              <a:rPr lang="ru-RU" b="1" dirty="0" smtClean="0"/>
              <a:t> </a:t>
            </a:r>
            <a:r>
              <a:rPr lang="ru-RU" b="1" dirty="0" err="1" smtClean="0"/>
              <a:t>здатна</a:t>
            </a:r>
            <a:r>
              <a:rPr lang="ru-RU" b="1" dirty="0" smtClean="0"/>
              <a:t> </a:t>
            </a:r>
            <a:r>
              <a:rPr lang="ru-RU" b="1" dirty="0" err="1" smtClean="0"/>
              <a:t>зосередитися</a:t>
            </a:r>
            <a:r>
              <a:rPr lang="ru-RU" b="1" dirty="0" smtClean="0"/>
              <a:t> на </a:t>
            </a:r>
            <a:r>
              <a:rPr lang="ru-RU" b="1" dirty="0" err="1" smtClean="0"/>
              <a:t>своїх</a:t>
            </a:r>
            <a:r>
              <a:rPr lang="ru-RU" b="1" dirty="0" smtClean="0"/>
              <a:t> </a:t>
            </a:r>
            <a:r>
              <a:rPr lang="ru-RU" b="1" dirty="0" err="1" smtClean="0"/>
              <a:t>продуктивно-вольових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можливостях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Але на </a:t>
            </a:r>
            <a:r>
              <a:rPr lang="ru-RU" b="1" dirty="0" err="1" smtClean="0"/>
              <a:t>вибір</a:t>
            </a:r>
            <a:r>
              <a:rPr lang="ru-RU" b="1" dirty="0" smtClean="0"/>
              <a:t> тих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інших</a:t>
            </a:r>
            <a:r>
              <a:rPr lang="ru-RU" b="1" dirty="0" smtClean="0"/>
              <a:t> занять у </a:t>
            </a:r>
            <a:r>
              <a:rPr lang="ru-RU" b="1" dirty="0" err="1" smtClean="0"/>
              <a:t>вільний</a:t>
            </a:r>
            <a:r>
              <a:rPr lang="ru-RU" b="1" dirty="0" smtClean="0"/>
              <a:t> час </a:t>
            </a:r>
            <a:r>
              <a:rPr lang="ru-RU" b="1" dirty="0" err="1" smtClean="0"/>
              <a:t>впливають</a:t>
            </a:r>
            <a:r>
              <a:rPr lang="ru-RU" b="1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соціальні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моменти</a:t>
            </a:r>
            <a:r>
              <a:rPr lang="ru-RU" b="1" i="1" dirty="0" smtClean="0">
                <a:solidFill>
                  <a:srgbClr val="FF0000"/>
                </a:solidFill>
              </a:rPr>
              <a:t>: </a:t>
            </a:r>
            <a:r>
              <a:rPr lang="ru-RU" b="1" dirty="0" smtClean="0"/>
              <a:t>мода, реклама, </a:t>
            </a:r>
            <a:r>
              <a:rPr lang="ru-RU" b="1" dirty="0" err="1" smtClean="0"/>
              <a:t>соціальний</a:t>
            </a:r>
            <a:r>
              <a:rPr lang="ru-RU" b="1" dirty="0" smtClean="0"/>
              <a:t> статус. 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 l="36420" t="47134" r="38873" b="17968"/>
          <a:stretch>
            <a:fillRect/>
          </a:stretch>
        </p:blipFill>
        <p:spPr bwMode="auto">
          <a:xfrm>
            <a:off x="5881686" y="857232"/>
            <a:ext cx="6310314" cy="48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6420" t="20508" r="38873" b="52349"/>
          <a:stretch>
            <a:fillRect/>
          </a:stretch>
        </p:blipFill>
        <p:spPr bwMode="auto">
          <a:xfrm>
            <a:off x="0" y="1142984"/>
            <a:ext cx="595312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4286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ОСОБЛИВОСТІ ЗАНЯТЬ НА ДОЗВІЛЛІ РІЗНИХ СОЦІАЛЬНИХ І ВІКОВИХ ГРУП НАСЕЛЕННЯ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9588" y="1357298"/>
            <a:ext cx="109300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Пік</a:t>
            </a:r>
            <a:r>
              <a:rPr lang="ru-RU" sz="2000" b="1" dirty="0" smtClean="0"/>
              <a:t> потреб </a:t>
            </a:r>
            <a:r>
              <a:rPr lang="ru-RU" sz="2000" b="1" dirty="0" err="1" smtClean="0"/>
              <a:t>спілкування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однолітками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спостерігається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молоді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15-25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. «Для </a:t>
            </a:r>
            <a:r>
              <a:rPr lang="ru-RU" sz="2000" b="1" dirty="0" err="1" smtClean="0"/>
              <a:t>молоді</a:t>
            </a:r>
            <a:r>
              <a:rPr lang="ru-RU" sz="2000" b="1" dirty="0" smtClean="0"/>
              <a:t> «</a:t>
            </a:r>
            <a:r>
              <a:rPr lang="ru-RU" sz="2000" b="1" dirty="0" err="1" smtClean="0">
                <a:solidFill>
                  <a:srgbClr val="FF0000"/>
                </a:solidFill>
              </a:rPr>
              <a:t>посидіти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компанією</a:t>
            </a:r>
            <a:r>
              <a:rPr lang="ru-RU" sz="2000" b="1" dirty="0" smtClean="0"/>
              <a:t>» − </a:t>
            </a:r>
            <a:r>
              <a:rPr lang="ru-RU" sz="2000" b="1" dirty="0" err="1" smtClean="0"/>
              <a:t>пекуча</a:t>
            </a:r>
            <a:r>
              <a:rPr lang="ru-RU" sz="2000" b="1" dirty="0" smtClean="0"/>
              <a:t> потреба, один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факультетів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життєвої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школи</a:t>
            </a:r>
            <a:r>
              <a:rPr lang="ru-RU" sz="2000" b="1" dirty="0" smtClean="0"/>
              <a:t>, одна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форм </a:t>
            </a:r>
            <a:r>
              <a:rPr lang="ru-RU" sz="2000" b="1" dirty="0" err="1" smtClean="0"/>
              <a:t>самоствердження</a:t>
            </a:r>
            <a:r>
              <a:rPr lang="ru-RU" sz="2000" b="1" dirty="0" smtClean="0"/>
              <a:t>!.. При </a:t>
            </a:r>
            <a:r>
              <a:rPr lang="ru-RU" sz="2000" b="1" dirty="0" err="1" smtClean="0"/>
              <a:t>всій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важливості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молодої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навчальному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виробничому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колективі</a:t>
            </a:r>
            <a:r>
              <a:rPr lang="ru-RU" sz="2000" b="1" dirty="0" smtClean="0"/>
              <a:t>, при </a:t>
            </a:r>
            <a:r>
              <a:rPr lang="ru-RU" sz="2000" b="1" dirty="0" err="1" smtClean="0"/>
              <a:t>всій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необхідності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змістовної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дозвіллі</a:t>
            </a:r>
            <a:r>
              <a:rPr lang="ru-RU" sz="2000" b="1" dirty="0" smtClean="0"/>
              <a:t>, при </a:t>
            </a:r>
            <a:r>
              <a:rPr lang="ru-RU" sz="2000" b="1" dirty="0" err="1" smtClean="0"/>
              <a:t>всій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масштабності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зростання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індустрії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вільного</a:t>
            </a:r>
            <a:r>
              <a:rPr lang="ru-RU" sz="2000" b="1" dirty="0" smtClean="0"/>
              <a:t> часу» − туризму, спорту, </a:t>
            </a:r>
            <a:r>
              <a:rPr lang="ru-RU" sz="2000" b="1" dirty="0" err="1" smtClean="0"/>
              <a:t>бібліотечної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клубної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справи</a:t>
            </a:r>
            <a:r>
              <a:rPr lang="ru-RU" sz="2000" b="1" dirty="0" smtClean="0"/>
              <a:t> − при </a:t>
            </a:r>
            <a:r>
              <a:rPr lang="ru-RU" sz="2000" b="1" dirty="0" err="1" smtClean="0"/>
              <a:t>всьому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молодь уперто «</a:t>
            </a:r>
            <a:r>
              <a:rPr lang="ru-RU" sz="2000" b="1" dirty="0" err="1" smtClean="0"/>
              <a:t>збивається</a:t>
            </a:r>
            <a:r>
              <a:rPr lang="ru-RU" sz="2000" b="1" dirty="0" smtClean="0"/>
              <a:t>» в </a:t>
            </a:r>
            <a:r>
              <a:rPr lang="ru-RU" sz="2000" b="1" dirty="0" err="1" smtClean="0"/>
              <a:t>компанії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однолітків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Отже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спілкування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молодіжній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компанії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форма </a:t>
            </a:r>
            <a:r>
              <a:rPr lang="ru-RU" sz="2000" b="1" dirty="0" err="1" smtClean="0"/>
              <a:t>дозвілля</a:t>
            </a:r>
            <a:r>
              <a:rPr lang="ru-RU" sz="2000" b="1" dirty="0" smtClean="0"/>
              <a:t>, в </a:t>
            </a:r>
            <a:r>
              <a:rPr lang="ru-RU" sz="2000" b="1" dirty="0" err="1" smtClean="0"/>
              <a:t>якій</a:t>
            </a:r>
            <a:r>
              <a:rPr lang="ru-RU" sz="2000" b="1" dirty="0" smtClean="0"/>
              <a:t> молода </a:t>
            </a:r>
            <a:r>
              <a:rPr lang="ru-RU" sz="2000" b="1" dirty="0" err="1" smtClean="0"/>
              <a:t>людина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органічну</a:t>
            </a:r>
            <a:r>
              <a:rPr lang="ru-RU" sz="2000" b="1" dirty="0" smtClean="0"/>
              <a:t> потребу». </a:t>
            </a:r>
            <a:r>
              <a:rPr lang="ru-RU" sz="2000" b="1" dirty="0" err="1" smtClean="0"/>
              <a:t>Однак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такий</a:t>
            </a:r>
            <a:r>
              <a:rPr lang="ru-RU" sz="2000" b="1" dirty="0" smtClean="0"/>
              <a:t> вид </a:t>
            </a:r>
            <a:r>
              <a:rPr lang="ru-RU" sz="2000" b="1" dirty="0" err="1" smtClean="0"/>
              <a:t>дозвілля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сприяє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формуванню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досконалості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підвищення</a:t>
            </a:r>
            <a:r>
              <a:rPr lang="ru-RU" sz="2000" b="1" dirty="0" smtClean="0"/>
              <a:t> режиму </a:t>
            </a:r>
            <a:r>
              <a:rPr lang="ru-RU" sz="2000" b="1" dirty="0" err="1" smtClean="0"/>
              <a:t>рухової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активності</a:t>
            </a:r>
            <a:r>
              <a:rPr lang="ru-RU" sz="2000" b="1" dirty="0" smtClean="0"/>
              <a:t>. На </a:t>
            </a:r>
            <a:r>
              <a:rPr lang="ru-RU" sz="2000" b="1" dirty="0" err="1" smtClean="0"/>
              <a:t>питання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причини </a:t>
            </a:r>
            <a:r>
              <a:rPr lang="ru-RU" sz="2000" b="1" dirty="0" err="1" smtClean="0"/>
              <a:t>заважають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займатися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активністю</a:t>
            </a:r>
            <a:r>
              <a:rPr lang="ru-RU" sz="2000" b="1" dirty="0" smtClean="0"/>
              <a:t>?» </a:t>
            </a:r>
            <a:r>
              <a:rPr lang="ru-RU" sz="2000" b="1" dirty="0" err="1" smtClean="0"/>
              <a:t>більшість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молоді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називає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дефіцит</a:t>
            </a:r>
            <a:r>
              <a:rPr lang="ru-RU" sz="2000" b="1" dirty="0" smtClean="0"/>
              <a:t> часу». </a:t>
            </a:r>
            <a:r>
              <a:rPr lang="ru-RU" sz="2000" b="1" dirty="0" err="1" smtClean="0"/>
              <a:t>Однак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розцінити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низьку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мотивацію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небажання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вільний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займатися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вправами</a:t>
            </a:r>
            <a:r>
              <a:rPr lang="ru-RU" sz="2000" b="1" dirty="0" smtClean="0"/>
              <a:t>, тому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покращення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, здоровий </a:t>
            </a:r>
            <a:r>
              <a:rPr lang="ru-RU" sz="2000" b="1" dirty="0" err="1" smtClean="0"/>
              <a:t>спосіб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пріоритетними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цінностями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сучасної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молоді</a:t>
            </a:r>
            <a:r>
              <a:rPr lang="ru-RU" sz="2000" b="1" dirty="0" smtClean="0"/>
              <a:t> (Г.В. </a:t>
            </a:r>
            <a:r>
              <a:rPr lang="ru-RU" sz="2000" b="1" dirty="0" err="1" smtClean="0"/>
              <a:t>Безверхня</a:t>
            </a:r>
            <a:r>
              <a:rPr lang="ru-RU" sz="2000" b="1" dirty="0" smtClean="0"/>
              <a:t>, 2003). </a:t>
            </a:r>
            <a:endParaRPr lang="ru-RU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0" y="357166"/>
            <a:ext cx="11144328" cy="60829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Недооцінка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змістовного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активного </a:t>
            </a:r>
            <a:r>
              <a:rPr lang="ru-RU" sz="2000" b="1" dirty="0" err="1" smtClean="0"/>
              <a:t>дозвілля</a:t>
            </a:r>
            <a:r>
              <a:rPr lang="ru-RU" sz="2000" b="1" dirty="0" smtClean="0"/>
              <a:t> у тих, кому </a:t>
            </a:r>
            <a:r>
              <a:rPr lang="ru-RU" sz="2000" b="1" dirty="0" smtClean="0">
                <a:solidFill>
                  <a:srgbClr val="FF0000"/>
                </a:solidFill>
              </a:rPr>
              <a:t>за 50–60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сьогодні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переглядається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Представники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третього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віку</a:t>
            </a:r>
            <a:r>
              <a:rPr lang="ru-RU" sz="2000" b="1" dirty="0" smtClean="0"/>
              <a:t>» (за </a:t>
            </a:r>
            <a:r>
              <a:rPr lang="ru-RU" sz="2000" b="1" dirty="0" err="1" smtClean="0"/>
              <a:t>визначенням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працівників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демографів</a:t>
            </a:r>
            <a:r>
              <a:rPr lang="ru-RU" sz="2000" b="1" dirty="0" smtClean="0"/>
              <a:t>) далеко не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бажають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проводити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вільний</a:t>
            </a:r>
            <a:r>
              <a:rPr lang="ru-RU" sz="2000" b="1" dirty="0" smtClean="0"/>
              <a:t> час, </a:t>
            </a:r>
            <a:r>
              <a:rPr lang="ru-RU" sz="2000" b="1" dirty="0" err="1" smtClean="0"/>
              <a:t>сидячи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телевізора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відпочиваючи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дачній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ділянці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Пасивне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дозвілля</a:t>
            </a:r>
            <a:r>
              <a:rPr lang="ru-RU" sz="2000" b="1" dirty="0" smtClean="0"/>
              <a:t> особливо </a:t>
            </a:r>
            <a:r>
              <a:rPr lang="ru-RU" sz="2000" b="1" dirty="0" err="1" smtClean="0"/>
              <a:t>невластиве</a:t>
            </a:r>
            <a:r>
              <a:rPr lang="ru-RU" sz="2000" b="1" dirty="0" smtClean="0"/>
              <a:t> людям,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активно </a:t>
            </a:r>
            <a:r>
              <a:rPr lang="ru-RU" sz="2000" b="1" dirty="0" err="1" smtClean="0"/>
              <a:t>займалися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професійною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діяльністю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відходу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пенсію</a:t>
            </a:r>
            <a:r>
              <a:rPr lang="ru-RU" sz="2000" b="1" dirty="0" smtClean="0"/>
              <a:t> вони не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різко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перейти до </a:t>
            </a:r>
            <a:r>
              <a:rPr lang="ru-RU" sz="2000" b="1" dirty="0" err="1" smtClean="0"/>
              <a:t>пасивного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існування</a:t>
            </a:r>
            <a:r>
              <a:rPr lang="ru-RU" sz="2000" b="1" dirty="0" smtClean="0"/>
              <a:t>, яке </a:t>
            </a:r>
            <a:r>
              <a:rPr lang="ru-RU" sz="2000" b="1" dirty="0" err="1" smtClean="0"/>
              <a:t>обмежується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стінами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будинку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люди </a:t>
            </a:r>
            <a:r>
              <a:rPr lang="ru-RU" sz="2000" b="1" dirty="0" err="1" smtClean="0"/>
              <a:t>потребують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емоцій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вражень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збереження</a:t>
            </a:r>
            <a:r>
              <a:rPr lang="ru-RU" sz="2000" b="1" dirty="0" smtClean="0"/>
              <a:t> широкого кола </a:t>
            </a:r>
            <a:r>
              <a:rPr lang="ru-RU" sz="2000" b="1" dirty="0" err="1" smtClean="0"/>
              <a:t>знайомств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У США </a:t>
            </a:r>
            <a:r>
              <a:rPr lang="ru-RU" sz="2000" b="1" dirty="0" err="1" smtClean="0">
                <a:solidFill>
                  <a:srgbClr val="FF0000"/>
                </a:solidFill>
              </a:rPr>
              <a:t>йдуть</a:t>
            </a:r>
            <a:r>
              <a:rPr lang="ru-RU" sz="2000" b="1" dirty="0" smtClean="0">
                <a:solidFill>
                  <a:srgbClr val="FF0000"/>
                </a:solidFill>
              </a:rPr>
              <a:t> на </a:t>
            </a:r>
            <a:r>
              <a:rPr lang="ru-RU" sz="2000" b="1" dirty="0" err="1" smtClean="0">
                <a:solidFill>
                  <a:srgbClr val="FF0000"/>
                </a:solidFill>
              </a:rPr>
              <a:t>пенсію</a:t>
            </a:r>
            <a:r>
              <a:rPr lang="ru-RU" sz="2000" b="1" dirty="0" smtClean="0">
                <a:solidFill>
                  <a:srgbClr val="FF0000"/>
                </a:solidFill>
              </a:rPr>
              <a:t> в 65 </a:t>
            </a:r>
            <a:r>
              <a:rPr lang="ru-RU" sz="2000" b="1" dirty="0" err="1" smtClean="0">
                <a:solidFill>
                  <a:srgbClr val="FF0000"/>
                </a:solidFill>
              </a:rPr>
              <a:t>років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err="1" smtClean="0"/>
              <a:t>Рівень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добробуту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наявність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вільного</a:t>
            </a:r>
            <a:r>
              <a:rPr lang="ru-RU" sz="2000" b="1" dirty="0" smtClean="0"/>
              <a:t> часу </a:t>
            </a:r>
            <a:r>
              <a:rPr lang="ru-RU" sz="2000" b="1" dirty="0" err="1" smtClean="0"/>
              <a:t>створюють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сприятливі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умови</a:t>
            </a:r>
            <a:r>
              <a:rPr lang="ru-RU" sz="2000" b="1" dirty="0" smtClean="0"/>
              <a:t> для нового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, тому </a:t>
            </a:r>
            <a:r>
              <a:rPr lang="ru-RU" sz="2000" b="1" dirty="0" err="1" smtClean="0"/>
              <a:t>багато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пенсіонерів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віддають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перевагу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розвагам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подорожам</a:t>
            </a:r>
            <a:r>
              <a:rPr lang="ru-RU" sz="2000" b="1" dirty="0" smtClean="0"/>
              <a:t> як по </a:t>
            </a:r>
            <a:r>
              <a:rPr lang="ru-RU" sz="2000" b="1" dirty="0" err="1" smtClean="0"/>
              <a:t>країні</a:t>
            </a:r>
            <a:r>
              <a:rPr lang="ru-RU" sz="2000" b="1" dirty="0" smtClean="0"/>
              <a:t>, так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за кордоном. </a:t>
            </a:r>
          </a:p>
          <a:p>
            <a:pPr algn="just"/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говорити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представників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середніх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вікових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груп</a:t>
            </a:r>
            <a:r>
              <a:rPr lang="ru-RU" sz="2000" b="1" dirty="0" smtClean="0"/>
              <a:t>, то на них </a:t>
            </a:r>
            <a:r>
              <a:rPr lang="ru-RU" sz="2000" b="1" dirty="0" err="1" smtClean="0"/>
              <a:t>орієнтовано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організоване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дозвілля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будь-якій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країні</a:t>
            </a:r>
            <a:r>
              <a:rPr lang="ru-RU" sz="2000" b="1" dirty="0" smtClean="0"/>
              <a:t>. При </a:t>
            </a:r>
            <a:r>
              <a:rPr lang="ru-RU" sz="2000" b="1" dirty="0" err="1" smtClean="0"/>
              <a:t>цьому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враховуються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параметри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людей, як </a:t>
            </a:r>
            <a:r>
              <a:rPr lang="ru-RU" sz="2000" b="1" dirty="0" err="1" smtClean="0"/>
              <a:t>місце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мешкання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сімейний</a:t>
            </a:r>
            <a:r>
              <a:rPr lang="ru-RU" sz="2000" b="1" dirty="0" smtClean="0"/>
              <a:t> стан, характер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рівень</a:t>
            </a:r>
            <a:r>
              <a:rPr lang="ru-RU" sz="2000" b="1" dirty="0" smtClean="0"/>
              <a:t> оплати </a:t>
            </a:r>
            <a:r>
              <a:rPr lang="ru-RU" sz="2000" b="1" dirty="0" err="1" smtClean="0"/>
              <a:t>праці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індивідуальні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переваги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дозвіллєвих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заняттях</a:t>
            </a:r>
            <a:r>
              <a:rPr lang="ru-RU" sz="2000" b="1" dirty="0" smtClean="0"/>
              <a:t>. Особливо </a:t>
            </a:r>
            <a:r>
              <a:rPr lang="ru-RU" sz="2000" b="1" dirty="0" err="1" smtClean="0"/>
              <a:t>слід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сказати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сімейний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відпочинок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Короткочасний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тривалий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відпочинок</a:t>
            </a:r>
            <a:r>
              <a:rPr lang="ru-RU" sz="2000" b="1" dirty="0" smtClean="0"/>
              <a:t> разом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членами </a:t>
            </a:r>
            <a:r>
              <a:rPr lang="ru-RU" sz="2000" b="1" dirty="0" err="1" smtClean="0"/>
              <a:t>сім’ї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мав</a:t>
            </a:r>
            <a:r>
              <a:rPr lang="ru-RU" sz="2000" b="1" dirty="0" smtClean="0"/>
              <a:t> немало </a:t>
            </a:r>
            <a:r>
              <a:rPr lang="ru-RU" sz="2000" b="1" dirty="0" err="1" smtClean="0"/>
              <a:t>прихильників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останні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десятиліття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організатори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розвивають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сімейний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відпочинок</a:t>
            </a:r>
            <a:r>
              <a:rPr lang="ru-RU" sz="2000" b="1" dirty="0" smtClean="0"/>
              <a:t> поза домом. </a:t>
            </a:r>
            <a:r>
              <a:rPr lang="ru-RU" sz="2000" b="1" dirty="0" err="1" smtClean="0"/>
              <a:t>З’являються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такі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організації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вільного</a:t>
            </a:r>
            <a:r>
              <a:rPr lang="ru-RU" sz="2000" b="1" dirty="0" smtClean="0"/>
              <a:t> часу, як </a:t>
            </a:r>
            <a:r>
              <a:rPr lang="ru-RU" sz="2000" b="1" dirty="0" err="1" smtClean="0"/>
              <a:t>сімейний</a:t>
            </a:r>
            <a:r>
              <a:rPr lang="ru-RU" sz="2000" b="1" dirty="0" smtClean="0"/>
              <a:t> туризм, </a:t>
            </a:r>
            <a:r>
              <a:rPr lang="ru-RU" sz="2000" b="1" dirty="0" err="1" smtClean="0"/>
              <a:t>сімейні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пансіонати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сімейні</a:t>
            </a:r>
            <a:r>
              <a:rPr lang="ru-RU" sz="2000" b="1" dirty="0" smtClean="0"/>
              <a:t> клуби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857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ФАКТОРИ, ЩО ЗУМОВЛЮЮТЬ ЗАСТОСУВАННЯ ЗАСОБІВ ФІЗИЧНОЇ КУЛЬТУРИ У СУСПІЛЬСТВІ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398" y="1214422"/>
            <a:ext cx="11525288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Рівень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розвитку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фізичної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культури</a:t>
            </a:r>
            <a:r>
              <a:rPr lang="ru-RU" b="1" dirty="0" smtClean="0">
                <a:solidFill>
                  <a:srgbClr val="FF0000"/>
                </a:solidFill>
              </a:rPr>
              <a:t> в кожному </a:t>
            </a:r>
            <a:r>
              <a:rPr lang="ru-RU" b="1" dirty="0" err="1" smtClean="0">
                <a:solidFill>
                  <a:srgbClr val="FF0000"/>
                </a:solidFill>
              </a:rPr>
              <a:t>суспільстві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визначають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загалом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соціальними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біологічним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особистісними</a:t>
            </a:r>
            <a:r>
              <a:rPr lang="ru-RU" b="1" dirty="0" smtClean="0">
                <a:solidFill>
                  <a:srgbClr val="FF0000"/>
                </a:solidFill>
              </a:rPr>
              <a:t> факторами: </a:t>
            </a:r>
          </a:p>
          <a:p>
            <a:pPr algn="just"/>
            <a:r>
              <a:rPr lang="ru-RU" b="1" dirty="0" smtClean="0"/>
              <a:t>1) </a:t>
            </a:r>
            <a:r>
              <a:rPr lang="ru-RU" b="1" dirty="0" err="1" smtClean="0"/>
              <a:t>соціальними</a:t>
            </a:r>
            <a:r>
              <a:rPr lang="ru-RU" b="1" dirty="0" smtClean="0"/>
              <a:t> </a:t>
            </a:r>
            <a:r>
              <a:rPr lang="ru-RU" b="1" dirty="0" err="1" smtClean="0"/>
              <a:t>запитами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smtClean="0"/>
              <a:t>2) </a:t>
            </a:r>
            <a:r>
              <a:rPr lang="ru-RU" b="1" dirty="0" err="1" smtClean="0"/>
              <a:t>соціально-економічними</a:t>
            </a:r>
            <a:r>
              <a:rPr lang="ru-RU" b="1" dirty="0" smtClean="0"/>
              <a:t> </a:t>
            </a:r>
            <a:r>
              <a:rPr lang="ru-RU" b="1" dirty="0" err="1" smtClean="0"/>
              <a:t>умовами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smtClean="0"/>
              <a:t>3) потребами </a:t>
            </a:r>
            <a:r>
              <a:rPr lang="ru-RU" b="1" dirty="0" err="1" smtClean="0"/>
              <a:t>людини</a:t>
            </a:r>
            <a:r>
              <a:rPr lang="ru-RU" b="1" dirty="0" smtClean="0"/>
              <a:t> в </a:t>
            </a:r>
            <a:r>
              <a:rPr lang="ru-RU" b="1" dirty="0" err="1" smtClean="0"/>
              <a:t>руховій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Перших два </a:t>
            </a:r>
            <a:r>
              <a:rPr lang="ru-RU" b="1" dirty="0" err="1" smtClean="0"/>
              <a:t>фактори</a:t>
            </a:r>
            <a:r>
              <a:rPr lang="ru-RU" b="1" dirty="0" smtClean="0"/>
              <a:t> – </a:t>
            </a:r>
            <a:r>
              <a:rPr lang="ru-RU" b="1" dirty="0" err="1" smtClean="0"/>
              <a:t>соціальні</a:t>
            </a:r>
            <a:r>
              <a:rPr lang="ru-RU" b="1" dirty="0" smtClean="0"/>
              <a:t>, </a:t>
            </a:r>
            <a:r>
              <a:rPr lang="ru-RU" b="1" dirty="0" err="1" smtClean="0"/>
              <a:t>третій</a:t>
            </a:r>
            <a:r>
              <a:rPr lang="ru-RU" b="1" dirty="0" smtClean="0"/>
              <a:t> – </a:t>
            </a:r>
            <a:r>
              <a:rPr lang="ru-RU" b="1" dirty="0" err="1" smtClean="0"/>
              <a:t>біологічний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Водночас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соціальні</a:t>
            </a:r>
            <a:r>
              <a:rPr lang="ru-RU" b="1" dirty="0" smtClean="0"/>
              <a:t> </a:t>
            </a:r>
            <a:r>
              <a:rPr lang="ru-RU" b="1" dirty="0" err="1" smtClean="0"/>
              <a:t>запити</a:t>
            </a:r>
            <a:r>
              <a:rPr lang="ru-RU" b="1" dirty="0" smtClean="0"/>
              <a:t> у </a:t>
            </a:r>
            <a:r>
              <a:rPr lang="ru-RU" b="1" dirty="0" err="1" smtClean="0"/>
              <a:t>сфері</a:t>
            </a:r>
            <a:r>
              <a:rPr lang="ru-RU" b="1" dirty="0" smtClean="0"/>
              <a:t>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пов’язані</a:t>
            </a:r>
            <a:r>
              <a:rPr lang="ru-RU" b="1" dirty="0" smtClean="0"/>
              <a:t> з: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негативними</a:t>
            </a:r>
            <a:r>
              <a:rPr lang="ru-RU" b="1" dirty="0" smtClean="0"/>
              <a:t> </a:t>
            </a:r>
            <a:r>
              <a:rPr lang="ru-RU" b="1" dirty="0" err="1" smtClean="0"/>
              <a:t>тенденціями</a:t>
            </a:r>
            <a:r>
              <a:rPr lang="ru-RU" b="1" dirty="0" smtClean="0"/>
              <a:t> стану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посиленням</a:t>
            </a:r>
            <a:r>
              <a:rPr lang="ru-RU" b="1" dirty="0" smtClean="0"/>
              <a:t> </a:t>
            </a:r>
            <a:r>
              <a:rPr lang="ru-RU" b="1" dirty="0" err="1" smtClean="0"/>
              <a:t>вимог</a:t>
            </a:r>
            <a:r>
              <a:rPr lang="ru-RU" b="1" dirty="0" smtClean="0"/>
              <a:t> до </a:t>
            </a:r>
            <a:r>
              <a:rPr lang="ru-RU" b="1" dirty="0" err="1" smtClean="0"/>
              <a:t>психо-фізіологічних</a:t>
            </a:r>
            <a:r>
              <a:rPr lang="ru-RU" b="1" dirty="0" smtClean="0"/>
              <a:t> характеристик </a:t>
            </a:r>
            <a:r>
              <a:rPr lang="ru-RU" b="1" dirty="0" err="1" smtClean="0"/>
              <a:t>працівника</a:t>
            </a:r>
            <a:r>
              <a:rPr lang="ru-RU" b="1" dirty="0" smtClean="0"/>
              <a:t> </a:t>
            </a:r>
            <a:r>
              <a:rPr lang="ru-RU" b="1" dirty="0" err="1" smtClean="0"/>
              <a:t>сучасного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проблемою </a:t>
            </a:r>
            <a:r>
              <a:rPr lang="ru-RU" b="1" dirty="0" err="1" smtClean="0"/>
              <a:t>гіпокінезії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Негативні</a:t>
            </a:r>
            <a:r>
              <a:rPr lang="ru-RU" b="1" dirty="0" smtClean="0"/>
              <a:t> </a:t>
            </a:r>
            <a:r>
              <a:rPr lang="ru-RU" b="1" dirty="0" err="1" smtClean="0"/>
              <a:t>тенденції</a:t>
            </a:r>
            <a:r>
              <a:rPr lang="ru-RU" b="1" dirty="0" smtClean="0"/>
              <a:t> стану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 </a:t>
            </a:r>
            <a:r>
              <a:rPr lang="ru-RU" b="1" dirty="0" err="1" smtClean="0"/>
              <a:t>знаходять</a:t>
            </a:r>
            <a:r>
              <a:rPr lang="ru-RU" b="1" dirty="0" smtClean="0"/>
              <a:t> </a:t>
            </a:r>
            <a:r>
              <a:rPr lang="ru-RU" b="1" dirty="0" err="1" smtClean="0"/>
              <a:t>вияв</a:t>
            </a:r>
            <a:r>
              <a:rPr lang="ru-RU" b="1" dirty="0" smtClean="0"/>
              <a:t> у </a:t>
            </a:r>
            <a:r>
              <a:rPr lang="ru-RU" b="1" dirty="0" err="1" smtClean="0"/>
              <a:t>високих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показниках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захворюваності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смертності</a:t>
            </a:r>
            <a:r>
              <a:rPr lang="ru-RU" b="1" dirty="0" smtClean="0"/>
              <a:t>. Так, </a:t>
            </a:r>
            <a:r>
              <a:rPr lang="ru-RU" b="1" dirty="0" err="1" smtClean="0"/>
              <a:t>згідно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офіційними</a:t>
            </a:r>
            <a:r>
              <a:rPr lang="ru-RU" b="1" dirty="0" smtClean="0"/>
              <a:t> </a:t>
            </a:r>
            <a:r>
              <a:rPr lang="ru-RU" b="1" dirty="0" err="1" smtClean="0"/>
              <a:t>даними</a:t>
            </a:r>
            <a:r>
              <a:rPr lang="ru-RU" b="1" dirty="0" smtClean="0"/>
              <a:t> </a:t>
            </a:r>
            <a:r>
              <a:rPr lang="ru-RU" b="1" dirty="0" err="1" smtClean="0"/>
              <a:t>смертність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за </a:t>
            </a:r>
            <a:r>
              <a:rPr lang="ru-RU" b="1" dirty="0" err="1" smtClean="0"/>
              <a:t>перші</a:t>
            </a:r>
            <a:r>
              <a:rPr lang="ru-RU" b="1" dirty="0" smtClean="0"/>
              <a:t> 7 </a:t>
            </a:r>
            <a:r>
              <a:rPr lang="ru-RU" b="1" dirty="0" err="1" smtClean="0"/>
              <a:t>місяців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року </a:t>
            </a:r>
            <a:r>
              <a:rPr lang="ru-RU" b="1" dirty="0" err="1" smtClean="0"/>
              <a:t>збільшилась</a:t>
            </a:r>
            <a:r>
              <a:rPr lang="ru-RU" b="1" dirty="0" smtClean="0"/>
              <a:t> на 8,1%.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означає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тривалість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зменшилась</a:t>
            </a:r>
            <a:r>
              <a:rPr lang="ru-RU" b="1" dirty="0" smtClean="0"/>
              <a:t> на </a:t>
            </a:r>
            <a:r>
              <a:rPr lang="ru-RU" b="1" dirty="0" err="1" smtClean="0"/>
              <a:t>п’ять</a:t>
            </a:r>
            <a:r>
              <a:rPr lang="ru-RU" b="1" dirty="0" smtClean="0"/>
              <a:t> </a:t>
            </a:r>
            <a:r>
              <a:rPr lang="ru-RU" b="1" dirty="0" err="1" smtClean="0"/>
              <a:t>років</a:t>
            </a:r>
            <a:r>
              <a:rPr lang="ru-RU" b="1" dirty="0" smtClean="0"/>
              <a:t>. </a:t>
            </a:r>
            <a:r>
              <a:rPr lang="ru-RU" b="1" dirty="0" err="1" smtClean="0"/>
              <a:t>Дитяча</a:t>
            </a:r>
            <a:r>
              <a:rPr lang="ru-RU" b="1" dirty="0" smtClean="0"/>
              <a:t> </a:t>
            </a:r>
            <a:r>
              <a:rPr lang="ru-RU" b="1" dirty="0" err="1" smtClean="0"/>
              <a:t>смертність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Україні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2 рази </a:t>
            </a:r>
            <a:r>
              <a:rPr lang="ru-RU" b="1" dirty="0" err="1" smtClean="0"/>
              <a:t>вища</a:t>
            </a:r>
            <a:r>
              <a:rPr lang="ru-RU" b="1" dirty="0" smtClean="0"/>
              <a:t>, </a:t>
            </a:r>
            <a:r>
              <a:rPr lang="ru-RU" b="1" dirty="0" err="1" smtClean="0"/>
              <a:t>ніж</a:t>
            </a:r>
            <a:r>
              <a:rPr lang="ru-RU" b="1" dirty="0" smtClean="0"/>
              <a:t> в </a:t>
            </a:r>
            <a:r>
              <a:rPr lang="ru-RU" b="1" dirty="0" err="1" smtClean="0"/>
              <a:t>Японії</a:t>
            </a:r>
            <a:r>
              <a:rPr lang="ru-RU" b="1" dirty="0" smtClean="0"/>
              <a:t>, </a:t>
            </a:r>
            <a:r>
              <a:rPr lang="ru-RU" b="1" dirty="0" err="1" smtClean="0"/>
              <a:t>Швеції</a:t>
            </a:r>
            <a:r>
              <a:rPr lang="ru-RU" b="1" dirty="0" smtClean="0"/>
              <a:t>, у 1,5 рази – </a:t>
            </a:r>
            <a:r>
              <a:rPr lang="ru-RU" b="1" dirty="0" err="1" smtClean="0"/>
              <a:t>ніж</a:t>
            </a:r>
            <a:r>
              <a:rPr lang="ru-RU" b="1" dirty="0" smtClean="0"/>
              <a:t> у США. </a:t>
            </a:r>
          </a:p>
          <a:p>
            <a:pPr algn="just"/>
            <a:r>
              <a:rPr lang="ru-RU" b="1" dirty="0" err="1" smtClean="0"/>
              <a:t>Тільки</a:t>
            </a:r>
            <a:r>
              <a:rPr lang="ru-RU" b="1" dirty="0" smtClean="0"/>
              <a:t> 20% </a:t>
            </a:r>
            <a:r>
              <a:rPr lang="ru-RU" b="1" dirty="0" err="1" smtClean="0"/>
              <a:t>дітей</a:t>
            </a:r>
            <a:r>
              <a:rPr lang="ru-RU" b="1" dirty="0" smtClean="0"/>
              <a:t> </a:t>
            </a:r>
            <a:r>
              <a:rPr lang="ru-RU" b="1" dirty="0" err="1" smtClean="0"/>
              <a:t>шкільного</a:t>
            </a:r>
            <a:r>
              <a:rPr lang="ru-RU" b="1" dirty="0" smtClean="0"/>
              <a:t> </a:t>
            </a:r>
            <a:r>
              <a:rPr lang="ru-RU" b="1" dirty="0" err="1" smtClean="0"/>
              <a:t>віку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здоровими</a:t>
            </a:r>
            <a:r>
              <a:rPr lang="ru-RU" b="1" dirty="0" smtClean="0"/>
              <a:t>, 80% –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різні</a:t>
            </a:r>
            <a:r>
              <a:rPr lang="ru-RU" b="1" dirty="0" smtClean="0"/>
              <a:t> </a:t>
            </a:r>
            <a:r>
              <a:rPr lang="ru-RU" b="1" dirty="0" err="1" smtClean="0"/>
              <a:t>відхилення</a:t>
            </a:r>
            <a:r>
              <a:rPr lang="ru-RU" b="1" dirty="0" smtClean="0"/>
              <a:t> у </a:t>
            </a:r>
            <a:r>
              <a:rPr lang="ru-RU" b="1" dirty="0" err="1" smtClean="0"/>
              <a:t>здоров’ї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структурі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захворюваності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 на </a:t>
            </a:r>
            <a:r>
              <a:rPr lang="ru-RU" b="1" dirty="0" err="1" smtClean="0"/>
              <a:t>першому</a:t>
            </a:r>
            <a:r>
              <a:rPr lang="ru-RU" b="1" dirty="0" smtClean="0"/>
              <a:t> </a:t>
            </a:r>
            <a:r>
              <a:rPr lang="ru-RU" b="1" dirty="0" err="1" smtClean="0"/>
              <a:t>місці</a:t>
            </a:r>
            <a:r>
              <a:rPr lang="ru-RU" b="1" dirty="0" smtClean="0"/>
              <a:t> – </a:t>
            </a:r>
            <a:r>
              <a:rPr lang="ru-RU" b="1" dirty="0" err="1" smtClean="0"/>
              <a:t>хвороби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органів</a:t>
            </a:r>
            <a:r>
              <a:rPr lang="ru-RU" b="1" dirty="0" smtClean="0"/>
              <a:t> </a:t>
            </a:r>
            <a:r>
              <a:rPr lang="ru-RU" b="1" dirty="0" err="1" smtClean="0"/>
              <a:t>дихання</a:t>
            </a:r>
            <a:r>
              <a:rPr lang="ru-RU" b="1" dirty="0" smtClean="0"/>
              <a:t>, другому – </a:t>
            </a:r>
            <a:r>
              <a:rPr lang="ru-RU" b="1" dirty="0" err="1" smtClean="0"/>
              <a:t>нервової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; </a:t>
            </a:r>
            <a:r>
              <a:rPr lang="ru-RU" b="1" dirty="0" err="1" smtClean="0"/>
              <a:t>третьому</a:t>
            </a:r>
            <a:r>
              <a:rPr lang="ru-RU" b="1" dirty="0" smtClean="0"/>
              <a:t> – </a:t>
            </a:r>
            <a:r>
              <a:rPr lang="ru-RU" b="1" dirty="0" err="1" smtClean="0"/>
              <a:t>органів</a:t>
            </a:r>
            <a:r>
              <a:rPr lang="ru-RU" b="1" dirty="0" smtClean="0"/>
              <a:t> </a:t>
            </a:r>
            <a:r>
              <a:rPr lang="ru-RU" b="1" dirty="0" err="1" smtClean="0"/>
              <a:t>травлення</a:t>
            </a:r>
            <a:r>
              <a:rPr lang="ru-RU" b="1" dirty="0" smtClean="0"/>
              <a:t>.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аварії</a:t>
            </a:r>
            <a:r>
              <a:rPr lang="ru-RU" b="1" dirty="0" smtClean="0"/>
              <a:t> на </a:t>
            </a:r>
            <a:r>
              <a:rPr lang="ru-RU" b="1" dirty="0" err="1" smtClean="0"/>
              <a:t>Чорнобильській</a:t>
            </a:r>
            <a:r>
              <a:rPr lang="ru-RU" b="1" dirty="0" smtClean="0"/>
              <a:t> АЕС </a:t>
            </a:r>
            <a:r>
              <a:rPr lang="ru-RU" b="1" dirty="0" err="1" smtClean="0"/>
              <a:t>різко</a:t>
            </a:r>
            <a:r>
              <a:rPr lang="ru-RU" b="1" dirty="0" smtClean="0"/>
              <a:t> </a:t>
            </a:r>
            <a:r>
              <a:rPr lang="ru-RU" b="1" dirty="0" err="1" smtClean="0"/>
              <a:t>збільшилась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захворюваність</a:t>
            </a:r>
            <a:r>
              <a:rPr lang="ru-RU" b="1" dirty="0" smtClean="0"/>
              <a:t>, </a:t>
            </a:r>
            <a:r>
              <a:rPr lang="ru-RU" b="1" dirty="0" err="1" smtClean="0"/>
              <a:t>викликана</a:t>
            </a:r>
            <a:r>
              <a:rPr lang="ru-RU" b="1" dirty="0" smtClean="0"/>
              <a:t> </a:t>
            </a:r>
            <a:r>
              <a:rPr lang="ru-RU" b="1" dirty="0" err="1" smtClean="0"/>
              <a:t>новоутвореннями</a:t>
            </a:r>
            <a:r>
              <a:rPr lang="ru-RU" b="1" dirty="0" smtClean="0"/>
              <a:t>, хвороб </a:t>
            </a:r>
            <a:r>
              <a:rPr lang="ru-RU" b="1" dirty="0" err="1" smtClean="0"/>
              <a:t>крові</a:t>
            </a:r>
            <a:r>
              <a:rPr lang="ru-RU" b="1" dirty="0" smtClean="0"/>
              <a:t> та </a:t>
            </a:r>
            <a:r>
              <a:rPr lang="ru-RU" b="1" dirty="0" err="1" smtClean="0"/>
              <a:t>кровотворних</a:t>
            </a:r>
            <a:r>
              <a:rPr lang="ru-RU" b="1" dirty="0" smtClean="0"/>
              <a:t> </a:t>
            </a:r>
            <a:r>
              <a:rPr lang="ru-RU" b="1" dirty="0" err="1" smtClean="0"/>
              <a:t>органів</a:t>
            </a:r>
            <a:r>
              <a:rPr lang="ru-RU" b="1" dirty="0" smtClean="0"/>
              <a:t>, </a:t>
            </a:r>
            <a:r>
              <a:rPr lang="ru-RU" b="1" dirty="0" err="1" smtClean="0"/>
              <a:t>вроджених</a:t>
            </a:r>
            <a:r>
              <a:rPr lang="ru-RU" b="1" dirty="0" smtClean="0"/>
              <a:t> </a:t>
            </a:r>
            <a:r>
              <a:rPr lang="ru-RU" b="1" dirty="0" err="1" smtClean="0"/>
              <a:t>аномалій</a:t>
            </a:r>
            <a:r>
              <a:rPr lang="ru-RU" b="1" dirty="0" smtClean="0"/>
              <a:t>, </a:t>
            </a:r>
            <a:r>
              <a:rPr lang="ru-RU" b="1" dirty="0" err="1" smtClean="0"/>
              <a:t>захворювань</a:t>
            </a:r>
            <a:r>
              <a:rPr lang="ru-RU" b="1" dirty="0" smtClean="0"/>
              <a:t> </a:t>
            </a:r>
            <a:r>
              <a:rPr lang="ru-RU" b="1" dirty="0" err="1" smtClean="0"/>
              <a:t>нервової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, </a:t>
            </a:r>
            <a:r>
              <a:rPr lang="ru-RU" b="1" dirty="0" err="1" smtClean="0"/>
              <a:t>органів</a:t>
            </a:r>
            <a:r>
              <a:rPr lang="ru-RU" b="1" dirty="0" smtClean="0"/>
              <a:t> </a:t>
            </a:r>
            <a:r>
              <a:rPr lang="ru-RU" b="1" dirty="0" err="1" smtClean="0"/>
              <a:t>дихання</a:t>
            </a:r>
            <a:r>
              <a:rPr lang="ru-RU" b="1" dirty="0" smtClean="0"/>
              <a:t>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960" y="214290"/>
            <a:ext cx="11644394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Аналогічна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ситуація</a:t>
            </a:r>
            <a:r>
              <a:rPr lang="ru-RU" b="1" dirty="0" smtClean="0"/>
              <a:t>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здоров’ям</a:t>
            </a:r>
            <a:r>
              <a:rPr lang="ru-RU" b="1" dirty="0" smtClean="0"/>
              <a:t> </a:t>
            </a:r>
            <a:r>
              <a:rPr lang="ru-RU" b="1" dirty="0" err="1" smtClean="0"/>
              <a:t>дорослого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,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якого</a:t>
            </a:r>
            <a:r>
              <a:rPr lang="ru-RU" b="1" dirty="0" smtClean="0"/>
              <a:t> </a:t>
            </a:r>
            <a:r>
              <a:rPr lang="ru-RU" b="1" dirty="0" err="1" smtClean="0"/>
              <a:t>збільшилось</a:t>
            </a:r>
            <a:r>
              <a:rPr lang="ru-RU" b="1" dirty="0" smtClean="0"/>
              <a:t> 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серцево-судинних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захворювань</a:t>
            </a:r>
            <a:r>
              <a:rPr lang="ru-RU" b="1" dirty="0" smtClean="0"/>
              <a:t>, </a:t>
            </a:r>
            <a:r>
              <a:rPr lang="ru-RU" b="1" dirty="0" err="1" smtClean="0"/>
              <a:t>захворювань</a:t>
            </a:r>
            <a:r>
              <a:rPr lang="ru-RU" b="1" dirty="0" smtClean="0"/>
              <a:t> </a:t>
            </a:r>
            <a:r>
              <a:rPr lang="ru-RU" b="1" dirty="0" err="1" smtClean="0"/>
              <a:t>органів</a:t>
            </a:r>
            <a:r>
              <a:rPr lang="ru-RU" b="1" dirty="0" smtClean="0"/>
              <a:t> </a:t>
            </a:r>
            <a:r>
              <a:rPr lang="ru-RU" b="1" dirty="0" err="1" smtClean="0"/>
              <a:t>дихання</a:t>
            </a:r>
            <a:r>
              <a:rPr lang="ru-RU" b="1" dirty="0" smtClean="0"/>
              <a:t>, </a:t>
            </a:r>
            <a:r>
              <a:rPr lang="ru-RU" b="1" dirty="0" err="1" smtClean="0"/>
              <a:t>опорно-рухового</a:t>
            </a:r>
            <a:r>
              <a:rPr lang="ru-RU" b="1" dirty="0" smtClean="0"/>
              <a:t> </a:t>
            </a:r>
            <a:r>
              <a:rPr lang="ru-RU" b="1" dirty="0" err="1" smtClean="0"/>
              <a:t>апарату</a:t>
            </a:r>
            <a:r>
              <a:rPr lang="ru-RU" b="1" dirty="0" smtClean="0"/>
              <a:t>, </a:t>
            </a:r>
            <a:r>
              <a:rPr lang="ru-RU" b="1" dirty="0" err="1" smtClean="0"/>
              <a:t>нервової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Такий</a:t>
            </a:r>
            <a:r>
              <a:rPr lang="ru-RU" b="1" dirty="0" smtClean="0"/>
              <a:t> стан </a:t>
            </a:r>
            <a:r>
              <a:rPr lang="ru-RU" b="1" dirty="0" err="1" smtClean="0"/>
              <a:t>пов’язують</a:t>
            </a:r>
            <a:r>
              <a:rPr lang="ru-RU" b="1" dirty="0" smtClean="0"/>
              <a:t> як </a:t>
            </a:r>
            <a:r>
              <a:rPr lang="ru-RU" b="1" dirty="0" err="1" smtClean="0"/>
              <a:t>із</a:t>
            </a:r>
            <a:r>
              <a:rPr lang="ru-RU" b="1" dirty="0" smtClean="0"/>
              <a:t> не </a:t>
            </a:r>
            <a:r>
              <a:rPr lang="ru-RU" b="1" dirty="0" err="1" smtClean="0"/>
              <a:t>сприятливою</a:t>
            </a:r>
            <a:r>
              <a:rPr lang="ru-RU" b="1" dirty="0" smtClean="0"/>
              <a:t> </a:t>
            </a:r>
            <a:r>
              <a:rPr lang="ru-RU" b="1" dirty="0" err="1" smtClean="0"/>
              <a:t>екологічною</a:t>
            </a:r>
            <a:r>
              <a:rPr lang="ru-RU" b="1" dirty="0" smtClean="0"/>
              <a:t> обстановкою, </a:t>
            </a:r>
            <a:r>
              <a:rPr lang="ru-RU" b="1" dirty="0" err="1" smtClean="0"/>
              <a:t>нераціональним</a:t>
            </a:r>
            <a:r>
              <a:rPr lang="ru-RU" b="1" dirty="0" smtClean="0"/>
              <a:t> </a:t>
            </a:r>
            <a:r>
              <a:rPr lang="ru-RU" b="1" dirty="0" err="1" smtClean="0"/>
              <a:t>харчуванням</a:t>
            </a:r>
            <a:r>
              <a:rPr lang="ru-RU" b="1" dirty="0" smtClean="0"/>
              <a:t>, </a:t>
            </a:r>
            <a:r>
              <a:rPr lang="ru-RU" b="1" dirty="0" err="1" smtClean="0"/>
              <a:t>шкідливими</a:t>
            </a:r>
            <a:r>
              <a:rPr lang="ru-RU" b="1" dirty="0" smtClean="0"/>
              <a:t> </a:t>
            </a:r>
            <a:r>
              <a:rPr lang="ru-RU" b="1" dirty="0" err="1" smtClean="0"/>
              <a:t>звичками</a:t>
            </a:r>
            <a:r>
              <a:rPr lang="ru-RU" b="1" dirty="0" smtClean="0"/>
              <a:t>, так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гіпокінезією</a:t>
            </a:r>
            <a:r>
              <a:rPr lang="ru-RU" b="1" dirty="0" smtClean="0"/>
              <a:t>. У </a:t>
            </a:r>
            <a:r>
              <a:rPr lang="ru-RU" b="1" dirty="0" err="1" smtClean="0"/>
              <a:t>зв’язку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цим</a:t>
            </a:r>
            <a:r>
              <a:rPr lang="ru-RU" b="1" dirty="0" smtClean="0"/>
              <a:t> </a:t>
            </a:r>
            <a:r>
              <a:rPr lang="ru-RU" b="1" dirty="0" err="1" smtClean="0"/>
              <a:t>розробляють</a:t>
            </a:r>
            <a:r>
              <a:rPr lang="ru-RU" b="1" dirty="0" smtClean="0"/>
              <a:t>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профілактики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захворювань</a:t>
            </a:r>
            <a:r>
              <a:rPr lang="ru-RU" b="1" dirty="0" smtClean="0"/>
              <a:t>. До </a:t>
            </a:r>
            <a:r>
              <a:rPr lang="ru-RU" b="1" dirty="0" err="1" smtClean="0"/>
              <a:t>ефективних</a:t>
            </a:r>
            <a:r>
              <a:rPr lang="ru-RU" b="1" dirty="0" smtClean="0"/>
              <a:t> </a:t>
            </a:r>
            <a:r>
              <a:rPr lang="ru-RU" b="1" dirty="0" err="1" smtClean="0"/>
              <a:t>профілактичних</a:t>
            </a:r>
            <a:r>
              <a:rPr lang="ru-RU" b="1" dirty="0" smtClean="0"/>
              <a:t> </a:t>
            </a:r>
            <a:r>
              <a:rPr lang="ru-RU" b="1" dirty="0" err="1" smtClean="0"/>
              <a:t>заходів</a:t>
            </a:r>
            <a:r>
              <a:rPr lang="ru-RU" b="1" dirty="0" smtClean="0"/>
              <a:t> належать </a:t>
            </a:r>
            <a:r>
              <a:rPr lang="ru-RU" b="1" dirty="0" err="1" smtClean="0"/>
              <a:t>фізичні</a:t>
            </a:r>
            <a:r>
              <a:rPr lang="ru-RU" b="1" dirty="0" smtClean="0"/>
              <a:t> </a:t>
            </a:r>
            <a:r>
              <a:rPr lang="ru-RU" b="1" dirty="0" err="1" smtClean="0"/>
              <a:t>вправи</a:t>
            </a:r>
            <a:r>
              <a:rPr lang="ru-RU" b="1" dirty="0" smtClean="0"/>
              <a:t>. Давно доведено,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</a:t>
            </a:r>
            <a:r>
              <a:rPr lang="ru-RU" b="1" dirty="0" err="1" smtClean="0"/>
              <a:t>фізкультурою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спортом </a:t>
            </a:r>
            <a:r>
              <a:rPr lang="ru-RU" b="1" dirty="0" err="1" smtClean="0"/>
              <a:t>сприяють</a:t>
            </a:r>
            <a:r>
              <a:rPr lang="ru-RU" b="1" dirty="0" smtClean="0"/>
              <a:t> </a:t>
            </a:r>
            <a:r>
              <a:rPr lang="ru-RU" b="1" dirty="0" err="1" smtClean="0"/>
              <a:t>підвищенню</a:t>
            </a:r>
            <a:r>
              <a:rPr lang="ru-RU" b="1" dirty="0" smtClean="0"/>
              <a:t> опору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до </a:t>
            </a:r>
            <a:r>
              <a:rPr lang="ru-RU" b="1" dirty="0" err="1" smtClean="0"/>
              <a:t>несприятливих</a:t>
            </a:r>
            <a:r>
              <a:rPr lang="ru-RU" b="1" dirty="0" smtClean="0"/>
              <a:t> </a:t>
            </a:r>
            <a:r>
              <a:rPr lang="ru-RU" b="1" dirty="0" err="1" smtClean="0"/>
              <a:t>факторів</a:t>
            </a:r>
            <a:r>
              <a:rPr lang="ru-RU" b="1" dirty="0" smtClean="0"/>
              <a:t>, </a:t>
            </a:r>
            <a:r>
              <a:rPr lang="ru-RU" b="1" dirty="0" err="1" smtClean="0"/>
              <a:t>покращують</a:t>
            </a:r>
            <a:r>
              <a:rPr lang="ru-RU" b="1" dirty="0" smtClean="0"/>
              <a:t> стан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, </a:t>
            </a:r>
            <a:r>
              <a:rPr lang="ru-RU" b="1" dirty="0" err="1" smtClean="0"/>
              <a:t>підвищують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функціональні</a:t>
            </a:r>
            <a:r>
              <a:rPr lang="ru-RU" b="1" dirty="0" smtClean="0"/>
              <a:t> </a:t>
            </a:r>
            <a:r>
              <a:rPr lang="ru-RU" b="1" dirty="0" err="1" smtClean="0"/>
              <a:t>резерви</a:t>
            </a:r>
            <a:r>
              <a:rPr lang="ru-RU" b="1" dirty="0" smtClean="0"/>
              <a:t>, </a:t>
            </a:r>
            <a:r>
              <a:rPr lang="ru-RU" b="1" dirty="0" err="1" smtClean="0"/>
              <a:t>працездатність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підготовку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У людей,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займаються</a:t>
            </a:r>
            <a:r>
              <a:rPr lang="ru-RU" b="1" dirty="0" smtClean="0"/>
              <a:t> </a:t>
            </a:r>
            <a:r>
              <a:rPr lang="ru-RU" b="1" dirty="0" err="1" smtClean="0"/>
              <a:t>фізичними</a:t>
            </a:r>
            <a:r>
              <a:rPr lang="ru-RU" b="1" dirty="0" smtClean="0"/>
              <a:t> </a:t>
            </a:r>
            <a:r>
              <a:rPr lang="ru-RU" b="1" dirty="0" err="1" smtClean="0"/>
              <a:t>вправами</a:t>
            </a:r>
            <a:r>
              <a:rPr lang="ru-RU" b="1" dirty="0" smtClean="0"/>
              <a:t> </a:t>
            </a:r>
            <a:r>
              <a:rPr lang="ru-RU" b="1" dirty="0" err="1" smtClean="0"/>
              <a:t>менше</a:t>
            </a:r>
            <a:r>
              <a:rPr lang="ru-RU" b="1" dirty="0" smtClean="0"/>
              <a:t> </a:t>
            </a:r>
            <a:r>
              <a:rPr lang="ru-RU" b="1" dirty="0" err="1" smtClean="0"/>
              <a:t>відпусток</a:t>
            </a:r>
            <a:r>
              <a:rPr lang="ru-RU" b="1" dirty="0" smtClean="0"/>
              <a:t> через хворобу, у них </a:t>
            </a:r>
            <a:r>
              <a:rPr lang="ru-RU" b="1" dirty="0" err="1" smtClean="0"/>
              <a:t>вища</a:t>
            </a:r>
            <a:r>
              <a:rPr lang="ru-RU" b="1" dirty="0" smtClean="0"/>
              <a:t> </a:t>
            </a:r>
            <a:r>
              <a:rPr lang="ru-RU" b="1" dirty="0" err="1" smtClean="0"/>
              <a:t>продуктивність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Попит </a:t>
            </a:r>
            <a:r>
              <a:rPr lang="ru-RU" b="1" dirty="0" err="1" smtClean="0"/>
              <a:t>суспільства</a:t>
            </a:r>
            <a:r>
              <a:rPr lang="ru-RU" b="1" dirty="0" smtClean="0"/>
              <a:t> до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збільшується</a:t>
            </a:r>
            <a:r>
              <a:rPr lang="ru-RU" b="1" dirty="0" smtClean="0"/>
              <a:t> у </a:t>
            </a:r>
            <a:r>
              <a:rPr lang="ru-RU" b="1" dirty="0" err="1" smtClean="0"/>
              <a:t>зв’язку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підвищенням</a:t>
            </a:r>
            <a:r>
              <a:rPr lang="ru-RU" b="1" dirty="0" smtClean="0"/>
              <a:t> </a:t>
            </a:r>
            <a:r>
              <a:rPr lang="ru-RU" b="1" dirty="0" err="1" smtClean="0"/>
              <a:t>психофізіологічних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вимог</a:t>
            </a:r>
            <a:r>
              <a:rPr lang="ru-RU" b="1" dirty="0" smtClean="0"/>
              <a:t> до </a:t>
            </a:r>
            <a:r>
              <a:rPr lang="ru-RU" b="1" dirty="0" err="1" smtClean="0"/>
              <a:t>працівників</a:t>
            </a:r>
            <a:r>
              <a:rPr lang="ru-RU" b="1" dirty="0" smtClean="0"/>
              <a:t> </a:t>
            </a:r>
            <a:r>
              <a:rPr lang="ru-RU" b="1" dirty="0" err="1" smtClean="0"/>
              <a:t>сучасного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 </a:t>
            </a:r>
            <a:r>
              <a:rPr lang="ru-RU" b="1" dirty="0" err="1" smtClean="0"/>
              <a:t>внаслідок</a:t>
            </a:r>
            <a:r>
              <a:rPr lang="ru-RU" b="1" dirty="0" smtClean="0"/>
              <a:t> </a:t>
            </a:r>
            <a:r>
              <a:rPr lang="ru-RU" b="1" dirty="0" err="1" smtClean="0"/>
              <a:t>появи</a:t>
            </a:r>
            <a:r>
              <a:rPr lang="ru-RU" b="1" dirty="0" smtClean="0"/>
              <a:t> </a:t>
            </a:r>
            <a:r>
              <a:rPr lang="ru-RU" b="1" dirty="0" err="1" smtClean="0"/>
              <a:t>нових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</a:t>
            </a:r>
            <a:r>
              <a:rPr lang="ru-RU" b="1" dirty="0" smtClean="0"/>
              <a:t>,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старих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</a:t>
            </a:r>
            <a:r>
              <a:rPr lang="ru-RU" b="1" dirty="0" smtClean="0"/>
              <a:t>. 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Особистісні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фактори</a:t>
            </a:r>
            <a:r>
              <a:rPr lang="ru-RU" b="1" dirty="0" smtClean="0">
                <a:solidFill>
                  <a:srgbClr val="FF0000"/>
                </a:solidFill>
              </a:rPr>
              <a:t> потреб, </a:t>
            </a:r>
            <a:r>
              <a:rPr lang="ru-RU" b="1" dirty="0" err="1" smtClean="0">
                <a:solidFill>
                  <a:srgbClr val="FF0000"/>
                </a:solidFill>
              </a:rPr>
              <a:t>мотивів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інтересів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b="1" dirty="0" err="1" smtClean="0"/>
              <a:t>Мотиви</a:t>
            </a:r>
            <a:r>
              <a:rPr lang="ru-RU" b="1" dirty="0" smtClean="0"/>
              <a:t> занять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фізкультурні</a:t>
            </a:r>
            <a:r>
              <a:rPr lang="ru-RU" b="1" dirty="0" smtClean="0"/>
              <a:t> </a:t>
            </a:r>
            <a:r>
              <a:rPr lang="ru-RU" b="1" dirty="0" err="1" smtClean="0"/>
              <a:t>інтереси</a:t>
            </a:r>
            <a:r>
              <a:rPr lang="ru-RU" b="1" dirty="0" smtClean="0"/>
              <a:t> </a:t>
            </a:r>
            <a:r>
              <a:rPr lang="ru-RU" b="1" dirty="0" err="1" smtClean="0"/>
              <a:t>залежать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віку</a:t>
            </a:r>
            <a:r>
              <a:rPr lang="ru-RU" b="1" dirty="0" smtClean="0"/>
              <a:t>, </a:t>
            </a:r>
            <a:r>
              <a:rPr lang="ru-RU" b="1" dirty="0" err="1" smtClean="0"/>
              <a:t>статі</a:t>
            </a:r>
            <a:r>
              <a:rPr lang="ru-RU" b="1" dirty="0" smtClean="0"/>
              <a:t>, </a:t>
            </a:r>
            <a:r>
              <a:rPr lang="ru-RU" b="1" dirty="0" err="1" smtClean="0"/>
              <a:t>професії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молодь </a:t>
            </a:r>
            <a:r>
              <a:rPr lang="ru-RU" b="1" dirty="0" err="1" smtClean="0"/>
              <a:t>хоче</a:t>
            </a:r>
            <a:r>
              <a:rPr lang="ru-RU" b="1" dirty="0" smtClean="0"/>
              <a:t> </a:t>
            </a:r>
            <a:r>
              <a:rPr lang="ru-RU" b="1" dirty="0" err="1" smtClean="0"/>
              <a:t>займатись</a:t>
            </a:r>
            <a:r>
              <a:rPr lang="ru-RU" b="1" dirty="0" smtClean="0"/>
              <a:t> </a:t>
            </a:r>
            <a:r>
              <a:rPr lang="ru-RU" b="1" dirty="0" err="1" smtClean="0"/>
              <a:t>фізкультурою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спортом,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розвинути</a:t>
            </a:r>
            <a:r>
              <a:rPr lang="ru-RU" b="1" dirty="0" smtClean="0"/>
              <a:t> </a:t>
            </a:r>
            <a:r>
              <a:rPr lang="ru-RU" b="1" dirty="0" err="1" smtClean="0"/>
              <a:t>вольові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 – </a:t>
            </a:r>
            <a:r>
              <a:rPr lang="ru-RU" b="1" dirty="0" err="1" smtClean="0"/>
              <a:t>формувати</a:t>
            </a:r>
            <a:r>
              <a:rPr lang="ru-RU" b="1" dirty="0" smtClean="0"/>
              <a:t> волю, характер, </a:t>
            </a:r>
            <a:r>
              <a:rPr lang="ru-RU" b="1" dirty="0" err="1" smtClean="0"/>
              <a:t>випробовувати</a:t>
            </a:r>
            <a:r>
              <a:rPr lang="ru-RU" b="1" dirty="0" smtClean="0"/>
              <a:t> себе, то люди </a:t>
            </a:r>
            <a:r>
              <a:rPr lang="ru-RU" b="1" dirty="0" err="1" smtClean="0"/>
              <a:t>середнього</a:t>
            </a:r>
            <a:r>
              <a:rPr lang="ru-RU" b="1" dirty="0" smtClean="0"/>
              <a:t> та </a:t>
            </a:r>
            <a:r>
              <a:rPr lang="ru-RU" b="1" dirty="0" err="1" smtClean="0"/>
              <a:t>літнього</a:t>
            </a:r>
            <a:r>
              <a:rPr lang="ru-RU" b="1" dirty="0" smtClean="0"/>
              <a:t> </a:t>
            </a:r>
            <a:r>
              <a:rPr lang="ru-RU" b="1" dirty="0" err="1" smtClean="0"/>
              <a:t>віку</a:t>
            </a:r>
            <a:r>
              <a:rPr lang="ru-RU" b="1" dirty="0" smtClean="0"/>
              <a:t> – </a:t>
            </a:r>
            <a:r>
              <a:rPr lang="ru-RU" b="1" dirty="0" err="1" smtClean="0"/>
              <a:t>з</a:t>
            </a:r>
            <a:r>
              <a:rPr lang="ru-RU" b="1" dirty="0" smtClean="0"/>
              <a:t> метою </a:t>
            </a:r>
            <a:r>
              <a:rPr lang="ru-RU" b="1" dirty="0" err="1" smtClean="0"/>
              <a:t>зміцнення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, активного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, </a:t>
            </a:r>
            <a:r>
              <a:rPr lang="ru-RU" b="1" dirty="0" err="1" smtClean="0"/>
              <a:t>спілкування</a:t>
            </a:r>
            <a:r>
              <a:rPr lang="ru-RU" b="1" dirty="0" smtClean="0"/>
              <a:t>. </a:t>
            </a:r>
            <a:r>
              <a:rPr lang="ru-RU" b="1" dirty="0" err="1" smtClean="0"/>
              <a:t>Дорослі</a:t>
            </a:r>
            <a:r>
              <a:rPr lang="ru-RU" b="1" dirty="0" smtClean="0"/>
              <a:t> </a:t>
            </a:r>
            <a:r>
              <a:rPr lang="ru-RU" b="1" dirty="0" err="1" smtClean="0"/>
              <a:t>цінують</a:t>
            </a:r>
            <a:r>
              <a:rPr lang="ru-RU" b="1" dirty="0" smtClean="0"/>
              <a:t> </a:t>
            </a:r>
            <a:r>
              <a:rPr lang="ru-RU" b="1" dirty="0" err="1" smtClean="0"/>
              <a:t>фізичні</a:t>
            </a:r>
            <a:r>
              <a:rPr lang="ru-RU" b="1" dirty="0" smtClean="0"/>
              <a:t> </a:t>
            </a:r>
            <a:r>
              <a:rPr lang="ru-RU" b="1" dirty="0" err="1" smtClean="0"/>
              <a:t>вправи</a:t>
            </a:r>
            <a:r>
              <a:rPr lang="ru-RU" b="1" dirty="0" smtClean="0"/>
              <a:t> як </a:t>
            </a:r>
            <a:r>
              <a:rPr lang="ru-RU" b="1" dirty="0" err="1" smtClean="0"/>
              <a:t>засіб</a:t>
            </a:r>
            <a:r>
              <a:rPr lang="ru-RU" b="1" dirty="0" smtClean="0"/>
              <a:t>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психологічної</a:t>
            </a:r>
            <a:r>
              <a:rPr lang="ru-RU" b="1" dirty="0" smtClean="0"/>
              <a:t> </a:t>
            </a:r>
            <a:r>
              <a:rPr lang="ru-RU" b="1" dirty="0" err="1" smtClean="0"/>
              <a:t>рівноваги</a:t>
            </a:r>
            <a:r>
              <a:rPr lang="ru-RU" b="1" dirty="0" smtClean="0"/>
              <a:t>, </a:t>
            </a:r>
            <a:r>
              <a:rPr lang="ru-RU" b="1" dirty="0" err="1" smtClean="0"/>
              <a:t>впевненості</a:t>
            </a:r>
            <a:r>
              <a:rPr lang="ru-RU" b="1" dirty="0" smtClean="0"/>
              <a:t> у </a:t>
            </a:r>
            <a:r>
              <a:rPr lang="ru-RU" b="1" dirty="0" err="1" smtClean="0"/>
              <a:t>собі</a:t>
            </a:r>
            <a:r>
              <a:rPr lang="ru-RU" b="1" dirty="0" smtClean="0"/>
              <a:t>. Зараз, коли </a:t>
            </a:r>
            <a:r>
              <a:rPr lang="ru-RU" b="1" dirty="0" err="1" smtClean="0"/>
              <a:t>збільшується</a:t>
            </a:r>
            <a:r>
              <a:rPr lang="ru-RU" b="1" dirty="0" smtClean="0"/>
              <a:t> </a:t>
            </a:r>
            <a:r>
              <a:rPr lang="ru-RU" b="1" dirty="0" err="1" smtClean="0"/>
              <a:t>тенденція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</a:t>
            </a:r>
            <a:r>
              <a:rPr lang="ru-RU" b="1" dirty="0" err="1" smtClean="0"/>
              <a:t>психологічних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розладів</a:t>
            </a:r>
            <a:r>
              <a:rPr lang="ru-RU" b="1" dirty="0" smtClean="0"/>
              <a:t>, </a:t>
            </a:r>
            <a:r>
              <a:rPr lang="ru-RU" b="1" dirty="0" err="1" smtClean="0"/>
              <a:t>цей</a:t>
            </a:r>
            <a:r>
              <a:rPr lang="ru-RU" b="1" dirty="0" smtClean="0"/>
              <a:t> мотив </a:t>
            </a:r>
            <a:r>
              <a:rPr lang="ru-RU" b="1" dirty="0" err="1" smtClean="0"/>
              <a:t>стає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актуальним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Жінки</a:t>
            </a:r>
            <a:r>
              <a:rPr lang="ru-RU" b="1" dirty="0" smtClean="0"/>
              <a:t> </a:t>
            </a:r>
            <a:r>
              <a:rPr lang="ru-RU" b="1" dirty="0" err="1" smtClean="0"/>
              <a:t>керуються</a:t>
            </a:r>
            <a:r>
              <a:rPr lang="ru-RU" b="1" dirty="0" smtClean="0"/>
              <a:t> такими мотивами як </a:t>
            </a:r>
            <a:r>
              <a:rPr lang="ru-RU" b="1" dirty="0" err="1" smtClean="0"/>
              <a:t>удосконалення</a:t>
            </a:r>
            <a:r>
              <a:rPr lang="ru-RU" b="1" dirty="0" smtClean="0"/>
              <a:t> </a:t>
            </a:r>
            <a:r>
              <a:rPr lang="ru-RU" b="1" dirty="0" err="1" smtClean="0"/>
              <a:t>жіночності</a:t>
            </a:r>
            <a:r>
              <a:rPr lang="ru-RU" b="1" dirty="0" smtClean="0"/>
              <a:t>, </a:t>
            </a:r>
            <a:r>
              <a:rPr lang="ru-RU" b="1" dirty="0" err="1" smtClean="0"/>
              <a:t>корекція</a:t>
            </a:r>
            <a:r>
              <a:rPr lang="ru-RU" b="1" dirty="0" smtClean="0"/>
              <a:t> </a:t>
            </a:r>
            <a:r>
              <a:rPr lang="ru-RU" b="1" dirty="0" err="1" smtClean="0"/>
              <a:t>недоліків</a:t>
            </a:r>
            <a:r>
              <a:rPr lang="ru-RU" b="1" dirty="0" smtClean="0"/>
              <a:t> </a:t>
            </a:r>
            <a:r>
              <a:rPr lang="ru-RU" b="1" dirty="0" err="1" smtClean="0"/>
              <a:t>фігури</a:t>
            </a:r>
            <a:r>
              <a:rPr lang="ru-RU" b="1" dirty="0" smtClean="0"/>
              <a:t> та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удосконалення</a:t>
            </a:r>
            <a:r>
              <a:rPr lang="ru-RU" b="1" dirty="0" smtClean="0"/>
              <a:t>.  </a:t>
            </a:r>
            <a:r>
              <a:rPr lang="ru-RU" b="1" dirty="0" err="1" smtClean="0"/>
              <a:t>Проте</a:t>
            </a:r>
            <a:r>
              <a:rPr lang="ru-RU" b="1" dirty="0" smtClean="0"/>
              <a:t> </a:t>
            </a:r>
            <a:r>
              <a:rPr lang="ru-RU" b="1" dirty="0" err="1" smtClean="0"/>
              <a:t>іноді</a:t>
            </a:r>
            <a:r>
              <a:rPr lang="ru-RU" b="1" dirty="0" smtClean="0"/>
              <a:t> </a:t>
            </a:r>
            <a:r>
              <a:rPr lang="ru-RU" b="1" dirty="0" err="1" smtClean="0"/>
              <a:t>бажання</a:t>
            </a:r>
            <a:r>
              <a:rPr lang="ru-RU" b="1" dirty="0" smtClean="0"/>
              <a:t> не </a:t>
            </a:r>
            <a:r>
              <a:rPr lang="ru-RU" b="1" dirty="0" err="1" smtClean="0"/>
              <a:t>переростають</a:t>
            </a:r>
            <a:r>
              <a:rPr lang="ru-RU" b="1" dirty="0" smtClean="0"/>
              <a:t> у </a:t>
            </a:r>
            <a:r>
              <a:rPr lang="ru-RU" b="1" dirty="0" err="1" smtClean="0"/>
              <a:t>реальні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.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60% </a:t>
            </a:r>
            <a:r>
              <a:rPr lang="ru-RU" b="1" dirty="0" err="1" smtClean="0"/>
              <a:t>виявляють</a:t>
            </a:r>
            <a:r>
              <a:rPr lang="ru-RU" b="1" dirty="0" smtClean="0"/>
              <a:t> </a:t>
            </a:r>
            <a:r>
              <a:rPr lang="ru-RU" b="1" dirty="0" err="1" smtClean="0"/>
              <a:t>бажання</a:t>
            </a:r>
            <a:r>
              <a:rPr lang="ru-RU" b="1" dirty="0" smtClean="0"/>
              <a:t> </a:t>
            </a:r>
            <a:r>
              <a:rPr lang="ru-RU" b="1" dirty="0" err="1" smtClean="0"/>
              <a:t>займатися</a:t>
            </a:r>
            <a:r>
              <a:rPr lang="ru-RU" b="1" dirty="0" smtClean="0"/>
              <a:t> </a:t>
            </a:r>
            <a:r>
              <a:rPr lang="ru-RU" b="1" dirty="0" err="1" smtClean="0"/>
              <a:t>фізкультурою</a:t>
            </a:r>
            <a:r>
              <a:rPr lang="ru-RU" b="1" dirty="0" smtClean="0"/>
              <a:t>, то </a:t>
            </a:r>
            <a:r>
              <a:rPr lang="ru-RU" b="1" dirty="0" err="1" smtClean="0"/>
              <a:t>тільки</a:t>
            </a:r>
            <a:r>
              <a:rPr lang="ru-RU" b="1" dirty="0" smtClean="0"/>
              <a:t> 5-15%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ними </a:t>
            </a:r>
            <a:r>
              <a:rPr lang="ru-RU" b="1" dirty="0" err="1" smtClean="0"/>
              <a:t>займаються</a:t>
            </a:r>
            <a:r>
              <a:rPr lang="ru-RU" b="1" dirty="0" smtClean="0"/>
              <a:t> систематично</a:t>
            </a:r>
            <a:r>
              <a:rPr lang="ru-RU" dirty="0" smtClean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1452530" y="285728"/>
            <a:ext cx="9714240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2"/>
          <p:cNvSpPr/>
          <p:nvPr/>
        </p:nvSpPr>
        <p:spPr>
          <a:xfrm>
            <a:off x="2095472" y="0"/>
            <a:ext cx="8440308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</a:rPr>
              <a:t>3. </a:t>
            </a:r>
            <a:r>
              <a:rPr lang="ru-RU" sz="2800" b="1" dirty="0" smtClean="0">
                <a:solidFill>
                  <a:srgbClr val="FF0000"/>
                </a:solidFill>
              </a:rPr>
              <a:t>Стиль </a:t>
            </a:r>
            <a:r>
              <a:rPr lang="ru-RU" sz="2800" b="1" dirty="0" err="1" smtClean="0">
                <a:solidFill>
                  <a:srgbClr val="FF0000"/>
                </a:solidFill>
              </a:rPr>
              <a:t>життя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здоров’я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людини</a:t>
            </a:r>
            <a:endParaRPr lang="ru-RU" sz="28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960" y="500042"/>
            <a:ext cx="11572956" cy="57345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Здоров’я</a:t>
            </a:r>
            <a:r>
              <a:rPr lang="ru-RU" sz="2000" b="1" dirty="0" smtClean="0">
                <a:solidFill>
                  <a:srgbClr val="7030A0"/>
                </a:solidFill>
              </a:rPr>
              <a:t>, як записано в </a:t>
            </a:r>
            <a:r>
              <a:rPr lang="ru-RU" sz="2000" b="1" dirty="0" err="1" smtClean="0">
                <a:solidFill>
                  <a:srgbClr val="7030A0"/>
                </a:solidFill>
              </a:rPr>
              <a:t>останніх</a:t>
            </a:r>
            <a:r>
              <a:rPr lang="ru-RU" sz="2000" b="1" dirty="0" smtClean="0">
                <a:solidFill>
                  <a:srgbClr val="7030A0"/>
                </a:solidFill>
              </a:rPr>
              <a:t> документах </a:t>
            </a:r>
            <a:r>
              <a:rPr lang="ru-RU" sz="2000" b="1" dirty="0" err="1" smtClean="0">
                <a:solidFill>
                  <a:srgbClr val="7030A0"/>
                </a:solidFill>
              </a:rPr>
              <a:t>Всесвітньої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організації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здоров’я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це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 </a:t>
            </a:r>
            <a:r>
              <a:rPr lang="ru-RU" b="1" dirty="0" err="1" smtClean="0"/>
              <a:t>спосіб</a:t>
            </a:r>
            <a:r>
              <a:rPr lang="ru-RU" b="1" dirty="0" smtClean="0"/>
              <a:t> (</a:t>
            </a:r>
            <a:r>
              <a:rPr lang="ru-RU" b="1" dirty="0" err="1" smtClean="0"/>
              <a:t>умова</a:t>
            </a:r>
            <a:r>
              <a:rPr lang="ru-RU" b="1" dirty="0" smtClean="0"/>
              <a:t>),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 </a:t>
            </a:r>
            <a:r>
              <a:rPr lang="ru-RU" b="1" dirty="0" err="1" smtClean="0"/>
              <a:t>поліпшити</a:t>
            </a:r>
            <a:r>
              <a:rPr lang="ru-RU" b="1" dirty="0" smtClean="0"/>
              <a:t> </a:t>
            </a:r>
            <a:r>
              <a:rPr lang="ru-RU" b="1" dirty="0" err="1" smtClean="0"/>
              <a:t>якість</a:t>
            </a:r>
            <a:r>
              <a:rPr lang="ru-RU" b="1" dirty="0" smtClean="0"/>
              <a:t> </a:t>
            </a:r>
            <a:r>
              <a:rPr lang="ru-RU" b="1" dirty="0" err="1" smtClean="0"/>
              <a:t>повсякденного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(</a:t>
            </a:r>
            <a:r>
              <a:rPr lang="ru-RU" b="1" dirty="0" err="1" smtClean="0"/>
              <a:t>але</a:t>
            </a:r>
            <a:r>
              <a:rPr lang="ru-RU" b="1" dirty="0" smtClean="0"/>
              <a:t> не мета </a:t>
            </a:r>
            <a:r>
              <a:rPr lang="ru-RU" b="1" dirty="0" err="1" smtClean="0"/>
              <a:t>життя</a:t>
            </a:r>
            <a:r>
              <a:rPr lang="ru-RU" b="1" dirty="0" smtClean="0"/>
              <a:t>);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 </a:t>
            </a:r>
            <a:r>
              <a:rPr lang="ru-RU" b="1" dirty="0" err="1" smtClean="0"/>
              <a:t>цінність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 </a:t>
            </a:r>
            <a:r>
              <a:rPr lang="ru-RU" b="1" dirty="0" err="1" smtClean="0"/>
              <a:t>особі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цілій</a:t>
            </a:r>
            <a:r>
              <a:rPr lang="ru-RU" b="1" dirty="0" smtClean="0"/>
              <a:t> </a:t>
            </a:r>
            <a:r>
              <a:rPr lang="ru-RU" b="1" dirty="0" err="1" smtClean="0"/>
              <a:t>групі</a:t>
            </a:r>
            <a:r>
              <a:rPr lang="ru-RU" b="1" dirty="0" smtClean="0"/>
              <a:t> </a:t>
            </a:r>
            <a:r>
              <a:rPr lang="ru-RU" b="1" dirty="0" err="1" smtClean="0"/>
              <a:t>реалізувати</a:t>
            </a:r>
            <a:r>
              <a:rPr lang="ru-RU" b="1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</a:t>
            </a:r>
            <a:r>
              <a:rPr lang="ru-RU" b="1" dirty="0" err="1" smtClean="0"/>
              <a:t>плани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потребу </a:t>
            </a:r>
            <a:r>
              <a:rPr lang="ru-RU" b="1" dirty="0" err="1" smtClean="0"/>
              <a:t>самореалізації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змінити</a:t>
            </a:r>
            <a:r>
              <a:rPr lang="ru-RU" b="1" dirty="0" smtClean="0"/>
              <a:t> </a:t>
            </a:r>
            <a:r>
              <a:rPr lang="ru-RU" b="1" dirty="0" err="1" smtClean="0"/>
              <a:t>оточення</a:t>
            </a:r>
            <a:r>
              <a:rPr lang="ru-RU" b="1" dirty="0" smtClean="0"/>
              <a:t>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власних</a:t>
            </a:r>
            <a:r>
              <a:rPr lang="ru-RU" b="1" dirty="0" smtClean="0"/>
              <a:t> потреб;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 </a:t>
            </a:r>
            <a:r>
              <a:rPr lang="ru-RU" b="1" dirty="0" err="1" smtClean="0"/>
              <a:t>багатство</a:t>
            </a:r>
            <a:r>
              <a:rPr lang="ru-RU" b="1" dirty="0" smtClean="0"/>
              <a:t> для </a:t>
            </a:r>
            <a:r>
              <a:rPr lang="ru-RU" b="1" dirty="0" err="1" smtClean="0"/>
              <a:t>суспільства</a:t>
            </a:r>
            <a:r>
              <a:rPr lang="ru-RU" b="1" dirty="0" smtClean="0"/>
              <a:t>, ресурс,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гарантує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суспільний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економічний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, тому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досягти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відповідного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 </a:t>
            </a:r>
            <a:r>
              <a:rPr lang="ru-RU" b="1" dirty="0" err="1" smtClean="0"/>
              <a:t>якості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, правильно </a:t>
            </a:r>
            <a:r>
              <a:rPr lang="ru-RU" b="1" dirty="0" err="1" smtClean="0"/>
              <a:t>розвиватися</a:t>
            </a:r>
            <a:r>
              <a:rPr lang="ru-RU" b="1" dirty="0" smtClean="0"/>
              <a:t>, </a:t>
            </a:r>
            <a:r>
              <a:rPr lang="ru-RU" b="1" dirty="0" err="1" smtClean="0"/>
              <a:t>створювати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матеріальні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культурні</a:t>
            </a:r>
            <a:r>
              <a:rPr lang="ru-RU" b="1" dirty="0" smtClean="0"/>
              <a:t> </a:t>
            </a:r>
            <a:r>
              <a:rPr lang="ru-RU" b="1" dirty="0" err="1" smtClean="0"/>
              <a:t>цінності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</a:t>
            </a:r>
            <a:r>
              <a:rPr lang="ru-RU" b="1" dirty="0" err="1" smtClean="0"/>
              <a:t>здорове</a:t>
            </a:r>
            <a:r>
              <a:rPr lang="ru-RU" b="1" dirty="0" smtClean="0"/>
              <a:t> </a:t>
            </a:r>
            <a:r>
              <a:rPr lang="ru-RU" b="1" dirty="0" err="1" smtClean="0"/>
              <a:t>суспільство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 </a:t>
            </a:r>
            <a:r>
              <a:rPr lang="ru-RU" b="1" dirty="0" err="1" smtClean="0"/>
              <a:t>концепція</a:t>
            </a:r>
            <a:r>
              <a:rPr lang="ru-RU" b="1" dirty="0" smtClean="0"/>
              <a:t>, суть </a:t>
            </a:r>
            <a:r>
              <a:rPr lang="ru-RU" b="1" dirty="0" err="1" smtClean="0"/>
              <a:t>якої</a:t>
            </a:r>
            <a:r>
              <a:rPr lang="ru-RU" b="1" dirty="0" smtClean="0"/>
              <a:t> − </a:t>
            </a:r>
            <a:r>
              <a:rPr lang="ru-RU" b="1" dirty="0" err="1" smtClean="0"/>
              <a:t>експонувати</a:t>
            </a:r>
            <a:r>
              <a:rPr lang="ru-RU" b="1" dirty="0" smtClean="0"/>
              <a:t> </a:t>
            </a:r>
            <a:r>
              <a:rPr lang="ru-RU" b="1" dirty="0" err="1" smtClean="0"/>
              <a:t>користь</a:t>
            </a:r>
            <a:r>
              <a:rPr lang="ru-RU" b="1" dirty="0" smtClean="0"/>
              <a:t> (</a:t>
            </a:r>
            <a:r>
              <a:rPr lang="ru-RU" b="1" dirty="0" err="1" smtClean="0"/>
              <a:t>фізична</a:t>
            </a:r>
            <a:r>
              <a:rPr lang="ru-RU" b="1" dirty="0" smtClean="0"/>
              <a:t> </a:t>
            </a:r>
            <a:r>
              <a:rPr lang="ru-RU" b="1" dirty="0" err="1" smtClean="0"/>
              <a:t>досконалість</a:t>
            </a:r>
            <a:r>
              <a:rPr lang="ru-RU" b="1" dirty="0" smtClean="0"/>
              <a:t>, </a:t>
            </a:r>
            <a:r>
              <a:rPr lang="ru-RU" b="1" dirty="0" err="1" smtClean="0"/>
              <a:t>хороше</a:t>
            </a:r>
            <a:r>
              <a:rPr lang="ru-RU" b="1" dirty="0" smtClean="0"/>
              <a:t> </a:t>
            </a:r>
            <a:r>
              <a:rPr lang="ru-RU" b="1" dirty="0" err="1" smtClean="0"/>
              <a:t>самопочуття</a:t>
            </a:r>
            <a:r>
              <a:rPr lang="ru-RU" b="1" dirty="0" smtClean="0"/>
              <a:t>), а не </a:t>
            </a:r>
            <a:r>
              <a:rPr lang="ru-RU" b="1" dirty="0" err="1" smtClean="0"/>
              <a:t>негативні</a:t>
            </a:r>
            <a:r>
              <a:rPr lang="ru-RU" b="1" dirty="0" smtClean="0"/>
              <a:t> </a:t>
            </a:r>
            <a:r>
              <a:rPr lang="ru-RU" b="1" dirty="0" err="1" smtClean="0"/>
              <a:t>наслідки</a:t>
            </a:r>
            <a:r>
              <a:rPr lang="ru-RU" b="1" dirty="0" smtClean="0"/>
              <a:t> (</a:t>
            </a:r>
            <a:r>
              <a:rPr lang="ru-RU" b="1" dirty="0" err="1" smtClean="0"/>
              <a:t>розлади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хвороби</a:t>
            </a:r>
            <a:r>
              <a:rPr lang="ru-RU" b="1" smtClean="0"/>
              <a:t>). </a:t>
            </a:r>
          </a:p>
          <a:p>
            <a:pPr algn="just"/>
            <a:r>
              <a:rPr lang="ru-RU" b="1" smtClean="0"/>
              <a:t>«</a:t>
            </a:r>
            <a:r>
              <a:rPr lang="ru-RU" b="1" i="1" smtClean="0"/>
              <a:t>Щоб люди були здорові або могли видужати, створювати, зміцнювати своє здоров’я, треба створити їм відповідні умови. До них відносимо: житлові умови (кімната, квартира), освіта, харчування, заробіток, стабільність економічної системи, відтворювані природні ресурси, суспільна справедливість і рівноправ’я» (І. Родзевич-Грун, 2000). </a:t>
            </a:r>
          </a:p>
          <a:p>
            <a:pPr algn="just"/>
            <a:r>
              <a:rPr lang="ru-RU" b="1" i="1" smtClean="0">
                <a:solidFill>
                  <a:srgbClr val="7030A0"/>
                </a:solidFill>
              </a:rPr>
              <a:t>Здоров’я оцінюється на підставі показників позитивних і негативних. Кожен позитивний показник здоров’я складається з трьох елементів: </a:t>
            </a:r>
          </a:p>
          <a:p>
            <a:pPr algn="just"/>
            <a:r>
              <a:rPr lang="ru-RU" b="1" smtClean="0"/>
              <a:t>1) вимірювання (кількісні) і тести (якісні), служать для об’єктивної реєстрації спостережень у формі конкретних абсолютних величин; </a:t>
            </a:r>
          </a:p>
          <a:p>
            <a:pPr algn="just"/>
            <a:r>
              <a:rPr lang="ru-RU" b="1" smtClean="0"/>
              <a:t>2) норми (стандарти), тобто система співвідношення, що відображає регіональні відмінності; </a:t>
            </a:r>
          </a:p>
          <a:p>
            <a:pPr algn="just"/>
            <a:r>
              <a:rPr lang="ru-RU" b="1" smtClean="0"/>
              <a:t>3) методи оцінки, тобто якою мірою дані, що відносяться до конкретної досліджуваної людини, відповідають прийнятим критеріям закономірності.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4" name="Picture 6" descr="ÐÐ°ÑÑÐ¸Ð½ÐºÐ¸ Ð¿Ð¾ Ð·Ð°Ð¿ÑÐ¾ÑÑ Ð·Ð´Ð¾ÑÐ¾Ð²'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092" y="67940"/>
            <a:ext cx="9098294" cy="6790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738440" y="500040"/>
            <a:ext cx="9621720" cy="7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FF0000"/>
                </a:solidFill>
                <a:latin typeface="Century Gothic"/>
                <a:ea typeface="DejaVu Sans"/>
              </a:rPr>
              <a:t>План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23902" y="1428736"/>
            <a:ext cx="10858576" cy="48936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Активне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дозвілля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Характеристика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сфери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рекреації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фізичній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культурі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Поняття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вільного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часу,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рекреації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фізичній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культурі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Стиль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здоров’я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людини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Рухова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активність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здоров’я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людини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Наукові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основи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фізичної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рекреації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Методи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визначення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рухової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активності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людини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Регуляція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маси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тіла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як основа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мотивації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до активного способу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життя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8. Контроль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показників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фізичного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стану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процесі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фізкультурно-оздоровчих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занять.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9.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Рекреаційні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заняття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фізичному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вихованні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різних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груп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населення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самостійно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- див.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Практ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Роб.).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36" y="285728"/>
            <a:ext cx="10930014" cy="57246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7030A0"/>
                </a:solidFill>
              </a:rPr>
              <a:t>Вимірювання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i="1" dirty="0" smtClean="0">
                <a:solidFill>
                  <a:srgbClr val="7030A0"/>
                </a:solidFill>
              </a:rPr>
              <a:t> тести,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що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є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показниками</a:t>
            </a:r>
            <a:r>
              <a:rPr lang="ru-RU" sz="2000" b="1" i="1" dirty="0" smtClean="0">
                <a:solidFill>
                  <a:srgbClr val="7030A0"/>
                </a:solidFill>
              </a:rPr>
              <a:t>,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дуже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різні</a:t>
            </a:r>
            <a:r>
              <a:rPr lang="ru-RU" sz="2000" b="1" i="1" dirty="0" smtClean="0">
                <a:solidFill>
                  <a:srgbClr val="7030A0"/>
                </a:solidFill>
              </a:rPr>
              <a:t>, тому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умовно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їх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можна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розділити</a:t>
            </a:r>
            <a:r>
              <a:rPr lang="ru-RU" sz="2000" b="1" i="1" dirty="0" smtClean="0">
                <a:solidFill>
                  <a:srgbClr val="7030A0"/>
                </a:solidFill>
              </a:rPr>
              <a:t> на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чотири</a:t>
            </a: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групи</a:t>
            </a:r>
            <a:r>
              <a:rPr lang="ru-RU" sz="2000" b="1" i="1" dirty="0" smtClean="0">
                <a:solidFill>
                  <a:srgbClr val="7030A0"/>
                </a:solidFill>
              </a:rPr>
              <a:t>: 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I. </a:t>
            </a:r>
            <a:r>
              <a:rPr lang="ru-RU" b="1" dirty="0" err="1" smtClean="0">
                <a:solidFill>
                  <a:srgbClr val="FF0000"/>
                </a:solidFill>
              </a:rPr>
              <a:t>Вимірювання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довжини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тіла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ріст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окремих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його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частин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маси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тіла</a:t>
            </a:r>
            <a:r>
              <a:rPr lang="ru-RU" b="1" dirty="0" smtClean="0">
                <a:solidFill>
                  <a:srgbClr val="FF0000"/>
                </a:solidFill>
              </a:rPr>
              <a:t> (вага), </a:t>
            </a:r>
            <a:r>
              <a:rPr lang="ru-RU" b="1" dirty="0" err="1" smtClean="0">
                <a:solidFill>
                  <a:srgbClr val="FF0000"/>
                </a:solidFill>
              </a:rPr>
              <a:t>поверхні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об’єму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/>
              <a:t>Вони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об’єктивними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показниками</a:t>
            </a:r>
            <a:r>
              <a:rPr lang="ru-RU" b="1" dirty="0" smtClean="0"/>
              <a:t> стану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відносно</a:t>
            </a:r>
            <a:r>
              <a:rPr lang="ru-RU" b="1" dirty="0" smtClean="0"/>
              <a:t> </a:t>
            </a:r>
            <a:r>
              <a:rPr lang="ru-RU" b="1" dirty="0" err="1" smtClean="0"/>
              <a:t>швидко</a:t>
            </a:r>
            <a:r>
              <a:rPr lang="ru-RU" b="1" dirty="0" smtClean="0"/>
              <a:t> </a:t>
            </a:r>
            <a:r>
              <a:rPr lang="ru-RU" b="1" dirty="0" err="1" smtClean="0"/>
              <a:t>реагують</a:t>
            </a:r>
            <a:r>
              <a:rPr lang="ru-RU" b="1" dirty="0" smtClean="0"/>
              <a:t> на </a:t>
            </a:r>
            <a:r>
              <a:rPr lang="ru-RU" b="1" dirty="0" err="1" smtClean="0"/>
              <a:t>зміни</a:t>
            </a:r>
            <a:r>
              <a:rPr lang="ru-RU" b="1" dirty="0" smtClean="0"/>
              <a:t> </a:t>
            </a:r>
            <a:r>
              <a:rPr lang="ru-RU" b="1" dirty="0" err="1" smtClean="0"/>
              <a:t>різних</a:t>
            </a:r>
            <a:r>
              <a:rPr lang="ru-RU" b="1" dirty="0" smtClean="0"/>
              <a:t> величин </a:t>
            </a:r>
            <a:r>
              <a:rPr lang="ru-RU" b="1" dirty="0" err="1" smtClean="0"/>
              <a:t>показників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виражають</a:t>
            </a:r>
            <a:r>
              <a:rPr lang="ru-RU" b="1" dirty="0" smtClean="0"/>
              <a:t> </a:t>
            </a:r>
            <a:r>
              <a:rPr lang="ru-RU" b="1" dirty="0" err="1" smtClean="0"/>
              <a:t>пропорції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. 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II. </a:t>
            </a:r>
            <a:r>
              <a:rPr lang="ru-RU" b="1" dirty="0" err="1" smtClean="0">
                <a:solidFill>
                  <a:srgbClr val="FF0000"/>
                </a:solidFill>
              </a:rPr>
              <a:t>Інша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група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вимірювань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визначає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частини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тіла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зазвичай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обмежується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двома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показниками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dirty="0" err="1" smtClean="0"/>
              <a:t>вимірюваннями</a:t>
            </a:r>
            <a:r>
              <a:rPr lang="ru-RU" b="1" dirty="0" smtClean="0"/>
              <a:t> </a:t>
            </a:r>
            <a:r>
              <a:rPr lang="ru-RU" b="1" dirty="0" err="1" smtClean="0"/>
              <a:t>накопичення</a:t>
            </a:r>
            <a:r>
              <a:rPr lang="ru-RU" b="1" dirty="0" smtClean="0"/>
              <a:t> </a:t>
            </a:r>
            <a:r>
              <a:rPr lang="ru-RU" b="1" dirty="0" err="1" smtClean="0"/>
              <a:t>жирової</a:t>
            </a:r>
            <a:r>
              <a:rPr lang="ru-RU" b="1" dirty="0" smtClean="0"/>
              <a:t> </a:t>
            </a:r>
            <a:r>
              <a:rPr lang="ru-RU" b="1" dirty="0" err="1" smtClean="0"/>
              <a:t>тканини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безжирової</a:t>
            </a:r>
            <a:r>
              <a:rPr lang="ru-RU" b="1" dirty="0" smtClean="0"/>
              <a:t> </a:t>
            </a:r>
            <a:r>
              <a:rPr lang="ru-RU" b="1" dirty="0" err="1" smtClean="0"/>
              <a:t>маси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; у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ретельних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дослідженнях</a:t>
            </a:r>
            <a:r>
              <a:rPr lang="ru-RU" b="1" dirty="0" smtClean="0"/>
              <a:t> </a:t>
            </a:r>
            <a:r>
              <a:rPr lang="ru-RU" b="1" dirty="0" err="1" smtClean="0"/>
              <a:t>вимірювання</a:t>
            </a:r>
            <a:r>
              <a:rPr lang="ru-RU" b="1" dirty="0" smtClean="0"/>
              <a:t> </a:t>
            </a:r>
            <a:r>
              <a:rPr lang="ru-RU" b="1" dirty="0" err="1" smtClean="0"/>
              <a:t>охоплюють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складові</a:t>
            </a:r>
            <a:r>
              <a:rPr lang="ru-RU" b="1" dirty="0" smtClean="0"/>
              <a:t>: скелет, </a:t>
            </a:r>
            <a:r>
              <a:rPr lang="ru-RU" b="1" dirty="0" err="1" smtClean="0"/>
              <a:t>м’язи</a:t>
            </a:r>
            <a:r>
              <a:rPr lang="ru-RU" b="1" dirty="0" smtClean="0"/>
              <a:t>, </a:t>
            </a:r>
            <a:r>
              <a:rPr lang="ru-RU" b="1" dirty="0" err="1" smtClean="0"/>
              <a:t>фізіологічні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розчини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тому </a:t>
            </a:r>
            <a:r>
              <a:rPr lang="ru-RU" b="1" dirty="0" err="1" smtClean="0"/>
              <a:t>подібне</a:t>
            </a:r>
            <a:r>
              <a:rPr lang="ru-RU" b="1" dirty="0" smtClean="0"/>
              <a:t>. 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III. </a:t>
            </a:r>
            <a:r>
              <a:rPr lang="ru-RU" b="1" dirty="0" err="1" smtClean="0">
                <a:solidFill>
                  <a:srgbClr val="FF0000"/>
                </a:solidFill>
              </a:rPr>
              <a:t>Показники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відображають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процеси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дозрівання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зміцнення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>
                <a:solidFill>
                  <a:srgbClr val="FF0000"/>
                </a:solidFill>
              </a:rPr>
              <a:t>організму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зокрема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зміцнення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кісткової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тканини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зубів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будова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організму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статеве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дозрівання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/>
              <a:t>Наповнення</a:t>
            </a:r>
            <a:r>
              <a:rPr lang="ru-RU" b="1" dirty="0" smtClean="0"/>
              <a:t> </a:t>
            </a:r>
            <a:r>
              <a:rPr lang="ru-RU" b="1" dirty="0" err="1" smtClean="0"/>
              <a:t>віку</a:t>
            </a:r>
            <a:r>
              <a:rPr lang="ru-RU" b="1" dirty="0" smtClean="0"/>
              <a:t> календарного </a:t>
            </a:r>
            <a:r>
              <a:rPr lang="ru-RU" b="1" dirty="0" err="1" smtClean="0"/>
              <a:t>віком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велике</a:t>
            </a:r>
            <a:r>
              <a:rPr lang="ru-RU" b="1" dirty="0" smtClean="0"/>
              <a:t> </a:t>
            </a:r>
            <a:r>
              <a:rPr lang="ru-RU" b="1" dirty="0" err="1" smtClean="0"/>
              <a:t>значення</a:t>
            </a:r>
            <a:r>
              <a:rPr lang="ru-RU" b="1" dirty="0" smtClean="0"/>
              <a:t>, тому </a:t>
            </a:r>
            <a:r>
              <a:rPr lang="ru-RU" b="1" dirty="0" err="1" smtClean="0"/>
              <a:t>що</a:t>
            </a:r>
            <a:r>
              <a:rPr lang="ru-RU" b="1" dirty="0" smtClean="0"/>
              <a:t> темп росту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дозрівання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відрізняються</a:t>
            </a:r>
            <a:r>
              <a:rPr lang="ru-RU" b="1" dirty="0" smtClean="0"/>
              <a:t> у </a:t>
            </a:r>
            <a:r>
              <a:rPr lang="ru-RU" b="1" dirty="0" err="1" smtClean="0"/>
              <a:t>окремих</a:t>
            </a:r>
            <a:r>
              <a:rPr lang="ru-RU" b="1" dirty="0" smtClean="0"/>
              <a:t> </a:t>
            </a:r>
            <a:r>
              <a:rPr lang="ru-RU" b="1" dirty="0" err="1" smtClean="0"/>
              <a:t>осіб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внаслідок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виникають</a:t>
            </a:r>
            <a:r>
              <a:rPr lang="ru-RU" b="1" dirty="0" smtClean="0"/>
              <a:t> </a:t>
            </a:r>
            <a:r>
              <a:rPr lang="ru-RU" b="1" dirty="0" err="1" smtClean="0"/>
              <a:t>відмінності</a:t>
            </a:r>
            <a:r>
              <a:rPr lang="ru-RU" b="1" dirty="0" smtClean="0"/>
              <a:t> в </a:t>
            </a:r>
            <a:r>
              <a:rPr lang="ru-RU" b="1" dirty="0" err="1" smtClean="0"/>
              <a:t>групах</a:t>
            </a:r>
            <a:r>
              <a:rPr lang="ru-RU" b="1" dirty="0" smtClean="0"/>
              <a:t> людей одного календарного </a:t>
            </a:r>
            <a:r>
              <a:rPr lang="ru-RU" b="1" dirty="0" err="1" smtClean="0"/>
              <a:t>віку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свідчить</a:t>
            </a:r>
            <a:r>
              <a:rPr lang="ru-RU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погляду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, про </a:t>
            </a:r>
            <a:r>
              <a:rPr lang="ru-RU" b="1" dirty="0" err="1" smtClean="0"/>
              <a:t>різну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біологічну</a:t>
            </a:r>
            <a:r>
              <a:rPr lang="ru-RU" b="1" dirty="0" smtClean="0"/>
              <a:t> </a:t>
            </a:r>
            <a:r>
              <a:rPr lang="ru-RU" b="1" dirty="0" err="1" smtClean="0"/>
              <a:t>зрілість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організмів</a:t>
            </a:r>
            <a:r>
              <a:rPr lang="ru-RU" b="1" dirty="0" smtClean="0"/>
              <a:t>. 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IV. </a:t>
            </a:r>
            <a:r>
              <a:rPr lang="ru-RU" b="1" dirty="0" err="1" smtClean="0">
                <a:solidFill>
                  <a:srgbClr val="FF0000"/>
                </a:solidFill>
              </a:rPr>
              <a:t>Функціональні</a:t>
            </a:r>
            <a:r>
              <a:rPr lang="ru-RU" b="1" dirty="0" smtClean="0">
                <a:solidFill>
                  <a:srgbClr val="FF0000"/>
                </a:solidFill>
              </a:rPr>
              <a:t> тести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показники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фізичної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підготовленості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показників</a:t>
            </a:r>
            <a:r>
              <a:rPr lang="ru-RU" b="1" dirty="0" smtClean="0"/>
              <a:t>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повинне</a:t>
            </a:r>
            <a:r>
              <a:rPr lang="ru-RU" b="1" dirty="0" smtClean="0"/>
              <a:t> </a:t>
            </a:r>
            <a:r>
              <a:rPr lang="ru-RU" b="1" dirty="0" err="1" smtClean="0"/>
              <a:t>дати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інформацію</a:t>
            </a:r>
            <a:r>
              <a:rPr lang="ru-RU" b="1" dirty="0" smtClean="0"/>
              <a:t> про </a:t>
            </a:r>
            <a:r>
              <a:rPr lang="ru-RU" b="1" dirty="0" err="1" smtClean="0"/>
              <a:t>ступінь</a:t>
            </a:r>
            <a:r>
              <a:rPr lang="ru-RU" b="1" dirty="0" smtClean="0"/>
              <a:t> </a:t>
            </a:r>
            <a:r>
              <a:rPr lang="ru-RU" b="1" dirty="0" err="1" smtClean="0"/>
              <a:t>пристосування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до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, </a:t>
            </a:r>
            <a:r>
              <a:rPr lang="ru-RU" b="1" dirty="0" err="1" smtClean="0"/>
              <a:t>оскільки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стану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фізіологічних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механізмів</a:t>
            </a:r>
            <a:r>
              <a:rPr lang="ru-RU" b="1" dirty="0" smtClean="0"/>
              <a:t> </a:t>
            </a:r>
            <a:r>
              <a:rPr lang="ru-RU" b="1" dirty="0" err="1" smtClean="0"/>
              <a:t>залежить</a:t>
            </a:r>
            <a:r>
              <a:rPr lang="ru-RU" b="1" dirty="0" smtClean="0"/>
              <a:t> </a:t>
            </a:r>
            <a:r>
              <a:rPr lang="ru-RU" b="1" dirty="0" err="1" smtClean="0"/>
              <a:t>більшою</a:t>
            </a:r>
            <a:r>
              <a:rPr lang="ru-RU" b="1" dirty="0" smtClean="0"/>
              <a:t> </a:t>
            </a:r>
            <a:r>
              <a:rPr lang="ru-RU" b="1" dirty="0" err="1" smtClean="0"/>
              <a:t>мірою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результативність</a:t>
            </a:r>
            <a:r>
              <a:rPr lang="ru-RU" b="1" dirty="0" smtClean="0"/>
              <a:t> </a:t>
            </a:r>
            <a:r>
              <a:rPr lang="ru-RU" b="1" dirty="0" err="1" smtClean="0"/>
              <a:t>адаптаційних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·Ð´Ð¾ÑÐ¾Ð²'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84" y="142852"/>
            <a:ext cx="8453454" cy="6334601"/>
          </a:xfrm>
          <a:prstGeom prst="rect">
            <a:avLst/>
          </a:prstGeom>
          <a:noFill/>
        </p:spPr>
      </p:pic>
      <p:pic>
        <p:nvPicPr>
          <p:cNvPr id="3" name="Picture 4" descr="ÐÐ°ÑÑÐ¸Ð½ÐºÐ¸ Ð¿Ð¾ Ð·Ð°Ð¿ÑÐ¾ÑÑ Ð·Ð´Ð¾ÑÐ¾Ð²'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658" y="4464829"/>
            <a:ext cx="4786342" cy="2393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ÐÐ°ÑÑÐ¸Ð½ÐºÐ¸ Ð¿Ð¾ Ð·Ð°Ð¿ÑÐ¾ÑÑ Ð·Ð´Ð¾ÑÐ¾Ð²'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30" y="0"/>
            <a:ext cx="9311578" cy="6691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8150" y="285728"/>
            <a:ext cx="11144328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Здоровий </a:t>
            </a:r>
            <a:r>
              <a:rPr lang="ru-RU" b="1" i="1" dirty="0" err="1" smtClean="0">
                <a:solidFill>
                  <a:srgbClr val="FF0000"/>
                </a:solidFill>
              </a:rPr>
              <a:t>спосіб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життя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−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поведінка</a:t>
            </a:r>
            <a:r>
              <a:rPr lang="ru-RU" b="1" dirty="0" smtClean="0"/>
              <a:t> (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відсутність</a:t>
            </a:r>
            <a:r>
              <a:rPr lang="ru-RU" b="1" dirty="0" smtClean="0"/>
              <a:t> </a:t>
            </a:r>
            <a:r>
              <a:rPr lang="ru-RU" b="1" dirty="0" err="1" smtClean="0"/>
              <a:t>такої</a:t>
            </a:r>
            <a:r>
              <a:rPr lang="ru-RU" b="1" dirty="0" smtClean="0"/>
              <a:t>), </a:t>
            </a:r>
            <a:r>
              <a:rPr lang="ru-RU" b="1" dirty="0" err="1" smtClean="0"/>
              <a:t>вчинки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посередньо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безпосередньо</a:t>
            </a:r>
            <a:r>
              <a:rPr lang="ru-RU" b="1" dirty="0" smtClean="0"/>
              <a:t> </a:t>
            </a:r>
            <a:r>
              <a:rPr lang="ru-RU" b="1" dirty="0" err="1" smtClean="0"/>
              <a:t>впливають</a:t>
            </a:r>
            <a:r>
              <a:rPr lang="ru-RU" b="1" dirty="0" smtClean="0"/>
              <a:t> на стан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самопочуття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. </a:t>
            </a:r>
            <a:r>
              <a:rPr lang="ru-RU" b="1" dirty="0" err="1" smtClean="0"/>
              <a:t>Серед</a:t>
            </a:r>
            <a:r>
              <a:rPr lang="ru-RU" b="1" dirty="0" smtClean="0"/>
              <a:t> них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виділити</a:t>
            </a:r>
            <a:r>
              <a:rPr lang="ru-RU" b="1" dirty="0" smtClean="0"/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 err="1" smtClean="0"/>
              <a:t>дотримання</a:t>
            </a:r>
            <a:r>
              <a:rPr lang="ru-RU" b="1" dirty="0" smtClean="0"/>
              <a:t> здорового способу </a:t>
            </a:r>
            <a:r>
              <a:rPr lang="ru-RU" b="1" dirty="0" err="1" smtClean="0"/>
              <a:t>життя</a:t>
            </a:r>
            <a:r>
              <a:rPr lang="ru-RU" b="1" dirty="0" smtClean="0"/>
              <a:t> (</a:t>
            </a:r>
            <a:r>
              <a:rPr lang="ru-RU" b="1" dirty="0" err="1" smtClean="0"/>
              <a:t>позитивне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сприяє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здоров’ю</a:t>
            </a:r>
            <a:r>
              <a:rPr lang="ru-RU" b="1" dirty="0" smtClean="0"/>
              <a:t>);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 err="1" smtClean="0"/>
              <a:t>рухова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 та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у </a:t>
            </a:r>
            <a:r>
              <a:rPr lang="ru-RU" b="1" dirty="0" err="1" smtClean="0"/>
              <a:t>вільний</a:t>
            </a:r>
            <a:r>
              <a:rPr lang="ru-RU" b="1" dirty="0" smtClean="0"/>
              <a:t> час;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 err="1" smtClean="0"/>
              <a:t>харчування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- чистота </a:t>
            </a:r>
            <a:r>
              <a:rPr lang="ru-RU" b="1" dirty="0" err="1" smtClean="0"/>
              <a:t>тіла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 err="1" smtClean="0"/>
              <a:t>безпека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 err="1" smtClean="0"/>
              <a:t>уміння</a:t>
            </a:r>
            <a:r>
              <a:rPr lang="ru-RU" b="1" dirty="0" smtClean="0"/>
              <a:t> </a:t>
            </a:r>
            <a:r>
              <a:rPr lang="ru-RU" b="1" dirty="0" err="1" smtClean="0"/>
              <a:t>подолати</a:t>
            </a:r>
            <a:r>
              <a:rPr lang="ru-RU" b="1" dirty="0" smtClean="0"/>
              <a:t> </a:t>
            </a:r>
            <a:r>
              <a:rPr lang="ru-RU" b="1" dirty="0" err="1" smtClean="0"/>
              <a:t>стрес</a:t>
            </a:r>
            <a:r>
              <a:rPr lang="ru-RU" b="1" dirty="0" smtClean="0"/>
              <a:t>, </a:t>
            </a:r>
            <a:r>
              <a:rPr lang="ru-RU" b="1" dirty="0" err="1" smtClean="0"/>
              <a:t>тощо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err="1" smtClean="0"/>
              <a:t>Ведення</a:t>
            </a:r>
            <a:r>
              <a:rPr lang="ru-RU" b="1" dirty="0" smtClean="0"/>
              <a:t> нездорового способу </a:t>
            </a:r>
            <a:r>
              <a:rPr lang="ru-RU" b="1" dirty="0" err="1" smtClean="0"/>
              <a:t>життя</a:t>
            </a:r>
            <a:r>
              <a:rPr lang="ru-RU" b="1" dirty="0" smtClean="0"/>
              <a:t> (</a:t>
            </a:r>
            <a:r>
              <a:rPr lang="ru-RU" b="1" dirty="0" err="1" smtClean="0"/>
              <a:t>поведінка</a:t>
            </a:r>
            <a:r>
              <a:rPr lang="ru-RU" b="1" dirty="0" smtClean="0"/>
              <a:t> </a:t>
            </a:r>
            <a:r>
              <a:rPr lang="ru-RU" b="1" dirty="0" err="1" smtClean="0"/>
              <a:t>шкідлива</a:t>
            </a:r>
            <a:r>
              <a:rPr lang="ru-RU" b="1" dirty="0" smtClean="0"/>
              <a:t> для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, негативна): </a:t>
            </a:r>
          </a:p>
          <a:p>
            <a:pPr algn="just">
              <a:buFontTx/>
              <a:buChar char="-"/>
            </a:pPr>
            <a:r>
              <a:rPr lang="ru-RU" b="1" dirty="0" err="1" smtClean="0"/>
              <a:t>куріння</a:t>
            </a:r>
            <a:r>
              <a:rPr lang="ru-RU" b="1" dirty="0" smtClean="0"/>
              <a:t> тютюну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зловживання</a:t>
            </a:r>
            <a:r>
              <a:rPr lang="ru-RU" b="1" dirty="0" smtClean="0"/>
              <a:t> алкоголем та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засобами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викликають</a:t>
            </a:r>
            <a:r>
              <a:rPr lang="ru-RU" b="1" dirty="0" smtClean="0"/>
              <a:t> </a:t>
            </a:r>
            <a:r>
              <a:rPr lang="ru-RU" b="1" dirty="0" err="1" smtClean="0"/>
              <a:t>залежність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Чинники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впливають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становлення</a:t>
            </a:r>
            <a:r>
              <a:rPr lang="ru-RU" b="1" dirty="0" smtClean="0">
                <a:solidFill>
                  <a:srgbClr val="FF0000"/>
                </a:solidFill>
              </a:rPr>
              <a:t> стилю </a:t>
            </a:r>
            <a:r>
              <a:rPr lang="ru-RU" b="1" dirty="0" err="1" smtClean="0">
                <a:solidFill>
                  <a:srgbClr val="FF0000"/>
                </a:solidFill>
              </a:rPr>
              <a:t>життя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ведення</a:t>
            </a:r>
            <a:r>
              <a:rPr lang="ru-RU" b="1" dirty="0" smtClean="0">
                <a:solidFill>
                  <a:srgbClr val="FF0000"/>
                </a:solidFill>
              </a:rPr>
              <a:t> здорового способу </a:t>
            </a:r>
            <a:r>
              <a:rPr lang="ru-RU" b="1" dirty="0" err="1" smtClean="0">
                <a:solidFill>
                  <a:srgbClr val="FF0000"/>
                </a:solidFill>
              </a:rPr>
              <a:t>життя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можна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розділити</a:t>
            </a:r>
            <a:r>
              <a:rPr lang="ru-RU" b="1" dirty="0" smtClean="0">
                <a:solidFill>
                  <a:srgbClr val="FF0000"/>
                </a:solidFill>
              </a:rPr>
              <a:t> на: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1. </a:t>
            </a:r>
            <a:r>
              <a:rPr lang="ru-RU" b="1" dirty="0" err="1" smtClean="0"/>
              <a:t>Чинники</a:t>
            </a:r>
            <a:r>
              <a:rPr lang="ru-RU" b="1" dirty="0" smtClean="0"/>
              <a:t>, </a:t>
            </a:r>
            <a:r>
              <a:rPr lang="ru-RU" b="1" dirty="0" err="1" smtClean="0"/>
              <a:t>пов’язані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фізичним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середовищем</a:t>
            </a:r>
            <a:r>
              <a:rPr lang="ru-RU" b="1" dirty="0" smtClean="0"/>
              <a:t>, в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живуть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працюють</a:t>
            </a:r>
            <a:r>
              <a:rPr lang="ru-RU" b="1" dirty="0" smtClean="0"/>
              <a:t> люди (</a:t>
            </a:r>
            <a:r>
              <a:rPr lang="ru-RU" b="1" dirty="0" err="1" smtClean="0"/>
              <a:t>наприклад</a:t>
            </a:r>
            <a:r>
              <a:rPr lang="ru-RU" b="1" dirty="0" smtClean="0"/>
              <a:t>, </a:t>
            </a:r>
            <a:r>
              <a:rPr lang="ru-RU" b="1" dirty="0" err="1" smtClean="0"/>
              <a:t>екологічне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середовище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продукти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забруднення</a:t>
            </a:r>
            <a:r>
              <a:rPr lang="ru-RU" b="1" dirty="0" smtClean="0"/>
              <a:t>, </a:t>
            </a:r>
            <a:r>
              <a:rPr lang="ru-RU" b="1" dirty="0" err="1" smtClean="0"/>
              <a:t>ступінь</a:t>
            </a:r>
            <a:r>
              <a:rPr lang="ru-RU" b="1" dirty="0" smtClean="0"/>
              <a:t> </a:t>
            </a:r>
            <a:r>
              <a:rPr lang="ru-RU" b="1" dirty="0" err="1" smtClean="0"/>
              <a:t>індустріалізації</a:t>
            </a:r>
            <a:r>
              <a:rPr lang="ru-RU" b="1" dirty="0" smtClean="0"/>
              <a:t>, </a:t>
            </a:r>
            <a:r>
              <a:rPr lang="ru-RU" b="1" dirty="0" err="1" smtClean="0"/>
              <a:t>доступність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ціна</a:t>
            </a:r>
            <a:r>
              <a:rPr lang="ru-RU" b="1" dirty="0" smtClean="0"/>
              <a:t> </a:t>
            </a:r>
            <a:r>
              <a:rPr lang="ru-RU" b="1" dirty="0" err="1" smtClean="0"/>
              <a:t>продуктів</a:t>
            </a:r>
            <a:r>
              <a:rPr lang="ru-RU" b="1" dirty="0" smtClean="0"/>
              <a:t> </a:t>
            </a:r>
            <a:r>
              <a:rPr lang="ru-RU" b="1" dirty="0" err="1" smtClean="0"/>
              <a:t>харчування</a:t>
            </a:r>
            <a:r>
              <a:rPr lang="ru-RU" b="1" dirty="0" smtClean="0"/>
              <a:t>, </a:t>
            </a:r>
            <a:r>
              <a:rPr lang="ru-RU" b="1" dirty="0" err="1" smtClean="0"/>
              <a:t>охорона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таке</a:t>
            </a:r>
            <a:r>
              <a:rPr lang="ru-RU" b="1" dirty="0" smtClean="0"/>
              <a:t> </a:t>
            </a:r>
            <a:r>
              <a:rPr lang="ru-RU" b="1" dirty="0" err="1" smtClean="0"/>
              <a:t>інше</a:t>
            </a:r>
            <a:r>
              <a:rPr lang="ru-RU" b="1" dirty="0" smtClean="0"/>
              <a:t>).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2. </a:t>
            </a:r>
            <a:r>
              <a:rPr lang="ru-RU" b="1" dirty="0" err="1" smtClean="0"/>
              <a:t>Чинники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, </a:t>
            </a:r>
            <a:r>
              <a:rPr lang="ru-RU" b="1" dirty="0" err="1" smtClean="0"/>
              <a:t>серед</a:t>
            </a:r>
            <a:r>
              <a:rPr lang="ru-RU" b="1" dirty="0" smtClean="0"/>
              <a:t> них (</a:t>
            </a:r>
            <a:r>
              <a:rPr lang="ru-RU" b="1" dirty="0" err="1" smtClean="0"/>
              <a:t>місце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 в </a:t>
            </a:r>
            <a:r>
              <a:rPr lang="ru-RU" b="1" dirty="0" err="1" smtClean="0"/>
              <a:t>ієрархії</a:t>
            </a:r>
            <a:r>
              <a:rPr lang="ru-RU" b="1" dirty="0" smtClean="0"/>
              <a:t> </a:t>
            </a:r>
            <a:r>
              <a:rPr lang="ru-RU" b="1" dirty="0" err="1" smtClean="0"/>
              <a:t>цінностей</a:t>
            </a:r>
            <a:r>
              <a:rPr lang="ru-RU" b="1" dirty="0" smtClean="0"/>
              <a:t>, </a:t>
            </a:r>
            <a:r>
              <a:rPr lang="ru-RU" b="1" dirty="0" err="1" smtClean="0"/>
              <a:t>відчуття</a:t>
            </a:r>
            <a:r>
              <a:rPr lang="ru-RU" b="1" dirty="0" smtClean="0"/>
              <a:t> </a:t>
            </a:r>
            <a:r>
              <a:rPr lang="ru-RU" b="1" dirty="0" err="1" smtClean="0"/>
              <a:t>ризику</a:t>
            </a:r>
            <a:r>
              <a:rPr lang="ru-RU" b="1" dirty="0" smtClean="0"/>
              <a:t>, </a:t>
            </a:r>
            <a:r>
              <a:rPr lang="ru-RU" b="1" dirty="0" err="1" smtClean="0"/>
              <a:t>доступність</a:t>
            </a:r>
            <a:r>
              <a:rPr lang="ru-RU" b="1" dirty="0" smtClean="0"/>
              <a:t>, </a:t>
            </a:r>
            <a:r>
              <a:rPr lang="ru-RU" b="1" dirty="0" err="1" smtClean="0"/>
              <a:t>правдивість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).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3. </a:t>
            </a:r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 err="1" smtClean="0"/>
              <a:t>груп</a:t>
            </a:r>
            <a:r>
              <a:rPr lang="ru-RU" b="1" dirty="0" smtClean="0"/>
              <a:t> людей, </a:t>
            </a:r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 </a:t>
            </a:r>
            <a:r>
              <a:rPr lang="ru-RU" b="1" dirty="0" err="1" smtClean="0"/>
              <a:t>дитини</a:t>
            </a:r>
            <a:r>
              <a:rPr lang="ru-RU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err="1" smtClean="0"/>
              <a:t>Найбільший</a:t>
            </a:r>
            <a:r>
              <a:rPr lang="ru-RU" b="1" dirty="0" smtClean="0"/>
              <a:t> </a:t>
            </a:r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 err="1" smtClean="0"/>
              <a:t>робить</a:t>
            </a:r>
            <a:r>
              <a:rPr lang="ru-RU" b="1" dirty="0" smtClean="0"/>
              <a:t> </a:t>
            </a:r>
            <a:r>
              <a:rPr lang="ru-RU" b="1" dirty="0" err="1" smtClean="0"/>
              <a:t>сім’я</a:t>
            </a:r>
            <a:r>
              <a:rPr lang="ru-RU" b="1" dirty="0" smtClean="0"/>
              <a:t>, а </a:t>
            </a:r>
            <a:r>
              <a:rPr lang="ru-RU" b="1" dirty="0" err="1" smtClean="0"/>
              <a:t>потім</a:t>
            </a:r>
            <a:r>
              <a:rPr lang="ru-RU" b="1" dirty="0" smtClean="0"/>
              <a:t> ровесники.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4. </a:t>
            </a:r>
            <a:r>
              <a:rPr lang="ru-RU" b="1" dirty="0" err="1" smtClean="0"/>
              <a:t>Особистісні</a:t>
            </a:r>
            <a:r>
              <a:rPr lang="ru-RU" b="1" dirty="0" smtClean="0"/>
              <a:t> </a:t>
            </a:r>
            <a:r>
              <a:rPr lang="ru-RU" b="1" dirty="0" err="1" smtClean="0"/>
              <a:t>чинники</a:t>
            </a:r>
            <a:r>
              <a:rPr lang="ru-RU" b="1" dirty="0" smtClean="0"/>
              <a:t>, особливо </a:t>
            </a:r>
            <a:r>
              <a:rPr lang="ru-RU" b="1" dirty="0" err="1" smtClean="0"/>
              <a:t>переконання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стосуються</a:t>
            </a:r>
            <a:r>
              <a:rPr lang="ru-RU" b="1" dirty="0" smtClean="0"/>
              <a:t> </a:t>
            </a:r>
            <a:r>
              <a:rPr lang="ru-RU" b="1" dirty="0" err="1" smtClean="0"/>
              <a:t>питань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, </a:t>
            </a:r>
            <a:r>
              <a:rPr lang="ru-RU" b="1" dirty="0" err="1" smtClean="0"/>
              <a:t>його</a:t>
            </a:r>
            <a:r>
              <a:rPr lang="ru-RU" b="1" dirty="0" smtClean="0"/>
              <a:t> контролю, потреби </a:t>
            </a:r>
            <a:r>
              <a:rPr lang="ru-RU" b="1" dirty="0" err="1" smtClean="0"/>
              <a:t>профілактичних</a:t>
            </a:r>
            <a:r>
              <a:rPr lang="ru-RU" b="1" dirty="0" smtClean="0"/>
              <a:t> </a:t>
            </a:r>
            <a:r>
              <a:rPr lang="ru-RU" b="1" dirty="0" err="1" smtClean="0"/>
              <a:t>заходів</a:t>
            </a:r>
            <a:r>
              <a:rPr lang="ru-RU" b="1" dirty="0" smtClean="0"/>
              <a:t>, </a:t>
            </a:r>
            <a:r>
              <a:rPr lang="ru-RU" b="1" dirty="0" err="1" smtClean="0"/>
              <a:t>власна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, </a:t>
            </a:r>
            <a:r>
              <a:rPr lang="ru-RU" b="1" dirty="0" err="1" smtClean="0"/>
              <a:t>витримка</a:t>
            </a:r>
            <a:r>
              <a:rPr lang="ru-RU" b="1" dirty="0" smtClean="0"/>
              <a:t> у </a:t>
            </a:r>
            <a:r>
              <a:rPr lang="ru-RU" b="1" dirty="0" err="1" smtClean="0"/>
              <a:t>важких</a:t>
            </a:r>
            <a:r>
              <a:rPr lang="ru-RU" b="1" dirty="0" smtClean="0"/>
              <a:t> </a:t>
            </a:r>
            <a:r>
              <a:rPr lang="ru-RU" b="1" dirty="0" err="1" smtClean="0"/>
              <a:t>ситуаціях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здатність</a:t>
            </a:r>
            <a:r>
              <a:rPr lang="ru-RU" b="1" dirty="0" smtClean="0"/>
              <a:t> </a:t>
            </a:r>
            <a:r>
              <a:rPr lang="ru-RU" b="1" dirty="0" err="1" smtClean="0"/>
              <a:t>долати</a:t>
            </a:r>
            <a:r>
              <a:rPr lang="ru-RU" b="1" dirty="0" smtClean="0"/>
              <a:t> </a:t>
            </a:r>
            <a:r>
              <a:rPr lang="ru-RU" b="1" dirty="0" err="1" smtClean="0"/>
              <a:t>стрес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знаходити</a:t>
            </a:r>
            <a:r>
              <a:rPr lang="ru-RU" b="1" dirty="0" smtClean="0"/>
              <a:t> </a:t>
            </a:r>
            <a:r>
              <a:rPr lang="ru-RU" b="1" dirty="0" err="1" smtClean="0"/>
              <a:t>вихід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важких</a:t>
            </a:r>
            <a:r>
              <a:rPr lang="ru-RU" b="1" dirty="0" smtClean="0"/>
              <a:t> </a:t>
            </a:r>
            <a:r>
              <a:rPr lang="ru-RU" b="1" dirty="0" err="1" smtClean="0"/>
              <a:t>ситуацій</a:t>
            </a:r>
            <a:r>
              <a:rPr lang="ru-RU" b="1" dirty="0" smtClean="0"/>
              <a:t>. </a:t>
            </a:r>
          </a:p>
          <a:p>
            <a:pPr algn="just"/>
            <a:endParaRPr lang="ru-RU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ÐÐ°ÑÑÐ¸Ð½ÐºÐ¸ Ð¿Ð¾ Ð·Ð°Ð¿ÑÐ¾ÑÑ ÑÐ°ÑÑÐ¾Ð½Ð°Ð»ÑÐ½Ðµ ÑÐ°ÑÑÑÐ²Ð°Ð½Ð½Ñ Ð´ÑÑÐµÐ¹ Ð¿ÑÐ´Ð»ÑÑÐºÑÐ² Ð´Ð¾ÑÐ¾ÑÐ»Ð¸Ñ ÑÑÐµÐ¼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0"/>
            <a:ext cx="1034838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2" descr="ÐÐ°ÑÑÐ¸Ð½ÐºÐ¸ Ð¿Ð¾ Ð·Ð°Ð¿ÑÐ¾ÑÑ ÑÐ°ÑÑÐ¾Ð½Ð°Ð»ÑÐ½Ðµ ÑÐ°ÑÑÑÐ²Ð°Ð½Ð½Ñ Ð´ÑÑÐµÐ¹ Ð¿ÑÐ´Ð»ÑÑÐºÑÐ² Ð´Ð¾ÑÐ¾ÑÐ»Ð¸Ñ ÑÑÐµÐ¼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1" y="3832225"/>
            <a:ext cx="9429749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ÐÐ°ÑÑÐ¸Ð½ÐºÐ¸ Ð¿Ð¾ Ð·Ð°Ð¿ÑÐ¾ÑÑ ÑÐ°ÑÑÐ¾Ð½Ð°Ð»ÑÐ½Ðµ ÑÐ°ÑÑÑÐ²Ð°Ð½Ð½Ñ Ð´ÑÑÐµÐ¹ Ð¿ÑÐ´Ð»ÑÑÐºÑÐ² Ð´Ð¾ÑÐ¾ÑÐ»Ð¸Ñ ÑÑÐµÐ¼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357189"/>
            <a:ext cx="7874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2" descr="ÐÐ°ÑÑÐ¸Ð½ÐºÐ¸ Ð¿Ð¾ Ð·Ð°Ð¿ÑÐ¾ÑÑ ÑÐ°ÑÑÐ¾Ð½Ð°Ð»ÑÐ½Ðµ ÑÐ°ÑÑÑÐ²Ð°Ð½Ð½Ñ Ð´ÑÑÐµÐ¹ Ð¿ÑÐ´Ð»ÑÑÐºÑÐ² Ð´Ð¾ÑÐ¾ÑÐ»Ð¸Ñ ÑÑÐµÐ¼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429125"/>
            <a:ext cx="787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ÐÑÐ¾Ð»Ð¾Ð³ÑÑÐ½Ñ ÑÐµÑÐ¾Ð²Ð¸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7519" y="1"/>
            <a:ext cx="8902938" cy="674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ÐÑÐ½ÐµÑÐ°Ð»ÑÐ½Ñ ÑÐµÑÐ¾Ð²Ð¸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2" y="0"/>
            <a:ext cx="94530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ÐÐ°ÑÑÐ¸Ð½ÐºÐ¸ Ð¿Ð¾ Ð·Ð°Ð¿ÑÐ¾ÑÑ ÑÐ°ÑÑÐ¾Ð½Ð°Ð»ÑÐ½Ðµ ÑÐ°ÑÑÑÐ²Ð°Ð½Ð½Ñ Ð´ÑÑÐµÐ¹ Ð¿ÑÐ´Ð»ÑÑÐºÑÐ² Ð´Ð¾ÑÐ¾ÑÐ»Ð¸Ñ ÑÑÐµÐ¼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814"/>
            <a:ext cx="11834284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 l="22694" t="22778" r="24048" b="9179"/>
          <a:stretch>
            <a:fillRect/>
          </a:stretch>
        </p:blipFill>
        <p:spPr bwMode="auto">
          <a:xfrm>
            <a:off x="1809720" y="214290"/>
            <a:ext cx="895088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666712" y="214290"/>
            <a:ext cx="11287204" cy="861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1. </a:t>
            </a:r>
            <a:r>
              <a:rPr lang="ru-RU" sz="28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Активне</a:t>
            </a: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дозвілля</a:t>
            </a: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. Характеристика </a:t>
            </a:r>
            <a:r>
              <a:rPr lang="ru-RU" sz="28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сфери</a:t>
            </a: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рекреації</a:t>
            </a: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28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фізичній</a:t>
            </a:r>
            <a:r>
              <a:rPr lang="ru-RU" sz="28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культурі</a:t>
            </a:r>
            <a:endParaRPr lang="ru-RU" sz="28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150" y="1357298"/>
            <a:ext cx="10644262" cy="4370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З часу </a:t>
            </a:r>
            <a:r>
              <a:rPr lang="ru-RU" sz="2000" b="1" dirty="0" err="1" smtClean="0"/>
              <a:t>незалежності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нашої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держави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сфері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спорту </a:t>
            </a:r>
            <a:r>
              <a:rPr lang="ru-RU" sz="2000" b="1" dirty="0" err="1" smtClean="0"/>
              <a:t>склалася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принципово</a:t>
            </a:r>
            <a:r>
              <a:rPr lang="ru-RU" sz="2000" b="1" dirty="0" smtClean="0"/>
              <a:t> нова </a:t>
            </a:r>
            <a:r>
              <a:rPr lang="ru-RU" sz="2000" b="1" dirty="0" err="1" smtClean="0"/>
              <a:t>ситуація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Критичний</a:t>
            </a:r>
            <a:r>
              <a:rPr lang="ru-RU" sz="2000" b="1" dirty="0" smtClean="0"/>
              <a:t> стан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населення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пов’язаний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несприятливими</a:t>
            </a:r>
            <a:r>
              <a:rPr lang="ru-RU" sz="2000" b="1" dirty="0" smtClean="0"/>
              <a:t> факторами, </a:t>
            </a:r>
            <a:r>
              <a:rPr lang="ru-RU" sz="2000" b="1" dirty="0" err="1" smtClean="0"/>
              <a:t>низьким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рівнем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рухової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активності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населення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потребує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невідкладних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заходів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подолати</a:t>
            </a:r>
            <a:r>
              <a:rPr lang="ru-RU" sz="2000" b="1" dirty="0" smtClean="0"/>
              <a:t> кризу у </a:t>
            </a:r>
            <a:r>
              <a:rPr lang="ru-RU" sz="2000" b="1" dirty="0" err="1" smtClean="0"/>
              <a:t>фізичному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населення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i="1" dirty="0" err="1" smtClean="0">
                <a:solidFill>
                  <a:srgbClr val="FF0000"/>
                </a:solidFill>
              </a:rPr>
              <a:t>Фізична</a:t>
            </a:r>
            <a:r>
              <a:rPr lang="ru-RU" sz="2000" b="1" i="1" dirty="0" smtClean="0">
                <a:solidFill>
                  <a:srgbClr val="FF0000"/>
                </a:solidFill>
              </a:rPr>
              <a:t> культура </a:t>
            </a:r>
            <a:r>
              <a:rPr lang="ru-RU" sz="2000" b="1" dirty="0" smtClean="0"/>
              <a:t>як складне </a:t>
            </a:r>
            <a:r>
              <a:rPr lang="ru-RU" sz="2000" b="1" dirty="0" err="1" smtClean="0"/>
              <a:t>явище</a:t>
            </a:r>
            <a:r>
              <a:rPr lang="ru-RU" sz="2000" b="1" dirty="0" smtClean="0"/>
              <a:t>, яке </a:t>
            </a:r>
            <a:r>
              <a:rPr lang="ru-RU" sz="2000" b="1" dirty="0" err="1" smtClean="0"/>
              <a:t>спрямовано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реалізацію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соціальних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оздоровчих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виховних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освітніх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інших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диференціюється</a:t>
            </a:r>
            <a:r>
              <a:rPr lang="ru-RU" sz="2000" b="1" dirty="0" smtClean="0"/>
              <a:t> за такими </a:t>
            </a:r>
            <a:r>
              <a:rPr lang="ru-RU" sz="2000" b="1" dirty="0" err="1" smtClean="0"/>
              <a:t>специфічними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напрямками</a:t>
            </a:r>
            <a:r>
              <a:rPr lang="ru-RU" sz="2000" b="1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1. Спорт (</a:t>
            </a:r>
            <a:r>
              <a:rPr lang="ru-RU" sz="2000" b="1" dirty="0" err="1" smtClean="0"/>
              <a:t>вищих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досягнень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масовий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спорт</a:t>
            </a:r>
            <a:r>
              <a:rPr lang="ru-RU" sz="2000" b="1" dirty="0" smtClean="0"/>
              <a:t>).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2. </a:t>
            </a:r>
            <a:r>
              <a:rPr lang="ru-RU" sz="2000" b="1" dirty="0" err="1" smtClean="0"/>
              <a:t>Фізичне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виховання</a:t>
            </a:r>
            <a:r>
              <a:rPr lang="ru-RU" sz="2000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3. </a:t>
            </a:r>
            <a:r>
              <a:rPr lang="ru-RU" sz="2000" b="1" dirty="0" err="1" smtClean="0"/>
              <a:t>Фізична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рекреація</a:t>
            </a:r>
            <a:r>
              <a:rPr lang="ru-RU" sz="2000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4. </a:t>
            </a:r>
            <a:r>
              <a:rPr lang="ru-RU" sz="2000" b="1" dirty="0" err="1" smtClean="0"/>
              <a:t>Фізична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реабілітація</a:t>
            </a:r>
            <a:r>
              <a:rPr lang="ru-RU" sz="2000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/>
              <a:t>5. </a:t>
            </a:r>
            <a:r>
              <a:rPr lang="ru-RU" sz="2000" b="1" dirty="0" err="1" smtClean="0"/>
              <a:t>Кондиційне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тренування</a:t>
            </a:r>
            <a:r>
              <a:rPr lang="ru-RU" sz="2000" b="1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5274" y="214290"/>
            <a:ext cx="11072890" cy="61863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Спостереження</a:t>
            </a:r>
            <a:r>
              <a:rPr lang="ru-RU" b="1" i="1" dirty="0" smtClean="0">
                <a:solidFill>
                  <a:srgbClr val="FF0000"/>
                </a:solidFill>
              </a:rPr>
              <a:t> за 7000 </a:t>
            </a:r>
            <a:r>
              <a:rPr lang="ru-RU" b="1" i="1" dirty="0" err="1" smtClean="0">
                <a:solidFill>
                  <a:srgbClr val="FF0000"/>
                </a:solidFill>
              </a:rPr>
              <a:t>дорослих</a:t>
            </a:r>
            <a:r>
              <a:rPr lang="ru-RU" b="1" i="1" dirty="0" smtClean="0">
                <a:solidFill>
                  <a:srgbClr val="FF0000"/>
                </a:solidFill>
              </a:rPr>
              <a:t> людей </a:t>
            </a:r>
            <a:r>
              <a:rPr lang="ru-RU" b="1" i="1" dirty="0" err="1" smtClean="0">
                <a:solidFill>
                  <a:srgbClr val="FF0000"/>
                </a:solidFill>
              </a:rPr>
              <a:t>впродовж</a:t>
            </a:r>
            <a:r>
              <a:rPr lang="ru-RU" b="1" i="1" dirty="0" smtClean="0">
                <a:solidFill>
                  <a:srgbClr val="FF0000"/>
                </a:solidFill>
              </a:rPr>
              <a:t> 5,5 </a:t>
            </a:r>
            <a:r>
              <a:rPr lang="ru-RU" b="1" i="1" dirty="0" err="1" smtClean="0">
                <a:solidFill>
                  <a:srgbClr val="FF0000"/>
                </a:solidFill>
              </a:rPr>
              <a:t>років</a:t>
            </a:r>
            <a:r>
              <a:rPr lang="ru-RU" b="1" i="1" dirty="0" smtClean="0">
                <a:solidFill>
                  <a:srgbClr val="FF0000"/>
                </a:solidFill>
              </a:rPr>
              <a:t> показали, </a:t>
            </a:r>
            <a:r>
              <a:rPr lang="ru-RU" b="1" i="1" dirty="0" err="1" smtClean="0">
                <a:solidFill>
                  <a:srgbClr val="FF0000"/>
                </a:solidFill>
              </a:rPr>
              <a:t>що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тривалість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життя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стан </a:t>
            </a:r>
            <a:r>
              <a:rPr lang="ru-RU" b="1" i="1" dirty="0" err="1" smtClean="0">
                <a:solidFill>
                  <a:srgbClr val="FF0000"/>
                </a:solidFill>
              </a:rPr>
              <a:t>здоров’я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тісно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пов’язані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</a:t>
            </a:r>
            <a:r>
              <a:rPr lang="ru-RU" b="1" i="1" dirty="0" smtClean="0">
                <a:solidFill>
                  <a:srgbClr val="FF0000"/>
                </a:solidFill>
              </a:rPr>
              <a:t> такими </a:t>
            </a:r>
            <a:r>
              <a:rPr lang="ru-RU" b="1" i="1" dirty="0" err="1" smtClean="0">
                <a:solidFill>
                  <a:srgbClr val="FF0000"/>
                </a:solidFill>
              </a:rPr>
              <a:t>здоровими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звичками</a:t>
            </a:r>
            <a:r>
              <a:rPr lang="ru-RU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- </a:t>
            </a:r>
            <a:r>
              <a:rPr lang="ru-RU" b="1" dirty="0" err="1" smtClean="0"/>
              <a:t>регулярне</a:t>
            </a:r>
            <a:r>
              <a:rPr lang="ru-RU" b="1" dirty="0" smtClean="0"/>
              <a:t> </a:t>
            </a:r>
            <a:r>
              <a:rPr lang="ru-RU" b="1" dirty="0" err="1" smtClean="0"/>
              <a:t>триразове</a:t>
            </a:r>
            <a:r>
              <a:rPr lang="ru-RU" b="1" dirty="0" smtClean="0"/>
              <a:t> </a:t>
            </a:r>
            <a:r>
              <a:rPr lang="ru-RU" b="1" dirty="0" err="1" smtClean="0"/>
              <a:t>харчування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- </a:t>
            </a:r>
            <a:r>
              <a:rPr lang="ru-RU" b="1" dirty="0" err="1" smtClean="0"/>
              <a:t>щоденний</a:t>
            </a:r>
            <a:r>
              <a:rPr lang="ru-RU" b="1" dirty="0" smtClean="0"/>
              <a:t> </a:t>
            </a:r>
            <a:r>
              <a:rPr lang="ru-RU" b="1" dirty="0" err="1" smtClean="0"/>
              <a:t>сніданок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- регулярна </a:t>
            </a:r>
            <a:r>
              <a:rPr lang="ru-RU" b="1" dirty="0" err="1" smtClean="0"/>
              <a:t>рухова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інтенсивності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- </a:t>
            </a:r>
            <a:r>
              <a:rPr lang="ru-RU" b="1" dirty="0" err="1" smtClean="0"/>
              <a:t>повноцінний</a:t>
            </a:r>
            <a:r>
              <a:rPr lang="ru-RU" b="1" dirty="0" smtClean="0"/>
              <a:t> сон (7–8 годин);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- не </a:t>
            </a:r>
            <a:r>
              <a:rPr lang="ru-RU" b="1" dirty="0" err="1" smtClean="0"/>
              <a:t>вживання</a:t>
            </a:r>
            <a:r>
              <a:rPr lang="ru-RU" b="1" dirty="0" smtClean="0"/>
              <a:t> тютюну;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- </a:t>
            </a:r>
            <a:r>
              <a:rPr lang="ru-RU" b="1" dirty="0" err="1" smtClean="0"/>
              <a:t>підтримка</a:t>
            </a:r>
            <a:r>
              <a:rPr lang="ru-RU" b="1" dirty="0" smtClean="0"/>
              <a:t> </a:t>
            </a:r>
            <a:r>
              <a:rPr lang="ru-RU" b="1" dirty="0" err="1" smtClean="0"/>
              <a:t>оптимальної</a:t>
            </a:r>
            <a:r>
              <a:rPr lang="ru-RU" b="1" dirty="0" smtClean="0"/>
              <a:t> ваги;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- не </a:t>
            </a:r>
            <a:r>
              <a:rPr lang="ru-RU" b="1" dirty="0" err="1" smtClean="0"/>
              <a:t>вживання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обмежене</a:t>
            </a:r>
            <a:r>
              <a:rPr lang="ru-RU" b="1" dirty="0" smtClean="0"/>
              <a:t> </a:t>
            </a:r>
            <a:r>
              <a:rPr lang="ru-RU" b="1" dirty="0" err="1" smtClean="0"/>
              <a:t>вживання</a:t>
            </a:r>
            <a:r>
              <a:rPr lang="ru-RU" b="1" dirty="0" smtClean="0"/>
              <a:t> алкоголю;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- </a:t>
            </a:r>
            <a:r>
              <a:rPr lang="ru-RU" b="1" dirty="0" err="1" smtClean="0"/>
              <a:t>додаткове</a:t>
            </a:r>
            <a:r>
              <a:rPr lang="ru-RU" b="1" dirty="0" smtClean="0"/>
              <a:t> </a:t>
            </a:r>
            <a:r>
              <a:rPr lang="ru-RU" b="1" dirty="0" err="1" smtClean="0"/>
              <a:t>споживання</a:t>
            </a:r>
            <a:r>
              <a:rPr lang="ru-RU" b="1" dirty="0" smtClean="0"/>
              <a:t> </a:t>
            </a:r>
            <a:r>
              <a:rPr lang="ru-RU" b="1" dirty="0" err="1" smtClean="0"/>
              <a:t>вітамінів</a:t>
            </a:r>
            <a:r>
              <a:rPr lang="ru-RU" b="1" dirty="0" smtClean="0"/>
              <a:t> А, Е, З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бета-каротину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- </a:t>
            </a:r>
            <a:r>
              <a:rPr lang="ru-RU" b="1" dirty="0" err="1" smtClean="0"/>
              <a:t>зниження</a:t>
            </a:r>
            <a:r>
              <a:rPr lang="ru-RU" b="1" dirty="0" smtClean="0"/>
              <a:t> </a:t>
            </a:r>
            <a:r>
              <a:rPr lang="ru-RU" b="1" dirty="0" err="1" smtClean="0"/>
              <a:t>стресу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/>
              <a:t>- </a:t>
            </a:r>
            <a:r>
              <a:rPr lang="ru-RU" b="1" dirty="0" err="1" smtClean="0"/>
              <a:t>залучення</a:t>
            </a:r>
            <a:r>
              <a:rPr lang="ru-RU" b="1" dirty="0" smtClean="0"/>
              <a:t> до </a:t>
            </a:r>
            <a:r>
              <a:rPr lang="ru-RU" b="1" dirty="0" err="1" smtClean="0"/>
              <a:t>суспільної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Якщо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людина</a:t>
            </a:r>
            <a:r>
              <a:rPr lang="ru-RU" b="1" dirty="0" smtClean="0">
                <a:solidFill>
                  <a:srgbClr val="7030A0"/>
                </a:solidFill>
              </a:rPr>
              <a:t> у </a:t>
            </a:r>
            <a:r>
              <a:rPr lang="ru-RU" b="1" dirty="0" err="1" smtClean="0">
                <a:solidFill>
                  <a:srgbClr val="7030A0"/>
                </a:solidFill>
              </a:rPr>
              <a:t>віці</a:t>
            </a:r>
            <a:r>
              <a:rPr lang="ru-RU" b="1" dirty="0" smtClean="0">
                <a:solidFill>
                  <a:srgbClr val="7030A0"/>
                </a:solidFill>
              </a:rPr>
              <a:t> 45 </a:t>
            </a:r>
            <a:r>
              <a:rPr lang="ru-RU" b="1" dirty="0" err="1" smtClean="0">
                <a:solidFill>
                  <a:srgbClr val="7030A0"/>
                </a:solidFill>
              </a:rPr>
              <a:t>років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має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від</a:t>
            </a:r>
            <a:r>
              <a:rPr lang="ru-RU" b="1" dirty="0" smtClean="0">
                <a:solidFill>
                  <a:srgbClr val="7030A0"/>
                </a:solidFill>
              </a:rPr>
              <a:t> 0 до 3 </a:t>
            </a:r>
            <a:r>
              <a:rPr lang="ru-RU" b="1" dirty="0" err="1" smtClean="0">
                <a:solidFill>
                  <a:srgbClr val="7030A0"/>
                </a:solidFill>
              </a:rPr>
              <a:t>з</a:t>
            </a:r>
            <a:r>
              <a:rPr lang="ru-RU" b="1" dirty="0" smtClean="0">
                <a:solidFill>
                  <a:srgbClr val="7030A0"/>
                </a:solidFill>
              </a:rPr>
              <a:t> перших 7 </a:t>
            </a:r>
            <a:r>
              <a:rPr lang="ru-RU" b="1" dirty="0" err="1" smtClean="0">
                <a:solidFill>
                  <a:srgbClr val="7030A0"/>
                </a:solidFill>
              </a:rPr>
              <a:t>звичок</a:t>
            </a:r>
            <a:r>
              <a:rPr lang="ru-RU" b="1" dirty="0" smtClean="0">
                <a:solidFill>
                  <a:srgbClr val="7030A0"/>
                </a:solidFill>
              </a:rPr>
              <a:t>, вона </a:t>
            </a:r>
            <a:r>
              <a:rPr lang="ru-RU" b="1" dirty="0" err="1" smtClean="0">
                <a:solidFill>
                  <a:srgbClr val="7030A0"/>
                </a:solidFill>
              </a:rPr>
              <a:t>може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прожити</a:t>
            </a:r>
            <a:r>
              <a:rPr lang="ru-RU" b="1" dirty="0" smtClean="0">
                <a:solidFill>
                  <a:srgbClr val="7030A0"/>
                </a:solidFill>
              </a:rPr>
              <a:t> на 22 роки </a:t>
            </a:r>
            <a:r>
              <a:rPr lang="ru-RU" b="1" dirty="0" err="1" smtClean="0">
                <a:solidFill>
                  <a:srgbClr val="7030A0"/>
                </a:solidFill>
              </a:rPr>
              <a:t>більше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якщо</a:t>
            </a:r>
            <a:r>
              <a:rPr lang="ru-RU" b="1" dirty="0" smtClean="0">
                <a:solidFill>
                  <a:srgbClr val="7030A0"/>
                </a:solidFill>
              </a:rPr>
              <a:t> 6–7 </a:t>
            </a:r>
            <a:r>
              <a:rPr lang="ru-RU" b="1" dirty="0" err="1" smtClean="0">
                <a:solidFill>
                  <a:srgbClr val="7030A0"/>
                </a:solidFill>
              </a:rPr>
              <a:t>звичок</a:t>
            </a:r>
            <a:r>
              <a:rPr lang="ru-RU" b="1" dirty="0" smtClean="0">
                <a:solidFill>
                  <a:srgbClr val="7030A0"/>
                </a:solidFill>
              </a:rPr>
              <a:t> – то 33,1 </a:t>
            </a:r>
            <a:r>
              <a:rPr lang="ru-RU" b="1" dirty="0" err="1" smtClean="0">
                <a:solidFill>
                  <a:srgbClr val="7030A0"/>
                </a:solidFill>
              </a:rPr>
              <a:t>років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тобто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середня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вірогідність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тривалості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життя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може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збільшитися</a:t>
            </a:r>
            <a:r>
              <a:rPr lang="ru-RU" b="1" dirty="0" smtClean="0">
                <a:solidFill>
                  <a:srgbClr val="7030A0"/>
                </a:solidFill>
              </a:rPr>
              <a:t> на 11 </a:t>
            </a:r>
            <a:r>
              <a:rPr lang="ru-RU" b="1" dirty="0" err="1" smtClean="0">
                <a:solidFill>
                  <a:srgbClr val="7030A0"/>
                </a:solidFill>
              </a:rPr>
              <a:t>років</a:t>
            </a:r>
            <a:r>
              <a:rPr lang="ru-RU" b="1" dirty="0" smtClean="0">
                <a:solidFill>
                  <a:srgbClr val="7030A0"/>
                </a:solidFill>
              </a:rPr>
              <a:t> за </a:t>
            </a:r>
            <a:r>
              <a:rPr lang="ru-RU" b="1" dirty="0" err="1" smtClean="0">
                <a:solidFill>
                  <a:srgbClr val="7030A0"/>
                </a:solidFill>
              </a:rPr>
              <a:t>рахунок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зміни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своїх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звичок</a:t>
            </a:r>
            <a:r>
              <a:rPr lang="ru-RU" b="1" dirty="0" smtClean="0">
                <a:solidFill>
                  <a:srgbClr val="7030A0"/>
                </a:solidFill>
              </a:rPr>
              <a:t> (Р. </a:t>
            </a:r>
            <a:r>
              <a:rPr lang="ru-RU" b="1" dirty="0" err="1" smtClean="0">
                <a:solidFill>
                  <a:srgbClr val="7030A0"/>
                </a:solidFill>
              </a:rPr>
              <a:t>Паффенбаргер</a:t>
            </a:r>
            <a:r>
              <a:rPr lang="ru-RU" b="1" dirty="0" smtClean="0">
                <a:solidFill>
                  <a:srgbClr val="7030A0"/>
                </a:solidFill>
              </a:rPr>
              <a:t>, 1999). </a:t>
            </a:r>
          </a:p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Засоби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омолоджування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організму</a:t>
            </a:r>
            <a:r>
              <a:rPr lang="ru-RU" b="1" i="1" dirty="0" smtClean="0">
                <a:solidFill>
                  <a:srgbClr val="FF0000"/>
                </a:solidFill>
              </a:rPr>
              <a:t> у </a:t>
            </a:r>
            <a:r>
              <a:rPr lang="ru-RU" b="1" i="1" dirty="0" err="1" smtClean="0">
                <a:solidFill>
                  <a:srgbClr val="FF0000"/>
                </a:solidFill>
              </a:rPr>
              <a:t>осіб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що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ведуть</a:t>
            </a:r>
            <a:r>
              <a:rPr lang="ru-RU" b="1" i="1" dirty="0" smtClean="0">
                <a:solidFill>
                  <a:srgbClr val="FF0000"/>
                </a:solidFill>
              </a:rPr>
              <a:t> здоровий </a:t>
            </a:r>
            <a:r>
              <a:rPr lang="ru-RU" b="1" i="1" dirty="0" err="1" smtClean="0">
                <a:solidFill>
                  <a:srgbClr val="FF0000"/>
                </a:solidFill>
              </a:rPr>
              <a:t>спосіб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життя</a:t>
            </a:r>
            <a:r>
              <a:rPr lang="ru-RU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фізичні</a:t>
            </a:r>
            <a:r>
              <a:rPr lang="ru-RU" b="1" dirty="0" smtClean="0"/>
              <a:t> </a:t>
            </a:r>
            <a:r>
              <a:rPr lang="ru-RU" b="1" dirty="0" err="1" smtClean="0"/>
              <a:t>вправи</a:t>
            </a:r>
            <a:r>
              <a:rPr lang="ru-RU" b="1" dirty="0" smtClean="0"/>
              <a:t> </a:t>
            </a:r>
            <a:r>
              <a:rPr lang="ru-RU" b="1" dirty="0" err="1" smtClean="0"/>
              <a:t>формують</a:t>
            </a:r>
            <a:r>
              <a:rPr lang="ru-RU" b="1" dirty="0" smtClean="0"/>
              <a:t> </a:t>
            </a:r>
            <a:r>
              <a:rPr lang="ru-RU" b="1" dirty="0" err="1" smtClean="0"/>
              <a:t>адаптаційні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компенсаторні</a:t>
            </a:r>
            <a:r>
              <a:rPr lang="ru-RU" b="1" dirty="0" smtClean="0"/>
              <a:t> </a:t>
            </a:r>
            <a:r>
              <a:rPr lang="ru-RU" b="1" dirty="0" err="1" smtClean="0"/>
              <a:t>механізми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сприяють</a:t>
            </a:r>
            <a:r>
              <a:rPr lang="ru-RU" b="1" dirty="0" smtClean="0"/>
              <a:t> </a:t>
            </a:r>
            <a:r>
              <a:rPr lang="ru-RU" b="1" dirty="0" err="1" smtClean="0"/>
              <a:t>пристосуванню</a:t>
            </a:r>
            <a:r>
              <a:rPr lang="ru-RU" b="1" dirty="0" smtClean="0"/>
              <a:t> </a:t>
            </a:r>
            <a:r>
              <a:rPr lang="ru-RU" b="1" dirty="0" err="1" smtClean="0"/>
              <a:t>старіючого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до умов </a:t>
            </a:r>
            <a:r>
              <a:rPr lang="ru-RU" b="1" dirty="0" err="1" smtClean="0"/>
              <a:t>зовнішнього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внутрішнього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фізичні</a:t>
            </a:r>
            <a:r>
              <a:rPr lang="ru-RU" b="1" dirty="0" smtClean="0"/>
              <a:t> </a:t>
            </a:r>
            <a:r>
              <a:rPr lang="ru-RU" b="1" dirty="0" err="1" smtClean="0"/>
              <a:t>вправи</a:t>
            </a:r>
            <a:r>
              <a:rPr lang="ru-RU" b="1" dirty="0" smtClean="0"/>
              <a:t>, </a:t>
            </a:r>
            <a:r>
              <a:rPr lang="ru-RU" b="1" dirty="0" err="1" smtClean="0"/>
              <a:t>релаксація</a:t>
            </a:r>
            <a:r>
              <a:rPr lang="ru-RU" b="1" dirty="0" smtClean="0"/>
              <a:t> (</a:t>
            </a:r>
            <a:r>
              <a:rPr lang="ru-RU" b="1" dirty="0" err="1" smtClean="0"/>
              <a:t>розслаблення</a:t>
            </a:r>
            <a:r>
              <a:rPr lang="ru-RU" b="1" dirty="0" smtClean="0"/>
              <a:t> </a:t>
            </a:r>
            <a:r>
              <a:rPr lang="ru-RU" b="1" dirty="0" err="1" smtClean="0"/>
              <a:t>м’язів</a:t>
            </a:r>
            <a:r>
              <a:rPr lang="ru-RU" b="1" dirty="0" smtClean="0"/>
              <a:t>) </a:t>
            </a:r>
            <a:r>
              <a:rPr lang="ru-RU" b="1" dirty="0" err="1" smtClean="0"/>
              <a:t>можуть</a:t>
            </a:r>
            <a:r>
              <a:rPr lang="ru-RU" b="1" dirty="0" smtClean="0"/>
              <a:t> </a:t>
            </a:r>
            <a:r>
              <a:rPr lang="ru-RU" b="1" dirty="0" err="1" smtClean="0"/>
              <a:t>знижувати</a:t>
            </a:r>
            <a:r>
              <a:rPr lang="ru-RU" b="1" dirty="0" smtClean="0"/>
              <a:t> </a:t>
            </a:r>
            <a:r>
              <a:rPr lang="ru-RU" b="1" dirty="0" err="1" smtClean="0"/>
              <a:t>чутливість</a:t>
            </a:r>
            <a:r>
              <a:rPr lang="ru-RU" b="1" dirty="0" smtClean="0"/>
              <a:t> до </a:t>
            </a:r>
            <a:r>
              <a:rPr lang="ru-RU" b="1" dirty="0" err="1" smtClean="0"/>
              <a:t>стресів</a:t>
            </a:r>
            <a:r>
              <a:rPr lang="ru-RU" b="1" dirty="0" smtClean="0"/>
              <a:t>; 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- </a:t>
            </a:r>
            <a:r>
              <a:rPr lang="ru-RU" b="1" dirty="0" err="1" smtClean="0"/>
              <a:t>фізичні</a:t>
            </a:r>
            <a:r>
              <a:rPr lang="ru-RU" b="1" dirty="0" smtClean="0"/>
              <a:t> </a:t>
            </a:r>
            <a:r>
              <a:rPr lang="ru-RU" b="1" dirty="0" err="1" smtClean="0"/>
              <a:t>вправи</a:t>
            </a:r>
            <a:r>
              <a:rPr lang="ru-RU" b="1" dirty="0" smtClean="0"/>
              <a:t> </a:t>
            </a:r>
            <a:r>
              <a:rPr lang="ru-RU" b="1" dirty="0" err="1" smtClean="0"/>
              <a:t>підвищують</a:t>
            </a:r>
            <a:r>
              <a:rPr lang="ru-RU" b="1" dirty="0" smtClean="0"/>
              <a:t> </a:t>
            </a:r>
            <a:r>
              <a:rPr lang="ru-RU" b="1" dirty="0" err="1" smtClean="0"/>
              <a:t>стійкість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до </a:t>
            </a:r>
            <a:r>
              <a:rPr lang="ru-RU" b="1" dirty="0" err="1" smtClean="0"/>
              <a:t>дії</a:t>
            </a:r>
            <a:r>
              <a:rPr lang="ru-RU" b="1" dirty="0" smtClean="0"/>
              <a:t> </a:t>
            </a:r>
            <a:r>
              <a:rPr lang="ru-RU" b="1" dirty="0" err="1" smtClean="0"/>
              <a:t>вільних</a:t>
            </a:r>
            <a:r>
              <a:rPr lang="ru-RU" b="1" dirty="0" smtClean="0"/>
              <a:t> </a:t>
            </a:r>
            <a:r>
              <a:rPr lang="ru-RU" b="1" dirty="0" err="1" smtClean="0"/>
              <a:t>радикалів</a:t>
            </a:r>
            <a:r>
              <a:rPr lang="ru-RU" b="1" dirty="0" smtClean="0"/>
              <a:t>, </a:t>
            </a:r>
            <a:r>
              <a:rPr lang="ru-RU" b="1" dirty="0" err="1" smtClean="0"/>
              <a:t>стимулюючи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виробництво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організмом</a:t>
            </a:r>
            <a:r>
              <a:rPr lang="ru-RU" b="1" dirty="0" smtClean="0"/>
              <a:t> </a:t>
            </a:r>
            <a:r>
              <a:rPr lang="ru-RU" b="1" dirty="0" err="1" smtClean="0"/>
              <a:t>великої</a:t>
            </a:r>
            <a:r>
              <a:rPr lang="ru-RU" b="1" dirty="0" smtClean="0"/>
              <a:t> </a:t>
            </a:r>
            <a:r>
              <a:rPr lang="ru-RU" b="1" dirty="0" err="1" smtClean="0"/>
              <a:t>кількості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</a:t>
            </a:r>
            <a:r>
              <a:rPr lang="ru-RU" b="1" dirty="0" err="1" smtClean="0"/>
              <a:t>антиоксидантів</a:t>
            </a:r>
            <a:r>
              <a:rPr lang="ru-RU" b="1" dirty="0" smtClean="0"/>
              <a:t>. </a:t>
            </a:r>
          </a:p>
          <a:p>
            <a:pPr algn="just"/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1738282" y="214290"/>
            <a:ext cx="10071518" cy="521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4. </a:t>
            </a:r>
            <a:r>
              <a:rPr lang="ru-RU" sz="2800" b="1" dirty="0" err="1" smtClean="0">
                <a:solidFill>
                  <a:srgbClr val="FF0000"/>
                </a:solidFill>
              </a:rPr>
              <a:t>Рухова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активність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здоров’я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людини</a:t>
            </a:r>
            <a:endParaRPr lang="ru-RU" sz="26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398" y="785794"/>
            <a:ext cx="11501518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Рухова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активність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−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поєднання</a:t>
            </a:r>
            <a:r>
              <a:rPr lang="ru-RU" b="1" dirty="0" smtClean="0"/>
              <a:t> </a:t>
            </a:r>
            <a:r>
              <a:rPr lang="ru-RU" b="1" dirty="0" err="1" smtClean="0"/>
              <a:t>усіх</a:t>
            </a:r>
            <a:r>
              <a:rPr lang="ru-RU" b="1" dirty="0" smtClean="0"/>
              <a:t> </a:t>
            </a:r>
            <a:r>
              <a:rPr lang="ru-RU" b="1" dirty="0" err="1" smtClean="0"/>
              <a:t>рухів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виконує</a:t>
            </a:r>
            <a:r>
              <a:rPr lang="ru-RU" b="1" dirty="0" smtClean="0"/>
              <a:t> </a:t>
            </a:r>
            <a:r>
              <a:rPr lang="ru-RU" b="1" dirty="0" err="1" smtClean="0"/>
              <a:t>людина</a:t>
            </a:r>
            <a:r>
              <a:rPr lang="ru-RU" b="1" dirty="0" smtClean="0"/>
              <a:t> в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. </a:t>
            </a:r>
            <a:r>
              <a:rPr lang="ru-RU" b="1" dirty="0" err="1" smtClean="0"/>
              <a:t>Розрізняють</a:t>
            </a:r>
            <a:r>
              <a:rPr lang="ru-RU" b="1" dirty="0" smtClean="0"/>
              <a:t> </a:t>
            </a:r>
            <a:r>
              <a:rPr lang="ru-RU" b="1" dirty="0" err="1" smtClean="0"/>
              <a:t>звичайну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спеціально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організовану</a:t>
            </a:r>
            <a:r>
              <a:rPr lang="ru-RU" b="1" dirty="0" smtClean="0"/>
              <a:t> </a:t>
            </a:r>
            <a:r>
              <a:rPr lang="ru-RU" b="1" dirty="0" err="1" smtClean="0"/>
              <a:t>рухову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До </a:t>
            </a:r>
            <a:r>
              <a:rPr lang="ru-RU" b="1" i="1" dirty="0" err="1" smtClean="0">
                <a:solidFill>
                  <a:srgbClr val="FF0000"/>
                </a:solidFill>
              </a:rPr>
              <a:t>звичайної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рухової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активності</a:t>
            </a:r>
            <a:r>
              <a:rPr lang="ru-RU" b="1" dirty="0" smtClean="0"/>
              <a:t>, </a:t>
            </a:r>
            <a:r>
              <a:rPr lang="ru-RU" b="1" dirty="0" err="1" smtClean="0"/>
              <a:t>згідно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визначенням</a:t>
            </a:r>
            <a:r>
              <a:rPr lang="ru-RU" b="1" dirty="0" smtClean="0"/>
              <a:t> </a:t>
            </a:r>
            <a:r>
              <a:rPr lang="ru-RU" b="1" dirty="0" err="1" smtClean="0"/>
              <a:t>Всесвітньої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охорони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, належать </a:t>
            </a:r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рухів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пов’язані</a:t>
            </a:r>
            <a:r>
              <a:rPr lang="ru-RU" b="1" dirty="0" smtClean="0"/>
              <a:t> с </a:t>
            </a:r>
            <a:r>
              <a:rPr lang="ru-RU" b="1" dirty="0" err="1" smtClean="0"/>
              <a:t>природними</a:t>
            </a:r>
            <a:r>
              <a:rPr lang="ru-RU" b="1" dirty="0" smtClean="0"/>
              <a:t> потребами </a:t>
            </a:r>
            <a:r>
              <a:rPr lang="ru-RU" b="1" dirty="0" err="1" smtClean="0"/>
              <a:t>людини</a:t>
            </a:r>
            <a:r>
              <a:rPr lang="ru-RU" b="1" dirty="0" smtClean="0"/>
              <a:t> (сон, </a:t>
            </a:r>
            <a:r>
              <a:rPr lang="ru-RU" b="1" dirty="0" err="1" smtClean="0"/>
              <a:t>гігієна</a:t>
            </a:r>
            <a:r>
              <a:rPr lang="ru-RU" b="1" dirty="0" smtClean="0"/>
              <a:t>, </a:t>
            </a:r>
            <a:r>
              <a:rPr lang="ru-RU" b="1" dirty="0" err="1" smtClean="0"/>
              <a:t>їжа</a:t>
            </a:r>
            <a:r>
              <a:rPr lang="ru-RU" b="1" dirty="0" smtClean="0"/>
              <a:t>; </a:t>
            </a:r>
            <a:r>
              <a:rPr lang="ru-RU" b="1" dirty="0" err="1" smtClean="0"/>
              <a:t>зусилля</a:t>
            </a:r>
            <a:r>
              <a:rPr lang="ru-RU" b="1" dirty="0" smtClean="0"/>
              <a:t> </a:t>
            </a:r>
            <a:r>
              <a:rPr lang="ru-RU" b="1" dirty="0" err="1" smtClean="0"/>
              <a:t>спрямовані</a:t>
            </a:r>
            <a:r>
              <a:rPr lang="ru-RU" b="1" dirty="0" smtClean="0"/>
              <a:t> на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приготування</a:t>
            </a:r>
            <a:r>
              <a:rPr lang="ru-RU" b="1" dirty="0" smtClean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),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виробнича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Спеціально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організована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м’язова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діяльність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фізкультурна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), </a:t>
            </a:r>
            <a:r>
              <a:rPr lang="ru-RU" b="1" dirty="0" err="1" smtClean="0"/>
              <a:t>передбачає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різноманітні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занять </a:t>
            </a:r>
            <a:r>
              <a:rPr lang="ru-RU" b="1" dirty="0" err="1" smtClean="0"/>
              <a:t>фізичними</a:t>
            </a:r>
            <a:r>
              <a:rPr lang="ru-RU" b="1" dirty="0" smtClean="0"/>
              <a:t> </a:t>
            </a:r>
            <a:r>
              <a:rPr lang="ru-RU" b="1" dirty="0" err="1" smtClean="0"/>
              <a:t>вправами</a:t>
            </a:r>
            <a:r>
              <a:rPr lang="ru-RU" b="1" dirty="0" smtClean="0"/>
              <a:t>, </a:t>
            </a:r>
            <a:r>
              <a:rPr lang="ru-RU" b="1" dirty="0" err="1" smtClean="0"/>
              <a:t>активний</a:t>
            </a:r>
            <a:r>
              <a:rPr lang="ru-RU" b="1" dirty="0" smtClean="0"/>
              <a:t> </a:t>
            </a:r>
            <a:r>
              <a:rPr lang="ru-RU" b="1" dirty="0" err="1" smtClean="0"/>
              <a:t>рух</a:t>
            </a:r>
            <a:r>
              <a:rPr lang="ru-RU" b="1" dirty="0" smtClean="0"/>
              <a:t> до </a:t>
            </a:r>
            <a:r>
              <a:rPr lang="ru-RU" b="1" dirty="0" err="1" smtClean="0"/>
              <a:t>школи</a:t>
            </a:r>
            <a:r>
              <a:rPr lang="ru-RU" b="1" dirty="0" smtClean="0"/>
              <a:t>,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школи</a:t>
            </a:r>
            <a:r>
              <a:rPr lang="ru-RU" b="1" dirty="0" smtClean="0"/>
              <a:t> (на роботу). </a:t>
            </a:r>
          </a:p>
          <a:p>
            <a:pPr algn="just"/>
            <a:r>
              <a:rPr lang="ru-RU" b="1" dirty="0" smtClean="0"/>
              <a:t>На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етапах</a:t>
            </a:r>
            <a:r>
              <a:rPr lang="ru-RU" b="1" dirty="0" smtClean="0"/>
              <a:t> </a:t>
            </a:r>
            <a:r>
              <a:rPr lang="ru-RU" b="1" dirty="0" err="1" smtClean="0"/>
              <a:t>людського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рухова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 </a:t>
            </a:r>
            <a:r>
              <a:rPr lang="ru-RU" b="1" dirty="0" err="1" smtClean="0"/>
              <a:t>відіграє</a:t>
            </a:r>
            <a:r>
              <a:rPr lang="ru-RU" b="1" dirty="0" smtClean="0"/>
              <a:t> не </a:t>
            </a:r>
            <a:r>
              <a:rPr lang="ru-RU" b="1" dirty="0" err="1" smtClean="0"/>
              <a:t>однакову</a:t>
            </a:r>
            <a:r>
              <a:rPr lang="ru-RU" b="1" dirty="0" smtClean="0"/>
              <a:t> роль. У </a:t>
            </a:r>
            <a:r>
              <a:rPr lang="ru-RU" b="1" dirty="0" err="1" smtClean="0"/>
              <a:t>дитинстві</a:t>
            </a:r>
            <a:r>
              <a:rPr lang="ru-RU" b="1" dirty="0" smtClean="0"/>
              <a:t> вона </a:t>
            </a:r>
            <a:r>
              <a:rPr lang="ru-RU" b="1" dirty="0" err="1" smtClean="0"/>
              <a:t>забезпечує</a:t>
            </a:r>
            <a:r>
              <a:rPr lang="ru-RU" b="1" dirty="0" smtClean="0"/>
              <a:t> </a:t>
            </a:r>
            <a:r>
              <a:rPr lang="ru-RU" b="1" dirty="0" err="1" smtClean="0"/>
              <a:t>нормальний</a:t>
            </a:r>
            <a:r>
              <a:rPr lang="ru-RU" b="1" dirty="0" smtClean="0"/>
              <a:t> </a:t>
            </a:r>
            <a:r>
              <a:rPr lang="ru-RU" b="1" dirty="0" err="1" smtClean="0"/>
              <a:t>ріст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, </a:t>
            </a:r>
            <a:r>
              <a:rPr lang="ru-RU" b="1" dirty="0" err="1" smtClean="0"/>
              <a:t>сприяє</a:t>
            </a:r>
            <a:r>
              <a:rPr lang="ru-RU" b="1" dirty="0" smtClean="0"/>
              <a:t> </a:t>
            </a:r>
            <a:r>
              <a:rPr lang="ru-RU" b="1" dirty="0" err="1" smtClean="0"/>
              <a:t>повноцінному</a:t>
            </a:r>
            <a:r>
              <a:rPr lang="ru-RU" b="1" dirty="0" smtClean="0"/>
              <a:t> </a:t>
            </a:r>
            <a:r>
              <a:rPr lang="ru-RU" b="1" dirty="0" err="1" smtClean="0"/>
              <a:t>вияву</a:t>
            </a:r>
            <a:r>
              <a:rPr lang="ru-RU" b="1" dirty="0" smtClean="0"/>
              <a:t> </a:t>
            </a:r>
            <a:r>
              <a:rPr lang="ru-RU" b="1" dirty="0" err="1" smtClean="0"/>
              <a:t>генетичного</a:t>
            </a:r>
            <a:r>
              <a:rPr lang="ru-RU" b="1" dirty="0" smtClean="0"/>
              <a:t> </a:t>
            </a:r>
            <a:r>
              <a:rPr lang="ru-RU" b="1" dirty="0" err="1" smtClean="0"/>
              <a:t>потенціалу</a:t>
            </a:r>
            <a:r>
              <a:rPr lang="ru-RU" b="1" dirty="0" smtClean="0"/>
              <a:t>, </a:t>
            </a:r>
            <a:r>
              <a:rPr lang="ru-RU" b="1" dirty="0" err="1" smtClean="0"/>
              <a:t>підвищує</a:t>
            </a:r>
            <a:r>
              <a:rPr lang="ru-RU" b="1" dirty="0" smtClean="0"/>
              <a:t> </a:t>
            </a:r>
            <a:r>
              <a:rPr lang="ru-RU" b="1" dirty="0" err="1" smtClean="0"/>
              <a:t>опір</a:t>
            </a:r>
            <a:r>
              <a:rPr lang="ru-RU" b="1" dirty="0" smtClean="0"/>
              <a:t> до </a:t>
            </a:r>
            <a:r>
              <a:rPr lang="ru-RU" b="1" dirty="0" err="1" smtClean="0"/>
              <a:t>захворювань</a:t>
            </a:r>
            <a:r>
              <a:rPr lang="ru-RU" b="1" dirty="0" smtClean="0"/>
              <a:t>. </a:t>
            </a:r>
            <a:r>
              <a:rPr lang="ru-RU" b="1" dirty="0" err="1" smtClean="0"/>
              <a:t>Саме</a:t>
            </a:r>
            <a:r>
              <a:rPr lang="ru-RU" b="1" dirty="0" smtClean="0"/>
              <a:t> в </a:t>
            </a:r>
            <a:r>
              <a:rPr lang="ru-RU" b="1" dirty="0" err="1" smtClean="0"/>
              <a:t>період</a:t>
            </a:r>
            <a:r>
              <a:rPr lang="ru-RU" b="1" dirty="0" smtClean="0"/>
              <a:t> росту, </a:t>
            </a:r>
            <a:r>
              <a:rPr lang="ru-RU" b="1" dirty="0" err="1" smtClean="0"/>
              <a:t>організм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чутливо</a:t>
            </a:r>
            <a:r>
              <a:rPr lang="ru-RU" b="1" dirty="0" smtClean="0"/>
              <a:t> </a:t>
            </a:r>
            <a:r>
              <a:rPr lang="ru-RU" b="1" dirty="0" err="1" smtClean="0"/>
              <a:t>реагує</a:t>
            </a:r>
            <a:r>
              <a:rPr lang="ru-RU" b="1" dirty="0" smtClean="0"/>
              <a:t> на </a:t>
            </a:r>
            <a:r>
              <a:rPr lang="ru-RU" b="1" dirty="0" err="1" smtClean="0"/>
              <a:t>вплив</a:t>
            </a:r>
            <a:r>
              <a:rPr lang="ru-RU" b="1" dirty="0" smtClean="0"/>
              <a:t> </a:t>
            </a:r>
            <a:r>
              <a:rPr lang="ru-RU" b="1" dirty="0" err="1" smtClean="0"/>
              <a:t>негативних</a:t>
            </a:r>
            <a:r>
              <a:rPr lang="ru-RU" b="1" dirty="0" smtClean="0"/>
              <a:t> </a:t>
            </a:r>
            <a:r>
              <a:rPr lang="ru-RU" b="1" dirty="0" err="1" smtClean="0"/>
              <a:t>факторів</a:t>
            </a:r>
            <a:r>
              <a:rPr lang="ru-RU" b="1" dirty="0" smtClean="0"/>
              <a:t> </a:t>
            </a:r>
            <a:r>
              <a:rPr lang="ru-RU" b="1" dirty="0" err="1" smtClean="0"/>
              <a:t>зовнішнього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, </a:t>
            </a:r>
            <a:r>
              <a:rPr lang="ru-RU" b="1" dirty="0" err="1" smtClean="0"/>
              <a:t>включаючи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обмежену</a:t>
            </a:r>
            <a:r>
              <a:rPr lang="ru-RU" b="1" dirty="0" smtClean="0"/>
              <a:t> </a:t>
            </a:r>
            <a:r>
              <a:rPr lang="ru-RU" b="1" dirty="0" err="1" smtClean="0"/>
              <a:t>рухову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</a:rPr>
              <a:t>Потреба в </a:t>
            </a:r>
            <a:r>
              <a:rPr lang="ru-RU" b="1" i="1" dirty="0" err="1" smtClean="0">
                <a:solidFill>
                  <a:srgbClr val="FF0000"/>
                </a:solidFill>
              </a:rPr>
              <a:t>рухові</a:t>
            </a:r>
            <a:r>
              <a:rPr lang="ru-RU" b="1" i="1" dirty="0" smtClean="0">
                <a:solidFill>
                  <a:srgbClr val="FF0000"/>
                </a:solidFill>
              </a:rPr>
              <a:t> (</a:t>
            </a:r>
            <a:r>
              <a:rPr lang="ru-RU" b="1" i="1" dirty="0" err="1" smtClean="0">
                <a:solidFill>
                  <a:srgbClr val="FF0000"/>
                </a:solidFill>
              </a:rPr>
              <a:t>кінезофілія</a:t>
            </a:r>
            <a:r>
              <a:rPr lang="ru-RU" b="1" i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−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біологічна</a:t>
            </a:r>
            <a:r>
              <a:rPr lang="ru-RU" b="1" dirty="0" smtClean="0"/>
              <a:t> потреба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відіграє</a:t>
            </a:r>
            <a:r>
              <a:rPr lang="ru-RU" b="1" dirty="0" smtClean="0"/>
              <a:t> </a:t>
            </a:r>
            <a:r>
              <a:rPr lang="ru-RU" b="1" dirty="0" err="1" smtClean="0"/>
              <a:t>важливу</a:t>
            </a:r>
            <a:r>
              <a:rPr lang="ru-RU" b="1" dirty="0" smtClean="0"/>
              <a:t> роль у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 та </a:t>
            </a:r>
            <a:r>
              <a:rPr lang="ru-RU" b="1" dirty="0" err="1" smtClean="0"/>
              <a:t>перебуває</a:t>
            </a:r>
            <a:r>
              <a:rPr lang="ru-RU" b="1" dirty="0" smtClean="0"/>
              <a:t> у </a:t>
            </a:r>
            <a:r>
              <a:rPr lang="ru-RU" b="1" dirty="0" err="1" smtClean="0"/>
              <a:t>тісному</a:t>
            </a:r>
            <a:r>
              <a:rPr lang="ru-RU" b="1" dirty="0" smtClean="0"/>
              <a:t> </a:t>
            </a:r>
            <a:r>
              <a:rPr lang="ru-RU" b="1" dirty="0" err="1" smtClean="0"/>
              <a:t>зв’язку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активною </a:t>
            </a:r>
            <a:r>
              <a:rPr lang="ru-RU" b="1" dirty="0" err="1" smtClean="0"/>
              <a:t>м’язовою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діяльністю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сприяє</a:t>
            </a:r>
            <a:r>
              <a:rPr lang="ru-RU" b="1" dirty="0" smtClean="0"/>
              <a:t> </a:t>
            </a:r>
            <a:r>
              <a:rPr lang="ru-RU" b="1" dirty="0" err="1" smtClean="0"/>
              <a:t>адаптації</a:t>
            </a:r>
            <a:r>
              <a:rPr lang="ru-RU" b="1" dirty="0" smtClean="0"/>
              <a:t> до </a:t>
            </a:r>
            <a:r>
              <a:rPr lang="ru-RU" b="1" dirty="0" err="1" smtClean="0"/>
              <a:t>зовнішнього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Енергетичний</a:t>
            </a:r>
            <a:r>
              <a:rPr lang="ru-RU" b="1" dirty="0" smtClean="0"/>
              <a:t> фонд та </a:t>
            </a:r>
            <a:r>
              <a:rPr lang="ru-RU" b="1" dirty="0" err="1" smtClean="0"/>
              <a:t>функціональний</a:t>
            </a:r>
            <a:r>
              <a:rPr lang="ru-RU" b="1" dirty="0" smtClean="0"/>
              <a:t> стан </a:t>
            </a:r>
            <a:r>
              <a:rPr lang="ru-RU" b="1" dirty="0" err="1" smtClean="0"/>
              <a:t>органів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систем на </a:t>
            </a:r>
            <a:r>
              <a:rPr lang="ru-RU" b="1" dirty="0" err="1" smtClean="0"/>
              <a:t>різних</a:t>
            </a:r>
            <a:r>
              <a:rPr lang="ru-RU" b="1" dirty="0" smtClean="0"/>
              <a:t> </a:t>
            </a:r>
            <a:r>
              <a:rPr lang="ru-RU" b="1" dirty="0" err="1" smtClean="0"/>
              <a:t>вікових</a:t>
            </a:r>
            <a:r>
              <a:rPr lang="ru-RU" b="1" dirty="0" smtClean="0"/>
              <a:t> </a:t>
            </a:r>
            <a:r>
              <a:rPr lang="ru-RU" b="1" dirty="0" err="1" smtClean="0"/>
              <a:t>етапах</a:t>
            </a:r>
            <a:r>
              <a:rPr lang="ru-RU" b="1" dirty="0" smtClean="0"/>
              <a:t> </a:t>
            </a:r>
            <a:r>
              <a:rPr lang="ru-RU" b="1" dirty="0" err="1" smtClean="0"/>
              <a:t>залежить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особливостей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функціонування</a:t>
            </a:r>
            <a:r>
              <a:rPr lang="ru-RU" b="1" dirty="0" smtClean="0"/>
              <a:t> </a:t>
            </a:r>
            <a:r>
              <a:rPr lang="ru-RU" b="1" dirty="0" err="1" smtClean="0"/>
              <a:t>скелетної</a:t>
            </a:r>
            <a:r>
              <a:rPr lang="ru-RU" b="1" dirty="0" smtClean="0"/>
              <a:t> </a:t>
            </a:r>
            <a:r>
              <a:rPr lang="ru-RU" b="1" dirty="0" err="1" smtClean="0"/>
              <a:t>мускулатури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До </a:t>
            </a:r>
            <a:r>
              <a:rPr lang="ru-RU" b="1" dirty="0" err="1" smtClean="0">
                <a:solidFill>
                  <a:srgbClr val="FF0000"/>
                </a:solidFill>
              </a:rPr>
              <a:t>півторарічного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віку</a:t>
            </a:r>
            <a:r>
              <a:rPr lang="ru-RU" b="1" dirty="0" smtClean="0"/>
              <a:t>, коли </a:t>
            </a:r>
            <a:r>
              <a:rPr lang="ru-RU" b="1" dirty="0" err="1" smtClean="0"/>
              <a:t>реалізується</a:t>
            </a:r>
            <a:r>
              <a:rPr lang="ru-RU" b="1" dirty="0" smtClean="0"/>
              <a:t> та </a:t>
            </a:r>
            <a:r>
              <a:rPr lang="ru-RU" b="1" dirty="0" err="1" smtClean="0"/>
              <a:t>закріплюється</a:t>
            </a:r>
            <a:r>
              <a:rPr lang="ru-RU" b="1" dirty="0" smtClean="0"/>
              <a:t> поза </a:t>
            </a:r>
            <a:r>
              <a:rPr lang="ru-RU" b="1" dirty="0" err="1" smtClean="0"/>
              <a:t>стояння</a:t>
            </a:r>
            <a:r>
              <a:rPr lang="ru-RU" b="1" dirty="0" smtClean="0"/>
              <a:t>, </a:t>
            </a:r>
            <a:r>
              <a:rPr lang="ru-RU" b="1" dirty="0" err="1" smtClean="0"/>
              <a:t>добові</a:t>
            </a:r>
            <a:r>
              <a:rPr lang="ru-RU" b="1" dirty="0" smtClean="0"/>
              <a:t> </a:t>
            </a:r>
            <a:r>
              <a:rPr lang="ru-RU" b="1" dirty="0" err="1" smtClean="0"/>
              <a:t>витрати</a:t>
            </a:r>
            <a:r>
              <a:rPr lang="ru-RU" b="1" dirty="0" smtClean="0"/>
              <a:t> </a:t>
            </a:r>
            <a:r>
              <a:rPr lang="ru-RU" b="1" dirty="0" err="1" smtClean="0"/>
              <a:t>енергії</a:t>
            </a:r>
            <a:r>
              <a:rPr lang="ru-RU" b="1" dirty="0" smtClean="0"/>
              <a:t> </a:t>
            </a:r>
            <a:r>
              <a:rPr lang="ru-RU" b="1" dirty="0" err="1" smtClean="0"/>
              <a:t>найвищі</a:t>
            </a:r>
            <a:r>
              <a:rPr lang="ru-RU" b="1" dirty="0" smtClean="0"/>
              <a:t> − 53–60 Ккал•кг-1. До </a:t>
            </a:r>
            <a:r>
              <a:rPr lang="ru-RU" b="1" dirty="0" err="1" smtClean="0"/>
              <a:t>настання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шкільного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віку</a:t>
            </a:r>
            <a:r>
              <a:rPr lang="ru-RU" b="1" dirty="0" smtClean="0">
                <a:solidFill>
                  <a:srgbClr val="FF0000"/>
                </a:solidFill>
              </a:rPr>
              <a:t> (6–7 </a:t>
            </a:r>
            <a:r>
              <a:rPr lang="ru-RU" b="1" dirty="0" err="1" smtClean="0">
                <a:solidFill>
                  <a:srgbClr val="FF0000"/>
                </a:solidFill>
              </a:rPr>
              <a:t>років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err="1" smtClean="0"/>
              <a:t>енерговитрати</a:t>
            </a:r>
            <a:r>
              <a:rPr lang="ru-RU" b="1" dirty="0" smtClean="0"/>
              <a:t> стану </a:t>
            </a:r>
            <a:r>
              <a:rPr lang="ru-RU" b="1" dirty="0" err="1" smtClean="0"/>
              <a:t>спокою</a:t>
            </a:r>
            <a:r>
              <a:rPr lang="ru-RU" b="1" dirty="0" smtClean="0"/>
              <a:t> </a:t>
            </a:r>
            <a:r>
              <a:rPr lang="ru-RU" b="1" dirty="0" err="1" smtClean="0"/>
              <a:t>знижуються</a:t>
            </a:r>
            <a:r>
              <a:rPr lang="ru-RU" b="1" dirty="0" smtClean="0"/>
              <a:t> до 40ккал•кг-1. </a:t>
            </a:r>
            <a:r>
              <a:rPr lang="ru-RU" b="1" dirty="0" smtClean="0">
                <a:solidFill>
                  <a:srgbClr val="FF0000"/>
                </a:solidFill>
              </a:rPr>
              <a:t>До 7 </a:t>
            </a:r>
            <a:r>
              <a:rPr lang="ru-RU" b="1" dirty="0" err="1" smtClean="0">
                <a:solidFill>
                  <a:srgbClr val="FF0000"/>
                </a:solidFill>
              </a:rPr>
              <a:t>років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формується</a:t>
            </a:r>
            <a:r>
              <a:rPr lang="ru-RU" b="1" dirty="0" smtClean="0"/>
              <a:t> структура </a:t>
            </a:r>
            <a:r>
              <a:rPr lang="ru-RU" b="1" dirty="0" err="1" smtClean="0"/>
              <a:t>бігу</a:t>
            </a:r>
            <a:r>
              <a:rPr lang="ru-RU" b="1" dirty="0" smtClean="0"/>
              <a:t> та ходу за типом </a:t>
            </a:r>
            <a:r>
              <a:rPr lang="ru-RU" b="1" dirty="0" err="1" smtClean="0"/>
              <a:t>дорослих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дає</a:t>
            </a:r>
            <a:r>
              <a:rPr lang="ru-RU" b="1" dirty="0" smtClean="0"/>
              <a:t> </a:t>
            </a:r>
            <a:r>
              <a:rPr lang="ru-RU" b="1" dirty="0" err="1" smtClean="0"/>
              <a:t>змогу</a:t>
            </a:r>
            <a:r>
              <a:rPr lang="ru-RU" b="1" dirty="0" smtClean="0"/>
              <a:t> </a:t>
            </a:r>
            <a:r>
              <a:rPr lang="ru-RU" b="1" dirty="0" err="1" smtClean="0"/>
              <a:t>визначити</a:t>
            </a:r>
            <a:r>
              <a:rPr lang="ru-RU" b="1" dirty="0" smtClean="0"/>
              <a:t> </a:t>
            </a:r>
            <a:r>
              <a:rPr lang="ru-RU" b="1" dirty="0" err="1" smtClean="0"/>
              <a:t>максимальні</a:t>
            </a:r>
            <a:r>
              <a:rPr lang="ru-RU" b="1" dirty="0" smtClean="0"/>
              <a:t> для </a:t>
            </a:r>
            <a:r>
              <a:rPr lang="ru-RU" b="1" dirty="0" err="1" smtClean="0"/>
              <a:t>індивіду</a:t>
            </a:r>
            <a:r>
              <a:rPr lang="ru-RU" b="1" dirty="0" smtClean="0"/>
              <a:t> </a:t>
            </a:r>
            <a:r>
              <a:rPr lang="ru-RU" b="1" dirty="0" err="1" smtClean="0"/>
              <a:t>енерговитрати</a:t>
            </a:r>
            <a:r>
              <a:rPr lang="ru-RU" b="1" dirty="0" smtClean="0"/>
              <a:t>, </a:t>
            </a:r>
            <a:r>
              <a:rPr lang="ru-RU" b="1" dirty="0" err="1" smtClean="0"/>
              <a:t>використовуючи</a:t>
            </a:r>
            <a:r>
              <a:rPr lang="ru-RU" b="1" dirty="0" smtClean="0"/>
              <a:t> тести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фізичним</a:t>
            </a:r>
            <a:r>
              <a:rPr lang="ru-RU" b="1" dirty="0" smtClean="0"/>
              <a:t> </a:t>
            </a:r>
            <a:r>
              <a:rPr lang="ru-RU" b="1" dirty="0" err="1" smtClean="0"/>
              <a:t>навантаженням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12" y="214290"/>
            <a:ext cx="1107289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Гіпокінезія</a:t>
            </a:r>
            <a:r>
              <a:rPr lang="ru-RU" b="1" dirty="0" smtClean="0"/>
              <a:t> −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обмеження</a:t>
            </a:r>
            <a:r>
              <a:rPr lang="ru-RU" b="1" dirty="0" smtClean="0"/>
              <a:t> </a:t>
            </a:r>
            <a:r>
              <a:rPr lang="ru-RU" b="1" dirty="0" err="1" smtClean="0"/>
              <a:t>рухової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, </a:t>
            </a:r>
            <a:r>
              <a:rPr lang="ru-RU" b="1" dirty="0" err="1" smtClean="0"/>
              <a:t>зумовлене</a:t>
            </a:r>
            <a:r>
              <a:rPr lang="ru-RU" b="1" dirty="0" smtClean="0"/>
              <a:t> способом </a:t>
            </a:r>
            <a:r>
              <a:rPr lang="ru-RU" b="1" dirty="0" err="1" smtClean="0"/>
              <a:t>життя</a:t>
            </a:r>
            <a:r>
              <a:rPr lang="ru-RU" b="1" dirty="0" smtClean="0"/>
              <a:t>, </a:t>
            </a:r>
            <a:r>
              <a:rPr lang="ru-RU" b="1" dirty="0" err="1" smtClean="0"/>
              <a:t>особливостями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професійної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іншими</a:t>
            </a:r>
            <a:r>
              <a:rPr lang="ru-RU" b="1" dirty="0" smtClean="0"/>
              <a:t> факторами. Часто </a:t>
            </a:r>
            <a:r>
              <a:rPr lang="ru-RU" b="1" dirty="0" err="1" smtClean="0"/>
              <a:t>гіпокінезія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гіподинамією</a:t>
            </a:r>
            <a:r>
              <a:rPr lang="ru-RU" b="1" dirty="0" smtClean="0"/>
              <a:t>, </a:t>
            </a:r>
            <a:r>
              <a:rPr lang="ru-RU" b="1" dirty="0" err="1" smtClean="0"/>
              <a:t>тобто</a:t>
            </a:r>
            <a:r>
              <a:rPr lang="ru-RU" b="1" dirty="0" smtClean="0"/>
              <a:t> </a:t>
            </a:r>
            <a:r>
              <a:rPr lang="ru-RU" b="1" dirty="0" err="1" smtClean="0"/>
              <a:t>зменшенням</a:t>
            </a:r>
            <a:r>
              <a:rPr lang="ru-RU" b="1" dirty="0" smtClean="0"/>
              <a:t> </a:t>
            </a:r>
            <a:r>
              <a:rPr lang="ru-RU" b="1" dirty="0" err="1" smtClean="0"/>
              <a:t>м’язових</a:t>
            </a:r>
            <a:r>
              <a:rPr lang="ru-RU" b="1" dirty="0" smtClean="0"/>
              <a:t> </a:t>
            </a:r>
            <a:r>
              <a:rPr lang="ru-RU" b="1" dirty="0" err="1" smtClean="0"/>
              <a:t>зусиль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витрачаються</a:t>
            </a:r>
            <a:r>
              <a:rPr lang="ru-RU" b="1" dirty="0" smtClean="0"/>
              <a:t> для </a:t>
            </a:r>
            <a:r>
              <a:rPr lang="ru-RU" b="1" dirty="0" err="1" smtClean="0"/>
              <a:t>утримання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пози</a:t>
            </a:r>
            <a:r>
              <a:rPr lang="ru-RU" b="1" dirty="0" smtClean="0"/>
              <a:t>, при </a:t>
            </a:r>
            <a:r>
              <a:rPr lang="ru-RU" b="1" dirty="0" err="1" smtClean="0"/>
              <a:t>переміщенні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 в </a:t>
            </a:r>
            <a:r>
              <a:rPr lang="ru-RU" b="1" dirty="0" err="1" smtClean="0"/>
              <a:t>просторі</a:t>
            </a:r>
            <a:r>
              <a:rPr lang="ru-RU" b="1" dirty="0" smtClean="0"/>
              <a:t>,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. </a:t>
            </a:r>
            <a:r>
              <a:rPr lang="ru-RU" b="1" dirty="0" smtClean="0">
                <a:solidFill>
                  <a:srgbClr val="FF0000"/>
                </a:solidFill>
              </a:rPr>
              <a:t>ВИДИ ГІПОКІНЕЗІЇ: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 l="29282" t="26057" r="30637" b="16015"/>
          <a:stretch>
            <a:fillRect/>
          </a:stretch>
        </p:blipFill>
        <p:spPr bwMode="auto">
          <a:xfrm>
            <a:off x="2381223" y="1500174"/>
            <a:ext cx="7493203" cy="530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0" y="285728"/>
            <a:ext cx="11572956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розвинених</a:t>
            </a:r>
            <a:r>
              <a:rPr lang="ru-RU" b="1" dirty="0" smtClean="0"/>
              <a:t> </a:t>
            </a:r>
            <a:r>
              <a:rPr lang="ru-RU" b="1" dirty="0" err="1" smtClean="0"/>
              <a:t>капіталістичних</a:t>
            </a:r>
            <a:r>
              <a:rPr lang="ru-RU" b="1" dirty="0" smtClean="0"/>
              <a:t> </a:t>
            </a:r>
            <a:r>
              <a:rPr lang="ru-RU" b="1" dirty="0" err="1" smtClean="0"/>
              <a:t>країн</a:t>
            </a:r>
            <a:r>
              <a:rPr lang="ru-RU" b="1" dirty="0" smtClean="0"/>
              <a:t> </a:t>
            </a:r>
            <a:r>
              <a:rPr lang="ru-RU" b="1" dirty="0" err="1" smtClean="0"/>
              <a:t>передбачено</a:t>
            </a:r>
            <a:r>
              <a:rPr lang="ru-RU" b="1" dirty="0" smtClean="0"/>
              <a:t>, як правило, 3-4 </a:t>
            </a:r>
            <a:r>
              <a:rPr lang="ru-RU" b="1" dirty="0" err="1" smtClean="0"/>
              <a:t>години</a:t>
            </a:r>
            <a:r>
              <a:rPr lang="ru-RU" b="1" dirty="0" smtClean="0"/>
              <a:t> </a:t>
            </a:r>
            <a:r>
              <a:rPr lang="ru-RU" b="1" dirty="0" err="1" smtClean="0"/>
              <a:t>обов’язкових</a:t>
            </a:r>
            <a:r>
              <a:rPr lang="ru-RU" b="1" dirty="0" smtClean="0"/>
              <a:t> занять </a:t>
            </a:r>
            <a:r>
              <a:rPr lang="ru-RU" b="1" dirty="0" err="1" smtClean="0"/>
              <a:t>фізичними</a:t>
            </a:r>
            <a:r>
              <a:rPr lang="ru-RU" b="1" dirty="0" smtClean="0"/>
              <a:t> </a:t>
            </a:r>
            <a:r>
              <a:rPr lang="ru-RU" b="1" dirty="0" err="1" smtClean="0"/>
              <a:t>вправами</a:t>
            </a:r>
            <a:r>
              <a:rPr lang="ru-RU" b="1" dirty="0" smtClean="0"/>
              <a:t>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</a:t>
            </a:r>
            <a:r>
              <a:rPr lang="ru-RU" b="1" dirty="0" err="1" smtClean="0"/>
              <a:t>тижня</a:t>
            </a:r>
            <a:r>
              <a:rPr lang="ru-RU" b="1" dirty="0" smtClean="0"/>
              <a:t>. </a:t>
            </a:r>
            <a:r>
              <a:rPr lang="ru-RU" b="1" dirty="0" err="1" smtClean="0"/>
              <a:t>Зміст</a:t>
            </a:r>
            <a:r>
              <a:rPr lang="ru-RU" b="1" dirty="0" smtClean="0"/>
              <a:t> занять </a:t>
            </a:r>
            <a:r>
              <a:rPr lang="ru-RU" b="1" dirty="0" err="1" smtClean="0"/>
              <a:t>включає</a:t>
            </a:r>
            <a:r>
              <a:rPr lang="ru-RU" b="1" dirty="0" smtClean="0"/>
              <a:t> </a:t>
            </a:r>
            <a:r>
              <a:rPr lang="ru-RU" b="1" dirty="0" err="1" smtClean="0"/>
              <a:t>вправи</a:t>
            </a:r>
            <a:r>
              <a:rPr lang="ru-RU" b="1" dirty="0" smtClean="0"/>
              <a:t> </a:t>
            </a:r>
            <a:r>
              <a:rPr lang="ru-RU" b="1" dirty="0" err="1" smtClean="0"/>
              <a:t>спрямовані</a:t>
            </a:r>
            <a:r>
              <a:rPr lang="ru-RU" b="1" dirty="0" smtClean="0"/>
              <a:t> на </a:t>
            </a:r>
            <a:r>
              <a:rPr lang="ru-RU" b="1" dirty="0" err="1" smtClean="0"/>
              <a:t>загальний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, </a:t>
            </a:r>
            <a:r>
              <a:rPr lang="ru-RU" b="1" dirty="0" err="1" smtClean="0"/>
              <a:t>спортивні</a:t>
            </a:r>
            <a:r>
              <a:rPr lang="ru-RU" b="1" dirty="0" smtClean="0"/>
              <a:t> та </a:t>
            </a:r>
            <a:r>
              <a:rPr lang="ru-RU" b="1" dirty="0" err="1" smtClean="0"/>
              <a:t>рухливі</a:t>
            </a:r>
            <a:r>
              <a:rPr lang="ru-RU" b="1" dirty="0" smtClean="0"/>
              <a:t> </a:t>
            </a:r>
            <a:r>
              <a:rPr lang="ru-RU" b="1" dirty="0" err="1" smtClean="0"/>
              <a:t>ігри</a:t>
            </a:r>
            <a:r>
              <a:rPr lang="ru-RU" b="1" dirty="0" smtClean="0"/>
              <a:t>, </a:t>
            </a:r>
            <a:r>
              <a:rPr lang="ru-RU" b="1" dirty="0" err="1" smtClean="0"/>
              <a:t>плавання</a:t>
            </a:r>
            <a:r>
              <a:rPr lang="ru-RU" b="1" dirty="0" smtClean="0"/>
              <a:t>, </a:t>
            </a:r>
            <a:r>
              <a:rPr lang="ru-RU" b="1" dirty="0" err="1" smtClean="0"/>
              <a:t>танцювальні</a:t>
            </a:r>
            <a:r>
              <a:rPr lang="ru-RU" b="1" dirty="0" smtClean="0"/>
              <a:t> </a:t>
            </a:r>
            <a:r>
              <a:rPr lang="ru-RU" b="1" dirty="0" err="1" smtClean="0"/>
              <a:t>вправи</a:t>
            </a:r>
            <a:r>
              <a:rPr lang="ru-RU" b="1" dirty="0" smtClean="0"/>
              <a:t>. </a:t>
            </a:r>
            <a:r>
              <a:rPr lang="ru-RU" b="1" dirty="0" err="1" smtClean="0"/>
              <a:t>Програми</a:t>
            </a:r>
            <a:r>
              <a:rPr lang="ru-RU" b="1" dirty="0" smtClean="0"/>
              <a:t> </a:t>
            </a:r>
            <a:r>
              <a:rPr lang="ru-RU" b="1" dirty="0" err="1" smtClean="0"/>
              <a:t>фізичного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варіативні</a:t>
            </a:r>
            <a:r>
              <a:rPr lang="ru-RU" b="1" dirty="0" smtClean="0"/>
              <a:t>. Учитель </a:t>
            </a:r>
            <a:r>
              <a:rPr lang="ru-RU" b="1" dirty="0" err="1" smtClean="0"/>
              <a:t>має</a:t>
            </a:r>
            <a:r>
              <a:rPr lang="ru-RU" b="1" dirty="0" smtClean="0"/>
              <a:t> право </a:t>
            </a:r>
            <a:r>
              <a:rPr lang="ru-RU" b="1" dirty="0" err="1" smtClean="0"/>
              <a:t>застосовувати</a:t>
            </a:r>
            <a:r>
              <a:rPr lang="ru-RU" b="1" dirty="0" smtClean="0"/>
              <a:t> </a:t>
            </a:r>
            <a:r>
              <a:rPr lang="ru-RU" b="1" dirty="0" err="1" smtClean="0"/>
              <a:t>різноманітні</a:t>
            </a:r>
            <a:r>
              <a:rPr lang="ru-RU" b="1" dirty="0" smtClean="0"/>
              <a:t> </a:t>
            </a:r>
            <a:r>
              <a:rPr lang="ru-RU" b="1" dirty="0" err="1" smtClean="0"/>
              <a:t>засоби</a:t>
            </a:r>
            <a:r>
              <a:rPr lang="ru-RU" b="1" dirty="0" smtClean="0"/>
              <a:t> </a:t>
            </a:r>
            <a:r>
              <a:rPr lang="ru-RU" b="1" dirty="0" err="1" smtClean="0"/>
              <a:t>фізичного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додаткові</a:t>
            </a:r>
            <a:r>
              <a:rPr lang="ru-RU" b="1" dirty="0" smtClean="0"/>
              <a:t> </a:t>
            </a:r>
            <a:r>
              <a:rPr lang="ru-RU" b="1" dirty="0" err="1" smtClean="0"/>
              <a:t>фізичні</a:t>
            </a:r>
            <a:r>
              <a:rPr lang="ru-RU" b="1" dirty="0" smtClean="0"/>
              <a:t> </a:t>
            </a:r>
            <a:r>
              <a:rPr lang="ru-RU" b="1" dirty="0" err="1" smtClean="0"/>
              <a:t>навантаження</a:t>
            </a:r>
            <a:r>
              <a:rPr lang="ru-RU" b="1" dirty="0" smtClean="0"/>
              <a:t>, </a:t>
            </a:r>
            <a:r>
              <a:rPr lang="ru-RU" b="1" dirty="0" err="1" smtClean="0"/>
              <a:t>залежно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індивідуального</a:t>
            </a:r>
            <a:r>
              <a:rPr lang="ru-RU" b="1" dirty="0" smtClean="0"/>
              <a:t> </a:t>
            </a:r>
            <a:r>
              <a:rPr lang="ru-RU" b="1" dirty="0" err="1" smtClean="0"/>
              <a:t>рівня</a:t>
            </a:r>
            <a:r>
              <a:rPr lang="ru-RU" b="1" dirty="0" smtClean="0"/>
              <a:t>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підготовленості</a:t>
            </a:r>
            <a:r>
              <a:rPr lang="ru-RU" b="1" dirty="0" smtClean="0"/>
              <a:t> </a:t>
            </a:r>
            <a:r>
              <a:rPr lang="ru-RU" b="1" dirty="0" err="1" smtClean="0"/>
              <a:t>учня</a:t>
            </a:r>
            <a:r>
              <a:rPr lang="ru-RU" b="1" dirty="0" smtClean="0"/>
              <a:t>. Так, у </a:t>
            </a:r>
            <a:r>
              <a:rPr lang="ru-RU" b="1" dirty="0" err="1" smtClean="0"/>
              <a:t>більшості</a:t>
            </a:r>
            <a:r>
              <a:rPr lang="ru-RU" b="1" dirty="0" smtClean="0"/>
              <a:t> </a:t>
            </a:r>
            <a:r>
              <a:rPr lang="ru-RU" b="1" dirty="0" err="1" smtClean="0"/>
              <a:t>шкіл</a:t>
            </a:r>
            <a:r>
              <a:rPr lang="ru-RU" b="1" dirty="0" smtClean="0"/>
              <a:t> США, </a:t>
            </a:r>
            <a:r>
              <a:rPr lang="ru-RU" b="1" dirty="0" err="1" smtClean="0"/>
              <a:t>крім</a:t>
            </a:r>
            <a:r>
              <a:rPr lang="ru-RU" b="1" dirty="0" smtClean="0"/>
              <a:t> </a:t>
            </a:r>
            <a:r>
              <a:rPr lang="ru-RU" b="1" dirty="0" err="1" smtClean="0"/>
              <a:t>обов’язкових</a:t>
            </a:r>
            <a:r>
              <a:rPr lang="ru-RU" b="1" dirty="0" smtClean="0"/>
              <a:t> </a:t>
            </a:r>
            <a:r>
              <a:rPr lang="ru-RU" b="1" dirty="0" err="1" smtClean="0"/>
              <a:t>уроків</a:t>
            </a:r>
            <a:r>
              <a:rPr lang="ru-RU" b="1" dirty="0" smtClean="0"/>
              <a:t>, </a:t>
            </a:r>
            <a:r>
              <a:rPr lang="ru-RU" b="1" dirty="0" err="1" smtClean="0"/>
              <a:t>щотижня</a:t>
            </a:r>
            <a:r>
              <a:rPr lang="ru-RU" b="1" dirty="0" smtClean="0"/>
              <a:t> </a:t>
            </a:r>
            <a:r>
              <a:rPr lang="ru-RU" b="1" dirty="0" err="1" smtClean="0"/>
              <a:t>проводяться</a:t>
            </a:r>
            <a:r>
              <a:rPr lang="ru-RU" b="1" dirty="0" smtClean="0"/>
              <a:t> </a:t>
            </a:r>
            <a:r>
              <a:rPr lang="ru-RU" b="1" dirty="0" err="1" smtClean="0"/>
              <a:t>змагання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3 </a:t>
            </a:r>
            <a:r>
              <a:rPr lang="ru-RU" b="1" dirty="0" err="1" smtClean="0"/>
              <a:t>додаткових</a:t>
            </a:r>
            <a:r>
              <a:rPr lang="ru-RU" b="1" dirty="0" smtClean="0"/>
              <a:t> </a:t>
            </a:r>
            <a:r>
              <a:rPr lang="ru-RU" b="1" dirty="0" err="1" smtClean="0"/>
              <a:t>заняття</a:t>
            </a:r>
            <a:r>
              <a:rPr lang="ru-RU" b="1" dirty="0" smtClean="0"/>
              <a:t> у </a:t>
            </a:r>
            <a:r>
              <a:rPr lang="ru-RU" b="1" dirty="0" err="1" smtClean="0"/>
              <a:t>позаурочний</a:t>
            </a:r>
            <a:r>
              <a:rPr lang="ru-RU" b="1" dirty="0" smtClean="0"/>
              <a:t> час. </a:t>
            </a:r>
          </a:p>
          <a:p>
            <a:pPr algn="just"/>
            <a:r>
              <a:rPr lang="ru-RU" b="1" dirty="0" err="1" smtClean="0"/>
              <a:t>Надзвичайно</a:t>
            </a:r>
            <a:r>
              <a:rPr lang="ru-RU" b="1" dirty="0" smtClean="0"/>
              <a:t> </a:t>
            </a:r>
            <a:r>
              <a:rPr lang="ru-RU" b="1" dirty="0" err="1" smtClean="0"/>
              <a:t>важливими</a:t>
            </a:r>
            <a:r>
              <a:rPr lang="ru-RU" b="1" dirty="0" smtClean="0"/>
              <a:t> для </a:t>
            </a:r>
            <a:r>
              <a:rPr lang="ru-RU" b="1" dirty="0" err="1" smtClean="0"/>
              <a:t>дитячого</a:t>
            </a:r>
            <a:r>
              <a:rPr lang="ru-RU" b="1" dirty="0" smtClean="0"/>
              <a:t> </a:t>
            </a:r>
            <a:r>
              <a:rPr lang="ru-RU" b="1" dirty="0" err="1" smtClean="0"/>
              <a:t>періоду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вікові</a:t>
            </a:r>
            <a:r>
              <a:rPr lang="ru-RU" b="1" dirty="0" smtClean="0"/>
              <a:t> </a:t>
            </a:r>
            <a:r>
              <a:rPr lang="ru-RU" b="1" dirty="0" err="1" smtClean="0"/>
              <a:t>норми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кваліфікуються</a:t>
            </a:r>
            <a:r>
              <a:rPr lang="ru-RU" b="1" dirty="0" smtClean="0"/>
              <a:t> як </a:t>
            </a:r>
            <a:r>
              <a:rPr lang="ru-RU" b="1" dirty="0" err="1" smtClean="0"/>
              <a:t>порівняльні</a:t>
            </a:r>
            <a:r>
              <a:rPr lang="ru-RU" b="1" dirty="0" smtClean="0"/>
              <a:t> (</a:t>
            </a:r>
            <a:r>
              <a:rPr lang="ru-RU" b="1" dirty="0" err="1" smtClean="0"/>
              <a:t>контрольні</a:t>
            </a:r>
            <a:r>
              <a:rPr lang="ru-RU" b="1" dirty="0" smtClean="0"/>
              <a:t>) для </a:t>
            </a:r>
            <a:r>
              <a:rPr lang="ru-RU" b="1" dirty="0" err="1" smtClean="0"/>
              <a:t>оцінки</a:t>
            </a:r>
            <a:r>
              <a:rPr lang="ru-RU" b="1" dirty="0" smtClean="0"/>
              <a:t> </a:t>
            </a:r>
            <a:r>
              <a:rPr lang="ru-RU" b="1" dirty="0" err="1" smtClean="0"/>
              <a:t>індивідуальної</a:t>
            </a:r>
            <a:r>
              <a:rPr lang="ru-RU" b="1" dirty="0" smtClean="0"/>
              <a:t> </a:t>
            </a:r>
            <a:r>
              <a:rPr lang="ru-RU" b="1" dirty="0" err="1" smtClean="0"/>
              <a:t>рухової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Теоретичні</a:t>
            </a:r>
            <a:r>
              <a:rPr lang="ru-RU" b="1" dirty="0" smtClean="0"/>
              <a:t> </a:t>
            </a:r>
            <a:r>
              <a:rPr lang="ru-RU" b="1" dirty="0" err="1" smtClean="0"/>
              <a:t>положення</a:t>
            </a:r>
            <a:r>
              <a:rPr lang="ru-RU" b="1" dirty="0" smtClean="0"/>
              <a:t> про </a:t>
            </a:r>
            <a:r>
              <a:rPr lang="ru-RU" b="1" dirty="0" err="1" smtClean="0"/>
              <a:t>критерії</a:t>
            </a:r>
            <a:r>
              <a:rPr lang="ru-RU" b="1" dirty="0" smtClean="0"/>
              <a:t> </a:t>
            </a:r>
            <a:r>
              <a:rPr lang="ru-RU" b="1" dirty="0" err="1" smtClean="0"/>
              <a:t>вікових</a:t>
            </a:r>
            <a:r>
              <a:rPr lang="ru-RU" b="1" dirty="0" smtClean="0"/>
              <a:t> норм </a:t>
            </a:r>
            <a:r>
              <a:rPr lang="ru-RU" b="1" dirty="0" err="1" smtClean="0"/>
              <a:t>рухової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 </a:t>
            </a:r>
            <a:r>
              <a:rPr lang="ru-RU" b="1" dirty="0" err="1" smtClean="0"/>
              <a:t>дітей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підлітків</a:t>
            </a:r>
            <a:r>
              <a:rPr lang="ru-RU" b="1" dirty="0" smtClean="0"/>
              <a:t> </a:t>
            </a:r>
            <a:r>
              <a:rPr lang="ru-RU" b="1" dirty="0" err="1" smtClean="0"/>
              <a:t>майже</a:t>
            </a:r>
            <a:r>
              <a:rPr lang="ru-RU" b="1" dirty="0" smtClean="0"/>
              <a:t> не </a:t>
            </a:r>
            <a:r>
              <a:rPr lang="ru-RU" b="1" dirty="0" err="1" smtClean="0"/>
              <a:t>відрізняються</a:t>
            </a:r>
            <a:r>
              <a:rPr lang="ru-RU" b="1" dirty="0" smtClean="0"/>
              <a:t> у </a:t>
            </a:r>
            <a:r>
              <a:rPr lang="ru-RU" b="1" dirty="0" err="1" smtClean="0"/>
              <a:t>багатьох</a:t>
            </a:r>
            <a:r>
              <a:rPr lang="ru-RU" b="1" dirty="0" smtClean="0"/>
              <a:t> </a:t>
            </a:r>
            <a:r>
              <a:rPr lang="ru-RU" b="1" dirty="0" err="1" smtClean="0"/>
              <a:t>авторів</a:t>
            </a:r>
            <a:r>
              <a:rPr lang="ru-RU" b="1" dirty="0" smtClean="0"/>
              <a:t>, </a:t>
            </a:r>
            <a:r>
              <a:rPr lang="ru-RU" b="1" dirty="0" err="1" smtClean="0"/>
              <a:t>проте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визнаються</a:t>
            </a:r>
            <a:r>
              <a:rPr lang="ru-RU" b="1" dirty="0" smtClean="0"/>
              <a:t> нормою, </a:t>
            </a:r>
            <a:r>
              <a:rPr lang="ru-RU" b="1" dirty="0" err="1" smtClean="0"/>
              <a:t>наводяться</a:t>
            </a:r>
            <a:r>
              <a:rPr lang="ru-RU" b="1" dirty="0" smtClean="0"/>
              <a:t> </a:t>
            </a:r>
            <a:r>
              <a:rPr lang="ru-RU" b="1" dirty="0" err="1" smtClean="0"/>
              <a:t>неоднакові</a:t>
            </a:r>
            <a:r>
              <a:rPr lang="ru-RU" b="1" dirty="0" smtClean="0"/>
              <a:t>.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поширеними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показники</a:t>
            </a:r>
            <a:r>
              <a:rPr lang="ru-RU" b="1" dirty="0" smtClean="0"/>
              <a:t> </a:t>
            </a:r>
            <a:r>
              <a:rPr lang="ru-RU" b="1" dirty="0" err="1" smtClean="0"/>
              <a:t>добових</a:t>
            </a:r>
            <a:r>
              <a:rPr lang="ru-RU" b="1" dirty="0" smtClean="0"/>
              <a:t> </a:t>
            </a:r>
            <a:r>
              <a:rPr lang="ru-RU" b="1" dirty="0" err="1" smtClean="0"/>
              <a:t>локомоцій</a:t>
            </a:r>
            <a:r>
              <a:rPr lang="ru-RU" b="1" dirty="0" smtClean="0"/>
              <a:t> (</a:t>
            </a:r>
            <a:r>
              <a:rPr lang="ru-RU" b="1" dirty="0" err="1" smtClean="0"/>
              <a:t>кількість</a:t>
            </a:r>
            <a:r>
              <a:rPr lang="ru-RU" b="1" dirty="0" smtClean="0"/>
              <a:t> </a:t>
            </a:r>
            <a:r>
              <a:rPr lang="ru-RU" b="1" dirty="0" err="1" smtClean="0"/>
              <a:t>кроків</a:t>
            </a:r>
            <a:r>
              <a:rPr lang="ru-RU" b="1" dirty="0" smtClean="0"/>
              <a:t> за 24 </a:t>
            </a:r>
            <a:r>
              <a:rPr lang="ru-RU" b="1" dirty="0" err="1" smtClean="0"/>
              <a:t>години</a:t>
            </a:r>
            <a:r>
              <a:rPr lang="ru-RU" b="1" dirty="0" smtClean="0"/>
              <a:t>). Методика </a:t>
            </a:r>
            <a:r>
              <a:rPr lang="ru-RU" b="1" dirty="0" err="1" smtClean="0"/>
              <a:t>виміру</a:t>
            </a:r>
            <a:r>
              <a:rPr lang="ru-RU" b="1" dirty="0" smtClean="0"/>
              <a:t> числа </a:t>
            </a:r>
            <a:r>
              <a:rPr lang="ru-RU" b="1" dirty="0" err="1" smtClean="0"/>
              <a:t>локомоцій</a:t>
            </a:r>
            <a:r>
              <a:rPr lang="ru-RU" b="1" dirty="0" smtClean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крокоміру</a:t>
            </a:r>
            <a:r>
              <a:rPr lang="ru-RU" b="1" dirty="0" smtClean="0"/>
              <a:t> </a:t>
            </a:r>
            <a:r>
              <a:rPr lang="ru-RU" b="1" dirty="0" err="1" smtClean="0"/>
              <a:t>знайшла</a:t>
            </a:r>
            <a:r>
              <a:rPr lang="ru-RU" b="1" dirty="0" smtClean="0"/>
              <a:t> </a:t>
            </a:r>
            <a:r>
              <a:rPr lang="ru-RU" b="1" dirty="0" err="1" smtClean="0"/>
              <a:t>доволі</a:t>
            </a:r>
            <a:r>
              <a:rPr lang="ru-RU" b="1" dirty="0" smtClean="0"/>
              <a:t> </a:t>
            </a:r>
            <a:r>
              <a:rPr lang="ru-RU" b="1" dirty="0" err="1" smtClean="0"/>
              <a:t>широке</a:t>
            </a:r>
            <a:r>
              <a:rPr lang="ru-RU" b="1" dirty="0" smtClean="0"/>
              <a:t> </a:t>
            </a:r>
            <a:r>
              <a:rPr lang="ru-RU" b="1" dirty="0" err="1" smtClean="0"/>
              <a:t>застосування</a:t>
            </a:r>
            <a:r>
              <a:rPr lang="ru-RU" b="1" dirty="0" smtClean="0"/>
              <a:t> у </a:t>
            </a:r>
            <a:r>
              <a:rPr lang="ru-RU" b="1" dirty="0" err="1" smtClean="0"/>
              <a:t>масових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дослідженнях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дозволило </a:t>
            </a:r>
            <a:r>
              <a:rPr lang="ru-RU" b="1" dirty="0" smtClean="0">
                <a:solidFill>
                  <a:srgbClr val="FF0000"/>
                </a:solidFill>
              </a:rPr>
              <a:t>А.Г. </a:t>
            </a:r>
            <a:r>
              <a:rPr lang="ru-RU" b="1" dirty="0" err="1" smtClean="0">
                <a:solidFill>
                  <a:srgbClr val="FF0000"/>
                </a:solidFill>
              </a:rPr>
              <a:t>Сухарєву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розробити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гігієнічні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норми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добових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локомоцій</a:t>
            </a:r>
            <a:r>
              <a:rPr lang="ru-RU" b="1" dirty="0" smtClean="0">
                <a:solidFill>
                  <a:srgbClr val="FF0000"/>
                </a:solidFill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</a:rPr>
              <a:t>дітей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підлітків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Р.В. </a:t>
            </a:r>
            <a:r>
              <a:rPr lang="ru-RU" b="1" dirty="0" err="1" smtClean="0">
                <a:solidFill>
                  <a:srgbClr val="FF0000"/>
                </a:solidFill>
              </a:rPr>
              <a:t>Силла</a:t>
            </a:r>
            <a:r>
              <a:rPr lang="ru-RU" b="1" dirty="0" smtClean="0">
                <a:solidFill>
                  <a:srgbClr val="FF0000"/>
                </a:solidFill>
              </a:rPr>
              <a:t> (1984</a:t>
            </a:r>
            <a:r>
              <a:rPr lang="ru-RU" b="1" dirty="0" smtClean="0"/>
              <a:t>) </a:t>
            </a:r>
            <a:r>
              <a:rPr lang="ru-RU" b="1" dirty="0" err="1" smtClean="0"/>
              <a:t>пропонує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встановлювати</a:t>
            </a:r>
            <a:r>
              <a:rPr lang="ru-RU" b="1" dirty="0" smtClean="0"/>
              <a:t> </a:t>
            </a:r>
            <a:r>
              <a:rPr lang="ru-RU" b="1" dirty="0" err="1" smtClean="0"/>
              <a:t>норми</a:t>
            </a:r>
            <a:r>
              <a:rPr lang="ru-RU" b="1" dirty="0" smtClean="0"/>
              <a:t> </a:t>
            </a:r>
            <a:r>
              <a:rPr lang="ru-RU" b="1" dirty="0" err="1" smtClean="0"/>
              <a:t>рухової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 </a:t>
            </a:r>
            <a:r>
              <a:rPr lang="ru-RU" b="1" dirty="0" err="1" smtClean="0"/>
              <a:t>згідно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витратами</a:t>
            </a:r>
            <a:r>
              <a:rPr lang="ru-RU" b="1" dirty="0" smtClean="0"/>
              <a:t> часу на </a:t>
            </a:r>
            <a:r>
              <a:rPr lang="ru-RU" b="1" dirty="0" err="1" smtClean="0"/>
              <a:t>здійснення</a:t>
            </a:r>
            <a:r>
              <a:rPr lang="ru-RU" b="1" dirty="0" smtClean="0"/>
              <a:t> </a:t>
            </a:r>
            <a:r>
              <a:rPr lang="ru-RU" b="1" dirty="0" err="1" smtClean="0"/>
              <a:t>рухів</a:t>
            </a:r>
            <a:r>
              <a:rPr lang="ru-RU" b="1" dirty="0" smtClean="0"/>
              <a:t> </a:t>
            </a:r>
            <a:r>
              <a:rPr lang="ru-RU" b="1" dirty="0" err="1" smtClean="0"/>
              <a:t>різної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інтенсивності</a:t>
            </a:r>
            <a:r>
              <a:rPr lang="ru-RU" b="1" dirty="0" smtClean="0"/>
              <a:t>. Автор </a:t>
            </a:r>
            <a:r>
              <a:rPr lang="ru-RU" b="1" dirty="0" err="1" smtClean="0"/>
              <a:t>класифікує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r>
              <a:rPr lang="ru-RU" b="1" dirty="0" smtClean="0"/>
              <a:t> за </a:t>
            </a:r>
            <a:r>
              <a:rPr lang="ru-RU" b="1" dirty="0" err="1" smtClean="0"/>
              <a:t>співвідношенням</a:t>
            </a:r>
            <a:r>
              <a:rPr lang="ru-RU" b="1" dirty="0" smtClean="0"/>
              <a:t> </a:t>
            </a:r>
            <a:r>
              <a:rPr lang="ru-RU" b="1" dirty="0" err="1" smtClean="0"/>
              <a:t>обміну</a:t>
            </a:r>
            <a:r>
              <a:rPr lang="ru-RU" b="1" dirty="0" smtClean="0"/>
              <a:t> </a:t>
            </a:r>
            <a:r>
              <a:rPr lang="ru-RU" b="1" dirty="0" err="1" smtClean="0"/>
              <a:t>речовин</a:t>
            </a:r>
            <a:r>
              <a:rPr lang="ru-RU" b="1" dirty="0" smtClean="0"/>
              <a:t> до </a:t>
            </a:r>
            <a:r>
              <a:rPr lang="ru-RU" b="1" dirty="0" err="1" smtClean="0"/>
              <a:t>рівня</a:t>
            </a:r>
            <a:r>
              <a:rPr lang="ru-RU" b="1" dirty="0" smtClean="0"/>
              <a:t> основного </a:t>
            </a:r>
            <a:r>
              <a:rPr lang="ru-RU" b="1" dirty="0" err="1" smtClean="0"/>
              <a:t>обміну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Для </a:t>
            </a:r>
            <a:r>
              <a:rPr lang="ru-RU" b="1" dirty="0" err="1" smtClean="0"/>
              <a:t>дітей</a:t>
            </a:r>
            <a:r>
              <a:rPr lang="ru-RU" b="1" dirty="0" smtClean="0"/>
              <a:t> </a:t>
            </a:r>
            <a:r>
              <a:rPr lang="ru-RU" b="1" dirty="0" err="1" smtClean="0"/>
              <a:t>шкільного</a:t>
            </a:r>
            <a:r>
              <a:rPr lang="ru-RU" b="1" dirty="0" smtClean="0"/>
              <a:t> </a:t>
            </a:r>
            <a:r>
              <a:rPr lang="ru-RU" b="1" dirty="0" err="1" smtClean="0"/>
              <a:t>віку</a:t>
            </a:r>
            <a:r>
              <a:rPr lang="ru-RU" b="1" dirty="0" smtClean="0"/>
              <a:t> рекомендовано </a:t>
            </a:r>
            <a:r>
              <a:rPr lang="ru-RU" b="1" dirty="0" err="1" smtClean="0"/>
              <a:t>таку</a:t>
            </a:r>
            <a:r>
              <a:rPr lang="ru-RU" b="1" dirty="0" smtClean="0"/>
              <a:t> </a:t>
            </a:r>
            <a:r>
              <a:rPr lang="ru-RU" b="1" dirty="0" err="1" smtClean="0"/>
              <a:t>загальну</a:t>
            </a:r>
            <a:r>
              <a:rPr lang="ru-RU" b="1" dirty="0" smtClean="0"/>
              <a:t> </a:t>
            </a:r>
            <a:r>
              <a:rPr lang="ru-RU" b="1" dirty="0" err="1" smtClean="0"/>
              <a:t>тривалість</a:t>
            </a:r>
            <a:r>
              <a:rPr lang="ru-RU" b="1" dirty="0" smtClean="0"/>
              <a:t>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рухів</a:t>
            </a:r>
            <a:r>
              <a:rPr lang="ru-RU" b="1" dirty="0" smtClean="0"/>
              <a:t> </a:t>
            </a:r>
            <a:r>
              <a:rPr lang="ru-RU" b="1" dirty="0" err="1" smtClean="0"/>
              <a:t>різної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інтенсивності</a:t>
            </a:r>
            <a:r>
              <a:rPr lang="ru-RU" b="1" dirty="0" smtClean="0"/>
              <a:t> за </a:t>
            </a:r>
            <a:r>
              <a:rPr lang="ru-RU" b="1" dirty="0" err="1" smtClean="0"/>
              <a:t>добу</a:t>
            </a:r>
            <a:r>
              <a:rPr lang="ru-RU" b="1" dirty="0" smtClean="0"/>
              <a:t> − у 3-й </a:t>
            </a:r>
            <a:r>
              <a:rPr lang="ru-RU" b="1" dirty="0" err="1" smtClean="0"/>
              <a:t>групі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інтенсивності</a:t>
            </a:r>
            <a:r>
              <a:rPr lang="ru-RU" b="1" dirty="0" smtClean="0"/>
              <a:t> − 90–200 </a:t>
            </a:r>
            <a:r>
              <a:rPr lang="ru-RU" b="1" dirty="0" err="1" smtClean="0"/>
              <a:t>хв</a:t>
            </a:r>
            <a:r>
              <a:rPr lang="ru-RU" b="1" dirty="0" smtClean="0"/>
              <a:t> для </a:t>
            </a:r>
            <a:r>
              <a:rPr lang="ru-RU" b="1" dirty="0" err="1" smtClean="0"/>
              <a:t>дівчаток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80–180 </a:t>
            </a:r>
            <a:r>
              <a:rPr lang="ru-RU" b="1" dirty="0" err="1" smtClean="0"/>
              <a:t>хв</a:t>
            </a:r>
            <a:r>
              <a:rPr lang="ru-RU" b="1" dirty="0" smtClean="0"/>
              <a:t> для </a:t>
            </a:r>
            <a:r>
              <a:rPr lang="ru-RU" b="1" dirty="0" err="1" smtClean="0"/>
              <a:t>хлопчиків</a:t>
            </a:r>
            <a:r>
              <a:rPr lang="ru-RU" b="1" dirty="0" smtClean="0"/>
              <a:t>; у 4-й </a:t>
            </a:r>
            <a:r>
              <a:rPr lang="ru-RU" b="1" dirty="0" err="1" smtClean="0"/>
              <a:t>групі</a:t>
            </a:r>
            <a:r>
              <a:rPr lang="ru-RU" b="1" dirty="0" smtClean="0"/>
              <a:t> − 25–45 </a:t>
            </a:r>
            <a:r>
              <a:rPr lang="ru-RU" b="1" dirty="0" err="1" smtClean="0"/>
              <a:t>хв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30–45 </a:t>
            </a:r>
            <a:r>
              <a:rPr lang="ru-RU" b="1" dirty="0" err="1" smtClean="0"/>
              <a:t>хв</a:t>
            </a:r>
            <a:r>
              <a:rPr lang="ru-RU" b="1" dirty="0" smtClean="0"/>
              <a:t>; в 5-й </a:t>
            </a:r>
            <a:r>
              <a:rPr lang="ru-RU" b="1" dirty="0" err="1" smtClean="0"/>
              <a:t>групі</a:t>
            </a:r>
            <a:r>
              <a:rPr lang="ru-RU" b="1" dirty="0" smtClean="0"/>
              <a:t> − 10–30 </a:t>
            </a:r>
            <a:r>
              <a:rPr lang="ru-RU" b="1" dirty="0" err="1" smtClean="0"/>
              <a:t>і</a:t>
            </a:r>
            <a:r>
              <a:rPr lang="ru-RU" b="1" dirty="0" smtClean="0"/>
              <a:t> 25–45 </a:t>
            </a:r>
            <a:r>
              <a:rPr lang="ru-RU" b="1" dirty="0" err="1" smtClean="0"/>
              <a:t>хв</a:t>
            </a:r>
            <a:r>
              <a:rPr lang="ru-RU" b="1" dirty="0" smtClean="0"/>
              <a:t>; в 6-й </a:t>
            </a:r>
            <a:r>
              <a:rPr lang="ru-RU" b="1" dirty="0" err="1" smtClean="0"/>
              <a:t>групі</a:t>
            </a:r>
            <a:r>
              <a:rPr lang="ru-RU" b="1" dirty="0" smtClean="0"/>
              <a:t> − 3–5 </a:t>
            </a:r>
            <a:r>
              <a:rPr lang="ru-RU" b="1" dirty="0" err="1" smtClean="0"/>
              <a:t>і</a:t>
            </a:r>
            <a:r>
              <a:rPr lang="ru-RU" b="1" dirty="0" smtClean="0"/>
              <a:t> 3–15 </a:t>
            </a:r>
            <a:r>
              <a:rPr lang="ru-RU" b="1" dirty="0" err="1" smtClean="0"/>
              <a:t>хв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 l="28733" t="34179" r="30637" b="19922"/>
          <a:stretch>
            <a:fillRect/>
          </a:stretch>
        </p:blipFill>
        <p:spPr bwMode="auto">
          <a:xfrm>
            <a:off x="738150" y="214290"/>
            <a:ext cx="1065334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 l="29282" t="34180" r="30637" b="36523"/>
          <a:stretch>
            <a:fillRect/>
          </a:stretch>
        </p:blipFill>
        <p:spPr bwMode="auto">
          <a:xfrm>
            <a:off x="3024166" y="239734"/>
            <a:ext cx="5929354" cy="226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/>
          <a:srcRect l="29100" t="41993" r="30819" b="27734"/>
          <a:stretch>
            <a:fillRect/>
          </a:stretch>
        </p:blipFill>
        <p:spPr bwMode="auto">
          <a:xfrm>
            <a:off x="3024166" y="2285992"/>
            <a:ext cx="59293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4"/>
          <a:srcRect l="29136" t="40234" r="30783" b="37305"/>
          <a:stretch>
            <a:fillRect/>
          </a:stretch>
        </p:blipFill>
        <p:spPr bwMode="auto">
          <a:xfrm>
            <a:off x="3024166" y="4643446"/>
            <a:ext cx="596662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 l="29283" t="35156" r="30636" b="16015"/>
          <a:stretch>
            <a:fillRect/>
          </a:stretch>
        </p:blipFill>
        <p:spPr bwMode="auto">
          <a:xfrm>
            <a:off x="1738282" y="285728"/>
            <a:ext cx="8982614" cy="615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 l="28734" t="25390" r="29538" b="24805"/>
          <a:stretch>
            <a:fillRect/>
          </a:stretch>
        </p:blipFill>
        <p:spPr bwMode="auto">
          <a:xfrm>
            <a:off x="1881158" y="500042"/>
            <a:ext cx="9095038" cy="61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/>
          <a:srcRect l="29100" t="45898" r="29721" b="24805"/>
          <a:stretch>
            <a:fillRect/>
          </a:stretch>
        </p:blipFill>
        <p:spPr bwMode="auto">
          <a:xfrm>
            <a:off x="1309653" y="1142984"/>
            <a:ext cx="1053710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530" y="500042"/>
            <a:ext cx="96441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Принципи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використання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спеціально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організованої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рухової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активності</a:t>
            </a:r>
            <a:r>
              <a:rPr lang="ru-RU" sz="2800" b="1" dirty="0" smtClean="0">
                <a:solidFill>
                  <a:srgbClr val="FF0000"/>
                </a:solidFill>
              </a:rPr>
              <a:t> в </a:t>
            </a:r>
            <a:r>
              <a:rPr lang="ru-RU" sz="2800" b="1" dirty="0" err="1" smtClean="0">
                <a:solidFill>
                  <a:srgbClr val="FF0000"/>
                </a:solidFill>
              </a:rPr>
              <a:t>системі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оздоровлення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населення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ru-RU" sz="2800" dirty="0" err="1" smtClean="0"/>
              <a:t>Застосування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спеціально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організованої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рухової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активності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дасть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оптимальний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ефект</a:t>
            </a:r>
            <a:r>
              <a:rPr lang="ru-RU" sz="2800" dirty="0" smtClean="0"/>
              <a:t> за </a:t>
            </a:r>
            <a:r>
              <a:rPr lang="ru-RU" sz="2800" dirty="0" err="1" smtClean="0"/>
              <a:t>умови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дотримання</a:t>
            </a:r>
            <a:r>
              <a:rPr lang="ru-RU" sz="2800" dirty="0" smtClean="0"/>
              <a:t> таких правил (</a:t>
            </a:r>
            <a:r>
              <a:rPr lang="ru-RU" sz="2800" dirty="0" err="1" smtClean="0"/>
              <a:t>принципів</a:t>
            </a:r>
            <a:r>
              <a:rPr lang="ru-RU" sz="2800" dirty="0" smtClean="0"/>
              <a:t>).</a:t>
            </a:r>
          </a:p>
          <a:p>
            <a:pPr algn="just"/>
            <a:r>
              <a:rPr lang="ru-RU" sz="2800" dirty="0" smtClean="0"/>
              <a:t>До них </a:t>
            </a:r>
            <a:r>
              <a:rPr lang="ru-RU" sz="2800" dirty="0" err="1" smtClean="0"/>
              <a:t>відносяться</a:t>
            </a:r>
            <a:r>
              <a:rPr lang="ru-RU" sz="2800" dirty="0" smtClean="0"/>
              <a:t>: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</a:rPr>
              <a:t>1. Принцип </a:t>
            </a:r>
            <a:r>
              <a:rPr lang="ru-RU" sz="2800" dirty="0" err="1" smtClean="0">
                <a:solidFill>
                  <a:srgbClr val="7030A0"/>
                </a:solidFill>
              </a:rPr>
              <a:t>індивідуалізації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</a:rPr>
              <a:t>2. Принцип </a:t>
            </a:r>
            <a:r>
              <a:rPr lang="ru-RU" sz="2800" dirty="0" err="1" smtClean="0">
                <a:solidFill>
                  <a:srgbClr val="7030A0"/>
                </a:solidFill>
              </a:rPr>
              <a:t>систематичності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</a:rPr>
              <a:t>3. Принцип </a:t>
            </a:r>
            <a:r>
              <a:rPr lang="ru-RU" sz="2800" dirty="0" err="1" smtClean="0">
                <a:solidFill>
                  <a:srgbClr val="7030A0"/>
                </a:solidFill>
              </a:rPr>
              <a:t>поступовості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</a:rPr>
              <a:t>4. Принцип </a:t>
            </a:r>
            <a:r>
              <a:rPr lang="ru-RU" sz="2800" dirty="0" err="1" smtClean="0">
                <a:solidFill>
                  <a:srgbClr val="7030A0"/>
                </a:solidFill>
              </a:rPr>
              <a:t>доступності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</a:rPr>
              <a:t>5. Принцип </a:t>
            </a:r>
            <a:r>
              <a:rPr lang="ru-RU" sz="2800" dirty="0" err="1" smtClean="0">
                <a:solidFill>
                  <a:srgbClr val="7030A0"/>
                </a:solidFill>
              </a:rPr>
              <a:t>регулярності</a:t>
            </a:r>
            <a:r>
              <a:rPr lang="ru-RU" sz="2800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</a:rPr>
              <a:t>6. Принцип </a:t>
            </a:r>
            <a:r>
              <a:rPr lang="ru-RU" sz="2800" dirty="0" err="1" smtClean="0">
                <a:solidFill>
                  <a:srgbClr val="7030A0"/>
                </a:solidFill>
              </a:rPr>
              <a:t>орієнтації</a:t>
            </a:r>
            <a:r>
              <a:rPr lang="ru-RU" sz="2800" dirty="0" smtClean="0">
                <a:solidFill>
                  <a:srgbClr val="7030A0"/>
                </a:solidFill>
              </a:rPr>
              <a:t> на </a:t>
            </a:r>
            <a:r>
              <a:rPr lang="ru-RU" sz="2800" dirty="0" err="1" smtClean="0">
                <a:solidFill>
                  <a:srgbClr val="7030A0"/>
                </a:solidFill>
              </a:rPr>
              <a:t>належні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норми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3214689"/>
            <a:ext cx="2743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ТЕРЕНКУРИ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6083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2" y="3643313"/>
            <a:ext cx="5429249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8" descr="ÐÐ°ÑÑÐ¸Ð½ÐºÐ¸ Ð¿Ð¾ Ð·Ð°Ð¿ÑÐ¾ÑÑ ÑÐµÑÐµÐ½ÐºÑÑ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433" y="3627438"/>
            <a:ext cx="5429251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0" descr="ÐÐ°ÑÑÐ¸Ð½ÐºÐ¸ Ð¿Ð¾ Ð·Ð°Ð¿ÑÐ¾ÑÑ Ð³Ð¸Ð¿Ð¾ÐºÑÐ¸ÑÐµÑÐºÐ¸Ðµ ÑÑÐµÐ½Ð¸ÑÐ¾Ð²ÐºÐ¸"/>
          <p:cNvPicPr>
            <a:picLocks noChangeAspect="1" noChangeArrowheads="1"/>
          </p:cNvPicPr>
          <p:nvPr/>
        </p:nvPicPr>
        <p:blipFill>
          <a:blip r:embed="rId4"/>
          <a:srcRect l="9262" r="8919"/>
          <a:stretch>
            <a:fillRect/>
          </a:stretch>
        </p:blipFill>
        <p:spPr bwMode="auto">
          <a:xfrm>
            <a:off x="571501" y="571500"/>
            <a:ext cx="5524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799418" y="168275"/>
            <a:ext cx="443653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ГІПОКСИЧНЕ ТРЕНУВАННЯ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6087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1" y="500064"/>
            <a:ext cx="5143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2166910" y="357166"/>
            <a:ext cx="8440308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FF0000"/>
                </a:solidFill>
                <a:latin typeface="Arial"/>
              </a:rPr>
              <a:t>5. </a:t>
            </a:r>
            <a:r>
              <a:rPr lang="ru-RU" sz="2800" b="1" dirty="0" err="1" smtClean="0">
                <a:solidFill>
                  <a:srgbClr val="FF0000"/>
                </a:solidFill>
              </a:rPr>
              <a:t>Наукові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основи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фізичної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рекреації</a:t>
            </a:r>
            <a:endParaRPr lang="ru-RU" sz="2800" b="1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150" y="857232"/>
            <a:ext cx="11144328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Теорія</a:t>
            </a:r>
            <a:r>
              <a:rPr lang="ru-RU" b="1" dirty="0" smtClean="0"/>
              <a:t> </a:t>
            </a:r>
            <a:r>
              <a:rPr lang="ru-RU" b="1" dirty="0" err="1" smtClean="0"/>
              <a:t>мотивації</a:t>
            </a:r>
            <a:r>
              <a:rPr lang="ru-RU" b="1" dirty="0" smtClean="0"/>
              <a:t> </a:t>
            </a:r>
            <a:r>
              <a:rPr lang="ru-RU" b="1" dirty="0" err="1" smtClean="0"/>
              <a:t>діяльності</a:t>
            </a:r>
            <a:endParaRPr lang="ru-RU" b="1" dirty="0" smtClean="0"/>
          </a:p>
          <a:p>
            <a:pPr algn="just"/>
            <a:r>
              <a:rPr lang="ru-RU" b="1" i="1" dirty="0" err="1" smtClean="0"/>
              <a:t>Поведінку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людини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визначають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її</a:t>
            </a:r>
            <a:r>
              <a:rPr lang="ru-RU" b="1" i="1" dirty="0" smtClean="0"/>
              <a:t> потреби – </a:t>
            </a:r>
            <a:r>
              <a:rPr lang="ru-RU" b="1" i="1" dirty="0" err="1" smtClean="0"/>
              <a:t>усвідомлені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неусвідомлені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чинники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діяльності</a:t>
            </a:r>
            <a:r>
              <a:rPr lang="ru-RU" b="1" i="1" dirty="0" smtClean="0"/>
              <a:t>. </a:t>
            </a:r>
            <a:r>
              <a:rPr lang="ru-RU" b="1" i="1" dirty="0" err="1" smtClean="0"/>
              <a:t>Незадоволення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або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неповне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задоволення</a:t>
            </a:r>
            <a:r>
              <a:rPr lang="ru-RU" b="1" i="1" dirty="0" smtClean="0"/>
              <a:t> потреб у </a:t>
            </a:r>
            <a:r>
              <a:rPr lang="ru-RU" b="1" i="1" dirty="0" err="1" smtClean="0"/>
              <a:t>побуті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навчанні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праці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є</a:t>
            </a:r>
            <a:r>
              <a:rPr lang="ru-RU" b="1" i="1" dirty="0" smtClean="0"/>
              <a:t> стимулом до </a:t>
            </a:r>
            <a:r>
              <a:rPr lang="ru-RU" b="1" i="1" dirty="0" err="1" smtClean="0"/>
              <a:t>пошуку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шляхів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їх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задоволення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сфері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фізичного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виховання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спорту.</a:t>
            </a:r>
          </a:p>
          <a:p>
            <a:pPr algn="just"/>
            <a:r>
              <a:rPr lang="ru-RU" dirty="0" smtClean="0"/>
              <a:t>Людина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прагнути</a:t>
            </a:r>
            <a:r>
              <a:rPr lang="ru-RU" dirty="0" smtClean="0"/>
              <a:t> </a:t>
            </a:r>
            <a:r>
              <a:rPr lang="ru-RU" dirty="0" err="1" smtClean="0"/>
              <a:t>розвинути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,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кондиції</a:t>
            </a:r>
            <a:r>
              <a:rPr lang="ru-RU" dirty="0" smtClean="0"/>
              <a:t>, </a:t>
            </a:r>
            <a:r>
              <a:rPr lang="ru-RU" dirty="0" err="1" smtClean="0"/>
              <a:t>спрямованої</a:t>
            </a:r>
            <a:r>
              <a:rPr lang="ru-RU" dirty="0" smtClean="0"/>
              <a:t> на </a:t>
            </a:r>
            <a:r>
              <a:rPr lang="ru-RU" dirty="0" err="1" smtClean="0"/>
              <a:t>зовнішній</a:t>
            </a:r>
            <a:r>
              <a:rPr lang="ru-RU" dirty="0" smtClean="0"/>
              <a:t> результат,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поза рамками </a:t>
            </a:r>
            <a:r>
              <a:rPr lang="ru-RU" dirty="0" err="1" smtClean="0"/>
              <a:t>фізкультурних</a:t>
            </a:r>
            <a:r>
              <a:rPr lang="ru-RU" dirty="0" smtClean="0"/>
              <a:t> занять,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лідерство</a:t>
            </a:r>
            <a:r>
              <a:rPr lang="ru-RU" dirty="0" smtClean="0"/>
              <a:t> у трудовому </a:t>
            </a:r>
            <a:r>
              <a:rPr lang="ru-RU" dirty="0" err="1" smtClean="0"/>
              <a:t>колективі</a:t>
            </a:r>
            <a:r>
              <a:rPr lang="ru-RU" dirty="0" smtClean="0"/>
              <a:t>. </a:t>
            </a:r>
            <a:r>
              <a:rPr lang="ru-RU" dirty="0" err="1" smtClean="0"/>
              <a:t>Нещодавно</a:t>
            </a:r>
            <a:r>
              <a:rPr lang="ru-RU" dirty="0" smtClean="0"/>
              <a:t> </a:t>
            </a:r>
            <a:r>
              <a:rPr lang="ru-RU" dirty="0" err="1" smtClean="0"/>
              <a:t>з’явилася</a:t>
            </a:r>
            <a:r>
              <a:rPr lang="ru-RU" dirty="0" smtClean="0"/>
              <a:t> нова </a:t>
            </a:r>
            <a:r>
              <a:rPr lang="ru-RU" dirty="0" err="1" smtClean="0"/>
              <a:t>спільнота</a:t>
            </a:r>
            <a:r>
              <a:rPr lang="ru-RU" dirty="0" smtClean="0"/>
              <a:t> – </a:t>
            </a:r>
            <a:r>
              <a:rPr lang="ru-RU" dirty="0" err="1" smtClean="0"/>
              <a:t>представники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комерційної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вдаються</a:t>
            </a:r>
            <a:r>
              <a:rPr lang="ru-RU" dirty="0" smtClean="0"/>
              <a:t> до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підходів</a:t>
            </a:r>
            <a:r>
              <a:rPr lang="ru-RU" dirty="0" smtClean="0"/>
              <a:t> у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до </a:t>
            </a:r>
            <a:r>
              <a:rPr lang="ru-RU" dirty="0" err="1" smtClean="0"/>
              <a:t>соматичного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, яке стало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впливати</a:t>
            </a:r>
            <a:r>
              <a:rPr lang="ru-RU" dirty="0" smtClean="0"/>
              <a:t> на </a:t>
            </a:r>
            <a:r>
              <a:rPr lang="ru-RU" dirty="0" err="1" smtClean="0"/>
              <a:t>конкурентні</a:t>
            </a:r>
            <a:r>
              <a:rPr lang="ru-RU" dirty="0" smtClean="0"/>
              <a:t> </a:t>
            </a:r>
            <a:r>
              <a:rPr lang="ru-RU" dirty="0" err="1" smtClean="0"/>
              <a:t>відношення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бізнесу</a:t>
            </a:r>
            <a:r>
              <a:rPr lang="ru-RU" dirty="0" smtClean="0"/>
              <a:t> (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тренажерних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,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 </a:t>
            </a:r>
            <a:r>
              <a:rPr lang="ru-RU" dirty="0" err="1" smtClean="0"/>
              <a:t>аеробіки</a:t>
            </a:r>
            <a:r>
              <a:rPr lang="ru-RU" dirty="0" smtClean="0"/>
              <a:t> – </a:t>
            </a:r>
            <a:r>
              <a:rPr lang="ru-RU" dirty="0" err="1" smtClean="0"/>
              <a:t>степаеробіка</a:t>
            </a:r>
            <a:r>
              <a:rPr lang="ru-RU" dirty="0" smtClean="0"/>
              <a:t>, </a:t>
            </a:r>
            <a:r>
              <a:rPr lang="ru-RU" dirty="0" err="1" smtClean="0"/>
              <a:t>слайдаеробіка</a:t>
            </a:r>
            <a:r>
              <a:rPr lang="ru-RU" dirty="0" smtClean="0"/>
              <a:t>, </a:t>
            </a:r>
            <a:r>
              <a:rPr lang="ru-RU" dirty="0" err="1" smtClean="0"/>
              <a:t>аквааеробіка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рухової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– </a:t>
            </a:r>
            <a:r>
              <a:rPr lang="ru-RU" dirty="0" err="1" smtClean="0"/>
              <a:t>боулінг</a:t>
            </a:r>
            <a:r>
              <a:rPr lang="ru-RU" dirty="0" smtClean="0"/>
              <a:t>, футбол </a:t>
            </a:r>
            <a:r>
              <a:rPr lang="ru-RU" dirty="0" err="1" smtClean="0"/>
              <a:t>тощо</a:t>
            </a:r>
            <a:r>
              <a:rPr lang="ru-RU" dirty="0" smtClean="0"/>
              <a:t>).</a:t>
            </a:r>
          </a:p>
          <a:p>
            <a:pPr algn="just"/>
            <a:r>
              <a:rPr lang="ru-RU" b="1" dirty="0" err="1" smtClean="0"/>
              <a:t>Нині</a:t>
            </a:r>
            <a:r>
              <a:rPr lang="ru-RU" b="1" dirty="0" smtClean="0"/>
              <a:t> «</a:t>
            </a:r>
            <a:r>
              <a:rPr lang="ru-RU" b="1" dirty="0" err="1" smtClean="0"/>
              <a:t>помолодшали</a:t>
            </a:r>
            <a:r>
              <a:rPr lang="ru-RU" b="1" dirty="0" smtClean="0"/>
              <a:t>» </a:t>
            </a:r>
            <a:r>
              <a:rPr lang="ru-RU" b="1" dirty="0" err="1" smtClean="0"/>
              <a:t>серцево-судинні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захворювання</a:t>
            </a:r>
            <a:r>
              <a:rPr lang="ru-RU" b="1" dirty="0" smtClean="0"/>
              <a:t>, </a:t>
            </a:r>
            <a:r>
              <a:rPr lang="ru-RU" b="1" dirty="0" err="1" smtClean="0"/>
              <a:t>почастішали</a:t>
            </a:r>
            <a:r>
              <a:rPr lang="ru-RU" b="1" dirty="0" smtClean="0"/>
              <a:t> </a:t>
            </a:r>
            <a:r>
              <a:rPr lang="ru-RU" b="1" dirty="0" err="1" smtClean="0"/>
              <a:t>випадки</a:t>
            </a:r>
            <a:r>
              <a:rPr lang="ru-RU" b="1" dirty="0" smtClean="0"/>
              <a:t> </a:t>
            </a:r>
            <a:r>
              <a:rPr lang="ru-RU" b="1" dirty="0" err="1" smtClean="0"/>
              <a:t>повторних</a:t>
            </a:r>
            <a:r>
              <a:rPr lang="ru-RU" b="1" dirty="0" smtClean="0"/>
              <a:t> </a:t>
            </a:r>
            <a:r>
              <a:rPr lang="ru-RU" b="1" dirty="0" err="1" smtClean="0"/>
              <a:t>гострих</a:t>
            </a:r>
            <a:r>
              <a:rPr lang="ru-RU" b="1" dirty="0" smtClean="0"/>
              <a:t> </a:t>
            </a:r>
            <a:r>
              <a:rPr lang="ru-RU" b="1" dirty="0" err="1" smtClean="0"/>
              <a:t>респіраторних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захворювань</a:t>
            </a:r>
            <a:r>
              <a:rPr lang="ru-RU" b="1" dirty="0" smtClean="0"/>
              <a:t>, через те уже </a:t>
            </a:r>
            <a:r>
              <a:rPr lang="ru-RU" b="1" dirty="0" err="1" smtClean="0"/>
              <a:t>діти</a:t>
            </a:r>
            <a:r>
              <a:rPr lang="ru-RU" b="1" dirty="0" smtClean="0"/>
              <a:t> </a:t>
            </a:r>
            <a:r>
              <a:rPr lang="ru-RU" b="1" dirty="0" err="1" smtClean="0"/>
              <a:t>молодшого</a:t>
            </a:r>
            <a:r>
              <a:rPr lang="ru-RU" b="1" dirty="0" smtClean="0"/>
              <a:t> </a:t>
            </a:r>
            <a:r>
              <a:rPr lang="ru-RU" b="1" dirty="0" err="1" smtClean="0"/>
              <a:t>віку</a:t>
            </a:r>
            <a:r>
              <a:rPr lang="ru-RU" b="1" dirty="0" smtClean="0"/>
              <a:t> </a:t>
            </a:r>
            <a:r>
              <a:rPr lang="ru-RU" b="1" dirty="0" err="1" smtClean="0"/>
              <a:t>задумуються</a:t>
            </a:r>
            <a:r>
              <a:rPr lang="ru-RU" b="1" dirty="0" smtClean="0"/>
              <a:t> над </a:t>
            </a:r>
            <a:r>
              <a:rPr lang="ru-RU" b="1" dirty="0" err="1" smtClean="0"/>
              <a:t>тим</a:t>
            </a:r>
            <a:r>
              <a:rPr lang="ru-RU" b="1" dirty="0" smtClean="0"/>
              <a:t>, як </a:t>
            </a:r>
            <a:r>
              <a:rPr lang="ru-RU" b="1" dirty="0" err="1" smtClean="0"/>
              <a:t>поліпшити</a:t>
            </a:r>
            <a:r>
              <a:rPr lang="ru-RU" b="1" dirty="0" smtClean="0"/>
              <a:t> </a:t>
            </a:r>
            <a:r>
              <a:rPr lang="ru-RU" b="1" dirty="0" err="1" smtClean="0"/>
              <a:t>своє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пов’язують</a:t>
            </a:r>
            <a:r>
              <a:rPr lang="ru-RU" b="1" dirty="0" smtClean="0"/>
              <a:t>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руховою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активністю</a:t>
            </a:r>
            <a:r>
              <a:rPr lang="ru-RU" b="1" dirty="0" smtClean="0"/>
              <a:t>. </a:t>
            </a:r>
          </a:p>
          <a:p>
            <a:pPr algn="just"/>
            <a:r>
              <a:rPr lang="ru-RU" dirty="0" err="1" smtClean="0"/>
              <a:t>Заняття</a:t>
            </a:r>
            <a:r>
              <a:rPr lang="ru-RU" dirty="0" smtClean="0"/>
              <a:t> </a:t>
            </a:r>
            <a:r>
              <a:rPr lang="ru-RU" dirty="0" err="1" smtClean="0"/>
              <a:t>фізичними</a:t>
            </a:r>
            <a:r>
              <a:rPr lang="ru-RU" dirty="0" smtClean="0"/>
              <a:t> </a:t>
            </a:r>
            <a:r>
              <a:rPr lang="ru-RU" dirty="0" err="1" smtClean="0"/>
              <a:t>вправами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ефективним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оздоровлення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 В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тренувальний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, </a:t>
            </a:r>
            <a:r>
              <a:rPr lang="ru-RU" dirty="0" err="1" smtClean="0"/>
              <a:t>спрямований</a:t>
            </a:r>
            <a:r>
              <a:rPr lang="ru-RU" dirty="0" smtClean="0"/>
              <a:t> на </a:t>
            </a:r>
            <a:r>
              <a:rPr lang="ru-RU" dirty="0" err="1" smtClean="0"/>
              <a:t>переведення</a:t>
            </a:r>
            <a:r>
              <a:rPr lang="ru-RU" dirty="0" smtClean="0"/>
              <a:t>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систем </a:t>
            </a:r>
            <a:r>
              <a:rPr lang="ru-RU" dirty="0" err="1" smtClean="0"/>
              <a:t>організму</a:t>
            </a:r>
            <a:r>
              <a:rPr lang="ru-RU" dirty="0" smtClean="0"/>
              <a:t> в </a:t>
            </a:r>
            <a:r>
              <a:rPr lang="ru-RU" dirty="0" err="1" smtClean="0"/>
              <a:t>активний</a:t>
            </a:r>
            <a:r>
              <a:rPr lang="ru-RU" dirty="0" smtClean="0"/>
              <a:t> режим. </a:t>
            </a:r>
            <a:r>
              <a:rPr lang="ru-RU" dirty="0" err="1" smtClean="0"/>
              <a:t>Оздоровчий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вправ</a:t>
            </a:r>
            <a:r>
              <a:rPr lang="ru-RU" dirty="0" smtClean="0"/>
              <a:t> </a:t>
            </a:r>
            <a:r>
              <a:rPr lang="ru-RU" dirty="0" err="1" smtClean="0"/>
              <a:t>пов’язаний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виконуючи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,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переживає</a:t>
            </a:r>
            <a:r>
              <a:rPr lang="ru-RU" dirty="0" smtClean="0"/>
              <a:t> </a:t>
            </a:r>
            <a:r>
              <a:rPr lang="ru-RU" b="1" dirty="0" err="1" smtClean="0"/>
              <a:t>нові</a:t>
            </a:r>
            <a:r>
              <a:rPr lang="ru-RU" b="1" dirty="0" smtClean="0"/>
              <a:t> </a:t>
            </a:r>
            <a:r>
              <a:rPr lang="ru-RU" b="1" dirty="0" err="1" smtClean="0"/>
              <a:t>відчуття</a:t>
            </a:r>
            <a:r>
              <a:rPr lang="ru-RU" b="1" dirty="0" smtClean="0"/>
              <a:t>: «</a:t>
            </a:r>
            <a:r>
              <a:rPr lang="ru-RU" b="1" dirty="0" err="1" smtClean="0"/>
              <a:t>радість</a:t>
            </a:r>
            <a:r>
              <a:rPr lang="ru-RU" b="1" dirty="0" smtClean="0"/>
              <a:t> </a:t>
            </a:r>
            <a:r>
              <a:rPr lang="ru-RU" b="1" dirty="0" err="1" smtClean="0"/>
              <a:t>м’язів</a:t>
            </a:r>
            <a:r>
              <a:rPr lang="ru-RU" b="1" dirty="0" smtClean="0"/>
              <a:t>», «</a:t>
            </a:r>
            <a:r>
              <a:rPr lang="ru-RU" b="1" dirty="0" err="1" smtClean="0"/>
              <a:t>відчуття</a:t>
            </a:r>
            <a:r>
              <a:rPr lang="ru-RU" b="1" dirty="0" smtClean="0"/>
              <a:t> води», «</a:t>
            </a:r>
            <a:r>
              <a:rPr lang="ru-RU" b="1" dirty="0" err="1" smtClean="0"/>
              <a:t>відчуття</a:t>
            </a:r>
            <a:r>
              <a:rPr lang="ru-RU" b="1" dirty="0" smtClean="0"/>
              <a:t> </a:t>
            </a:r>
            <a:r>
              <a:rPr lang="ru-RU" b="1" dirty="0" err="1" smtClean="0"/>
              <a:t>м’яча</a:t>
            </a:r>
            <a:r>
              <a:rPr lang="ru-RU" b="1" dirty="0" smtClean="0"/>
              <a:t>». </a:t>
            </a:r>
            <a:r>
              <a:rPr lang="ru-RU" dirty="0" err="1" smtClean="0"/>
              <a:t>Специфіка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відчуттів</a:t>
            </a:r>
            <a:r>
              <a:rPr lang="ru-RU" dirty="0" smtClean="0"/>
              <a:t> </a:t>
            </a:r>
            <a:r>
              <a:rPr lang="ru-RU" dirty="0" err="1" smtClean="0"/>
              <a:t>гармонізує</a:t>
            </a:r>
            <a:r>
              <a:rPr lang="ru-RU" dirty="0" smtClean="0"/>
              <a:t> </a:t>
            </a:r>
            <a:r>
              <a:rPr lang="ru-RU" dirty="0" err="1" smtClean="0"/>
              <a:t>буття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досягненню</a:t>
            </a:r>
            <a:r>
              <a:rPr lang="ru-RU" dirty="0" smtClean="0"/>
              <a:t> </a:t>
            </a:r>
            <a:r>
              <a:rPr lang="ru-RU" dirty="0" err="1" smtClean="0"/>
              <a:t>тілесно-духовної</a:t>
            </a:r>
            <a:r>
              <a:rPr lang="ru-RU" dirty="0" smtClean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.</a:t>
            </a:r>
            <a:endParaRPr lang="ru-RU" b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 l="28733" t="29297" r="29539" b="6250"/>
          <a:stretch>
            <a:fillRect/>
          </a:stretch>
        </p:blipFill>
        <p:spPr bwMode="auto">
          <a:xfrm>
            <a:off x="2238348" y="214290"/>
            <a:ext cx="7453374" cy="647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0" y="214290"/>
            <a:ext cx="11644394" cy="64633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Проте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про </a:t>
            </a:r>
            <a:r>
              <a:rPr lang="ru-RU" b="1" dirty="0" err="1" smtClean="0"/>
              <a:t>вікові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критерії</a:t>
            </a:r>
            <a:r>
              <a:rPr lang="ru-RU" b="1" dirty="0" smtClean="0"/>
              <a:t>, в тому </a:t>
            </a:r>
            <a:r>
              <a:rPr lang="ru-RU" b="1" dirty="0" err="1" smtClean="0"/>
              <a:t>числі</a:t>
            </a:r>
            <a:r>
              <a:rPr lang="ru-RU" b="1" dirty="0" smtClean="0"/>
              <a:t> </a:t>
            </a:r>
            <a:r>
              <a:rPr lang="ru-RU" b="1" dirty="0" err="1" smtClean="0"/>
              <a:t>вияву</a:t>
            </a:r>
            <a:r>
              <a:rPr lang="ru-RU" b="1" dirty="0" smtClean="0"/>
              <a:t>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інформативних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показників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відображають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функціональні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можливості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могли б стати основою </a:t>
            </a:r>
            <a:r>
              <a:rPr lang="ru-RU" b="1" dirty="0" err="1" smtClean="0"/>
              <a:t>вікової</a:t>
            </a:r>
            <a:r>
              <a:rPr lang="ru-RU" b="1" dirty="0" smtClean="0"/>
              <a:t> </a:t>
            </a:r>
            <a:r>
              <a:rPr lang="ru-RU" b="1" dirty="0" err="1" smtClean="0"/>
              <a:t>періодизації</a:t>
            </a:r>
            <a:r>
              <a:rPr lang="ru-RU" b="1" dirty="0" smtClean="0"/>
              <a:t> </a:t>
            </a:r>
            <a:r>
              <a:rPr lang="ru-RU" b="1" dirty="0" err="1" smtClean="0"/>
              <a:t>потребує</a:t>
            </a:r>
            <a:r>
              <a:rPr lang="ru-RU" b="1" dirty="0" smtClean="0"/>
              <a:t> </a:t>
            </a:r>
            <a:r>
              <a:rPr lang="ru-RU" b="1" dirty="0" err="1" smtClean="0"/>
              <a:t>подальшого</a:t>
            </a:r>
            <a:r>
              <a:rPr lang="ru-RU" b="1" dirty="0" smtClean="0"/>
              <a:t>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Існує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поділ</a:t>
            </a:r>
            <a:r>
              <a:rPr lang="ru-RU" b="1" i="1" dirty="0" smtClean="0">
                <a:solidFill>
                  <a:srgbClr val="FF0000"/>
                </a:solidFill>
              </a:rPr>
              <a:t> на </a:t>
            </a:r>
            <a:r>
              <a:rPr lang="ru-RU" b="1" i="1" dirty="0" err="1" smtClean="0">
                <a:solidFill>
                  <a:srgbClr val="FF0000"/>
                </a:solidFill>
              </a:rPr>
              <a:t>певні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вікові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періоди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урахуванням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сукупності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анатомо-фізіологічних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особливостей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організму</a:t>
            </a:r>
            <a:r>
              <a:rPr lang="ru-RU" b="1" i="1" dirty="0" smtClean="0">
                <a:solidFill>
                  <a:srgbClr val="FF0000"/>
                </a:solidFill>
              </a:rPr>
              <a:t> та умов </a:t>
            </a:r>
            <a:r>
              <a:rPr lang="ru-RU" b="1" i="1" dirty="0" err="1" smtClean="0">
                <a:solidFill>
                  <a:srgbClr val="FF0000"/>
                </a:solidFill>
              </a:rPr>
              <a:t>життя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b="1" i="1" dirty="0" err="1" smtClean="0">
                <a:solidFill>
                  <a:srgbClr val="FF0000"/>
                </a:solidFill>
              </a:rPr>
              <a:t>виховання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навчання</a:t>
            </a:r>
            <a:r>
              <a:rPr lang="ru-RU" b="1" i="1" dirty="0" smtClean="0">
                <a:solidFill>
                  <a:srgbClr val="FF0000"/>
                </a:solidFill>
              </a:rPr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І перед </a:t>
            </a:r>
            <a:r>
              <a:rPr lang="ru-RU" b="1" dirty="0" err="1" smtClean="0">
                <a:solidFill>
                  <a:srgbClr val="7030A0"/>
                </a:solidFill>
              </a:rPr>
              <a:t>дошкільний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вік</a:t>
            </a:r>
            <a:r>
              <a:rPr lang="ru-RU" b="1" dirty="0" smtClean="0">
                <a:solidFill>
                  <a:srgbClr val="7030A0"/>
                </a:solidFill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</a:rPr>
              <a:t>від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народження</a:t>
            </a:r>
            <a:r>
              <a:rPr lang="ru-RU" b="1" dirty="0" smtClean="0">
                <a:solidFill>
                  <a:srgbClr val="7030A0"/>
                </a:solidFill>
              </a:rPr>
              <a:t> до 3 </a:t>
            </a:r>
            <a:r>
              <a:rPr lang="ru-RU" b="1" dirty="0" err="1" smtClean="0">
                <a:solidFill>
                  <a:srgbClr val="7030A0"/>
                </a:solidFill>
              </a:rPr>
              <a:t>років</a:t>
            </a:r>
            <a:r>
              <a:rPr lang="ru-RU" b="1" dirty="0" smtClean="0">
                <a:solidFill>
                  <a:srgbClr val="7030A0"/>
                </a:solidFill>
              </a:rPr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ІІ </a:t>
            </a:r>
            <a:r>
              <a:rPr lang="ru-RU" b="1" dirty="0" err="1" smtClean="0">
                <a:solidFill>
                  <a:srgbClr val="7030A0"/>
                </a:solidFill>
              </a:rPr>
              <a:t>дошкільний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вік</a:t>
            </a:r>
            <a:r>
              <a:rPr lang="ru-RU" b="1" dirty="0" smtClean="0">
                <a:solidFill>
                  <a:srgbClr val="7030A0"/>
                </a:solidFill>
              </a:rPr>
              <a:t> – 3–6 (7 </a:t>
            </a:r>
            <a:r>
              <a:rPr lang="ru-RU" b="1" dirty="0" err="1" smtClean="0">
                <a:solidFill>
                  <a:srgbClr val="7030A0"/>
                </a:solidFill>
              </a:rPr>
              <a:t>років</a:t>
            </a:r>
            <a:r>
              <a:rPr lang="ru-RU" b="1" dirty="0" smtClean="0">
                <a:solidFill>
                  <a:srgbClr val="7030A0"/>
                </a:solidFill>
              </a:rPr>
              <a:t>);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7030A0"/>
                </a:solidFill>
              </a:rPr>
              <a:t>ІІІ </a:t>
            </a:r>
            <a:r>
              <a:rPr lang="ru-RU" b="1" dirty="0" err="1" smtClean="0">
                <a:solidFill>
                  <a:srgbClr val="7030A0"/>
                </a:solidFill>
              </a:rPr>
              <a:t>шкільний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вік</a:t>
            </a:r>
            <a:r>
              <a:rPr lang="ru-RU" b="1" dirty="0" smtClean="0">
                <a:solidFill>
                  <a:srgbClr val="7030A0"/>
                </a:solidFill>
              </a:rPr>
              <a:t>: </a:t>
            </a:r>
            <a:r>
              <a:rPr lang="ru-RU" b="1" dirty="0" err="1" smtClean="0">
                <a:solidFill>
                  <a:srgbClr val="7030A0"/>
                </a:solidFill>
              </a:rPr>
              <a:t>молодший</a:t>
            </a:r>
            <a:r>
              <a:rPr lang="ru-RU" b="1" dirty="0" smtClean="0">
                <a:solidFill>
                  <a:srgbClr val="7030A0"/>
                </a:solidFill>
              </a:rPr>
              <a:t> – 6 (7) –10 </a:t>
            </a:r>
            <a:r>
              <a:rPr lang="ru-RU" b="1" dirty="0" err="1" smtClean="0">
                <a:solidFill>
                  <a:srgbClr val="7030A0"/>
                </a:solidFill>
              </a:rPr>
              <a:t>років</a:t>
            </a:r>
            <a:r>
              <a:rPr lang="ru-RU" b="1" dirty="0" smtClean="0">
                <a:solidFill>
                  <a:srgbClr val="7030A0"/>
                </a:solidFill>
              </a:rPr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7030A0"/>
                </a:solidFill>
              </a:rPr>
              <a:t>IV </a:t>
            </a:r>
            <a:r>
              <a:rPr lang="ru-RU" b="1" dirty="0" err="1" smtClean="0">
                <a:solidFill>
                  <a:srgbClr val="7030A0"/>
                </a:solidFill>
              </a:rPr>
              <a:t>середній</a:t>
            </a:r>
            <a:r>
              <a:rPr lang="ru-RU" b="1" dirty="0" smtClean="0">
                <a:solidFill>
                  <a:srgbClr val="7030A0"/>
                </a:solidFill>
              </a:rPr>
              <a:t> – 11–14 </a:t>
            </a:r>
            <a:r>
              <a:rPr lang="ru-RU" b="1" dirty="0" err="1" smtClean="0">
                <a:solidFill>
                  <a:srgbClr val="7030A0"/>
                </a:solidFill>
              </a:rPr>
              <a:t>років</a:t>
            </a:r>
            <a:r>
              <a:rPr lang="ru-RU" b="1" dirty="0" smtClean="0">
                <a:solidFill>
                  <a:srgbClr val="7030A0"/>
                </a:solidFill>
              </a:rPr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7030A0"/>
                </a:solidFill>
              </a:rPr>
              <a:t>V </a:t>
            </a:r>
            <a:r>
              <a:rPr lang="ru-RU" b="1" dirty="0" smtClean="0">
                <a:solidFill>
                  <a:srgbClr val="7030A0"/>
                </a:solidFill>
              </a:rPr>
              <a:t>старший – 15–18 </a:t>
            </a:r>
            <a:r>
              <a:rPr lang="ru-RU" b="1" dirty="0" err="1" smtClean="0">
                <a:solidFill>
                  <a:srgbClr val="7030A0"/>
                </a:solidFill>
              </a:rPr>
              <a:t>років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</a:p>
          <a:p>
            <a:pPr algn="just"/>
            <a:r>
              <a:rPr lang="ru-RU" b="1" dirty="0" err="1" smtClean="0"/>
              <a:t>Ця</a:t>
            </a:r>
            <a:r>
              <a:rPr lang="ru-RU" b="1" dirty="0" smtClean="0"/>
              <a:t> </a:t>
            </a:r>
            <a:r>
              <a:rPr lang="ru-RU" b="1" dirty="0" err="1" smtClean="0"/>
              <a:t>періодизація</a:t>
            </a:r>
            <a:r>
              <a:rPr lang="ru-RU" b="1" dirty="0" smtClean="0"/>
              <a:t> </a:t>
            </a:r>
            <a:r>
              <a:rPr lang="ru-RU" b="1" dirty="0" err="1" smtClean="0"/>
              <a:t>відображає</a:t>
            </a:r>
            <a:r>
              <a:rPr lang="ru-RU" b="1" dirty="0" smtClean="0"/>
              <a:t> </a:t>
            </a:r>
            <a:r>
              <a:rPr lang="ru-RU" b="1" dirty="0" err="1" smtClean="0"/>
              <a:t>існуючий</a:t>
            </a:r>
            <a:r>
              <a:rPr lang="ru-RU" b="1" dirty="0" smtClean="0"/>
              <a:t> </a:t>
            </a:r>
            <a:r>
              <a:rPr lang="ru-RU" b="1" dirty="0" err="1" smtClean="0"/>
              <a:t>нині</a:t>
            </a:r>
            <a:r>
              <a:rPr lang="ru-RU" b="1" dirty="0" smtClean="0"/>
              <a:t> </a:t>
            </a:r>
            <a:r>
              <a:rPr lang="ru-RU" b="1" dirty="0" err="1" smtClean="0"/>
              <a:t>поділ</a:t>
            </a:r>
            <a:r>
              <a:rPr lang="ru-RU" b="1" dirty="0" smtClean="0"/>
              <a:t> </a:t>
            </a:r>
            <a:r>
              <a:rPr lang="ru-RU" b="1" dirty="0" err="1" smtClean="0"/>
              <a:t>освітніх</a:t>
            </a:r>
            <a:r>
              <a:rPr lang="ru-RU" b="1" dirty="0" smtClean="0"/>
              <a:t> </a:t>
            </a:r>
            <a:r>
              <a:rPr lang="ru-RU" b="1" dirty="0" err="1" smtClean="0"/>
              <a:t>закладів</a:t>
            </a:r>
            <a:r>
              <a:rPr lang="ru-RU" b="1" dirty="0" smtClean="0"/>
              <a:t> на </a:t>
            </a:r>
            <a:r>
              <a:rPr lang="ru-RU" b="1" dirty="0" err="1" smtClean="0"/>
              <a:t>яслі</a:t>
            </a:r>
            <a:r>
              <a:rPr lang="ru-RU" b="1" dirty="0" smtClean="0"/>
              <a:t>, дитячий садок, школу. </a:t>
            </a:r>
          </a:p>
          <a:p>
            <a:pPr algn="just"/>
            <a:r>
              <a:rPr lang="ru-RU" b="1" dirty="0" err="1" smtClean="0"/>
              <a:t>Кожний</a:t>
            </a:r>
            <a:r>
              <a:rPr lang="ru-RU" b="1" dirty="0" smtClean="0"/>
              <a:t> </a:t>
            </a:r>
            <a:r>
              <a:rPr lang="ru-RU" b="1" dirty="0" err="1" smtClean="0"/>
              <a:t>віковий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r>
              <a:rPr lang="ru-RU" b="1" dirty="0" smtClean="0"/>
              <a:t> </a:t>
            </a:r>
            <a:r>
              <a:rPr lang="ru-RU" b="1" dirty="0" err="1" smtClean="0"/>
              <a:t>характеризується</a:t>
            </a:r>
            <a:r>
              <a:rPr lang="ru-RU" b="1" dirty="0" smtClean="0"/>
              <a:t> </a:t>
            </a:r>
            <a:r>
              <a:rPr lang="ru-RU" b="1" dirty="0" err="1" smtClean="0"/>
              <a:t>своїми</a:t>
            </a:r>
            <a:r>
              <a:rPr lang="ru-RU" b="1" dirty="0" smtClean="0"/>
              <a:t> </a:t>
            </a:r>
            <a:r>
              <a:rPr lang="ru-RU" b="1" dirty="0" err="1" smtClean="0"/>
              <a:t>специфічними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особливостями</a:t>
            </a:r>
            <a:r>
              <a:rPr lang="ru-RU" b="1" dirty="0" smtClean="0"/>
              <a:t>. </a:t>
            </a:r>
            <a:r>
              <a:rPr lang="ru-RU" b="1" dirty="0" err="1" smtClean="0"/>
              <a:t>Перехід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одного </a:t>
            </a:r>
            <a:r>
              <a:rPr lang="ru-RU" b="1" dirty="0" err="1" smtClean="0"/>
              <a:t>вікового</a:t>
            </a:r>
            <a:r>
              <a:rPr lang="ru-RU" b="1" dirty="0" smtClean="0"/>
              <a:t> </a:t>
            </a:r>
            <a:r>
              <a:rPr lang="ru-RU" b="1" dirty="0" err="1" smtClean="0"/>
              <a:t>періоду</a:t>
            </a:r>
            <a:r>
              <a:rPr lang="ru-RU" b="1" dirty="0" smtClean="0"/>
              <a:t> до </a:t>
            </a:r>
            <a:r>
              <a:rPr lang="ru-RU" b="1" dirty="0" err="1" smtClean="0"/>
              <a:t>наступного</a:t>
            </a:r>
            <a:r>
              <a:rPr lang="ru-RU" b="1" dirty="0" smtClean="0"/>
              <a:t> </a:t>
            </a:r>
            <a:r>
              <a:rPr lang="ru-RU" b="1" dirty="0" err="1" smtClean="0"/>
              <a:t>позначають</a:t>
            </a:r>
            <a:r>
              <a:rPr lang="ru-RU" b="1" dirty="0" smtClean="0"/>
              <a:t> як </a:t>
            </a:r>
            <a:r>
              <a:rPr lang="ru-RU" b="1" dirty="0" err="1" smtClean="0"/>
              <a:t>переломний</a:t>
            </a:r>
            <a:r>
              <a:rPr lang="ru-RU" b="1" dirty="0" smtClean="0"/>
              <a:t> </a:t>
            </a:r>
            <a:r>
              <a:rPr lang="ru-RU" b="1" dirty="0" err="1" smtClean="0"/>
              <a:t>етап</a:t>
            </a:r>
            <a:r>
              <a:rPr lang="ru-RU" b="1" dirty="0" smtClean="0"/>
              <a:t> </a:t>
            </a:r>
            <a:r>
              <a:rPr lang="ru-RU" b="1" dirty="0" err="1" smtClean="0"/>
              <a:t>індивідуального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,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як</a:t>
            </a:r>
            <a:r>
              <a:rPr lang="ru-RU" b="1" dirty="0" smtClean="0"/>
              <a:t> </a:t>
            </a:r>
            <a:r>
              <a:rPr lang="ru-RU" b="1" dirty="0" err="1" smtClean="0"/>
              <a:t>критичний</a:t>
            </a:r>
            <a:r>
              <a:rPr lang="ru-RU" b="1" dirty="0" smtClean="0"/>
              <a:t> </a:t>
            </a:r>
            <a:r>
              <a:rPr lang="ru-RU" b="1" dirty="0" err="1" smtClean="0"/>
              <a:t>період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Тривалість</a:t>
            </a:r>
            <a:r>
              <a:rPr lang="ru-RU" b="1" dirty="0" smtClean="0"/>
              <a:t> </a:t>
            </a:r>
            <a:r>
              <a:rPr lang="ru-RU" b="1" dirty="0" err="1" smtClean="0"/>
              <a:t>окремих</a:t>
            </a:r>
            <a:r>
              <a:rPr lang="ru-RU" b="1" dirty="0" smtClean="0"/>
              <a:t> </a:t>
            </a:r>
            <a:r>
              <a:rPr lang="ru-RU" b="1" dirty="0" err="1" smtClean="0"/>
              <a:t>вікових</a:t>
            </a:r>
            <a:r>
              <a:rPr lang="ru-RU" b="1" dirty="0" smtClean="0"/>
              <a:t> </a:t>
            </a:r>
            <a:r>
              <a:rPr lang="ru-RU" b="1" dirty="0" err="1" smtClean="0"/>
              <a:t>періодів</a:t>
            </a:r>
            <a:r>
              <a:rPr lang="ru-RU" b="1" dirty="0" smtClean="0"/>
              <a:t> </a:t>
            </a:r>
            <a:r>
              <a:rPr lang="ru-RU" b="1" dirty="0" err="1" smtClean="0"/>
              <a:t>значною</a:t>
            </a:r>
            <a:r>
              <a:rPr lang="ru-RU" b="1" dirty="0" smtClean="0"/>
              <a:t> </a:t>
            </a:r>
            <a:r>
              <a:rPr lang="ru-RU" b="1" dirty="0" err="1" smtClean="0"/>
              <a:t>мірою</a:t>
            </a:r>
            <a:r>
              <a:rPr lang="ru-RU" b="1" dirty="0" smtClean="0"/>
              <a:t> </a:t>
            </a:r>
            <a:r>
              <a:rPr lang="ru-RU" b="1" dirty="0" err="1" smtClean="0"/>
              <a:t>зазнає</a:t>
            </a:r>
            <a:r>
              <a:rPr lang="ru-RU" b="1" dirty="0" smtClean="0"/>
              <a:t> </a:t>
            </a:r>
            <a:r>
              <a:rPr lang="ru-RU" b="1" dirty="0" err="1" smtClean="0"/>
              <a:t>змін</a:t>
            </a:r>
            <a:r>
              <a:rPr lang="ru-RU" b="1" dirty="0" smtClean="0"/>
              <a:t>. </a:t>
            </a:r>
            <a:r>
              <a:rPr lang="ru-RU" b="1" dirty="0" err="1" smtClean="0"/>
              <a:t>Хронологічні</a:t>
            </a:r>
            <a:r>
              <a:rPr lang="ru-RU" b="1" dirty="0" smtClean="0"/>
              <a:t> </a:t>
            </a:r>
            <a:r>
              <a:rPr lang="ru-RU" b="1" dirty="0" err="1" smtClean="0"/>
              <a:t>вікові</a:t>
            </a:r>
            <a:r>
              <a:rPr lang="ru-RU" b="1" dirty="0" smtClean="0"/>
              <a:t> рамки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характеристика </a:t>
            </a:r>
            <a:r>
              <a:rPr lang="ru-RU" b="1" dirty="0" err="1" smtClean="0"/>
              <a:t>визначаються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біологічними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соціальними</a:t>
            </a:r>
            <a:r>
              <a:rPr lang="ru-RU" b="1" dirty="0" smtClean="0"/>
              <a:t> факторами. </a:t>
            </a:r>
          </a:p>
          <a:p>
            <a:pPr algn="just"/>
            <a:r>
              <a:rPr lang="ru-RU" b="1" dirty="0" err="1" smtClean="0"/>
              <a:t>Протягом</a:t>
            </a:r>
            <a:r>
              <a:rPr lang="ru-RU" b="1" dirty="0" smtClean="0"/>
              <a:t> перших семи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дитина</a:t>
            </a:r>
            <a:r>
              <a:rPr lang="ru-RU" b="1" dirty="0" smtClean="0"/>
              <a:t> проходить великий шлях </a:t>
            </a:r>
            <a:r>
              <a:rPr lang="ru-RU" b="1" dirty="0" err="1" smtClean="0"/>
              <a:t>фізичного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духовного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. </a:t>
            </a:r>
            <a:r>
              <a:rPr lang="ru-RU" b="1" dirty="0" err="1" smtClean="0"/>
              <a:t>Народжуючись</a:t>
            </a:r>
            <a:r>
              <a:rPr lang="ru-RU" b="1" dirty="0" smtClean="0"/>
              <a:t> </a:t>
            </a:r>
            <a:r>
              <a:rPr lang="ru-RU" b="1" dirty="0" err="1" smtClean="0"/>
              <a:t>безпомічною</a:t>
            </a:r>
            <a:r>
              <a:rPr lang="ru-RU" b="1" dirty="0" smtClean="0"/>
              <a:t> </a:t>
            </a:r>
            <a:r>
              <a:rPr lang="ru-RU" b="1" dirty="0" err="1" smtClean="0"/>
              <a:t>істотою</a:t>
            </a:r>
            <a:r>
              <a:rPr lang="ru-RU" b="1" dirty="0" smtClean="0"/>
              <a:t>, яка не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ні</a:t>
            </a:r>
            <a:r>
              <a:rPr lang="ru-RU" b="1" dirty="0" smtClean="0"/>
              <a:t> </a:t>
            </a:r>
            <a:r>
              <a:rPr lang="ru-RU" b="1" dirty="0" err="1" smtClean="0"/>
              <a:t>цілеспрямовано</a:t>
            </a:r>
            <a:r>
              <a:rPr lang="ru-RU" b="1" dirty="0" smtClean="0"/>
              <a:t> </a:t>
            </a:r>
            <a:r>
              <a:rPr lang="ru-RU" b="1" dirty="0" err="1" smtClean="0"/>
              <a:t>діяти</a:t>
            </a:r>
            <a:r>
              <a:rPr lang="ru-RU" b="1" dirty="0" smtClean="0"/>
              <a:t>, </a:t>
            </a:r>
            <a:r>
              <a:rPr lang="ru-RU" b="1" dirty="0" err="1" smtClean="0"/>
              <a:t>ні</a:t>
            </a:r>
            <a:r>
              <a:rPr lang="ru-RU" b="1" dirty="0" smtClean="0"/>
              <a:t> </a:t>
            </a:r>
            <a:r>
              <a:rPr lang="ru-RU" b="1" dirty="0" err="1" smtClean="0"/>
              <a:t>говорити</a:t>
            </a:r>
            <a:r>
              <a:rPr lang="ru-RU" b="1" dirty="0" smtClean="0"/>
              <a:t>, </a:t>
            </a:r>
            <a:r>
              <a:rPr lang="ru-RU" b="1" dirty="0" err="1" smtClean="0"/>
              <a:t>ні</a:t>
            </a:r>
            <a:r>
              <a:rPr lang="ru-RU" b="1" dirty="0" smtClean="0"/>
              <a:t> </a:t>
            </a:r>
            <a:r>
              <a:rPr lang="ru-RU" b="1" dirty="0" err="1" smtClean="0"/>
              <a:t>мислити</a:t>
            </a:r>
            <a:r>
              <a:rPr lang="ru-RU" b="1" dirty="0" smtClean="0"/>
              <a:t>, вона </a:t>
            </a:r>
            <a:r>
              <a:rPr lang="ru-RU" b="1" dirty="0" err="1" smtClean="0"/>
              <a:t>мусить</a:t>
            </a:r>
            <a:r>
              <a:rPr lang="ru-RU" b="1" dirty="0" smtClean="0"/>
              <a:t> до </a:t>
            </a:r>
            <a:r>
              <a:rPr lang="ru-RU" b="1" dirty="0" err="1" smtClean="0"/>
              <a:t>кінця</a:t>
            </a:r>
            <a:r>
              <a:rPr lang="ru-RU" b="1" dirty="0" smtClean="0"/>
              <a:t> </a:t>
            </a:r>
            <a:r>
              <a:rPr lang="ru-RU" b="1" dirty="0" err="1" smtClean="0"/>
              <a:t>дошкільного</a:t>
            </a:r>
            <a:r>
              <a:rPr lang="ru-RU" b="1" dirty="0" smtClean="0"/>
              <a:t> </a:t>
            </a:r>
            <a:r>
              <a:rPr lang="ru-RU" b="1" dirty="0" err="1" smtClean="0"/>
              <a:t>віку</a:t>
            </a:r>
            <a:r>
              <a:rPr lang="ru-RU" b="1" dirty="0" smtClean="0"/>
              <a:t> </a:t>
            </a:r>
            <a:r>
              <a:rPr lang="ru-RU" b="1" dirty="0" err="1" smtClean="0"/>
              <a:t>перетворитися</a:t>
            </a:r>
            <a:r>
              <a:rPr lang="ru-RU" b="1" dirty="0" smtClean="0"/>
              <a:t> на </a:t>
            </a:r>
            <a:r>
              <a:rPr lang="ru-RU" b="1" dirty="0" err="1" smtClean="0"/>
              <a:t>особистість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великим запасом </a:t>
            </a:r>
            <a:r>
              <a:rPr lang="ru-RU" b="1" dirty="0" err="1" smtClean="0"/>
              <a:t>знань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умінь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складним</a:t>
            </a:r>
            <a:r>
              <a:rPr lang="ru-RU" b="1" dirty="0" smtClean="0"/>
              <a:t> </a:t>
            </a:r>
            <a:r>
              <a:rPr lang="ru-RU" b="1" dirty="0" err="1" smtClean="0"/>
              <a:t>внутрішнім</a:t>
            </a:r>
            <a:r>
              <a:rPr lang="ru-RU" b="1" dirty="0" smtClean="0"/>
              <a:t> </a:t>
            </a:r>
            <a:r>
              <a:rPr lang="ru-RU" b="1" dirty="0" err="1" smtClean="0"/>
              <a:t>світом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Цілеспрямоване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</a:t>
            </a:r>
            <a:r>
              <a:rPr lang="ru-RU" b="1" dirty="0" smtClean="0"/>
              <a:t>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перших семи </a:t>
            </a:r>
            <a:r>
              <a:rPr lang="ru-RU" b="1" dirty="0" err="1" smtClean="0"/>
              <a:t>років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здійснюється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спеціальними</a:t>
            </a:r>
            <a:r>
              <a:rPr lang="ru-RU" b="1" dirty="0" smtClean="0"/>
              <a:t> </a:t>
            </a:r>
            <a:r>
              <a:rPr lang="ru-RU" b="1" dirty="0" err="1" smtClean="0"/>
              <a:t>дошкільними</a:t>
            </a:r>
            <a:r>
              <a:rPr lang="ru-RU" b="1" dirty="0" smtClean="0"/>
              <a:t> закладами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початковою</a:t>
            </a:r>
            <a:r>
              <a:rPr lang="ru-RU" b="1" dirty="0" smtClean="0"/>
              <a:t> та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важливою</a:t>
            </a:r>
            <a:r>
              <a:rPr lang="ru-RU" b="1" dirty="0" smtClean="0"/>
              <a:t> ланкою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фізичного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. </a:t>
            </a:r>
            <a:r>
              <a:rPr lang="ru-RU" b="1" dirty="0" err="1" smtClean="0"/>
              <a:t>Проте</a:t>
            </a:r>
            <a:r>
              <a:rPr lang="ru-RU" b="1" dirty="0" smtClean="0"/>
              <a:t> не </a:t>
            </a:r>
            <a:r>
              <a:rPr lang="ru-RU" b="1" dirty="0" err="1" smtClean="0"/>
              <a:t>усі</a:t>
            </a:r>
            <a:r>
              <a:rPr lang="ru-RU" b="1" dirty="0" smtClean="0"/>
              <a:t> </a:t>
            </a:r>
            <a:r>
              <a:rPr lang="ru-RU" b="1" dirty="0" err="1" smtClean="0"/>
              <a:t>діти</a:t>
            </a:r>
            <a:r>
              <a:rPr lang="ru-RU" b="1" dirty="0" smtClean="0"/>
              <a:t> </a:t>
            </a:r>
            <a:r>
              <a:rPr lang="ru-RU" b="1" dirty="0" err="1" smtClean="0"/>
              <a:t>дошкільного</a:t>
            </a:r>
            <a:r>
              <a:rPr lang="ru-RU" b="1" dirty="0" smtClean="0"/>
              <a:t> </a:t>
            </a:r>
            <a:r>
              <a:rPr lang="ru-RU" b="1" dirty="0" err="1" smtClean="0"/>
              <a:t>віку</a:t>
            </a:r>
            <a:r>
              <a:rPr lang="ru-RU" b="1" dirty="0" smtClean="0"/>
              <a:t> </a:t>
            </a:r>
            <a:r>
              <a:rPr lang="ru-RU" b="1" dirty="0" err="1" smtClean="0"/>
              <a:t>охоплені</a:t>
            </a:r>
            <a:r>
              <a:rPr lang="ru-RU" b="1" dirty="0" smtClean="0"/>
              <a:t> </a:t>
            </a:r>
            <a:r>
              <a:rPr lang="ru-RU" b="1" dirty="0" err="1" smtClean="0"/>
              <a:t>сіткою</a:t>
            </a:r>
            <a:r>
              <a:rPr lang="ru-RU" b="1" dirty="0" smtClean="0"/>
              <a:t> </a:t>
            </a:r>
            <a:r>
              <a:rPr lang="ru-RU" b="1" dirty="0" err="1" smtClean="0"/>
              <a:t>дошкільних</a:t>
            </a:r>
            <a:r>
              <a:rPr lang="ru-RU" b="1" dirty="0" smtClean="0"/>
              <a:t> </a:t>
            </a:r>
            <a:r>
              <a:rPr lang="ru-RU" b="1" dirty="0" err="1" smtClean="0"/>
              <a:t>закладів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357166"/>
            <a:ext cx="7885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6. </a:t>
            </a:r>
            <a:r>
              <a:rPr lang="ru-RU" sz="2400" b="1" dirty="0" err="1" smtClean="0">
                <a:solidFill>
                  <a:srgbClr val="FF0000"/>
                </a:solidFill>
              </a:rPr>
              <a:t>Методи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визначення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рухової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активності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людини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836" y="857232"/>
            <a:ext cx="11358642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Для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 smtClean="0"/>
              <a:t>видів</a:t>
            </a:r>
            <a:r>
              <a:rPr lang="ru-RU" b="1" dirty="0" smtClean="0"/>
              <a:t> </a:t>
            </a:r>
            <a:r>
              <a:rPr lang="ru-RU" b="1" dirty="0" err="1" smtClean="0"/>
              <a:t>зайнятості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,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рухової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 </a:t>
            </a:r>
            <a:r>
              <a:rPr lang="ru-RU" b="1" dirty="0" err="1" smtClean="0"/>
              <a:t>протягом</a:t>
            </a:r>
            <a:r>
              <a:rPr lang="ru-RU" b="1" dirty="0" smtClean="0"/>
              <a:t> </a:t>
            </a:r>
            <a:r>
              <a:rPr lang="ru-RU" b="1" dirty="0" err="1" smtClean="0"/>
              <a:t>доби</a:t>
            </a:r>
            <a:r>
              <a:rPr lang="ru-RU" b="1" dirty="0" smtClean="0"/>
              <a:t>, </a:t>
            </a:r>
            <a:r>
              <a:rPr lang="ru-RU" b="1" dirty="0" err="1" smtClean="0"/>
              <a:t>мотивів</a:t>
            </a:r>
            <a:r>
              <a:rPr lang="ru-RU" b="1" dirty="0" smtClean="0"/>
              <a:t> та </a:t>
            </a:r>
            <a:r>
              <a:rPr lang="ru-RU" b="1" dirty="0" err="1" smtClean="0"/>
              <a:t>інтересів</a:t>
            </a:r>
            <a:r>
              <a:rPr lang="ru-RU" b="1" dirty="0" smtClean="0"/>
              <a:t> </a:t>
            </a:r>
            <a:r>
              <a:rPr lang="ru-RU" b="1" dirty="0" err="1" smtClean="0"/>
              <a:t>застосовують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методи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опитування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психологічного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тестування</a:t>
            </a:r>
            <a:r>
              <a:rPr lang="ru-RU" b="1" dirty="0" smtClean="0">
                <a:solidFill>
                  <a:srgbClr val="7030A0"/>
                </a:solidFill>
              </a:rPr>
              <a:t>, хронометражу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поширеними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доступними</a:t>
            </a:r>
            <a:r>
              <a:rPr lang="ru-RU" b="1" dirty="0" smtClean="0"/>
              <a:t> методами </a:t>
            </a:r>
            <a:r>
              <a:rPr lang="ru-RU" b="1" dirty="0" err="1" smtClean="0"/>
              <a:t>соціологічних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досліджень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методи</a:t>
            </a:r>
            <a:r>
              <a:rPr lang="ru-RU" b="1" dirty="0" smtClean="0"/>
              <a:t> </a:t>
            </a:r>
            <a:r>
              <a:rPr lang="ru-RU" b="1" dirty="0" err="1" smtClean="0"/>
              <a:t>опитування</a:t>
            </a:r>
            <a:r>
              <a:rPr lang="ru-RU" b="1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rgbClr val="7030A0"/>
                </a:solidFill>
              </a:rPr>
              <a:t>Анкетування</a:t>
            </a:r>
            <a:r>
              <a:rPr lang="ru-RU" b="1" dirty="0" smtClean="0"/>
              <a:t> – </a:t>
            </a:r>
            <a:r>
              <a:rPr lang="ru-RU" b="1" dirty="0" err="1" smtClean="0"/>
              <a:t>це</a:t>
            </a:r>
            <a:r>
              <a:rPr lang="ru-RU" b="1" dirty="0" smtClean="0"/>
              <a:t> метод </a:t>
            </a:r>
            <a:r>
              <a:rPr lang="ru-RU" b="1" dirty="0" err="1" smtClean="0"/>
              <a:t>отримання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 шляхом </a:t>
            </a:r>
            <a:r>
              <a:rPr lang="ru-RU" b="1" dirty="0" err="1" smtClean="0"/>
              <a:t>письмових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відповідей</a:t>
            </a:r>
            <a:r>
              <a:rPr lang="ru-RU" b="1" dirty="0" smtClean="0"/>
              <a:t> на </a:t>
            </a:r>
            <a:r>
              <a:rPr lang="ru-RU" b="1" dirty="0" err="1" smtClean="0"/>
              <a:t>стандартні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</a:t>
            </a:r>
            <a:r>
              <a:rPr lang="ru-RU" b="1" dirty="0" err="1" smtClean="0"/>
              <a:t>анкети</a:t>
            </a:r>
            <a:r>
              <a:rPr lang="ru-RU" b="1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rgbClr val="7030A0"/>
                </a:solidFill>
              </a:rPr>
              <a:t>Інтерв’ю</a:t>
            </a:r>
            <a:r>
              <a:rPr lang="ru-RU" b="1" dirty="0" smtClean="0"/>
              <a:t> – метод </a:t>
            </a:r>
            <a:r>
              <a:rPr lang="ru-RU" b="1" dirty="0" err="1" smtClean="0"/>
              <a:t>отримання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 шляхом </a:t>
            </a:r>
            <a:r>
              <a:rPr lang="ru-RU" b="1" dirty="0" err="1" smtClean="0"/>
              <a:t>обговорення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певного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</a:t>
            </a:r>
            <a:r>
              <a:rPr lang="ru-RU" b="1" dirty="0" err="1" smtClean="0"/>
              <a:t>двома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групою</a:t>
            </a:r>
            <a:r>
              <a:rPr lang="ru-RU" b="1" dirty="0" smtClean="0"/>
              <a:t> </a:t>
            </a:r>
            <a:r>
              <a:rPr lang="ru-RU" b="1" dirty="0" err="1" smtClean="0"/>
              <a:t>осіб</a:t>
            </a:r>
            <a:r>
              <a:rPr lang="ru-RU" b="1" dirty="0" smtClean="0"/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err="1" smtClean="0">
                <a:solidFill>
                  <a:srgbClr val="7030A0"/>
                </a:solidFill>
              </a:rPr>
              <a:t>Бесіда</a:t>
            </a:r>
            <a:r>
              <a:rPr lang="ru-RU" b="1" dirty="0" smtClean="0"/>
              <a:t> – метод </a:t>
            </a:r>
            <a:r>
              <a:rPr lang="ru-RU" b="1" dirty="0" err="1" smtClean="0"/>
              <a:t>отримання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інформації</a:t>
            </a:r>
            <a:r>
              <a:rPr lang="ru-RU" b="1" dirty="0" smtClean="0"/>
              <a:t> шляхом </a:t>
            </a:r>
            <a:r>
              <a:rPr lang="ru-RU" b="1" dirty="0" err="1" smtClean="0"/>
              <a:t>обговорення</a:t>
            </a:r>
            <a:r>
              <a:rPr lang="ru-RU" b="1" dirty="0" smtClean="0"/>
              <a:t> </a:t>
            </a:r>
            <a:r>
              <a:rPr lang="ru-RU" b="1" dirty="0" err="1" smtClean="0"/>
              <a:t>певного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</a:t>
            </a:r>
            <a:r>
              <a:rPr lang="ru-RU" b="1" dirty="0" err="1" smtClean="0"/>
              <a:t>двома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кількома</a:t>
            </a:r>
            <a:r>
              <a:rPr lang="ru-RU" b="1" dirty="0" smtClean="0"/>
              <a:t> особами.</a:t>
            </a:r>
          </a:p>
          <a:p>
            <a:pPr>
              <a:buFontTx/>
              <a:buChar char="-"/>
            </a:pPr>
            <a:r>
              <a:rPr lang="ru-RU" b="1" dirty="0" err="1" smtClean="0"/>
              <a:t>Містять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про </a:t>
            </a:r>
            <a:r>
              <a:rPr lang="ru-RU" b="1" dirty="0" err="1" smtClean="0"/>
              <a:t>факти</a:t>
            </a:r>
            <a:r>
              <a:rPr lang="ru-RU" b="1" dirty="0" smtClean="0"/>
              <a:t>, </a:t>
            </a:r>
            <a:r>
              <a:rPr lang="ru-RU" b="1" dirty="0" err="1" smtClean="0"/>
              <a:t>мотиви</a:t>
            </a:r>
            <a:r>
              <a:rPr lang="ru-RU" b="1" dirty="0" smtClean="0"/>
              <a:t>, </a:t>
            </a:r>
            <a:r>
              <a:rPr lang="ru-RU" b="1" dirty="0" err="1" smtClean="0"/>
              <a:t>відкриті</a:t>
            </a:r>
            <a:r>
              <a:rPr lang="ru-RU" b="1" dirty="0" smtClean="0"/>
              <a:t> та </a:t>
            </a:r>
            <a:r>
              <a:rPr lang="ru-RU" b="1" dirty="0" err="1" smtClean="0"/>
              <a:t>закриті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.</a:t>
            </a:r>
          </a:p>
          <a:p>
            <a:pPr>
              <a:buFontTx/>
              <a:buChar char="-"/>
            </a:pPr>
            <a:r>
              <a:rPr lang="ru-RU" b="1" dirty="0" err="1" smtClean="0"/>
              <a:t>Питальник</a:t>
            </a:r>
            <a:r>
              <a:rPr lang="ru-RU" b="1" dirty="0" smtClean="0"/>
              <a:t> МАС (за </a:t>
            </a:r>
            <a:r>
              <a:rPr lang="ru-RU" b="1" dirty="0" err="1" smtClean="0"/>
              <a:t>Є.П.Ільїним</a:t>
            </a:r>
            <a:r>
              <a:rPr lang="ru-RU" b="1" dirty="0" smtClean="0"/>
              <a:t>)  </a:t>
            </a:r>
            <a:r>
              <a:rPr lang="ru-RU" dirty="0" smtClean="0"/>
              <a:t>Методика, </a:t>
            </a:r>
            <a:r>
              <a:rPr lang="ru-RU" dirty="0" err="1" smtClean="0"/>
              <a:t>розроблена</a:t>
            </a:r>
            <a:r>
              <a:rPr lang="ru-RU" dirty="0" smtClean="0"/>
              <a:t> </a:t>
            </a:r>
            <a:r>
              <a:rPr lang="ru-RU" dirty="0" err="1" smtClean="0"/>
              <a:t>М.Кубишкіною</a:t>
            </a:r>
            <a:r>
              <a:rPr lang="ru-RU" dirty="0" smtClean="0"/>
              <a:t>,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мотивації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у </a:t>
            </a:r>
            <a:r>
              <a:rPr lang="ru-RU" dirty="0" err="1" smtClean="0"/>
              <a:t>досягненні</a:t>
            </a:r>
            <a:r>
              <a:rPr lang="ru-RU" dirty="0" smtClean="0"/>
              <a:t> мети, </a:t>
            </a:r>
            <a:r>
              <a:rPr lang="ru-RU" dirty="0" err="1" smtClean="0"/>
              <a:t>прагнення</a:t>
            </a:r>
            <a:r>
              <a:rPr lang="ru-RU" dirty="0" smtClean="0"/>
              <a:t> до </a:t>
            </a:r>
            <a:r>
              <a:rPr lang="ru-RU" dirty="0" err="1" smtClean="0"/>
              <a:t>конкуренції</a:t>
            </a:r>
            <a:r>
              <a:rPr lang="ru-RU" dirty="0" smtClean="0"/>
              <a:t> (</a:t>
            </a:r>
            <a:r>
              <a:rPr lang="ru-RU" dirty="0" err="1" smtClean="0"/>
              <a:t>азартності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престижу.</a:t>
            </a:r>
            <a:endParaRPr lang="ru-RU" b="1" dirty="0" smtClean="0"/>
          </a:p>
          <a:p>
            <a:pPr algn="just"/>
            <a:r>
              <a:rPr lang="ru-RU" b="1" dirty="0" err="1" smtClean="0"/>
              <a:t>Поняття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</a:rPr>
              <a:t>рухова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активність</a:t>
            </a:r>
            <a:r>
              <a:rPr lang="ru-RU" b="1" dirty="0" smtClean="0">
                <a:solidFill>
                  <a:srgbClr val="7030A0"/>
                </a:solidFill>
              </a:rPr>
              <a:t>» </a:t>
            </a:r>
            <a:r>
              <a:rPr lang="ru-RU" b="1" dirty="0" err="1" smtClean="0"/>
              <a:t>включає</a:t>
            </a:r>
            <a:r>
              <a:rPr lang="ru-RU" b="1" dirty="0" smtClean="0"/>
              <a:t> суму </a:t>
            </a:r>
            <a:r>
              <a:rPr lang="ru-RU" b="1" dirty="0" err="1" smtClean="0"/>
              <a:t>рухів</a:t>
            </a:r>
            <a:r>
              <a:rPr lang="ru-RU" b="1" dirty="0" smtClean="0"/>
              <a:t>, </a:t>
            </a:r>
            <a:r>
              <a:rPr lang="ru-RU" b="1" dirty="0" err="1" smtClean="0"/>
              <a:t>виконаних</a:t>
            </a:r>
            <a:r>
              <a:rPr lang="ru-RU" b="1" dirty="0" smtClean="0"/>
              <a:t> </a:t>
            </a:r>
            <a:r>
              <a:rPr lang="ru-RU" b="1" dirty="0" err="1" smtClean="0"/>
              <a:t>людиною</a:t>
            </a:r>
            <a:r>
              <a:rPr lang="ru-RU" b="1" dirty="0" smtClean="0"/>
              <a:t> в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. У </a:t>
            </a:r>
            <a:r>
              <a:rPr lang="ru-RU" b="1" dirty="0" err="1" smtClean="0"/>
              <a:t>дитячому</a:t>
            </a:r>
            <a:r>
              <a:rPr lang="ru-RU" b="1" dirty="0" smtClean="0"/>
              <a:t> та </a:t>
            </a:r>
            <a:r>
              <a:rPr lang="ru-RU" b="1" dirty="0" err="1" smtClean="0"/>
              <a:t>підлітковому</a:t>
            </a:r>
            <a:r>
              <a:rPr lang="ru-RU" b="1" dirty="0" smtClean="0"/>
              <a:t> </a:t>
            </a:r>
            <a:r>
              <a:rPr lang="ru-RU" b="1" dirty="0" err="1" smtClean="0"/>
              <a:t>віці</a:t>
            </a:r>
            <a:r>
              <a:rPr lang="ru-RU" b="1" dirty="0" smtClean="0"/>
              <a:t> </a:t>
            </a:r>
            <a:r>
              <a:rPr lang="ru-RU" b="1" dirty="0" err="1" smtClean="0"/>
              <a:t>умовно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виокремити</a:t>
            </a:r>
            <a:r>
              <a:rPr lang="ru-RU" b="1" dirty="0" smtClean="0"/>
              <a:t> </a:t>
            </a:r>
            <a:r>
              <a:rPr lang="ru-RU" b="1" dirty="0" err="1" smtClean="0"/>
              <a:t>складники</a:t>
            </a:r>
            <a:r>
              <a:rPr lang="ru-RU" b="1" dirty="0" smtClean="0"/>
              <a:t> </a:t>
            </a:r>
            <a:r>
              <a:rPr lang="ru-RU" b="1" dirty="0" err="1" smtClean="0"/>
              <a:t>рухової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: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 у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фізичного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;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навчання</a:t>
            </a:r>
            <a:r>
              <a:rPr lang="ru-RU" b="1" dirty="0" smtClean="0"/>
              <a:t>, </a:t>
            </a:r>
            <a:r>
              <a:rPr lang="ru-RU" b="1" dirty="0" err="1" smtClean="0"/>
              <a:t>суспільно-корисної</a:t>
            </a:r>
            <a:r>
              <a:rPr lang="ru-RU" b="1" dirty="0" smtClean="0"/>
              <a:t> та </a:t>
            </a:r>
            <a:r>
              <a:rPr lang="ru-RU" b="1" dirty="0" err="1" smtClean="0"/>
              <a:t>трудової</a:t>
            </a:r>
            <a:r>
              <a:rPr lang="ru-RU" b="1" dirty="0" smtClean="0"/>
              <a:t> </a:t>
            </a:r>
            <a:r>
              <a:rPr lang="ru-RU" b="1" dirty="0" err="1" smtClean="0"/>
              <a:t>праці</a:t>
            </a:r>
            <a:r>
              <a:rPr lang="ru-RU" b="1" dirty="0" smtClean="0"/>
              <a:t>; спонтанна </a:t>
            </a:r>
            <a:r>
              <a:rPr lang="ru-RU" b="1" dirty="0" err="1" smtClean="0"/>
              <a:t>фізична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 у </a:t>
            </a:r>
            <a:r>
              <a:rPr lang="ru-RU" b="1" dirty="0" err="1" smtClean="0"/>
              <a:t>вільний</a:t>
            </a:r>
            <a:r>
              <a:rPr lang="ru-RU" b="1" dirty="0" smtClean="0"/>
              <a:t> час.</a:t>
            </a:r>
          </a:p>
          <a:p>
            <a:pPr algn="just"/>
            <a:r>
              <a:rPr lang="ru-RU" dirty="0" err="1" smtClean="0"/>
              <a:t>Кількісну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рухової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провести </a:t>
            </a:r>
            <a:r>
              <a:rPr lang="ru-RU" dirty="0" err="1" smtClean="0"/>
              <a:t>різними</a:t>
            </a:r>
            <a:r>
              <a:rPr lang="ru-RU" dirty="0" smtClean="0"/>
              <a:t> методами: </a:t>
            </a:r>
            <a:r>
              <a:rPr lang="ru-RU" i="1" dirty="0" smtClean="0">
                <a:solidFill>
                  <a:srgbClr val="7030A0"/>
                </a:solidFill>
              </a:rPr>
              <a:t>за </a:t>
            </a:r>
            <a:r>
              <a:rPr lang="ru-RU" i="1" dirty="0" err="1" smtClean="0">
                <a:solidFill>
                  <a:srgbClr val="7030A0"/>
                </a:solidFill>
              </a:rPr>
              <a:t>показниками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енерговитрат</a:t>
            </a:r>
            <a:r>
              <a:rPr lang="ru-RU" i="1" dirty="0" smtClean="0">
                <a:solidFill>
                  <a:srgbClr val="7030A0"/>
                </a:solidFill>
              </a:rPr>
              <a:t>, </a:t>
            </a:r>
            <a:r>
              <a:rPr lang="ru-RU" i="1" dirty="0" err="1" smtClean="0">
                <a:solidFill>
                  <a:srgbClr val="7030A0"/>
                </a:solidFill>
              </a:rPr>
              <a:t>що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обчислюють</a:t>
            </a:r>
            <a:r>
              <a:rPr lang="ru-RU" i="1" dirty="0" smtClean="0">
                <a:solidFill>
                  <a:srgbClr val="7030A0"/>
                </a:solidFill>
              </a:rPr>
              <a:t> у кДж </a:t>
            </a:r>
            <a:r>
              <a:rPr lang="ru-RU" i="1" dirty="0" err="1" smtClean="0">
                <a:solidFill>
                  <a:srgbClr val="7030A0"/>
                </a:solidFill>
              </a:rPr>
              <a:t>або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відносних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одиницях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МЕТах</a:t>
            </a:r>
            <a:r>
              <a:rPr lang="ru-RU" i="1" dirty="0" smtClean="0">
                <a:solidFill>
                  <a:srgbClr val="7030A0"/>
                </a:solidFill>
              </a:rPr>
              <a:t> шляхом </a:t>
            </a:r>
            <a:r>
              <a:rPr lang="ru-RU" i="1" dirty="0" err="1" smtClean="0">
                <a:solidFill>
                  <a:srgbClr val="7030A0"/>
                </a:solidFill>
              </a:rPr>
              <a:t>підрахунку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енергетичного</a:t>
            </a:r>
            <a:r>
              <a:rPr lang="ru-RU" i="1" dirty="0" smtClean="0">
                <a:solidFill>
                  <a:srgbClr val="7030A0"/>
                </a:solidFill>
              </a:rPr>
              <a:t> балансу.</a:t>
            </a:r>
          </a:p>
          <a:p>
            <a:pPr algn="just"/>
            <a:r>
              <a:rPr lang="ru-RU" b="1" dirty="0" smtClean="0"/>
              <a:t>МЕТ – </a:t>
            </a:r>
            <a:r>
              <a:rPr lang="ru-RU" b="1" dirty="0" err="1" smtClean="0"/>
              <a:t>показник</a:t>
            </a:r>
            <a:r>
              <a:rPr lang="ru-RU" b="1" dirty="0" smtClean="0"/>
              <a:t> </a:t>
            </a:r>
            <a:r>
              <a:rPr lang="ru-RU" b="1" dirty="0" err="1" smtClean="0"/>
              <a:t>відношення</a:t>
            </a:r>
            <a:r>
              <a:rPr lang="ru-RU" b="1" dirty="0" smtClean="0"/>
              <a:t> </a:t>
            </a:r>
            <a:r>
              <a:rPr lang="ru-RU" b="1" dirty="0" err="1" smtClean="0"/>
              <a:t>енергетичного</a:t>
            </a:r>
            <a:r>
              <a:rPr lang="ru-RU" b="1" dirty="0" smtClean="0"/>
              <a:t> </a:t>
            </a:r>
            <a:r>
              <a:rPr lang="ru-RU" b="1" dirty="0" err="1" smtClean="0"/>
              <a:t>навантаження</a:t>
            </a:r>
            <a:r>
              <a:rPr lang="ru-RU" b="1" dirty="0" smtClean="0"/>
              <a:t> до </a:t>
            </a:r>
            <a:r>
              <a:rPr lang="ru-RU" b="1" dirty="0" err="1" smtClean="0"/>
              <a:t>інтенсивності</a:t>
            </a:r>
            <a:r>
              <a:rPr lang="ru-RU" b="1" dirty="0" smtClean="0"/>
              <a:t> основного </a:t>
            </a:r>
            <a:r>
              <a:rPr lang="ru-RU" b="1" dirty="0" err="1" smtClean="0"/>
              <a:t>обміну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становить 4,6-5,4 кДж </a:t>
            </a:r>
            <a:r>
              <a:rPr lang="ru-RU" b="1" dirty="0" err="1" smtClean="0"/>
              <a:t>або</a:t>
            </a:r>
            <a:r>
              <a:rPr lang="ru-RU" b="1" dirty="0" smtClean="0"/>
              <a:t> 1,1-1,4 ккал/</a:t>
            </a:r>
            <a:r>
              <a:rPr lang="ru-RU" b="1" dirty="0" err="1" smtClean="0"/>
              <a:t>хв</a:t>
            </a:r>
            <a:r>
              <a:rPr lang="ru-RU" b="1" dirty="0" smtClean="0"/>
              <a:t>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809588" y="214290"/>
            <a:ext cx="11072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7.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Регуляція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маси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тіла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як основа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мотивації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до активного способу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життя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 l="36420" t="30273" r="37775" b="18945"/>
          <a:stretch>
            <a:fillRect/>
          </a:stretch>
        </p:blipFill>
        <p:spPr bwMode="auto">
          <a:xfrm>
            <a:off x="2524100" y="734962"/>
            <a:ext cx="6000792" cy="612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596462" y="2643182"/>
            <a:ext cx="234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Наслідки</a:t>
            </a:r>
            <a:r>
              <a:rPr lang="ru-RU" b="1" dirty="0" smtClean="0"/>
              <a:t> </a:t>
            </a:r>
            <a:r>
              <a:rPr lang="ru-RU" b="1" dirty="0" err="1" smtClean="0"/>
              <a:t>ожиріння</a:t>
            </a:r>
            <a:endParaRPr lang="ru-RU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 l="29832" t="24414" r="32283" b="6250"/>
          <a:stretch>
            <a:fillRect/>
          </a:stretch>
        </p:blipFill>
        <p:spPr bwMode="auto">
          <a:xfrm>
            <a:off x="666712" y="0"/>
            <a:ext cx="678661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81950" y="1285860"/>
            <a:ext cx="3905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жінок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ІМТ 21-25 кг/м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вищий</a:t>
            </a:r>
            <a:r>
              <a:rPr lang="ru-RU" dirty="0" smtClean="0"/>
              <a:t> на 30%, </a:t>
            </a:r>
            <a:r>
              <a:rPr lang="ru-RU" dirty="0" err="1" smtClean="0"/>
              <a:t>з</a:t>
            </a:r>
            <a:r>
              <a:rPr lang="ru-RU" dirty="0" smtClean="0"/>
              <a:t> ІМТ 25-29 кг/м – на 80%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ІМТ </a:t>
            </a:r>
            <a:r>
              <a:rPr lang="ru-RU" dirty="0" err="1" smtClean="0"/>
              <a:t>більше</a:t>
            </a:r>
            <a:r>
              <a:rPr lang="ru-RU" dirty="0" smtClean="0"/>
              <a:t> 29 кг/м на 100%. Цей </a:t>
            </a:r>
            <a:r>
              <a:rPr lang="ru-RU" dirty="0" err="1" smtClean="0"/>
              <a:t>індекс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для прогнозу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серцево-судинних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, </a:t>
            </a:r>
            <a:r>
              <a:rPr lang="ru-RU" dirty="0" err="1" smtClean="0"/>
              <a:t>поєднавши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відсотком</a:t>
            </a:r>
            <a:r>
              <a:rPr lang="ru-RU" dirty="0" smtClean="0"/>
              <a:t> </a:t>
            </a:r>
            <a:r>
              <a:rPr lang="ru-RU" dirty="0" err="1" smtClean="0"/>
              <a:t>жирової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відношенням</a:t>
            </a:r>
            <a:r>
              <a:rPr lang="ru-RU" dirty="0" smtClean="0"/>
              <a:t> обхвату живота до обхвату стегон. 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1092" y="357166"/>
            <a:ext cx="10167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8. Контроль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показників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фізичного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стану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процесі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фізкультурно-оздоровчих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занять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3902" y="1428736"/>
            <a:ext cx="100727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Медико-педагогічний</a:t>
            </a:r>
            <a:r>
              <a:rPr lang="ru-RU" b="1" dirty="0" smtClean="0"/>
              <a:t> контроль занять </a:t>
            </a:r>
            <a:r>
              <a:rPr lang="ru-RU" b="1" dirty="0" err="1" smtClean="0"/>
              <a:t>оздоровчого</a:t>
            </a:r>
            <a:r>
              <a:rPr lang="ru-RU" b="1" dirty="0" smtClean="0"/>
              <a:t> </a:t>
            </a:r>
            <a:r>
              <a:rPr lang="ru-RU" b="1" dirty="0" err="1" smtClean="0"/>
              <a:t>спрямування</a:t>
            </a:r>
            <a:r>
              <a:rPr lang="ru-RU" b="1" dirty="0" smtClean="0"/>
              <a:t> </a:t>
            </a:r>
            <a:r>
              <a:rPr lang="ru-RU" b="1" dirty="0" err="1" smtClean="0"/>
              <a:t>поділяють</a:t>
            </a:r>
            <a:r>
              <a:rPr lang="ru-RU" b="1" dirty="0" smtClean="0"/>
              <a:t> на три </a:t>
            </a:r>
            <a:r>
              <a:rPr lang="ru-RU" b="1" dirty="0" err="1" smtClean="0"/>
              <a:t>види</a:t>
            </a:r>
            <a:r>
              <a:rPr lang="ru-RU" b="1" dirty="0" smtClean="0"/>
              <a:t> – </a:t>
            </a:r>
            <a:r>
              <a:rPr lang="ru-RU" b="1" dirty="0" err="1" smtClean="0"/>
              <a:t>первинний</a:t>
            </a:r>
            <a:r>
              <a:rPr lang="ru-RU" b="1" dirty="0" smtClean="0"/>
              <a:t> (</a:t>
            </a:r>
            <a:r>
              <a:rPr lang="ru-RU" b="1" dirty="0" err="1" smtClean="0"/>
              <a:t>попередній</a:t>
            </a:r>
            <a:r>
              <a:rPr lang="ru-RU" b="1" dirty="0" smtClean="0"/>
              <a:t>), </a:t>
            </a:r>
            <a:r>
              <a:rPr lang="ru-RU" b="1" dirty="0" err="1" smtClean="0"/>
              <a:t>оперативний</a:t>
            </a:r>
            <a:r>
              <a:rPr lang="ru-RU" b="1" dirty="0" smtClean="0"/>
              <a:t> (</a:t>
            </a:r>
            <a:r>
              <a:rPr lang="ru-RU" b="1" dirty="0" err="1" smtClean="0"/>
              <a:t>терміновий</a:t>
            </a:r>
            <a:r>
              <a:rPr lang="ru-RU" b="1" dirty="0" smtClean="0"/>
              <a:t>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поточний</a:t>
            </a:r>
            <a:r>
              <a:rPr lang="ru-RU" b="1" dirty="0" smtClean="0"/>
              <a:t> (</a:t>
            </a:r>
            <a:r>
              <a:rPr lang="ru-RU" b="1" dirty="0" err="1" smtClean="0"/>
              <a:t>періодичний</a:t>
            </a:r>
            <a:r>
              <a:rPr lang="ru-RU" b="1" dirty="0" smtClean="0"/>
              <a:t>). </a:t>
            </a:r>
          </a:p>
          <a:p>
            <a:pPr algn="just"/>
            <a:r>
              <a:rPr lang="ru-RU" b="1" dirty="0" smtClean="0"/>
              <a:t>Мета </a:t>
            </a:r>
            <a:r>
              <a:rPr lang="ru-RU" b="1" dirty="0" err="1" smtClean="0"/>
              <a:t>первинного</a:t>
            </a:r>
            <a:r>
              <a:rPr lang="ru-RU" b="1" dirty="0" smtClean="0"/>
              <a:t> контролю – </a:t>
            </a:r>
            <a:r>
              <a:rPr lang="ru-RU" b="1" dirty="0" err="1" smtClean="0"/>
              <a:t>оцінити</a:t>
            </a:r>
            <a:r>
              <a:rPr lang="ru-RU" b="1" dirty="0" smtClean="0"/>
              <a:t> стан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вирішити</a:t>
            </a:r>
            <a:r>
              <a:rPr lang="ru-RU" b="1" dirty="0" smtClean="0"/>
              <a:t> </a:t>
            </a:r>
            <a:r>
              <a:rPr lang="ru-RU" b="1" dirty="0" err="1" smtClean="0"/>
              <a:t>питання</a:t>
            </a:r>
            <a:r>
              <a:rPr lang="ru-RU" b="1" dirty="0" smtClean="0"/>
              <a:t> про допуск до занять </a:t>
            </a:r>
            <a:r>
              <a:rPr lang="ru-RU" b="1" dirty="0" err="1" smtClean="0"/>
              <a:t>фізичними</a:t>
            </a:r>
            <a:r>
              <a:rPr lang="ru-RU" b="1" dirty="0" smtClean="0"/>
              <a:t> </a:t>
            </a:r>
            <a:r>
              <a:rPr lang="ru-RU" b="1" dirty="0" err="1" smtClean="0"/>
              <a:t>вправами</a:t>
            </a:r>
            <a:r>
              <a:rPr lang="ru-RU" b="1" dirty="0" smtClean="0"/>
              <a:t>, </a:t>
            </a:r>
            <a:r>
              <a:rPr lang="ru-RU" b="1" dirty="0" err="1" smtClean="0"/>
              <a:t>визначення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раціональних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засобів</a:t>
            </a:r>
            <a:r>
              <a:rPr lang="ru-RU" b="1" dirty="0" smtClean="0"/>
              <a:t> </a:t>
            </a:r>
            <a:r>
              <a:rPr lang="ru-RU" b="1" dirty="0" err="1" smtClean="0"/>
              <a:t>оздоровлення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Завдання</a:t>
            </a:r>
            <a:r>
              <a:rPr lang="ru-RU" b="1" dirty="0" smtClean="0"/>
              <a:t>: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 err="1" smtClean="0"/>
              <a:t>визначити</a:t>
            </a:r>
            <a:r>
              <a:rPr lang="ru-RU" b="1" dirty="0" smtClean="0"/>
              <a:t> стан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 err="1" smtClean="0"/>
              <a:t>визначити</a:t>
            </a:r>
            <a:r>
              <a:rPr lang="ru-RU" b="1" dirty="0" smtClean="0"/>
              <a:t> </a:t>
            </a:r>
            <a:r>
              <a:rPr lang="ru-RU" b="1" dirty="0" err="1" smtClean="0"/>
              <a:t>морфофункціональний</a:t>
            </a:r>
            <a:r>
              <a:rPr lang="ru-RU" b="1" dirty="0" smtClean="0"/>
              <a:t> статус в </a:t>
            </a:r>
            <a:r>
              <a:rPr lang="ru-RU" b="1" dirty="0" err="1" smtClean="0"/>
              <a:t>осіб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займаються</a:t>
            </a:r>
            <a:r>
              <a:rPr lang="ru-RU" b="1" dirty="0" smtClean="0"/>
              <a:t> </a:t>
            </a:r>
            <a:r>
              <a:rPr lang="ru-RU" b="1" dirty="0" err="1" smtClean="0"/>
              <a:t>фізичними</a:t>
            </a:r>
            <a:r>
              <a:rPr lang="ru-RU" b="1" dirty="0" smtClean="0"/>
              <a:t> </a:t>
            </a:r>
            <a:r>
              <a:rPr lang="ru-RU" b="1" dirty="0" err="1" smtClean="0"/>
              <a:t>вправами</a:t>
            </a:r>
            <a:r>
              <a:rPr lang="ru-RU" b="1" dirty="0" smtClean="0"/>
              <a:t> та </a:t>
            </a:r>
            <a:r>
              <a:rPr lang="ru-RU" b="1" dirty="0" err="1" smtClean="0"/>
              <a:t>ступінь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відхилення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нормативних</a:t>
            </a:r>
            <a:r>
              <a:rPr lang="ru-RU" b="1" dirty="0" smtClean="0"/>
              <a:t> величин;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 err="1" smtClean="0"/>
              <a:t>визначити</a:t>
            </a:r>
            <a:r>
              <a:rPr lang="ru-RU" b="1" dirty="0" smtClean="0"/>
              <a:t> </a:t>
            </a:r>
            <a:r>
              <a:rPr lang="ru-RU" b="1" dirty="0" err="1" smtClean="0"/>
              <a:t>фізичну</a:t>
            </a:r>
            <a:r>
              <a:rPr lang="ru-RU" b="1" dirty="0" smtClean="0"/>
              <a:t> </a:t>
            </a:r>
            <a:r>
              <a:rPr lang="ru-RU" b="1" dirty="0" err="1" smtClean="0"/>
              <a:t>роботоздатність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підготовленість</a:t>
            </a:r>
            <a:r>
              <a:rPr lang="ru-RU" b="1" dirty="0" smtClean="0"/>
              <a:t>, </a:t>
            </a:r>
            <a:r>
              <a:rPr lang="ru-RU" b="1" dirty="0" err="1" smtClean="0"/>
              <a:t>ступінь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відхилення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необхідних</a:t>
            </a:r>
            <a:r>
              <a:rPr lang="ru-RU" b="1" dirty="0" smtClean="0"/>
              <a:t> величин;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 err="1" smtClean="0"/>
              <a:t>визначення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раціональних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параметрів</a:t>
            </a:r>
            <a:r>
              <a:rPr lang="ru-RU" b="1" dirty="0" smtClean="0"/>
              <a:t> </a:t>
            </a:r>
            <a:r>
              <a:rPr lang="ru-RU" b="1" dirty="0" err="1" smtClean="0"/>
              <a:t>оздоровчих</a:t>
            </a:r>
            <a:r>
              <a:rPr lang="ru-RU" b="1" dirty="0" smtClean="0"/>
              <a:t> занять, </a:t>
            </a:r>
            <a:r>
              <a:rPr lang="ru-RU" b="1" dirty="0" err="1" smtClean="0"/>
              <a:t>рухової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Оперативний</a:t>
            </a:r>
            <a:r>
              <a:rPr lang="ru-RU" b="1" dirty="0" smtClean="0">
                <a:solidFill>
                  <a:srgbClr val="7030A0"/>
                </a:solidFill>
              </a:rPr>
              <a:t> (</a:t>
            </a:r>
            <a:r>
              <a:rPr lang="ru-RU" b="1" dirty="0" err="1" smtClean="0">
                <a:solidFill>
                  <a:srgbClr val="7030A0"/>
                </a:solidFill>
              </a:rPr>
              <a:t>терміновий</a:t>
            </a:r>
            <a:r>
              <a:rPr lang="ru-RU" b="1" dirty="0" smtClean="0">
                <a:solidFill>
                  <a:srgbClr val="7030A0"/>
                </a:solidFill>
              </a:rPr>
              <a:t>) </a:t>
            </a:r>
            <a:r>
              <a:rPr lang="ru-RU" b="1" dirty="0" err="1" smtClean="0">
                <a:solidFill>
                  <a:srgbClr val="7030A0"/>
                </a:solidFill>
              </a:rPr>
              <a:t>медико-педагогічний</a:t>
            </a:r>
            <a:r>
              <a:rPr lang="ru-RU" b="1" dirty="0" smtClean="0">
                <a:solidFill>
                  <a:srgbClr val="7030A0"/>
                </a:solidFill>
              </a:rPr>
              <a:t> контроль </a:t>
            </a:r>
            <a:r>
              <a:rPr lang="ru-RU" b="1" dirty="0" err="1" smtClean="0"/>
              <a:t>здійснюють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занять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одразу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них,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оцінити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інтенсивність</a:t>
            </a:r>
            <a:r>
              <a:rPr lang="ru-RU" b="1" dirty="0" smtClean="0"/>
              <a:t> та </a:t>
            </a:r>
            <a:r>
              <a:rPr lang="ru-RU" b="1" dirty="0" err="1" smtClean="0"/>
              <a:t>адекватність</a:t>
            </a:r>
            <a:r>
              <a:rPr lang="ru-RU" b="1" dirty="0" smtClean="0"/>
              <a:t> (</a:t>
            </a:r>
            <a:r>
              <a:rPr lang="ru-RU" b="1" dirty="0" err="1" smtClean="0"/>
              <a:t>відповідність</a:t>
            </a:r>
            <a:r>
              <a:rPr lang="ru-RU" b="1" dirty="0" smtClean="0"/>
              <a:t> </a:t>
            </a:r>
            <a:r>
              <a:rPr lang="ru-RU" b="1" dirty="0" err="1" smtClean="0"/>
              <a:t>навантаження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функціональним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можливостям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). </a:t>
            </a:r>
          </a:p>
          <a:p>
            <a:pPr algn="just"/>
            <a:r>
              <a:rPr lang="ru-RU" b="1" dirty="0" smtClean="0"/>
              <a:t>У </a:t>
            </a:r>
            <a:r>
              <a:rPr lang="ru-RU" b="1" dirty="0" err="1" smtClean="0"/>
              <a:t>разі</a:t>
            </a:r>
            <a:r>
              <a:rPr lang="ru-RU" b="1" dirty="0" smtClean="0"/>
              <a:t> </a:t>
            </a:r>
            <a:r>
              <a:rPr lang="ru-RU" b="1" dirty="0" err="1" smtClean="0"/>
              <a:t>перевищення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функціональних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можливостей</a:t>
            </a:r>
            <a:r>
              <a:rPr lang="ru-RU" b="1" dirty="0" smtClean="0"/>
              <a:t>, </a:t>
            </a:r>
            <a:r>
              <a:rPr lang="ru-RU" b="1" dirty="0" err="1" smtClean="0"/>
              <a:t>якщо</a:t>
            </a:r>
            <a:r>
              <a:rPr lang="ru-RU" b="1" dirty="0" smtClean="0"/>
              <a:t> </a:t>
            </a:r>
            <a:r>
              <a:rPr lang="ru-RU" b="1" dirty="0" err="1" smtClean="0"/>
              <a:t>навантаження</a:t>
            </a:r>
            <a:r>
              <a:rPr lang="ru-RU" b="1" dirty="0" smtClean="0"/>
              <a:t> </a:t>
            </a:r>
            <a:r>
              <a:rPr lang="ru-RU" b="1" dirty="0" err="1" smtClean="0"/>
              <a:t>неадекватні</a:t>
            </a:r>
            <a:r>
              <a:rPr lang="ru-RU" b="1" dirty="0" smtClean="0"/>
              <a:t> </a:t>
            </a:r>
            <a:r>
              <a:rPr lang="ru-RU" b="1" dirty="0" err="1" smtClean="0"/>
              <a:t>фізичному</a:t>
            </a:r>
            <a:r>
              <a:rPr lang="ru-RU" b="1" dirty="0" smtClean="0"/>
              <a:t> стану </a:t>
            </a:r>
            <a:r>
              <a:rPr lang="ru-RU" b="1" dirty="0" err="1" smtClean="0"/>
              <a:t>людини</a:t>
            </a:r>
            <a:r>
              <a:rPr lang="ru-RU" b="1" dirty="0" smtClean="0"/>
              <a:t>, </a:t>
            </a:r>
            <a:r>
              <a:rPr lang="ru-RU" b="1" dirty="0" err="1" smtClean="0"/>
              <a:t>з’являються</a:t>
            </a:r>
            <a:r>
              <a:rPr lang="ru-RU" b="1" dirty="0" smtClean="0"/>
              <a:t> </a:t>
            </a:r>
            <a:r>
              <a:rPr lang="ru-RU" b="1" dirty="0" err="1" smtClean="0"/>
              <a:t>специфічні</a:t>
            </a:r>
            <a:r>
              <a:rPr lang="ru-RU" b="1" dirty="0" smtClean="0"/>
              <a:t> </a:t>
            </a:r>
            <a:r>
              <a:rPr lang="ru-RU" b="1" dirty="0" err="1" smtClean="0"/>
              <a:t>суб’єктивні</a:t>
            </a:r>
            <a:r>
              <a:rPr lang="ru-RU" b="1" dirty="0" smtClean="0"/>
              <a:t> </a:t>
            </a:r>
            <a:r>
              <a:rPr lang="ru-RU" b="1" dirty="0" err="1" smtClean="0"/>
              <a:t>ознаки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12" y="428604"/>
            <a:ext cx="107157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7030A0"/>
                </a:solidFill>
              </a:rPr>
              <a:t>Свідченням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порушень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діяльності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серця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під</a:t>
            </a:r>
            <a:r>
              <a:rPr lang="ru-RU" sz="2000" b="1" dirty="0" smtClean="0">
                <a:solidFill>
                  <a:srgbClr val="7030A0"/>
                </a:solidFill>
              </a:rPr>
              <a:t> час </a:t>
            </a:r>
            <a:r>
              <a:rPr lang="ru-RU" sz="2000" b="1" dirty="0" err="1" smtClean="0">
                <a:solidFill>
                  <a:srgbClr val="7030A0"/>
                </a:solidFill>
              </a:rPr>
              <a:t>виконання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фізичних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вправ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є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такі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симптоми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біль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почуття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важкості</a:t>
            </a:r>
            <a:r>
              <a:rPr lang="ru-RU" sz="2000" b="1" dirty="0" smtClean="0"/>
              <a:t> за </a:t>
            </a:r>
            <a:r>
              <a:rPr lang="ru-RU" sz="2000" b="1" dirty="0" err="1" smtClean="0"/>
              <a:t>грудниною</a:t>
            </a:r>
            <a:r>
              <a:rPr lang="ru-RU" sz="2000" b="1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біль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віддається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ліву</a:t>
            </a:r>
            <a:r>
              <a:rPr lang="ru-RU" sz="2000" b="1" dirty="0" smtClean="0"/>
              <a:t> руку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ліву</a:t>
            </a:r>
            <a:r>
              <a:rPr lang="ru-RU" sz="2000" b="1" dirty="0" smtClean="0"/>
              <a:t> лопатку;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/>
              <a:t>- дискомфорт в </a:t>
            </a:r>
            <a:r>
              <a:rPr lang="ru-RU" sz="2000" b="1" dirty="0" err="1" smtClean="0"/>
              <a:t>області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шлунка</a:t>
            </a:r>
            <a:r>
              <a:rPr lang="ru-RU" sz="2000" b="1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задихання</a:t>
            </a:r>
            <a:r>
              <a:rPr lang="ru-RU" sz="2000" b="1" dirty="0" smtClean="0"/>
              <a:t>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короткотривала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непритомність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smtClean="0"/>
              <a:t>При </a:t>
            </a:r>
            <a:r>
              <a:rPr lang="ru-RU" sz="2000" b="1" dirty="0" err="1" smtClean="0"/>
              <a:t>появі</a:t>
            </a:r>
            <a:r>
              <a:rPr lang="ru-RU" sz="2000" b="1" dirty="0" smtClean="0"/>
              <a:t> таких </a:t>
            </a:r>
            <a:r>
              <a:rPr lang="ru-RU" sz="2000" b="1" dirty="0" err="1" smtClean="0"/>
              <a:t>симптомів</a:t>
            </a:r>
            <a:r>
              <a:rPr lang="ru-RU" sz="2000" b="1" dirty="0" smtClean="0"/>
              <a:t> треба </a:t>
            </a:r>
            <a:r>
              <a:rPr lang="ru-RU" sz="2000" b="1" dirty="0" err="1" smtClean="0"/>
              <a:t>зменшити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навантаження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припинити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заняття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прийняти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лікарські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засоби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розширюють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судини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звернутися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лікаря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Названі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симптоми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пов’язані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гіпоксією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міокарду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внаслідок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порушення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кровообігу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dirty="0" err="1" smtClean="0"/>
              <a:t>Свідченням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різкої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артеріального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тиску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виконання</a:t>
            </a:r>
            <a:r>
              <a:rPr lang="ru-RU" sz="2000" b="1" dirty="0" smtClean="0"/>
              <a:t> занять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біль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відчуття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тяжкості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потилиці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висках, шум у </a:t>
            </a:r>
            <a:r>
              <a:rPr lang="ru-RU" sz="2000" b="1" dirty="0" err="1" smtClean="0"/>
              <a:t>вухах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нудота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блювання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запаморочення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кровотеча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носа. </a:t>
            </a:r>
            <a:r>
              <a:rPr lang="ru-RU" sz="2000" b="1" dirty="0" err="1" smtClean="0">
                <a:solidFill>
                  <a:srgbClr val="7030A0"/>
                </a:solidFill>
              </a:rPr>
              <a:t>Окремі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ознаки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неадекватності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навантаження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можна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визначити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візуально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</a:rPr>
              <a:t>Серед</a:t>
            </a:r>
            <a:r>
              <a:rPr lang="ru-RU" sz="2000" b="1" dirty="0" smtClean="0">
                <a:solidFill>
                  <a:srgbClr val="7030A0"/>
                </a:solidFill>
              </a:rPr>
              <a:t> них: </a:t>
            </a:r>
          </a:p>
          <a:p>
            <a:pPr algn="just"/>
            <a:r>
              <a:rPr lang="ru-RU" sz="2000" b="1" dirty="0" smtClean="0"/>
              <a:t>- </a:t>
            </a:r>
            <a:r>
              <a:rPr lang="ru-RU" sz="2000" b="1" dirty="0" err="1" smtClean="0"/>
              <a:t>різке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почервоніння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шкіряного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покриву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обличчя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блідість</a:t>
            </a:r>
            <a:r>
              <a:rPr lang="ru-RU" sz="2000" b="1" dirty="0" smtClean="0"/>
              <a:t>; </a:t>
            </a:r>
          </a:p>
          <a:p>
            <a:pPr algn="just">
              <a:buFontTx/>
              <a:buChar char="-"/>
            </a:pPr>
            <a:r>
              <a:rPr lang="ru-RU" sz="2000" b="1" dirty="0" err="1" smtClean="0"/>
              <a:t>поява</a:t>
            </a:r>
            <a:r>
              <a:rPr lang="ru-RU" sz="2000" b="1" dirty="0" smtClean="0"/>
              <a:t> «холодного» поту (</a:t>
            </a:r>
            <a:r>
              <a:rPr lang="ru-RU" sz="2000" b="1" dirty="0" err="1" smtClean="0"/>
              <a:t>тобто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виділення</a:t>
            </a:r>
            <a:r>
              <a:rPr lang="ru-RU" sz="2000" b="1" dirty="0" smtClean="0"/>
              <a:t> пари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навантаження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низької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інтенсивності</a:t>
            </a:r>
            <a:r>
              <a:rPr lang="ru-RU" sz="2000" b="1" dirty="0" smtClean="0"/>
              <a:t>, коли </a:t>
            </a:r>
            <a:r>
              <a:rPr lang="ru-RU" sz="2000" b="1" dirty="0" err="1" smtClean="0"/>
              <a:t>організм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ще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розігрівся</a:t>
            </a:r>
            <a:r>
              <a:rPr lang="ru-RU" sz="2000" b="1" dirty="0" smtClean="0"/>
              <a:t>);</a:t>
            </a:r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посиніння</a:t>
            </a:r>
            <a:r>
              <a:rPr lang="ru-RU" sz="2000" b="1" dirty="0" smtClean="0"/>
              <a:t> губ.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274" y="428604"/>
            <a:ext cx="11001452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До </a:t>
            </a:r>
            <a:r>
              <a:rPr lang="ru-RU" b="1" dirty="0" err="1" smtClean="0">
                <a:solidFill>
                  <a:srgbClr val="7030A0"/>
                </a:solidFill>
              </a:rPr>
              <a:t>об’єктивних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ознак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неадекватності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фізичних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навантажень</a:t>
            </a:r>
            <a:r>
              <a:rPr lang="ru-RU" b="1" dirty="0" smtClean="0">
                <a:solidFill>
                  <a:srgbClr val="7030A0"/>
                </a:solidFill>
              </a:rPr>
              <a:t> належать (за О.А. </a:t>
            </a:r>
            <a:r>
              <a:rPr lang="ru-RU" b="1" dirty="0" err="1" smtClean="0">
                <a:solidFill>
                  <a:srgbClr val="7030A0"/>
                </a:solidFill>
              </a:rPr>
              <a:t>Пироговою</a:t>
            </a:r>
            <a:r>
              <a:rPr lang="ru-RU" b="1" dirty="0" smtClean="0">
                <a:solidFill>
                  <a:srgbClr val="7030A0"/>
                </a:solidFill>
              </a:rPr>
              <a:t>, 1985):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 smtClean="0"/>
              <a:t>систолічного</a:t>
            </a:r>
            <a:r>
              <a:rPr lang="ru-RU" b="1" dirty="0" smtClean="0"/>
              <a:t> </a:t>
            </a:r>
            <a:r>
              <a:rPr lang="ru-RU" b="1" dirty="0" err="1" smtClean="0"/>
              <a:t>артеріального</a:t>
            </a:r>
            <a:r>
              <a:rPr lang="ru-RU" b="1" dirty="0" smtClean="0"/>
              <a:t> </a:t>
            </a:r>
            <a:r>
              <a:rPr lang="ru-RU" b="1" dirty="0" err="1" smtClean="0"/>
              <a:t>тиску</a:t>
            </a:r>
            <a:r>
              <a:rPr lang="ru-RU" b="1" dirty="0" smtClean="0"/>
              <a:t> до 220 мм. </a:t>
            </a:r>
            <a:r>
              <a:rPr lang="ru-RU" b="1" dirty="0" err="1" smtClean="0"/>
              <a:t>рт</a:t>
            </a:r>
            <a:r>
              <a:rPr lang="ru-RU" b="1" dirty="0" smtClean="0"/>
              <a:t>. ст., </a:t>
            </a:r>
            <a:r>
              <a:rPr lang="ru-RU" b="1" dirty="0" err="1" smtClean="0"/>
              <a:t>діастолічного</a:t>
            </a:r>
            <a:r>
              <a:rPr lang="ru-RU" b="1" dirty="0" smtClean="0"/>
              <a:t> – до 120;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 err="1" smtClean="0"/>
              <a:t>порушення</a:t>
            </a:r>
            <a:r>
              <a:rPr lang="ru-RU" b="1" dirty="0" smtClean="0"/>
              <a:t> </a:t>
            </a:r>
            <a:r>
              <a:rPr lang="ru-RU" b="1" dirty="0" err="1" smtClean="0"/>
              <a:t>серцевого</a:t>
            </a:r>
            <a:r>
              <a:rPr lang="ru-RU" b="1" dirty="0" smtClean="0"/>
              <a:t> ритму (</a:t>
            </a:r>
            <a:r>
              <a:rPr lang="ru-RU" b="1" dirty="0" err="1" smtClean="0"/>
              <a:t>часті</a:t>
            </a:r>
            <a:r>
              <a:rPr lang="ru-RU" b="1" dirty="0" smtClean="0"/>
              <a:t> </a:t>
            </a:r>
            <a:r>
              <a:rPr lang="ru-RU" b="1" dirty="0" err="1" smtClean="0"/>
              <a:t>екстрасистоли</a:t>
            </a:r>
            <a:r>
              <a:rPr lang="ru-RU" b="1" dirty="0" smtClean="0"/>
              <a:t> – 1:10, </a:t>
            </a:r>
            <a:r>
              <a:rPr lang="ru-RU" b="1" dirty="0" err="1" smtClean="0"/>
              <a:t>пароксизмальна</a:t>
            </a:r>
            <a:r>
              <a:rPr lang="ru-RU" b="1" dirty="0" smtClean="0"/>
              <a:t> </a:t>
            </a:r>
            <a:r>
              <a:rPr lang="ru-RU" b="1" dirty="0" err="1" smtClean="0"/>
              <a:t>тахікардія</a:t>
            </a:r>
            <a:r>
              <a:rPr lang="ru-RU" b="1" dirty="0" smtClean="0"/>
              <a:t>, </a:t>
            </a:r>
            <a:r>
              <a:rPr lang="ru-RU" b="1" dirty="0" err="1" smtClean="0"/>
              <a:t>трепетання</a:t>
            </a:r>
            <a:r>
              <a:rPr lang="ru-RU" b="1" dirty="0" smtClean="0"/>
              <a:t> </a:t>
            </a:r>
            <a:r>
              <a:rPr lang="ru-RU" b="1" dirty="0" err="1" smtClean="0"/>
              <a:t>передсердя</a:t>
            </a:r>
            <a:r>
              <a:rPr lang="ru-RU" b="1" dirty="0" smtClean="0"/>
              <a:t>, </a:t>
            </a:r>
            <a:r>
              <a:rPr lang="ru-RU" b="1" dirty="0" err="1" smtClean="0"/>
              <a:t>ранні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групові</a:t>
            </a:r>
            <a:r>
              <a:rPr lang="ru-RU" b="1" dirty="0" smtClean="0"/>
              <a:t> </a:t>
            </a:r>
            <a:r>
              <a:rPr lang="ru-RU" b="1" dirty="0" err="1" smtClean="0"/>
              <a:t>екстрасистоли</a:t>
            </a:r>
            <a:r>
              <a:rPr lang="ru-RU" b="1" dirty="0" smtClean="0"/>
              <a:t>); </a:t>
            </a:r>
          </a:p>
          <a:p>
            <a:pPr algn="just"/>
            <a:r>
              <a:rPr lang="ru-RU" b="1" dirty="0" smtClean="0"/>
              <a:t>- «</a:t>
            </a:r>
            <a:r>
              <a:rPr lang="ru-RU" b="1" dirty="0" err="1" smtClean="0"/>
              <a:t>горизонтальне</a:t>
            </a:r>
            <a:r>
              <a:rPr lang="ru-RU" b="1" dirty="0" smtClean="0"/>
              <a:t>»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дугоподібне</a:t>
            </a:r>
            <a:r>
              <a:rPr lang="ru-RU" b="1" dirty="0" smtClean="0"/>
              <a:t> </a:t>
            </a:r>
            <a:r>
              <a:rPr lang="ru-RU" b="1" dirty="0" err="1" smtClean="0"/>
              <a:t>зміщення</a:t>
            </a:r>
            <a:r>
              <a:rPr lang="ru-RU" b="1" dirty="0" smtClean="0"/>
              <a:t> сегмента </a:t>
            </a:r>
            <a:r>
              <a:rPr lang="en-US" b="1" dirty="0" smtClean="0"/>
              <a:t>ST </a:t>
            </a:r>
            <a:r>
              <a:rPr lang="ru-RU" b="1" dirty="0" smtClean="0"/>
              <a:t>вниз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ізоелектричної</a:t>
            </a:r>
            <a:r>
              <a:rPr lang="ru-RU" b="1" dirty="0" smtClean="0"/>
              <a:t> </a:t>
            </a:r>
            <a:r>
              <a:rPr lang="ru-RU" b="1" dirty="0" err="1" smtClean="0"/>
              <a:t>лінії</a:t>
            </a:r>
            <a:r>
              <a:rPr lang="ru-RU" b="1" dirty="0" smtClean="0"/>
              <a:t> на 0,2 </a:t>
            </a:r>
            <a:r>
              <a:rPr lang="ru-RU" b="1" dirty="0" err="1" smtClean="0"/>
              <a:t>мв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 err="1" smtClean="0"/>
              <a:t>підвищення</a:t>
            </a:r>
            <a:r>
              <a:rPr lang="ru-RU" b="1" dirty="0" smtClean="0"/>
              <a:t> сегмента ST </a:t>
            </a:r>
            <a:r>
              <a:rPr lang="ru-RU" b="1" dirty="0" err="1" smtClean="0"/>
              <a:t>більше</a:t>
            </a:r>
            <a:r>
              <a:rPr lang="ru-RU" b="1" dirty="0" smtClean="0"/>
              <a:t>, </a:t>
            </a:r>
            <a:r>
              <a:rPr lang="ru-RU" b="1" dirty="0" err="1" smtClean="0"/>
              <a:t>ніж</a:t>
            </a:r>
            <a:r>
              <a:rPr lang="ru-RU" b="1" dirty="0" smtClean="0"/>
              <a:t> 0,2 </a:t>
            </a:r>
            <a:r>
              <a:rPr lang="ru-RU" b="1" dirty="0" err="1" smtClean="0"/>
              <a:t>мв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супроводжується</a:t>
            </a:r>
            <a:r>
              <a:rPr lang="ru-RU" b="1" dirty="0" smtClean="0"/>
              <a:t> </a:t>
            </a:r>
            <a:r>
              <a:rPr lang="ru-RU" b="1" dirty="0" err="1" smtClean="0"/>
              <a:t>дискордатним</a:t>
            </a:r>
            <a:r>
              <a:rPr lang="ru-RU" b="1" dirty="0" smtClean="0"/>
              <a:t> </a:t>
            </a:r>
            <a:r>
              <a:rPr lang="ru-RU" b="1" dirty="0" err="1" smtClean="0"/>
              <a:t>зміщенням</a:t>
            </a:r>
            <a:r>
              <a:rPr lang="ru-RU" b="1" dirty="0" smtClean="0"/>
              <a:t> вниз у </a:t>
            </a:r>
            <a:r>
              <a:rPr lang="ru-RU" b="1" dirty="0" err="1" smtClean="0"/>
              <a:t>протилежних</a:t>
            </a:r>
            <a:r>
              <a:rPr lang="ru-RU" b="1" dirty="0" smtClean="0"/>
              <a:t> </a:t>
            </a:r>
            <a:r>
              <a:rPr lang="ru-RU" b="1" dirty="0" err="1" smtClean="0"/>
              <a:t>відгалуженнях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 err="1" smtClean="0"/>
              <a:t>порушення</a:t>
            </a:r>
            <a:r>
              <a:rPr lang="ru-RU" b="1" dirty="0" smtClean="0"/>
              <a:t> </a:t>
            </a:r>
            <a:r>
              <a:rPr lang="ru-RU" b="1" dirty="0" err="1" smtClean="0"/>
              <a:t>внутрішньошлункової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передсердношлункової</a:t>
            </a:r>
            <a:r>
              <a:rPr lang="ru-RU" b="1" dirty="0" smtClean="0"/>
              <a:t> </a:t>
            </a:r>
            <a:r>
              <a:rPr lang="ru-RU" b="1" dirty="0" err="1" smtClean="0"/>
              <a:t>прохідності</a:t>
            </a:r>
            <a:r>
              <a:rPr lang="ru-RU" b="1" dirty="0" smtClean="0"/>
              <a:t>; </a:t>
            </a:r>
            <a:r>
              <a:rPr lang="ru-RU" b="1" dirty="0" err="1" smtClean="0"/>
              <a:t>зменшення</a:t>
            </a:r>
            <a:r>
              <a:rPr lang="ru-RU" b="1" dirty="0" smtClean="0"/>
              <a:t> </a:t>
            </a:r>
            <a:r>
              <a:rPr lang="ru-RU" b="1" dirty="0" err="1" smtClean="0"/>
              <a:t>амплітуди</a:t>
            </a:r>
            <a:r>
              <a:rPr lang="ru-RU" b="1" dirty="0" smtClean="0"/>
              <a:t> </a:t>
            </a:r>
            <a:r>
              <a:rPr lang="ru-RU" b="1" dirty="0" err="1" smtClean="0"/>
              <a:t>зубця</a:t>
            </a:r>
            <a:r>
              <a:rPr lang="ru-RU" b="1" dirty="0" smtClean="0"/>
              <a:t> </a:t>
            </a:r>
            <a:r>
              <a:rPr lang="en-US" b="1" dirty="0" smtClean="0"/>
              <a:t>R </a:t>
            </a:r>
            <a:r>
              <a:rPr lang="ru-RU" b="1" dirty="0" smtClean="0"/>
              <a:t>не </a:t>
            </a:r>
            <a:r>
              <a:rPr lang="ru-RU" b="1" dirty="0" err="1" smtClean="0"/>
              <a:t>менше</a:t>
            </a:r>
            <a:r>
              <a:rPr lang="ru-RU" b="1" dirty="0" smtClean="0"/>
              <a:t> </a:t>
            </a:r>
            <a:r>
              <a:rPr lang="ru-RU" b="1" dirty="0" err="1" smtClean="0"/>
              <a:t>ніж</a:t>
            </a:r>
            <a:r>
              <a:rPr lang="ru-RU" b="1" dirty="0" smtClean="0"/>
              <a:t> на 50%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величини</a:t>
            </a:r>
            <a:r>
              <a:rPr lang="ru-RU" b="1" dirty="0" smtClean="0"/>
              <a:t> у </a:t>
            </a:r>
            <a:r>
              <a:rPr lang="ru-RU" b="1" dirty="0" err="1" smtClean="0"/>
              <a:t>стані</a:t>
            </a:r>
            <a:r>
              <a:rPr lang="ru-RU" b="1" dirty="0" smtClean="0"/>
              <a:t> </a:t>
            </a:r>
            <a:r>
              <a:rPr lang="ru-RU" b="1" dirty="0" err="1" smtClean="0"/>
              <a:t>спокою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smtClean="0"/>
              <a:t>- </a:t>
            </a:r>
            <a:r>
              <a:rPr lang="ru-RU" b="1" dirty="0" err="1" smtClean="0"/>
              <a:t>інверсія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реверсія</a:t>
            </a:r>
            <a:r>
              <a:rPr lang="ru-RU" b="1" dirty="0" smtClean="0"/>
              <a:t> </a:t>
            </a:r>
            <a:r>
              <a:rPr lang="ru-RU" b="1" dirty="0" err="1" smtClean="0"/>
              <a:t>зубця</a:t>
            </a:r>
            <a:r>
              <a:rPr lang="ru-RU" b="1" dirty="0" smtClean="0"/>
              <a:t> Т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збільшенням</a:t>
            </a:r>
            <a:r>
              <a:rPr lang="ru-RU" b="1" dirty="0" smtClean="0"/>
              <a:t> </a:t>
            </a:r>
            <a:r>
              <a:rPr lang="ru-RU" b="1" dirty="0" err="1" smtClean="0"/>
              <a:t>амплітуди</a:t>
            </a:r>
            <a:r>
              <a:rPr lang="ru-RU" b="1" dirty="0" smtClean="0"/>
              <a:t>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ніж</a:t>
            </a:r>
            <a:r>
              <a:rPr lang="ru-RU" b="1" dirty="0" smtClean="0"/>
              <a:t> у три рази </a:t>
            </a:r>
            <a:r>
              <a:rPr lang="ru-RU" b="1" dirty="0" err="1" smtClean="0"/>
              <a:t>порівняно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початковим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Величину максимального пульсу </a:t>
            </a:r>
            <a:r>
              <a:rPr lang="ru-RU" b="1" dirty="0" err="1" smtClean="0"/>
              <a:t>вираховують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</a:t>
            </a:r>
            <a:r>
              <a:rPr lang="ru-RU" b="1" dirty="0" smtClean="0"/>
              <a:t>, до початку занять. </a:t>
            </a: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оцінити</a:t>
            </a:r>
            <a:r>
              <a:rPr lang="ru-RU" b="1" dirty="0" smtClean="0"/>
              <a:t> </a:t>
            </a:r>
            <a:r>
              <a:rPr lang="ru-RU" b="1" dirty="0" err="1" smtClean="0"/>
              <a:t>інтенсивність</a:t>
            </a:r>
            <a:r>
              <a:rPr lang="ru-RU" b="1" dirty="0" smtClean="0"/>
              <a:t> </a:t>
            </a:r>
            <a:r>
              <a:rPr lang="ru-RU" b="1" dirty="0" err="1" smtClean="0"/>
              <a:t>фізичних</a:t>
            </a:r>
            <a:r>
              <a:rPr lang="ru-RU" b="1" dirty="0" smtClean="0"/>
              <a:t> </a:t>
            </a:r>
            <a:r>
              <a:rPr lang="ru-RU" b="1" dirty="0" err="1" smtClean="0"/>
              <a:t>навантажень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занять </a:t>
            </a:r>
            <a:r>
              <a:rPr lang="ru-RU" b="1" dirty="0" err="1" smtClean="0"/>
              <a:t>доцільно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використовувати</a:t>
            </a:r>
            <a:r>
              <a:rPr lang="ru-RU" b="1" dirty="0" smtClean="0"/>
              <a:t> </a:t>
            </a:r>
            <a:r>
              <a:rPr lang="ru-RU" b="1" dirty="0" err="1" smtClean="0"/>
              <a:t>залежність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ЧСС та </a:t>
            </a:r>
            <a:r>
              <a:rPr lang="ru-RU" b="1" dirty="0" err="1" smtClean="0"/>
              <a:t>інтенсивністю</a:t>
            </a:r>
            <a:r>
              <a:rPr lang="ru-RU" b="1" dirty="0" smtClean="0"/>
              <a:t> </a:t>
            </a:r>
            <a:r>
              <a:rPr lang="ru-RU" b="1" dirty="0" err="1" smtClean="0"/>
              <a:t>навантажень</a:t>
            </a:r>
            <a:r>
              <a:rPr lang="ru-RU" b="1" dirty="0" smtClean="0"/>
              <a:t> (</a:t>
            </a:r>
            <a:r>
              <a:rPr lang="ru-RU" b="1" dirty="0" err="1" smtClean="0"/>
              <a:t>виражених</a:t>
            </a:r>
            <a:r>
              <a:rPr lang="ru-RU" b="1" dirty="0" smtClean="0"/>
              <a:t> у % </a:t>
            </a:r>
            <a:r>
              <a:rPr lang="ru-RU" b="1" dirty="0" err="1" smtClean="0"/>
              <a:t>від</a:t>
            </a:r>
            <a:r>
              <a:rPr lang="ru-RU" b="1" dirty="0" smtClean="0"/>
              <a:t> МСК), яку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визначено</a:t>
            </a:r>
            <a:r>
              <a:rPr lang="ru-RU" b="1" dirty="0" smtClean="0"/>
              <a:t> за R. </a:t>
            </a:r>
            <a:r>
              <a:rPr lang="ru-RU" b="1" dirty="0" err="1" smtClean="0"/>
              <a:t>Shephard</a:t>
            </a:r>
            <a:r>
              <a:rPr lang="ru-RU" b="1" dirty="0" smtClean="0"/>
              <a:t> (1969) </a:t>
            </a:r>
            <a:r>
              <a:rPr lang="ru-RU" b="1" dirty="0" err="1" smtClean="0"/>
              <a:t>і</a:t>
            </a:r>
            <a:r>
              <a:rPr lang="ru-RU" b="1" dirty="0" smtClean="0"/>
              <a:t> представлено на </a:t>
            </a:r>
            <a:r>
              <a:rPr lang="ru-RU" b="1" dirty="0" err="1" smtClean="0"/>
              <a:t>номограмі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 l="30930" t="25390" r="31735" b="6250"/>
          <a:stretch>
            <a:fillRect/>
          </a:stretch>
        </p:blipFill>
        <p:spPr bwMode="auto">
          <a:xfrm>
            <a:off x="952464" y="239511"/>
            <a:ext cx="6429420" cy="661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/>
          <a:srcRect l="30234" t="59766" r="32431" b="18471"/>
          <a:stretch>
            <a:fillRect/>
          </a:stretch>
        </p:blipFill>
        <p:spPr bwMode="auto">
          <a:xfrm>
            <a:off x="6238876" y="2000240"/>
            <a:ext cx="56674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960" y="0"/>
            <a:ext cx="11572956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Фізична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рекреація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вид </a:t>
            </a:r>
            <a:r>
              <a:rPr lang="ru-RU" sz="2000" b="1" dirty="0" err="1" smtClean="0"/>
              <a:t>фізичної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культури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вправ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вправ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спрощених</a:t>
            </a:r>
            <a:r>
              <a:rPr lang="ru-RU" sz="2000" b="1" dirty="0" smtClean="0"/>
              <a:t> формах для активного </a:t>
            </a:r>
            <a:r>
              <a:rPr lang="ru-RU" sz="2000" b="1" dirty="0" err="1" smtClean="0"/>
              <a:t>відпочинку</a:t>
            </a:r>
            <a:r>
              <a:rPr lang="ru-RU" sz="2000" b="1" dirty="0" smtClean="0"/>
              <a:t> людей, </a:t>
            </a:r>
            <a:r>
              <a:rPr lang="ru-RU" sz="2000" b="1" dirty="0" err="1" smtClean="0"/>
              <a:t>отримання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задоволення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розваг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зміни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залишити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осторонь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щоденні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трудової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побутової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спортивної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військової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діяльності</a:t>
            </a:r>
            <a:r>
              <a:rPr lang="ru-RU" sz="2000" b="1" dirty="0" smtClean="0"/>
              <a:t> (Ю.Ф. </a:t>
            </a:r>
            <a:r>
              <a:rPr lang="ru-RU" sz="2000" b="1" dirty="0" err="1" smtClean="0"/>
              <a:t>Курамшин</a:t>
            </a:r>
            <a:r>
              <a:rPr lang="ru-RU" sz="2000" b="1" dirty="0" smtClean="0"/>
              <a:t>, 2003).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До </a:t>
            </a:r>
            <a:r>
              <a:rPr lang="ru-RU" sz="2000" b="1" dirty="0" err="1" smtClean="0">
                <a:solidFill>
                  <a:srgbClr val="FF0000"/>
                </a:solidFill>
              </a:rPr>
              <a:t>рекреативних</a:t>
            </a:r>
            <a:r>
              <a:rPr lang="ru-RU" sz="2000" b="1" dirty="0" smtClean="0">
                <a:solidFill>
                  <a:srgbClr val="FF0000"/>
                </a:solidFill>
              </a:rPr>
              <a:t> форм </a:t>
            </a:r>
            <a:r>
              <a:rPr lang="ru-RU" sz="2000" b="1" dirty="0" err="1" smtClean="0">
                <a:solidFill>
                  <a:srgbClr val="FF0000"/>
                </a:solidFill>
              </a:rPr>
              <a:t>відносять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/>
              <a:t>фізкультурно-спортивні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розваги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туристичні</a:t>
            </a:r>
            <a:r>
              <a:rPr lang="ru-RU" sz="2000" b="1" dirty="0" smtClean="0"/>
              <a:t> походи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нефорсованими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навантаженнями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заняття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вправами</a:t>
            </a:r>
            <a:r>
              <a:rPr lang="ru-RU" sz="2000" b="1" dirty="0" smtClean="0"/>
              <a:t>, видами спорту </a:t>
            </a:r>
            <a:r>
              <a:rPr lang="ru-RU" sz="2000" b="1" dirty="0" err="1" smtClean="0"/>
              <a:t>тощо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забезпечує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повноцінний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відпочинок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сприяють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задоволенню</a:t>
            </a:r>
            <a:r>
              <a:rPr lang="ru-RU" sz="2000" b="1" dirty="0" smtClean="0"/>
              <a:t> потреб, </a:t>
            </a:r>
            <a:r>
              <a:rPr lang="ru-RU" sz="2000" b="1" dirty="0" err="1" smtClean="0"/>
              <a:t>пов’язаних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змістовними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розвагами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b="1" i="1" dirty="0" err="1" smtClean="0">
                <a:solidFill>
                  <a:srgbClr val="FF0000"/>
                </a:solidFill>
              </a:rPr>
              <a:t>Виокремлюють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багато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ознак</a:t>
            </a:r>
            <a:r>
              <a:rPr lang="ru-RU" sz="2000" b="1" i="1" dirty="0" smtClean="0">
                <a:solidFill>
                  <a:srgbClr val="FF0000"/>
                </a:solidFill>
              </a:rPr>
              <a:t>,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що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складають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основний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зміст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фізичної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рекреації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базується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руховій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активності</a:t>
            </a:r>
            <a:r>
              <a:rPr lang="ru-RU" sz="2000" b="1" dirty="0" smtClean="0"/>
              <a:t>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- як </a:t>
            </a:r>
            <a:r>
              <a:rPr lang="ru-RU" sz="2000" b="1" dirty="0" err="1" smtClean="0"/>
              <a:t>головний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засіб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вправи</a:t>
            </a:r>
            <a:r>
              <a:rPr lang="ru-RU" sz="2000" b="1" dirty="0" smtClean="0"/>
              <a:t>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здійснюється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вільний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спеціально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визначений</a:t>
            </a:r>
            <a:r>
              <a:rPr lang="ru-RU" sz="2000" b="1" dirty="0" smtClean="0"/>
              <a:t> час;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включає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культурно-ціннісні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аспекти</a:t>
            </a:r>
            <a:r>
              <a:rPr lang="ru-RU" sz="2000" b="1" dirty="0" smtClean="0"/>
              <a:t>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містить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інтелектуальні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емоційні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фізичні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компоненти</a:t>
            </a:r>
            <a:r>
              <a:rPr lang="ru-RU" sz="2000" b="1" dirty="0" smtClean="0"/>
              <a:t>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розважальний</a:t>
            </a:r>
            <a:r>
              <a:rPr lang="ru-RU" sz="2000" b="1" dirty="0" smtClean="0"/>
              <a:t> характер (</a:t>
            </a:r>
            <a:r>
              <a:rPr lang="ru-RU" sz="2000" b="1" dirty="0" err="1" smtClean="0"/>
              <a:t>гедоністичний</a:t>
            </a:r>
            <a:r>
              <a:rPr lang="ru-RU" sz="2000" b="1" dirty="0" smtClean="0"/>
              <a:t>);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здійснюється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добровільних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самодіяльних</a:t>
            </a:r>
            <a:r>
              <a:rPr lang="ru-RU" sz="2000" b="1" dirty="0" smtClean="0"/>
              <a:t> началах;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оптимізуючий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організм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наявні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певні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рекреаційні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послуги</a:t>
            </a:r>
            <a:r>
              <a:rPr lang="ru-RU" sz="2000" b="1" dirty="0" smtClean="0"/>
              <a:t>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здійснюється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переважно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природних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умовах</a:t>
            </a:r>
            <a:r>
              <a:rPr lang="ru-RU" sz="2000" b="1" dirty="0" smtClean="0"/>
              <a:t>;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/>
              <a:t>-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визначену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науково-методичну</a:t>
            </a:r>
            <a:r>
              <a:rPr lang="ru-RU" sz="2000" b="1" dirty="0" smtClean="0"/>
              <a:t> базу.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 l="30747" t="43945" r="33016" b="17969"/>
          <a:stretch>
            <a:fillRect/>
          </a:stretch>
        </p:blipFill>
        <p:spPr bwMode="auto">
          <a:xfrm>
            <a:off x="1595406" y="1000108"/>
            <a:ext cx="8742912" cy="516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/>
          <a:srcRect l="30380" t="28320" r="31735" b="9179"/>
          <a:stretch>
            <a:fillRect/>
          </a:stretch>
        </p:blipFill>
        <p:spPr bwMode="auto">
          <a:xfrm>
            <a:off x="2595538" y="231867"/>
            <a:ext cx="7715304" cy="662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2381400" y="1643040"/>
            <a:ext cx="7356600" cy="191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ДЯКУЮ 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ЗА </a:t>
            </a:r>
            <a:endParaRPr lang="ru-RU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1" i="1" strike="noStrike" spc="-1">
                <a:solidFill>
                  <a:srgbClr val="FF0000"/>
                </a:solidFill>
                <a:latin typeface="Arial"/>
                <a:ea typeface="DejaVu Sans"/>
              </a:rPr>
              <a:t>УВАГУ!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902" y="785794"/>
            <a:ext cx="10501386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Результат </a:t>
            </a:r>
            <a:r>
              <a:rPr lang="ru-RU" sz="2400" b="1" dirty="0" err="1" smtClean="0">
                <a:solidFill>
                  <a:srgbClr val="7030A0"/>
                </a:solidFill>
              </a:rPr>
              <a:t>фізичної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рекреації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можна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виразити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у таких </a:t>
            </a:r>
            <a:r>
              <a:rPr lang="ru-RU" sz="2400" b="1" dirty="0" err="1" smtClean="0">
                <a:solidFill>
                  <a:srgbClr val="7030A0"/>
                </a:solidFill>
              </a:rPr>
              <a:t>значеннях</a:t>
            </a:r>
            <a:r>
              <a:rPr lang="ru-RU" sz="2400" b="1" dirty="0" smtClean="0">
                <a:solidFill>
                  <a:srgbClr val="7030A0"/>
                </a:solidFill>
              </a:rPr>
              <a:t>: </a:t>
            </a:r>
          </a:p>
          <a:p>
            <a:pPr algn="just"/>
            <a:r>
              <a:rPr lang="ru-RU" sz="2000" b="1" dirty="0" smtClean="0"/>
              <a:t>* </a:t>
            </a:r>
            <a:r>
              <a:rPr lang="ru-RU" sz="2000" b="1" dirty="0" smtClean="0">
                <a:solidFill>
                  <a:srgbClr val="FF0000"/>
                </a:solidFill>
              </a:rPr>
              <a:t>БІОЛОГІЧНЕ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сприяє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відновленню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організму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після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професійної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праці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оптимізує</a:t>
            </a:r>
            <a:r>
              <a:rPr lang="ru-RU" sz="2000" b="1" dirty="0" smtClean="0"/>
              <a:t> стан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; </a:t>
            </a:r>
          </a:p>
          <a:p>
            <a:pPr algn="just"/>
            <a:r>
              <a:rPr lang="ru-RU" sz="2000" b="1" dirty="0" smtClean="0"/>
              <a:t>* </a:t>
            </a:r>
            <a:r>
              <a:rPr lang="ru-RU" sz="2000" b="1" dirty="0" smtClean="0">
                <a:solidFill>
                  <a:srgbClr val="FF0000"/>
                </a:solidFill>
              </a:rPr>
              <a:t>СОЦІОЛОГІЧНЕ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сприяє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інтеграції</a:t>
            </a:r>
            <a:r>
              <a:rPr lang="ru-RU" sz="2000" b="1" dirty="0" smtClean="0"/>
              <a:t> людей у </a:t>
            </a:r>
            <a:r>
              <a:rPr lang="ru-RU" sz="2000" b="1" dirty="0" err="1" smtClean="0"/>
              <a:t>соціальну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спільність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засвоєнню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соціального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досвіду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культурних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цінностей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адаптації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соціуму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самовизначення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соціумі</a:t>
            </a:r>
            <a:r>
              <a:rPr lang="ru-RU" sz="2000" b="1" dirty="0" smtClean="0"/>
              <a:t>; </a:t>
            </a:r>
          </a:p>
          <a:p>
            <a:pPr algn="just"/>
            <a:r>
              <a:rPr lang="ru-RU" sz="2000" b="1" dirty="0" smtClean="0"/>
              <a:t>* </a:t>
            </a:r>
            <a:r>
              <a:rPr lang="ru-RU" sz="2000" b="1" dirty="0" smtClean="0">
                <a:solidFill>
                  <a:srgbClr val="FF0000"/>
                </a:solidFill>
              </a:rPr>
              <a:t>ПСИХОЛОГІЧНЕ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формує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емоційний</a:t>
            </a:r>
            <a:r>
              <a:rPr lang="ru-RU" sz="2000" b="1" dirty="0" smtClean="0"/>
              <a:t> стан,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виникає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впливом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відчуття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свободи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радості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внутрішнього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задоволення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звільнення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напруги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стресу</a:t>
            </a:r>
            <a:r>
              <a:rPr lang="ru-RU" sz="2000" b="1" dirty="0" smtClean="0"/>
              <a:t>; </a:t>
            </a:r>
          </a:p>
          <a:p>
            <a:pPr algn="just"/>
            <a:r>
              <a:rPr lang="ru-RU" sz="2000" b="1" dirty="0" smtClean="0"/>
              <a:t>* </a:t>
            </a:r>
            <a:r>
              <a:rPr lang="ru-RU" sz="2000" b="1" dirty="0" smtClean="0">
                <a:solidFill>
                  <a:srgbClr val="FF0000"/>
                </a:solidFill>
              </a:rPr>
              <a:t>ЕСТЕТИЧНЕ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формує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позитивну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реакцію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сприймання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краси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довкілля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можливості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ширшого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пізнання</a:t>
            </a:r>
            <a:r>
              <a:rPr lang="ru-RU" sz="2000" b="1" dirty="0" smtClean="0"/>
              <a:t>; </a:t>
            </a:r>
          </a:p>
          <a:p>
            <a:pPr algn="just"/>
            <a:r>
              <a:rPr lang="ru-RU" sz="2000" b="1" dirty="0" smtClean="0"/>
              <a:t>* </a:t>
            </a:r>
            <a:r>
              <a:rPr lang="ru-RU" sz="2000" b="1" dirty="0" smtClean="0">
                <a:solidFill>
                  <a:srgbClr val="FF0000"/>
                </a:solidFill>
              </a:rPr>
              <a:t>ОСВІТНЬО-ВИХОВНЕ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сприяє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фізичному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інтелектуальному</a:t>
            </a:r>
            <a:r>
              <a:rPr lang="ru-RU" sz="2000" b="1" dirty="0" smtClean="0"/>
              <a:t>, моральному, </a:t>
            </a:r>
            <a:r>
              <a:rPr lang="ru-RU" sz="2000" b="1" dirty="0" err="1" smtClean="0"/>
              <a:t>творчому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особистості</a:t>
            </a:r>
            <a:r>
              <a:rPr lang="ru-RU" sz="2000" b="1" dirty="0" smtClean="0"/>
              <a:t>; </a:t>
            </a:r>
          </a:p>
          <a:p>
            <a:pPr algn="just"/>
            <a:r>
              <a:rPr lang="ru-RU" sz="2000" b="1" dirty="0" smtClean="0"/>
              <a:t>* </a:t>
            </a:r>
            <a:r>
              <a:rPr lang="ru-RU" sz="2000" b="1" dirty="0" smtClean="0">
                <a:solidFill>
                  <a:srgbClr val="FF0000"/>
                </a:solidFill>
              </a:rPr>
              <a:t>КУЛЬТУРНО-АКСІОЛОГІЧНЕ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сприяє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засвоєнню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культурних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цінностей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створенню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особистісно-суспільних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цінностей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464" y="571480"/>
            <a:ext cx="10858576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Фізична</a:t>
            </a:r>
            <a:r>
              <a:rPr lang="ru-RU" sz="2000" b="1" dirty="0" smtClean="0">
                <a:solidFill>
                  <a:srgbClr val="FF0000"/>
                </a:solidFill>
              </a:rPr>
              <a:t> культура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загальної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культури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сукупність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спеціальних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духовних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цінностей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способів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виробництва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використання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метою </a:t>
            </a:r>
            <a:r>
              <a:rPr lang="ru-RU" sz="2000" b="1" dirty="0" err="1" smtClean="0"/>
              <a:t>оздоровлення</a:t>
            </a:r>
            <a:r>
              <a:rPr lang="ru-RU" sz="2000" b="1" dirty="0" smtClean="0"/>
              <a:t> людей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здібностей</a:t>
            </a:r>
            <a:r>
              <a:rPr lang="ru-RU" sz="2000" b="1" dirty="0" smtClean="0"/>
              <a:t>. </a:t>
            </a:r>
          </a:p>
          <a:p>
            <a:pPr algn="just"/>
            <a:r>
              <a:rPr lang="ru-RU" sz="2000" dirty="0" err="1" smtClean="0"/>
              <a:t>Фізичну</a:t>
            </a:r>
            <a:r>
              <a:rPr lang="ru-RU" sz="2000" dirty="0" smtClean="0"/>
              <a:t> культуру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(</a:t>
            </a:r>
            <a:r>
              <a:rPr lang="ru-RU" sz="2000" dirty="0" err="1" smtClean="0"/>
              <a:t>індивіда</a:t>
            </a:r>
            <a:r>
              <a:rPr lang="ru-RU" sz="2000" dirty="0" smtClean="0"/>
              <a:t>) </a:t>
            </a:r>
            <a:r>
              <a:rPr lang="ru-RU" sz="2000" dirty="0" err="1" smtClean="0"/>
              <a:t>розглядають</a:t>
            </a:r>
            <a:r>
              <a:rPr lang="ru-RU" sz="2000" dirty="0" smtClean="0"/>
              <a:t> як </a:t>
            </a:r>
            <a:r>
              <a:rPr lang="ru-RU" sz="2000" dirty="0" err="1" smtClean="0"/>
              <a:t>процес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як</a:t>
            </a:r>
            <a:r>
              <a:rPr lang="ru-RU" sz="2000" dirty="0" smtClean="0"/>
              <a:t> результат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. </a:t>
            </a:r>
          </a:p>
          <a:p>
            <a:pPr algn="just"/>
            <a:r>
              <a:rPr lang="ru-RU" sz="2000" dirty="0" err="1" smtClean="0"/>
              <a:t>Фізична</a:t>
            </a:r>
            <a:r>
              <a:rPr lang="ru-RU" sz="2000" dirty="0" smtClean="0"/>
              <a:t> культура </a:t>
            </a:r>
            <a:r>
              <a:rPr lang="ru-RU" sz="2000" i="1" dirty="0" smtClean="0">
                <a:solidFill>
                  <a:srgbClr val="FF0000"/>
                </a:solidFill>
              </a:rPr>
              <a:t>як </a:t>
            </a:r>
            <a:r>
              <a:rPr lang="ru-RU" sz="2000" i="1" dirty="0" err="1" smtClean="0">
                <a:solidFill>
                  <a:srgbClr val="FF0000"/>
                </a:solidFill>
              </a:rPr>
              <a:t>процес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оволодіння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людиною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духовними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і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матеріальними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цінностями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/>
              <a:t>фізичної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знаннями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уміннями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навичками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виховної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розвивальної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навчальної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оздоровчої</a:t>
            </a:r>
            <a:r>
              <a:rPr lang="ru-RU" sz="2000" dirty="0" smtClean="0"/>
              <a:t>, </a:t>
            </a:r>
            <a:r>
              <a:rPr lang="ru-RU" sz="2000" dirty="0" err="1" smtClean="0"/>
              <a:t>рекреаційної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подальшого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самовдосконалення</a:t>
            </a:r>
            <a:r>
              <a:rPr lang="ru-RU" sz="2000" dirty="0" smtClean="0"/>
              <a:t>. </a:t>
            </a:r>
          </a:p>
          <a:p>
            <a:pPr algn="just"/>
            <a:r>
              <a:rPr lang="ru-RU" sz="2000" dirty="0" err="1" smtClean="0"/>
              <a:t>Фізична</a:t>
            </a:r>
            <a:r>
              <a:rPr lang="ru-RU" sz="2000" dirty="0" smtClean="0"/>
              <a:t> культура </a:t>
            </a:r>
            <a:r>
              <a:rPr lang="ru-RU" sz="2000" i="1" dirty="0" smtClean="0">
                <a:solidFill>
                  <a:srgbClr val="FF0000"/>
                </a:solidFill>
              </a:rPr>
              <a:t>як результат </a:t>
            </a:r>
            <a:r>
              <a:rPr lang="ru-RU" sz="2000" dirty="0" smtClean="0"/>
              <a:t>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духовного </a:t>
            </a:r>
            <a:r>
              <a:rPr lang="ru-RU" sz="2000" dirty="0" err="1" smtClean="0"/>
              <a:t>здоров’я</a:t>
            </a:r>
            <a:r>
              <a:rPr lang="ru-RU" sz="2000" dirty="0" smtClean="0"/>
              <a:t>, яке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змогла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поліпшити</a:t>
            </a:r>
            <a:r>
              <a:rPr lang="ru-RU" sz="2000" dirty="0" smtClean="0"/>
              <a:t>, </a:t>
            </a:r>
            <a:r>
              <a:rPr lang="ru-RU" sz="2000" dirty="0" err="1" smtClean="0"/>
              <a:t>вдосконалити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повноцінної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біологічної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духовної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життєдіяльності</a:t>
            </a:r>
            <a:r>
              <a:rPr lang="ru-RU" sz="2000" dirty="0" smtClean="0"/>
              <a:t> (Т.Ю. </a:t>
            </a:r>
            <a:r>
              <a:rPr lang="ru-RU" sz="2000" dirty="0" err="1" smtClean="0"/>
              <a:t>Круцевич</a:t>
            </a:r>
            <a:r>
              <a:rPr lang="ru-RU" sz="2000" dirty="0" smtClean="0"/>
              <a:t>, 2009). </a:t>
            </a:r>
          </a:p>
          <a:p>
            <a:pPr algn="just"/>
            <a:r>
              <a:rPr lang="ru-RU" sz="2000" b="1" dirty="0" err="1" smtClean="0">
                <a:solidFill>
                  <a:srgbClr val="FF0000"/>
                </a:solidFill>
              </a:rPr>
              <a:t>Фізичне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виховання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спеціалізований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педагогічний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процес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цілеспрямованого</a:t>
            </a:r>
            <a:r>
              <a:rPr lang="ru-RU" sz="2000" b="1" dirty="0" smtClean="0"/>
              <a:t> систематичного </a:t>
            </a:r>
            <a:r>
              <a:rPr lang="ru-RU" sz="2000" b="1" dirty="0" err="1" smtClean="0"/>
              <a:t>впливу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людину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вправами</a:t>
            </a:r>
            <a:r>
              <a:rPr lang="ru-RU" sz="2000" b="1" dirty="0" smtClean="0"/>
              <a:t>, силами </a:t>
            </a:r>
            <a:r>
              <a:rPr lang="ru-RU" sz="2000" b="1" dirty="0" err="1" smtClean="0"/>
              <a:t>природи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гігієнічними</a:t>
            </a:r>
            <a:r>
              <a:rPr lang="ru-RU" sz="2000" b="1" dirty="0" smtClean="0"/>
              <a:t> факторами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метою </a:t>
            </a:r>
            <a:r>
              <a:rPr lang="ru-RU" sz="2000" b="1" dirty="0" err="1" smtClean="0"/>
              <a:t>всестороннього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особистості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формуванню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ціннісних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орієнтацій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зміцнення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здоров’я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розвитку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фізичних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якостей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удосконалення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морфологічних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функціональних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можливостей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життєво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важливих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рухових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навичок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умінь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пов’язаних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ними </a:t>
            </a:r>
            <a:r>
              <a:rPr lang="ru-RU" sz="2000" b="1" dirty="0" err="1" smtClean="0"/>
              <a:t>знань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забезпечення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готовності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людини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активної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участі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суспільному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виробничому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культурному </a:t>
            </a:r>
            <a:r>
              <a:rPr lang="ru-RU" sz="2000" b="1" dirty="0" err="1" smtClean="0"/>
              <a:t>житті</a:t>
            </a:r>
            <a:r>
              <a:rPr lang="ru-RU" sz="2000" b="1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960" y="571480"/>
            <a:ext cx="11430080" cy="56630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«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Фізичний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розвиток</a:t>
            </a:r>
            <a:r>
              <a:rPr lang="ru-RU" sz="2000" b="1" i="1" dirty="0" smtClean="0">
                <a:solidFill>
                  <a:srgbClr val="FF0000"/>
                </a:solidFill>
              </a:rPr>
              <a:t>»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вживається</a:t>
            </a:r>
            <a:r>
              <a:rPr lang="ru-RU" sz="2000" b="1" i="1" dirty="0" smtClean="0">
                <a:solidFill>
                  <a:srgbClr val="FF0000"/>
                </a:solidFill>
              </a:rPr>
              <a:t> за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двома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значеннями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ru-RU" b="1" dirty="0" smtClean="0"/>
              <a:t>1) </a:t>
            </a:r>
            <a:r>
              <a:rPr lang="ru-RU" b="1" dirty="0" err="1" smtClean="0"/>
              <a:t>процес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відбувається</a:t>
            </a:r>
            <a:r>
              <a:rPr lang="ru-RU" b="1" dirty="0" smtClean="0"/>
              <a:t> в </a:t>
            </a:r>
            <a:r>
              <a:rPr lang="ru-RU" b="1" dirty="0" err="1" smtClean="0"/>
              <a:t>організмі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в</a:t>
            </a:r>
            <a:r>
              <a:rPr lang="ru-RU" b="1" dirty="0" smtClean="0"/>
              <a:t> </a:t>
            </a:r>
            <a:r>
              <a:rPr lang="ru-RU" b="1" dirty="0" err="1" smtClean="0"/>
              <a:t>ході</a:t>
            </a:r>
            <a:r>
              <a:rPr lang="ru-RU" b="1" dirty="0" smtClean="0"/>
              <a:t> природного </a:t>
            </a:r>
            <a:r>
              <a:rPr lang="ru-RU" b="1" dirty="0" err="1" smtClean="0"/>
              <a:t>вікового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; </a:t>
            </a:r>
          </a:p>
          <a:p>
            <a:pPr algn="just"/>
            <a:r>
              <a:rPr lang="ru-RU" b="1" dirty="0" smtClean="0"/>
              <a:t>2) стан,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впливом</a:t>
            </a:r>
            <a:r>
              <a:rPr lang="ru-RU" b="1" dirty="0" smtClean="0"/>
              <a:t> </a:t>
            </a:r>
            <a:r>
              <a:rPr lang="ru-RU" b="1" dirty="0" err="1" smtClean="0"/>
              <a:t>фізичного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Фізичний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розвиток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як стан </a:t>
            </a:r>
            <a:r>
              <a:rPr lang="ru-RU" b="1" dirty="0" err="1" smtClean="0"/>
              <a:t>це</a:t>
            </a:r>
            <a:r>
              <a:rPr lang="ru-RU" b="1" dirty="0" smtClean="0"/>
              <a:t> комплекс </a:t>
            </a:r>
            <a:r>
              <a:rPr lang="ru-RU" b="1" dirty="0" err="1" smtClean="0"/>
              <a:t>ознак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характеризують</a:t>
            </a:r>
            <a:r>
              <a:rPr lang="ru-RU" b="1" dirty="0" smtClean="0"/>
              <a:t> </a:t>
            </a:r>
            <a:r>
              <a:rPr lang="ru-RU" b="1" dirty="0" err="1" smtClean="0"/>
              <a:t>морфофункціональний</a:t>
            </a:r>
            <a:r>
              <a:rPr lang="ru-RU" b="1" dirty="0" smtClean="0"/>
              <a:t> стан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,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фізичних</a:t>
            </a:r>
            <a:r>
              <a:rPr lang="ru-RU" b="1" dirty="0" smtClean="0"/>
              <a:t> </a:t>
            </a:r>
            <a:r>
              <a:rPr lang="ru-RU" b="1" dirty="0" err="1" smtClean="0"/>
              <a:t>якостей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здібностей</a:t>
            </a:r>
            <a:r>
              <a:rPr lang="ru-RU" b="1" dirty="0" smtClean="0"/>
              <a:t>, </a:t>
            </a:r>
            <a:r>
              <a:rPr lang="ru-RU" b="1" dirty="0" err="1" smtClean="0"/>
              <a:t>необхідних</a:t>
            </a:r>
            <a:r>
              <a:rPr lang="ru-RU" b="1" dirty="0" smtClean="0"/>
              <a:t> для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Ознаки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фізичного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розвитку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можна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розділити</a:t>
            </a:r>
            <a:r>
              <a:rPr lang="ru-RU" b="1" i="1" dirty="0" smtClean="0">
                <a:solidFill>
                  <a:srgbClr val="FF0000"/>
                </a:solidFill>
              </a:rPr>
              <a:t> на три </a:t>
            </a:r>
            <a:r>
              <a:rPr lang="ru-RU" b="1" i="1" dirty="0" err="1" smtClean="0">
                <a:solidFill>
                  <a:srgbClr val="FF0000"/>
                </a:solidFill>
              </a:rPr>
              <a:t>групи</a:t>
            </a:r>
            <a:r>
              <a:rPr lang="ru-RU" b="1" i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err="1" smtClean="0"/>
              <a:t>соматометричні</a:t>
            </a:r>
            <a:r>
              <a:rPr lang="ru-RU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err="1" smtClean="0"/>
              <a:t>соматоскопічні</a:t>
            </a:r>
            <a:r>
              <a:rPr lang="ru-RU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b="1" dirty="0" err="1" smtClean="0"/>
              <a:t>фізіометричні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Соматометричними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довжина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маса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, </a:t>
            </a:r>
            <a:r>
              <a:rPr lang="ru-RU" b="1" dirty="0" err="1" smtClean="0"/>
              <a:t>розміри</a:t>
            </a:r>
            <a:r>
              <a:rPr lang="ru-RU" b="1" dirty="0" smtClean="0"/>
              <a:t> обхвату </a:t>
            </a:r>
            <a:r>
              <a:rPr lang="ru-RU" b="1" dirty="0" err="1" smtClean="0"/>
              <a:t>грудної</a:t>
            </a:r>
            <a:r>
              <a:rPr lang="ru-RU" b="1" dirty="0" smtClean="0"/>
              <a:t> </a:t>
            </a:r>
            <a:r>
              <a:rPr lang="ru-RU" b="1" dirty="0" err="1" smtClean="0"/>
              <a:t>клітки</a:t>
            </a:r>
            <a:r>
              <a:rPr lang="ru-RU" b="1" dirty="0" smtClean="0"/>
              <a:t>, </a:t>
            </a:r>
            <a:r>
              <a:rPr lang="ru-RU" b="1" dirty="0" err="1" smtClean="0"/>
              <a:t>талії</a:t>
            </a:r>
            <a:r>
              <a:rPr lang="ru-RU" b="1" dirty="0" smtClean="0"/>
              <a:t>, стегон, </a:t>
            </a:r>
            <a:r>
              <a:rPr lang="ru-RU" b="1" dirty="0" err="1" smtClean="0"/>
              <a:t>довжина</a:t>
            </a:r>
            <a:r>
              <a:rPr lang="ru-RU" b="1" dirty="0" smtClean="0"/>
              <a:t> </a:t>
            </a:r>
            <a:r>
              <a:rPr lang="ru-RU" b="1" dirty="0" err="1" smtClean="0"/>
              <a:t>тулуба</a:t>
            </a:r>
            <a:r>
              <a:rPr lang="ru-RU" b="1" dirty="0" smtClean="0"/>
              <a:t>, </a:t>
            </a:r>
            <a:r>
              <a:rPr lang="ru-RU" b="1" dirty="0" err="1" smtClean="0"/>
              <a:t>кінцівок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Соматоскопічними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форма </a:t>
            </a:r>
            <a:r>
              <a:rPr lang="ru-RU" b="1" dirty="0" err="1" smtClean="0"/>
              <a:t>грудної</a:t>
            </a:r>
            <a:r>
              <a:rPr lang="ru-RU" b="1" dirty="0" smtClean="0"/>
              <a:t> </a:t>
            </a:r>
            <a:r>
              <a:rPr lang="ru-RU" b="1" dirty="0" err="1" smtClean="0"/>
              <a:t>клітки</a:t>
            </a:r>
            <a:r>
              <a:rPr lang="ru-RU" b="1" dirty="0" smtClean="0"/>
              <a:t>, </a:t>
            </a:r>
            <a:r>
              <a:rPr lang="ru-RU" b="1" dirty="0" err="1" smtClean="0"/>
              <a:t>спини</a:t>
            </a:r>
            <a:r>
              <a:rPr lang="ru-RU" b="1" dirty="0" smtClean="0"/>
              <a:t>, </a:t>
            </a:r>
            <a:r>
              <a:rPr lang="ru-RU" b="1" dirty="0" err="1" smtClean="0"/>
              <a:t>ніг</a:t>
            </a:r>
            <a:r>
              <a:rPr lang="ru-RU" b="1" dirty="0" smtClean="0"/>
              <a:t>, стопи, осанка, </a:t>
            </a:r>
            <a:r>
              <a:rPr lang="ru-RU" b="1" dirty="0" err="1" smtClean="0"/>
              <a:t>рельєф</a:t>
            </a:r>
            <a:r>
              <a:rPr lang="ru-RU" b="1" dirty="0" smtClean="0"/>
              <a:t>, </a:t>
            </a:r>
            <a:r>
              <a:rPr lang="ru-RU" b="1" dirty="0" err="1" smtClean="0"/>
              <a:t>пружність</a:t>
            </a:r>
            <a:r>
              <a:rPr lang="ru-RU" b="1" dirty="0" smtClean="0"/>
              <a:t> </a:t>
            </a:r>
            <a:r>
              <a:rPr lang="ru-RU" b="1" dirty="0" err="1" smtClean="0"/>
              <a:t>мускулатури</a:t>
            </a:r>
            <a:r>
              <a:rPr lang="ru-RU" b="1" dirty="0" smtClean="0"/>
              <a:t>, </a:t>
            </a:r>
            <a:r>
              <a:rPr lang="ru-RU" b="1" dirty="0" err="1" smtClean="0"/>
              <a:t>статевий</a:t>
            </a:r>
            <a:r>
              <a:rPr lang="ru-RU" b="1" dirty="0" smtClean="0"/>
              <a:t> </a:t>
            </a:r>
            <a:r>
              <a:rPr lang="ru-RU" b="1" dirty="0" err="1" smtClean="0"/>
              <a:t>розвиток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>
                <a:solidFill>
                  <a:srgbClr val="7030A0"/>
                </a:solidFill>
              </a:rPr>
              <a:t>Фізіометричними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скелетної</a:t>
            </a:r>
            <a:r>
              <a:rPr lang="ru-RU" b="1" dirty="0" smtClean="0"/>
              <a:t> </a:t>
            </a:r>
            <a:r>
              <a:rPr lang="ru-RU" b="1" dirty="0" err="1" smtClean="0"/>
              <a:t>мускулатури</a:t>
            </a:r>
            <a:r>
              <a:rPr lang="ru-RU" b="1" dirty="0" smtClean="0"/>
              <a:t>, </a:t>
            </a:r>
            <a:r>
              <a:rPr lang="ru-RU" b="1" dirty="0" err="1" smtClean="0"/>
              <a:t>фізична</a:t>
            </a:r>
            <a:r>
              <a:rPr lang="ru-RU" b="1" dirty="0" smtClean="0"/>
              <a:t> </a:t>
            </a:r>
            <a:r>
              <a:rPr lang="ru-RU" b="1" dirty="0" err="1" smtClean="0"/>
              <a:t>працездатність</a:t>
            </a:r>
            <a:r>
              <a:rPr lang="ru-RU" b="1" dirty="0" smtClean="0"/>
              <a:t>,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фізичних</a:t>
            </a:r>
            <a:r>
              <a:rPr lang="ru-RU" b="1" dirty="0" smtClean="0"/>
              <a:t> </a:t>
            </a:r>
            <a:r>
              <a:rPr lang="ru-RU" b="1" dirty="0" err="1" smtClean="0"/>
              <a:t>якостей</a:t>
            </a:r>
            <a:r>
              <a:rPr lang="ru-RU" b="1" dirty="0" smtClean="0"/>
              <a:t> (</a:t>
            </a:r>
            <a:r>
              <a:rPr lang="ru-RU" b="1" dirty="0" err="1" smtClean="0"/>
              <a:t>сили</a:t>
            </a:r>
            <a:r>
              <a:rPr lang="ru-RU" b="1" dirty="0" smtClean="0"/>
              <a:t>, </a:t>
            </a:r>
            <a:r>
              <a:rPr lang="ru-RU" b="1" dirty="0" err="1" smtClean="0"/>
              <a:t>швидкості</a:t>
            </a:r>
            <a:r>
              <a:rPr lang="ru-RU" b="1" dirty="0" smtClean="0"/>
              <a:t>, </a:t>
            </a:r>
            <a:r>
              <a:rPr lang="ru-RU" b="1" dirty="0" err="1" smtClean="0"/>
              <a:t>витривалості</a:t>
            </a:r>
            <a:r>
              <a:rPr lang="ru-RU" b="1" dirty="0" smtClean="0"/>
              <a:t>, </a:t>
            </a:r>
            <a:r>
              <a:rPr lang="ru-RU" b="1" dirty="0" err="1" smtClean="0"/>
              <a:t>гнучкості</a:t>
            </a:r>
            <a:r>
              <a:rPr lang="ru-RU" b="1" dirty="0" smtClean="0"/>
              <a:t>, </a:t>
            </a:r>
            <a:r>
              <a:rPr lang="ru-RU" b="1" dirty="0" err="1" smtClean="0"/>
              <a:t>координації</a:t>
            </a:r>
            <a:r>
              <a:rPr lang="ru-RU" b="1" dirty="0" smtClean="0"/>
              <a:t>). 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Фізичний</a:t>
            </a:r>
            <a:r>
              <a:rPr lang="ru-RU" b="1" dirty="0" smtClean="0">
                <a:solidFill>
                  <a:srgbClr val="FF0000"/>
                </a:solidFill>
              </a:rPr>
              <a:t> стан </a:t>
            </a:r>
            <a:r>
              <a:rPr lang="ru-RU" b="1" dirty="0" smtClean="0"/>
              <a:t>− </a:t>
            </a:r>
            <a:r>
              <a:rPr lang="ru-RU" b="1" dirty="0" err="1" smtClean="0"/>
              <a:t>згідно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визначенням</a:t>
            </a:r>
            <a:r>
              <a:rPr lang="ru-RU" b="1" dirty="0" smtClean="0"/>
              <a:t> </a:t>
            </a:r>
            <a:r>
              <a:rPr lang="ru-RU" b="1" dirty="0" err="1" smtClean="0"/>
              <a:t>Міжнародного</a:t>
            </a:r>
            <a:r>
              <a:rPr lang="ru-RU" b="1" dirty="0" smtClean="0"/>
              <a:t> </a:t>
            </a:r>
            <a:r>
              <a:rPr lang="ru-RU" b="1" dirty="0" err="1" smtClean="0"/>
              <a:t>комітету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стандартизації</a:t>
            </a:r>
            <a:r>
              <a:rPr lang="ru-RU" b="1" dirty="0" smtClean="0"/>
              <a:t> </a:t>
            </a:r>
            <a:r>
              <a:rPr lang="ru-RU" b="1" dirty="0" err="1" smtClean="0"/>
              <a:t>тестів</a:t>
            </a:r>
            <a:r>
              <a:rPr lang="ru-RU" b="1" dirty="0" smtClean="0"/>
              <a:t>, </a:t>
            </a:r>
            <a:r>
              <a:rPr lang="ru-RU" b="1" dirty="0" err="1" smtClean="0"/>
              <a:t>характеризує</a:t>
            </a:r>
            <a:r>
              <a:rPr lang="ru-RU" b="1" dirty="0" smtClean="0"/>
              <a:t> </a:t>
            </a:r>
            <a:r>
              <a:rPr lang="ru-RU" b="1" dirty="0" err="1" smtClean="0"/>
              <a:t>особистість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, </a:t>
            </a:r>
            <a:r>
              <a:rPr lang="ru-RU" b="1" dirty="0" err="1" smtClean="0"/>
              <a:t>стан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, </a:t>
            </a:r>
            <a:r>
              <a:rPr lang="ru-RU" b="1" dirty="0" err="1" smtClean="0"/>
              <a:t>будову</a:t>
            </a:r>
            <a:r>
              <a:rPr lang="ru-RU" b="1" dirty="0" smtClean="0"/>
              <a:t> </a:t>
            </a:r>
            <a:r>
              <a:rPr lang="ru-RU" b="1" dirty="0" err="1" smtClean="0"/>
              <a:t>тіла</a:t>
            </a:r>
            <a:r>
              <a:rPr lang="ru-RU" b="1" dirty="0" smtClean="0"/>
              <a:t>, </a:t>
            </a:r>
            <a:r>
              <a:rPr lang="ru-RU" b="1" dirty="0" err="1" smtClean="0"/>
              <a:t>конституцію</a:t>
            </a:r>
            <a:r>
              <a:rPr lang="ru-RU" b="1" dirty="0" smtClean="0"/>
              <a:t>, </a:t>
            </a:r>
            <a:r>
              <a:rPr lang="ru-RU" b="1" dirty="0" err="1" smtClean="0"/>
              <a:t>функціональні</a:t>
            </a:r>
            <a:r>
              <a:rPr lang="ru-RU" b="1" dirty="0" smtClean="0"/>
              <a:t> </a:t>
            </a:r>
            <a:r>
              <a:rPr lang="ru-RU" b="1" dirty="0" err="1" smtClean="0"/>
              <a:t>можливості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, </a:t>
            </a:r>
            <a:r>
              <a:rPr lang="ru-RU" b="1" dirty="0" err="1" smtClean="0"/>
              <a:t>фізичну</a:t>
            </a:r>
            <a:r>
              <a:rPr lang="ru-RU" b="1" dirty="0" smtClean="0"/>
              <a:t> </a:t>
            </a:r>
            <a:r>
              <a:rPr lang="ru-RU" b="1" dirty="0" err="1" smtClean="0"/>
              <a:t>працездатність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підготовленість</a:t>
            </a:r>
            <a:r>
              <a:rPr lang="ru-RU" b="1" dirty="0" smtClean="0"/>
              <a:t>. 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836" y="0"/>
            <a:ext cx="11358642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Фізична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рекреація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відтворення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– комплекс </a:t>
            </a:r>
            <a:r>
              <a:rPr lang="ru-RU" b="1" dirty="0" err="1" smtClean="0"/>
              <a:t>заходів</a:t>
            </a:r>
            <a:r>
              <a:rPr lang="ru-RU" b="1" dirty="0" smtClean="0"/>
              <a:t>, </a:t>
            </a:r>
            <a:r>
              <a:rPr lang="ru-RU" b="1" dirty="0" err="1" smtClean="0"/>
              <a:t>спрямованих</a:t>
            </a:r>
            <a:r>
              <a:rPr lang="ru-RU" b="1" dirty="0" smtClean="0"/>
              <a:t> на </a:t>
            </a:r>
            <a:r>
              <a:rPr lang="ru-RU" b="1" dirty="0" err="1" smtClean="0"/>
              <a:t>удосконалення</a:t>
            </a:r>
            <a:r>
              <a:rPr lang="ru-RU" b="1" dirty="0" smtClean="0"/>
              <a:t> </a:t>
            </a:r>
            <a:r>
              <a:rPr lang="ru-RU" b="1" dirty="0" err="1" smtClean="0"/>
              <a:t>процесів</a:t>
            </a:r>
            <a:r>
              <a:rPr lang="ru-RU" b="1" dirty="0" smtClean="0"/>
              <a:t> </a:t>
            </a:r>
            <a:r>
              <a:rPr lang="ru-RU" b="1" dirty="0" err="1" smtClean="0"/>
              <a:t>відновлення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працездатності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фізичної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розумової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Фізична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рекреація</a:t>
            </a:r>
            <a:r>
              <a:rPr lang="ru-RU" b="1" dirty="0" smtClean="0"/>
              <a:t> – </a:t>
            </a:r>
            <a:r>
              <a:rPr lang="ru-RU" b="1" dirty="0" err="1" smtClean="0"/>
              <a:t>організація</a:t>
            </a:r>
            <a:r>
              <a:rPr lang="ru-RU" b="1" dirty="0" smtClean="0"/>
              <a:t> активного </a:t>
            </a:r>
            <a:r>
              <a:rPr lang="ru-RU" b="1" dirty="0" err="1" smtClean="0"/>
              <a:t>відпочинку</a:t>
            </a:r>
            <a:r>
              <a:rPr lang="ru-RU" b="1" dirty="0" smtClean="0"/>
              <a:t> людей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використанням</a:t>
            </a:r>
            <a:r>
              <a:rPr lang="ru-RU" b="1" dirty="0" smtClean="0"/>
              <a:t> </a:t>
            </a:r>
            <a:r>
              <a:rPr lang="ru-RU" b="1" dirty="0" err="1" smtClean="0"/>
              <a:t>фізичних</a:t>
            </a:r>
            <a:r>
              <a:rPr lang="ru-RU" b="1" dirty="0" smtClean="0"/>
              <a:t> </a:t>
            </a:r>
            <a:r>
              <a:rPr lang="ru-RU" b="1" dirty="0" err="1" smtClean="0"/>
              <a:t>вправ</a:t>
            </a:r>
            <a:r>
              <a:rPr lang="ru-RU" b="1" dirty="0" smtClean="0"/>
              <a:t>, </a:t>
            </a:r>
            <a:r>
              <a:rPr lang="ru-RU" b="1" dirty="0" err="1" smtClean="0"/>
              <a:t>отримання</a:t>
            </a:r>
            <a:r>
              <a:rPr lang="ru-RU" b="1" dirty="0" smtClean="0"/>
              <a:t> </a:t>
            </a:r>
            <a:r>
              <a:rPr lang="ru-RU" b="1" dirty="0" err="1" smtClean="0"/>
              <a:t>задоволення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цього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Фізична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реабілітація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ru-RU" b="1" dirty="0" err="1" smtClean="0">
                <a:solidFill>
                  <a:srgbClr val="FF0000"/>
                </a:solidFill>
              </a:rPr>
              <a:t>відновлення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здатності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/>
              <a:t>– комплекс </a:t>
            </a:r>
            <a:r>
              <a:rPr lang="ru-RU" b="1" dirty="0" err="1" smtClean="0"/>
              <a:t>заходів</a:t>
            </a:r>
            <a:r>
              <a:rPr lang="ru-RU" b="1" dirty="0" smtClean="0"/>
              <a:t>, </a:t>
            </a:r>
            <a:r>
              <a:rPr lang="ru-RU" b="1" dirty="0" err="1" smtClean="0"/>
              <a:t>спрямованих</a:t>
            </a:r>
            <a:r>
              <a:rPr lang="ru-RU" b="1" dirty="0" smtClean="0"/>
              <a:t> на </a:t>
            </a:r>
            <a:r>
              <a:rPr lang="ru-RU" b="1" dirty="0" err="1" smtClean="0"/>
              <a:t>відновлення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втраченої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ослабленої</a:t>
            </a:r>
            <a:r>
              <a:rPr lang="ru-RU" b="1" dirty="0" smtClean="0"/>
              <a:t> </a:t>
            </a:r>
            <a:r>
              <a:rPr lang="ru-RU" b="1" dirty="0" err="1" smtClean="0"/>
              <a:t>функції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захворювання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травми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i="1" dirty="0" err="1" smtClean="0">
                <a:solidFill>
                  <a:srgbClr val="FF0000"/>
                </a:solidFill>
              </a:rPr>
              <a:t>Рухова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активність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− </a:t>
            </a:r>
            <a:r>
              <a:rPr lang="ru-RU" b="1" dirty="0" err="1" smtClean="0"/>
              <a:t>включає</a:t>
            </a:r>
            <a:r>
              <a:rPr lang="ru-RU" b="1" dirty="0" smtClean="0"/>
              <a:t> суму </a:t>
            </a:r>
            <a:r>
              <a:rPr lang="ru-RU" b="1" dirty="0" err="1" smtClean="0"/>
              <a:t>рухів</a:t>
            </a:r>
            <a:r>
              <a:rPr lang="ru-RU" b="1" dirty="0" smtClean="0"/>
              <a:t>, </a:t>
            </a:r>
            <a:r>
              <a:rPr lang="ru-RU" b="1" dirty="0" err="1" smtClean="0"/>
              <a:t>виконуваних</a:t>
            </a:r>
            <a:r>
              <a:rPr lang="ru-RU" b="1" dirty="0" smtClean="0"/>
              <a:t> </a:t>
            </a:r>
            <a:r>
              <a:rPr lang="ru-RU" b="1" dirty="0" err="1" smtClean="0"/>
              <a:t>людиною</a:t>
            </a:r>
            <a:r>
              <a:rPr lang="ru-RU" b="1" dirty="0" smtClean="0"/>
              <a:t> у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</a:t>
            </a:r>
            <a:r>
              <a:rPr lang="ru-RU" b="1" dirty="0" err="1" smtClean="0"/>
              <a:t>життєдіяльності</a:t>
            </a:r>
            <a:r>
              <a:rPr lang="ru-RU" b="1" dirty="0" smtClean="0"/>
              <a:t>. </a:t>
            </a:r>
            <a:r>
              <a:rPr lang="ru-RU" b="1" dirty="0" err="1" smtClean="0"/>
              <a:t>Розрізняють</a:t>
            </a:r>
            <a:r>
              <a:rPr lang="ru-RU" b="1" dirty="0" smtClean="0"/>
              <a:t> </a:t>
            </a:r>
            <a:r>
              <a:rPr lang="ru-RU" b="1" dirty="0" err="1" smtClean="0"/>
              <a:t>звичайну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спеціально-організовану</a:t>
            </a:r>
            <a:r>
              <a:rPr lang="ru-RU" b="1" dirty="0" smtClean="0"/>
              <a:t> </a:t>
            </a:r>
            <a:r>
              <a:rPr lang="ru-RU" b="1" dirty="0" err="1" smtClean="0"/>
              <a:t>рухову</a:t>
            </a:r>
            <a:r>
              <a:rPr lang="ru-RU" b="1" dirty="0" smtClean="0"/>
              <a:t> </a:t>
            </a:r>
            <a:r>
              <a:rPr lang="ru-RU" b="1" dirty="0" err="1" smtClean="0"/>
              <a:t>активність</a:t>
            </a:r>
            <a:r>
              <a:rPr lang="ru-RU" b="1" dirty="0" smtClean="0"/>
              <a:t>. До </a:t>
            </a:r>
            <a:r>
              <a:rPr lang="ru-RU" b="1" dirty="0" err="1" smtClean="0"/>
              <a:t>звичайної</a:t>
            </a:r>
            <a:r>
              <a:rPr lang="ru-RU" b="1" dirty="0" smtClean="0"/>
              <a:t> </a:t>
            </a:r>
            <a:r>
              <a:rPr lang="ru-RU" b="1" dirty="0" err="1" smtClean="0"/>
              <a:t>рухової</a:t>
            </a:r>
            <a:r>
              <a:rPr lang="ru-RU" b="1" dirty="0" smtClean="0"/>
              <a:t> </a:t>
            </a:r>
            <a:r>
              <a:rPr lang="ru-RU" b="1" dirty="0" err="1" smtClean="0"/>
              <a:t>активності</a:t>
            </a:r>
            <a:r>
              <a:rPr lang="ru-RU" b="1" dirty="0" smtClean="0"/>
              <a:t>, </a:t>
            </a:r>
            <a:r>
              <a:rPr lang="ru-RU" b="1" dirty="0" err="1" smtClean="0"/>
              <a:t>згідно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визначенням</a:t>
            </a:r>
            <a:r>
              <a:rPr lang="ru-RU" b="1" dirty="0" smtClean="0"/>
              <a:t> </a:t>
            </a:r>
            <a:r>
              <a:rPr lang="ru-RU" b="1" dirty="0" err="1" smtClean="0"/>
              <a:t>Всесвітньої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організації</a:t>
            </a:r>
            <a:r>
              <a:rPr lang="ru-RU" b="1" dirty="0" smtClean="0"/>
              <a:t> </a:t>
            </a:r>
            <a:r>
              <a:rPr lang="ru-RU" b="1" dirty="0" err="1" smtClean="0"/>
              <a:t>охорони</a:t>
            </a:r>
            <a:r>
              <a:rPr lang="ru-RU" b="1" dirty="0" smtClean="0"/>
              <a:t> </a:t>
            </a:r>
            <a:r>
              <a:rPr lang="ru-RU" b="1" dirty="0" err="1" smtClean="0"/>
              <a:t>здоров’я</a:t>
            </a:r>
            <a:r>
              <a:rPr lang="ru-RU" b="1" dirty="0" smtClean="0"/>
              <a:t>, </a:t>
            </a:r>
            <a:r>
              <a:rPr lang="ru-RU" b="1" dirty="0" err="1" smtClean="0"/>
              <a:t>відносять</a:t>
            </a:r>
            <a:r>
              <a:rPr lang="ru-RU" b="1" dirty="0" smtClean="0"/>
              <a:t> </a:t>
            </a:r>
            <a:r>
              <a:rPr lang="ru-RU" b="1" dirty="0" err="1" smtClean="0"/>
              <a:t>види</a:t>
            </a:r>
            <a:r>
              <a:rPr lang="ru-RU" b="1" dirty="0" smtClean="0"/>
              <a:t> </a:t>
            </a:r>
            <a:r>
              <a:rPr lang="ru-RU" b="1" dirty="0" err="1" smtClean="0"/>
              <a:t>рухів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спрямовані</a:t>
            </a:r>
            <a:r>
              <a:rPr lang="ru-RU" b="1" dirty="0" smtClean="0"/>
              <a:t> на </a:t>
            </a:r>
            <a:r>
              <a:rPr lang="ru-RU" b="1" dirty="0" err="1" smtClean="0"/>
              <a:t>задоволення</a:t>
            </a:r>
            <a:r>
              <a:rPr lang="ru-RU" b="1" dirty="0" smtClean="0"/>
              <a:t> </a:t>
            </a:r>
            <a:r>
              <a:rPr lang="ru-RU" b="1" dirty="0" err="1" smtClean="0"/>
              <a:t>природних</a:t>
            </a:r>
            <a:r>
              <a:rPr lang="ru-RU" b="1" dirty="0" smtClean="0"/>
              <a:t> потреб </a:t>
            </a:r>
            <a:r>
              <a:rPr lang="ru-RU" b="1" dirty="0" err="1" smtClean="0"/>
              <a:t>людини</a:t>
            </a:r>
            <a:r>
              <a:rPr lang="ru-RU" b="1" dirty="0" smtClean="0"/>
              <a:t> (сон, </a:t>
            </a:r>
            <a:r>
              <a:rPr lang="ru-RU" b="1" dirty="0" err="1" smtClean="0"/>
              <a:t>особиста</a:t>
            </a:r>
            <a:r>
              <a:rPr lang="ru-RU" b="1" dirty="0" smtClean="0"/>
              <a:t> </a:t>
            </a:r>
            <a:r>
              <a:rPr lang="ru-RU" b="1" dirty="0" err="1" smtClean="0"/>
              <a:t>гігієна</a:t>
            </a:r>
            <a:r>
              <a:rPr lang="ru-RU" b="1" dirty="0" smtClean="0"/>
              <a:t>, </a:t>
            </a:r>
            <a:r>
              <a:rPr lang="ru-RU" b="1" dirty="0" err="1" smtClean="0"/>
              <a:t>харчування</a:t>
            </a:r>
            <a:r>
              <a:rPr lang="ru-RU" b="1" dirty="0" smtClean="0"/>
              <a:t>, </a:t>
            </a:r>
            <a:r>
              <a:rPr lang="ru-RU" b="1" dirty="0" err="1" smtClean="0"/>
              <a:t>приготування</a:t>
            </a:r>
            <a:r>
              <a:rPr lang="ru-RU" b="1" dirty="0" smtClean="0"/>
              <a:t> </a:t>
            </a:r>
            <a:r>
              <a:rPr lang="ru-RU" b="1" dirty="0" err="1" smtClean="0"/>
              <a:t>їжі</a:t>
            </a:r>
            <a:r>
              <a:rPr lang="ru-RU" b="1" dirty="0" smtClean="0"/>
              <a:t>, </a:t>
            </a:r>
            <a:r>
              <a:rPr lang="ru-RU" b="1" dirty="0" err="1" smtClean="0"/>
              <a:t>придбання</a:t>
            </a:r>
            <a:r>
              <a:rPr lang="ru-RU" b="1" dirty="0" smtClean="0"/>
              <a:t> </a:t>
            </a:r>
            <a:r>
              <a:rPr lang="ru-RU" b="1" dirty="0" err="1" smtClean="0"/>
              <a:t>продуктів</a:t>
            </a:r>
            <a:r>
              <a:rPr lang="ru-RU" b="1" dirty="0" smtClean="0"/>
              <a:t>),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навчальна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виробнича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Фізична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підготовленість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 </a:t>
            </a:r>
            <a:r>
              <a:rPr lang="ru-RU" b="1" dirty="0" err="1" smtClean="0"/>
              <a:t>рівень</a:t>
            </a:r>
            <a:r>
              <a:rPr lang="ru-RU" b="1" dirty="0" smtClean="0"/>
              <a:t> </a:t>
            </a:r>
            <a:r>
              <a:rPr lang="ru-RU" b="1" dirty="0" err="1" smtClean="0"/>
              <a:t>досягнутого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фізичних</a:t>
            </a:r>
            <a:r>
              <a:rPr lang="ru-RU" b="1" dirty="0" smtClean="0"/>
              <a:t> </a:t>
            </a:r>
            <a:r>
              <a:rPr lang="ru-RU" b="1" dirty="0" err="1" smtClean="0"/>
              <a:t>якостей</a:t>
            </a:r>
            <a:r>
              <a:rPr lang="ru-RU" b="1" dirty="0" smtClean="0"/>
              <a:t> </a:t>
            </a:r>
            <a:r>
              <a:rPr lang="ru-RU" b="1" dirty="0" err="1" smtClean="0"/>
              <a:t>формування</a:t>
            </a:r>
            <a:r>
              <a:rPr lang="ru-RU" b="1" dirty="0" smtClean="0"/>
              <a:t> </a:t>
            </a:r>
            <a:r>
              <a:rPr lang="ru-RU" b="1" dirty="0" err="1" smtClean="0"/>
              <a:t>рухових</a:t>
            </a:r>
            <a:r>
              <a:rPr lang="ru-RU" b="1" dirty="0" smtClean="0"/>
              <a:t> </a:t>
            </a:r>
            <a:r>
              <a:rPr lang="ru-RU" b="1" dirty="0" err="1" smtClean="0"/>
              <a:t>навичок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результатом </a:t>
            </a:r>
            <a:r>
              <a:rPr lang="ru-RU" b="1" dirty="0" err="1" smtClean="0"/>
              <a:t>спеціалізованого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 </a:t>
            </a:r>
            <a:r>
              <a:rPr lang="ru-RU" b="1" dirty="0" err="1" smtClean="0"/>
              <a:t>фізичного</a:t>
            </a:r>
            <a:r>
              <a:rPr lang="ru-RU" b="1" dirty="0" smtClean="0"/>
              <a:t>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, </a:t>
            </a:r>
            <a:r>
              <a:rPr lang="ru-RU" b="1" dirty="0" err="1" smtClean="0"/>
              <a:t>спрямованого</a:t>
            </a:r>
            <a:r>
              <a:rPr lang="ru-RU" b="1" dirty="0" smtClean="0"/>
              <a:t> на </a:t>
            </a:r>
            <a:r>
              <a:rPr lang="ru-RU" b="1" dirty="0" err="1" smtClean="0"/>
              <a:t>вирішення</a:t>
            </a:r>
            <a:r>
              <a:rPr lang="ru-RU" b="1" dirty="0" smtClean="0"/>
              <a:t> </a:t>
            </a:r>
            <a:r>
              <a:rPr lang="ru-RU" b="1" dirty="0" err="1" smtClean="0"/>
              <a:t>конкретних</a:t>
            </a:r>
            <a:r>
              <a:rPr lang="ru-RU" b="1" dirty="0" smtClean="0"/>
              <a:t> </a:t>
            </a:r>
            <a:r>
              <a:rPr lang="ru-RU" b="1" dirty="0" err="1" smtClean="0"/>
              <a:t>завдань</a:t>
            </a:r>
            <a:r>
              <a:rPr lang="ru-RU" b="1" dirty="0" smtClean="0"/>
              <a:t> (</a:t>
            </a:r>
            <a:r>
              <a:rPr lang="ru-RU" b="1" dirty="0" err="1" smtClean="0"/>
              <a:t>фізична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підготовленість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, </a:t>
            </a:r>
            <a:r>
              <a:rPr lang="ru-RU" b="1" dirty="0" err="1" smtClean="0"/>
              <a:t>спортсменів</a:t>
            </a:r>
            <a:r>
              <a:rPr lang="ru-RU" b="1" dirty="0" smtClean="0"/>
              <a:t>, </a:t>
            </a:r>
            <a:r>
              <a:rPr lang="ru-RU" b="1" dirty="0" err="1" smtClean="0"/>
              <a:t>льотчиків</a:t>
            </a:r>
            <a:r>
              <a:rPr lang="ru-RU" b="1" dirty="0" smtClean="0"/>
              <a:t>). 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Фізичне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здоров’я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− </a:t>
            </a:r>
            <a:r>
              <a:rPr lang="ru-RU" b="1" dirty="0" err="1" smtClean="0"/>
              <a:t>динамічний</a:t>
            </a:r>
            <a:r>
              <a:rPr lang="ru-RU" b="1" dirty="0" smtClean="0"/>
              <a:t> стан,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характеризується</a:t>
            </a:r>
            <a:r>
              <a:rPr lang="ru-RU" b="1" dirty="0" smtClean="0"/>
              <a:t> резервом </a:t>
            </a:r>
            <a:r>
              <a:rPr lang="ru-RU" b="1" dirty="0" err="1" smtClean="0"/>
              <a:t>функцій</a:t>
            </a:r>
            <a:r>
              <a:rPr lang="ru-RU" b="1" dirty="0" smtClean="0"/>
              <a:t> </a:t>
            </a:r>
            <a:r>
              <a:rPr lang="ru-RU" b="1" dirty="0" err="1" smtClean="0"/>
              <a:t>органів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систем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основою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індивідом</a:t>
            </a:r>
            <a:r>
              <a:rPr lang="ru-RU" b="1" dirty="0" smtClean="0"/>
              <a:t> </a:t>
            </a:r>
            <a:r>
              <a:rPr lang="ru-RU" b="1" dirty="0" err="1" smtClean="0"/>
              <a:t>своїх</a:t>
            </a:r>
            <a:r>
              <a:rPr lang="ru-RU" b="1" dirty="0" smtClean="0"/>
              <a:t> </a:t>
            </a:r>
            <a:r>
              <a:rPr lang="ru-RU" b="1" dirty="0" err="1" smtClean="0"/>
              <a:t>біологічних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соціальних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. </a:t>
            </a:r>
            <a:r>
              <a:rPr lang="ru-RU" b="1" dirty="0" err="1" smtClean="0"/>
              <a:t>Інтегральним</a:t>
            </a:r>
            <a:r>
              <a:rPr lang="ru-RU" b="1" dirty="0" smtClean="0"/>
              <a:t> </a:t>
            </a:r>
            <a:r>
              <a:rPr lang="ru-RU" b="1" dirty="0" err="1" smtClean="0"/>
              <a:t>показником</a:t>
            </a:r>
            <a:r>
              <a:rPr lang="ru-RU" b="1" dirty="0" smtClean="0"/>
              <a:t> </a:t>
            </a:r>
            <a:r>
              <a:rPr lang="ru-RU" b="1" dirty="0" err="1" smtClean="0"/>
              <a:t>резервів</a:t>
            </a:r>
            <a:r>
              <a:rPr lang="ru-RU" b="1" dirty="0" smtClean="0"/>
              <a:t> </a:t>
            </a:r>
            <a:r>
              <a:rPr lang="ru-RU" b="1" dirty="0" err="1" smtClean="0"/>
              <a:t>функцій</a:t>
            </a:r>
            <a:r>
              <a:rPr lang="ru-RU" b="1" dirty="0" smtClean="0"/>
              <a:t> </a:t>
            </a:r>
            <a:r>
              <a:rPr lang="ru-RU" b="1" dirty="0" err="1" smtClean="0"/>
              <a:t>органів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систем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енергопотенціал</a:t>
            </a:r>
            <a:r>
              <a:rPr lang="ru-RU" b="1" dirty="0" smtClean="0"/>
              <a:t> </a:t>
            </a:r>
            <a:r>
              <a:rPr lang="ru-RU" b="1" dirty="0" err="1" smtClean="0"/>
              <a:t>біосистеми</a:t>
            </a:r>
            <a:r>
              <a:rPr lang="ru-RU" b="1" dirty="0" smtClean="0"/>
              <a:t> (резерв </a:t>
            </a:r>
            <a:r>
              <a:rPr lang="ru-RU" b="1" dirty="0" err="1" smtClean="0"/>
              <a:t>енергоутворення</a:t>
            </a:r>
            <a:r>
              <a:rPr lang="ru-RU" b="1" dirty="0" smtClean="0"/>
              <a:t>).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Норма</a:t>
            </a:r>
            <a:r>
              <a:rPr lang="ru-RU" b="1" dirty="0" smtClean="0"/>
              <a:t> – </a:t>
            </a:r>
            <a:r>
              <a:rPr lang="ru-RU" b="1" dirty="0" err="1" smtClean="0"/>
              <a:t>це</a:t>
            </a:r>
            <a:r>
              <a:rPr lang="ru-RU" b="1" dirty="0" smtClean="0"/>
              <a:t> зона оптимального </a:t>
            </a:r>
            <a:r>
              <a:rPr lang="ru-RU" b="1" dirty="0" err="1" smtClean="0"/>
              <a:t>функціонування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.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оптимальним</a:t>
            </a:r>
            <a:r>
              <a:rPr lang="ru-RU" b="1" dirty="0" smtClean="0"/>
              <a:t> </a:t>
            </a:r>
            <a:r>
              <a:rPr lang="ru-RU" b="1" dirty="0" err="1" smtClean="0"/>
              <a:t>функціонуванням</a:t>
            </a:r>
            <a:r>
              <a:rPr lang="ru-RU" b="1" dirty="0" smtClean="0"/>
              <a:t> </a:t>
            </a:r>
            <a:r>
              <a:rPr lang="ru-RU" b="1" dirty="0" err="1" smtClean="0"/>
              <a:t>розуміють</a:t>
            </a:r>
            <a:r>
              <a:rPr lang="ru-RU" b="1" dirty="0" smtClean="0"/>
              <a:t> роботу </a:t>
            </a:r>
            <a:r>
              <a:rPr lang="ru-RU" b="1" dirty="0" err="1" smtClean="0"/>
              <a:t>системи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максимально </a:t>
            </a:r>
            <a:r>
              <a:rPr lang="ru-RU" b="1" dirty="0" err="1" smtClean="0"/>
              <a:t>можливою</a:t>
            </a:r>
            <a:r>
              <a:rPr lang="ru-RU" b="1" dirty="0" smtClean="0"/>
              <a:t> </a:t>
            </a:r>
            <a:r>
              <a:rPr lang="ru-RU" b="1" dirty="0" err="1" smtClean="0"/>
              <a:t>узгодженістю</a:t>
            </a:r>
            <a:r>
              <a:rPr lang="ru-RU" b="1" dirty="0" smtClean="0"/>
              <a:t>, </a:t>
            </a:r>
            <a:r>
              <a:rPr lang="ru-RU" b="1" dirty="0" err="1" smtClean="0"/>
              <a:t>надійністю</a:t>
            </a:r>
            <a:r>
              <a:rPr lang="ru-RU" b="1" dirty="0" smtClean="0"/>
              <a:t>, </a:t>
            </a:r>
            <a:r>
              <a:rPr lang="ru-RU" b="1" dirty="0" err="1" smtClean="0"/>
              <a:t>економічністю</a:t>
            </a:r>
            <a:r>
              <a:rPr lang="ru-RU" b="1" dirty="0" smtClean="0"/>
              <a:t>. </a:t>
            </a:r>
            <a:r>
              <a:rPr lang="ru-RU" b="1" dirty="0" err="1" smtClean="0"/>
              <a:t>Оптимальний</a:t>
            </a:r>
            <a:r>
              <a:rPr lang="ru-RU" b="1" dirty="0" smtClean="0"/>
              <a:t> режим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нормальним</a:t>
            </a:r>
            <a:r>
              <a:rPr lang="ru-RU" b="1" dirty="0" smtClean="0"/>
              <a:t> режимом. 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Фітнес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/>
              <a:t>У </a:t>
            </a:r>
            <a:r>
              <a:rPr lang="ru-RU" b="1" dirty="0" err="1" smtClean="0"/>
              <a:t>вітчизняній</a:t>
            </a:r>
            <a:r>
              <a:rPr lang="ru-RU" b="1" dirty="0" smtClean="0"/>
              <a:t> та </a:t>
            </a:r>
            <a:r>
              <a:rPr lang="ru-RU" b="1" dirty="0" err="1" smtClean="0"/>
              <a:t>зарубіжній</a:t>
            </a:r>
            <a:r>
              <a:rPr lang="ru-RU" b="1" dirty="0" smtClean="0"/>
              <a:t> </a:t>
            </a:r>
            <a:r>
              <a:rPr lang="ru-RU" b="1" dirty="0" err="1" smtClean="0"/>
              <a:t>практиці</a:t>
            </a:r>
            <a:r>
              <a:rPr lang="ru-RU" b="1" dirty="0" smtClean="0"/>
              <a:t> </a:t>
            </a:r>
            <a:r>
              <a:rPr lang="ru-RU" b="1" dirty="0" err="1" smtClean="0"/>
              <a:t>нещодавно</a:t>
            </a:r>
            <a:r>
              <a:rPr lang="ru-RU" b="1" dirty="0" smtClean="0"/>
              <a:t> </a:t>
            </a:r>
            <a:r>
              <a:rPr lang="ru-RU" b="1" dirty="0" err="1" smtClean="0"/>
              <a:t>з’явився</a:t>
            </a:r>
            <a:r>
              <a:rPr lang="ru-RU" b="1" dirty="0" smtClean="0"/>
              <a:t> </a:t>
            </a:r>
            <a:r>
              <a:rPr lang="ru-RU" b="1" dirty="0" err="1" smtClean="0"/>
              <a:t>термін</a:t>
            </a:r>
            <a:r>
              <a:rPr lang="ru-RU" b="1" dirty="0" smtClean="0"/>
              <a:t> «</a:t>
            </a:r>
            <a:r>
              <a:rPr lang="ru-RU" b="1" dirty="0" err="1" smtClean="0"/>
              <a:t>фітнес</a:t>
            </a:r>
            <a:r>
              <a:rPr lang="ru-RU" b="1" dirty="0" smtClean="0"/>
              <a:t>» (</a:t>
            </a:r>
            <a:r>
              <a:rPr lang="ru-RU" b="1" dirty="0" err="1" smtClean="0"/>
              <a:t>оптимальний</a:t>
            </a:r>
            <a:r>
              <a:rPr lang="ru-RU" b="1" dirty="0" smtClean="0"/>
              <a:t> </a:t>
            </a:r>
            <a:r>
              <a:rPr lang="ru-RU" b="1" dirty="0" err="1" smtClean="0"/>
              <a:t>фізичний</a:t>
            </a:r>
            <a:r>
              <a:rPr lang="ru-RU" b="1" dirty="0" smtClean="0"/>
              <a:t> стан),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не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визначеного</a:t>
            </a:r>
            <a:r>
              <a:rPr lang="ru-RU" b="1" dirty="0" smtClean="0"/>
              <a:t> </a:t>
            </a:r>
            <a:r>
              <a:rPr lang="ru-RU" b="1" dirty="0" err="1" smtClean="0"/>
              <a:t>наукового</a:t>
            </a:r>
            <a:r>
              <a:rPr lang="ru-RU" b="1" dirty="0" smtClean="0"/>
              <a:t> </a:t>
            </a:r>
            <a:r>
              <a:rPr lang="ru-RU" b="1" dirty="0" err="1" smtClean="0"/>
              <a:t>обґрунтування</a:t>
            </a:r>
            <a:r>
              <a:rPr lang="ru-RU" b="1" dirty="0" smtClean="0"/>
              <a:t> (</a:t>
            </a:r>
            <a:r>
              <a:rPr lang="ru-RU" b="1" dirty="0" err="1" smtClean="0"/>
              <a:t>Левицький</a:t>
            </a:r>
            <a:r>
              <a:rPr lang="ru-RU" b="1" dirty="0" smtClean="0"/>
              <a:t> В.В.): </a:t>
            </a:r>
            <a:r>
              <a:rPr lang="ru-RU" b="1" dirty="0" err="1" smtClean="0"/>
              <a:t>загальний</a:t>
            </a:r>
            <a:r>
              <a:rPr lang="ru-RU" b="1" dirty="0" smtClean="0"/>
              <a:t> та </a:t>
            </a:r>
            <a:r>
              <a:rPr lang="ru-RU" b="1" dirty="0" err="1" smtClean="0"/>
              <a:t>фізичний</a:t>
            </a:r>
            <a:r>
              <a:rPr lang="ru-RU" b="1" dirty="0" smtClean="0"/>
              <a:t> </a:t>
            </a:r>
            <a:r>
              <a:rPr lang="ru-RU" b="1" dirty="0" err="1" smtClean="0"/>
              <a:t>фітнес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Фізкультурний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рух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1195</TotalTime>
  <Words>5658</Words>
  <Application>Microsoft Office PowerPoint</Application>
  <PresentationFormat>Широкоэкранный</PresentationFormat>
  <Paragraphs>266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52</vt:i4>
      </vt:variant>
    </vt:vector>
  </HeadingPairs>
  <TitlesOfParts>
    <vt:vector size="63" baseType="lpstr">
      <vt:lpstr>Arial</vt:lpstr>
      <vt:lpstr>Calibri</vt:lpstr>
      <vt:lpstr>Century Gothic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рекреаційні ресурси та методи їх оцінки</dc:title>
  <dc:subject/>
  <dc:creator>Oxana</dc:creator>
  <dc:description/>
  <cp:lastModifiedBy>User</cp:lastModifiedBy>
  <cp:revision>73</cp:revision>
  <dcterms:created xsi:type="dcterms:W3CDTF">2015-10-12T09:31:29Z</dcterms:created>
  <dcterms:modified xsi:type="dcterms:W3CDTF">2023-09-16T20:12:08Z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70</vt:i4>
  </property>
</Properties>
</file>