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2" r:id="rId1"/>
  </p:sldMasterIdLst>
  <p:sldIdLst>
    <p:sldId id="257" r:id="rId2"/>
    <p:sldId id="267" r:id="rId3"/>
    <p:sldId id="268" r:id="rId4"/>
    <p:sldId id="269" r:id="rId5"/>
    <p:sldId id="258" r:id="rId6"/>
    <p:sldId id="25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EC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679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75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1036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89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9100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72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540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32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25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86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17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69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361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63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203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00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09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1" y="953588"/>
            <a:ext cx="11547564" cy="33547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50000"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 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теми:</a:t>
            </a:r>
            <a:endParaRPr lang="uk-UA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та види центрів відповідальності. Приклади центрів відповідальності по кожному виду.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обліку діяльності центрів прибутку, витрат і інвестицій.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 оцінки діяльності центрів відповідальності.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та завдання трансфертного ціноутворення.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 трансфертної ціни.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98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566" y="184794"/>
            <a:ext cx="11952514" cy="62478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та завдання трансфертного ціноутворення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ціноутворення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напівпродукти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центру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(концерну, холдингу).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встановлюватись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напівпродукти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сервісні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трансфертного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ціноутворення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віднести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зіставності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вкладу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аутсоурсінгу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субсидіювання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нши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децентралізації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трансфертного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ціноутворення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асиметрії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всередині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орієнтирами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uk-UA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48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503" y="184794"/>
            <a:ext cx="11939451" cy="61863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децентралізованих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калькулювання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собівартості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менеджменту;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 чином: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калькулювання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відпускних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ціноутворення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ТЦ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всередині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(концерн, холдинг)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перекачування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сьогоднішній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день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домінують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ТЦ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33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503" y="184794"/>
            <a:ext cx="11939451" cy="61863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Трансфертні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 - то ТЦ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зумовлено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прозорості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неможливістю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маніпулювання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ними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шн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передумов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тому,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продавцями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свобода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ринками;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трансакції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всередині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ціноутворення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ТЦ =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Альтернативні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яку центр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ТЦ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відшкодовувати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розподілити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вигоди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двома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центрами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модифікацією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ціноутворення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 (-)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(-)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(-)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маркетингу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заморожений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дебіторській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заборгованості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(+)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транспортування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ТЦ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ТЦ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61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4665"/>
            <a:ext cx="12191999" cy="67710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 трансфертної ціни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розрахунку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ТЦ: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на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на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собівартості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змінної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повної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за принципом «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собівартість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плюс»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на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договірних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ТЦ,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сформованих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впливом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ринкової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кон'юнктури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Особливу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популярність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ринковою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економікою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отримав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перший метод.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Перевага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об'єктивний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характер, і ТЦ не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залежатимуть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взаємин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купують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продають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центрів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необхідна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розвиненого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ринку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вироблених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центром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тому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перший метод не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підходить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 - на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собівартості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і тут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основу ТЦ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покладена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повна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фактична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собівартість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нормативна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собівартість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змінна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собівартість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будь-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ТЦ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розраховується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формулою «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собівартість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плюс». В ТЦ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закладається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обраний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собівартості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фіксований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відсотка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центру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(Н-р, 110%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нормативної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собівартості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120%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змінної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собівартості</a:t>
            </a:r>
            <a:r>
              <a:rPr lang="ru-RU" alt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0" defTabSz="914400"/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Третій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 трансфертного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ціноутворення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договірної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ТЦ.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організаціях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підрозділи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достатнім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ступенем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свободи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господарській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/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проводиться в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етапів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визначаються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/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питомий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маржинальний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дохід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передбачуваних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продажів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продажів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змушений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відмовитися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центр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необхідністю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замовлення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Той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зовнішнього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замовлення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буде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виконано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маржинального доходу,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втраченого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відмовою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продажів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(1x2);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питомий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маржинальний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дохід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продажів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втрачено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продають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підрозділом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продажів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(3: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продажів</a:t>
            </a:r>
            <a:r>
              <a:rPr lang="ru-RU" alt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51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3691" y="109074"/>
            <a:ext cx="11939452" cy="2862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/>
            <a:r>
              <a:rPr lang="ru-RU" alt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розрахунку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трансфертної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наступна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формула: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/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ТЦ = </a:t>
            </a:r>
            <a:r>
              <a:rPr lang="ru-RU" alt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Питома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змінна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собівартість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alt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Питома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маржинальний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дохід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втрачений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продають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підрозділом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продажів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/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формула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універсальна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застосована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повної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неповної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завантаження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потужностей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/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ринковою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економікою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вміло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поєднують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розглянуті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трансфертного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ціноутворення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того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рядом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/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характером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розв'язуваних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трансфертного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ціноутворення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(для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управлінського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використана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одна ТЦ, для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центру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інша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/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ступенем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децентралізації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організаційної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/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станом ринку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встановлюються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ринкові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06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823" y="209006"/>
            <a:ext cx="11403873" cy="65248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та види центрів відповідальності. Приклади центрів відповідальності по кожному виду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цех,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служба,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відділення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очолюється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(менеджером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завідувачем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масштабу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менеджером права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очолюваний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одержав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"центр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сфера (сегмент)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межах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найчастіше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обслуговуючі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збутові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52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514" y="174070"/>
            <a:ext cx="11237095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indent="450000" algn="ctr"/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 центрів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104918"/>
              </p:ext>
            </p:extLst>
          </p:nvPr>
        </p:nvGraphicFramePr>
        <p:xfrm>
          <a:off x="155439" y="731239"/>
          <a:ext cx="11906135" cy="40790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36165">
                  <a:extLst>
                    <a:ext uri="{9D8B030D-6E8A-4147-A177-3AD203B41FA5}">
                      <a16:colId xmlns:a16="http://schemas.microsoft.com/office/drawing/2014/main" val="518278954"/>
                    </a:ext>
                  </a:extLst>
                </a:gridCol>
                <a:gridCol w="5898627">
                  <a:extLst>
                    <a:ext uri="{9D8B030D-6E8A-4147-A177-3AD203B41FA5}">
                      <a16:colId xmlns:a16="http://schemas.microsoft.com/office/drawing/2014/main" val="2248532500"/>
                    </a:ext>
                  </a:extLst>
                </a:gridCol>
                <a:gridCol w="3271343">
                  <a:extLst>
                    <a:ext uri="{9D8B030D-6E8A-4147-A177-3AD203B41FA5}">
                      <a16:colId xmlns:a16="http://schemas.microsoft.com/office/drawing/2014/main" val="3083482875"/>
                    </a:ext>
                  </a:extLst>
                </a:gridCol>
              </a:tblGrid>
              <a:tr h="640361">
                <a:tc>
                  <a:txBody>
                    <a:bodyPr/>
                    <a:lstStyle/>
                    <a:p>
                      <a:pPr algn="just"/>
                      <a:r>
                        <a:rPr lang="uk-UA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Найменування  центрів </a:t>
                      </a:r>
                      <a:endParaRPr lang="ru-RU" sz="1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</a:t>
                      </a:r>
                      <a:r>
                        <a:rPr lang="ru-RU" sz="18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робіт</a:t>
                      </a:r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послуг</a:t>
                      </a:r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й </a:t>
                      </a:r>
                      <a:r>
                        <a:rPr lang="ru-RU" sz="18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спосіб</a:t>
                      </a:r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перенесення</a:t>
                      </a:r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витрат</a:t>
                      </a:r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8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продукцію</a:t>
                      </a:r>
                      <a:endParaRPr lang="ru-RU" sz="1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Приклади</a:t>
                      </a:r>
                      <a:r>
                        <a:rPr lang="ru-RU" sz="18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центрів</a:t>
                      </a:r>
                      <a:endParaRPr lang="ru-RU" sz="180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099479"/>
                  </a:ext>
                </a:extLst>
              </a:tr>
              <a:tr h="426116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Обслуговуючі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Надання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послуг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іншим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центрам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усередині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Електропідстанція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їдальня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2484531139"/>
                  </a:ext>
                </a:extLst>
              </a:tr>
              <a:tr h="888275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Матеріальні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Виготовлення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збереження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матеріалів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При детальному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обліку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витрати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цих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центрів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можна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віднести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конкретний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вид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продукції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Відділ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МТС,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склади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304176300"/>
                  </a:ext>
                </a:extLst>
              </a:tr>
              <a:tr h="679268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3.Виробничі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Виготовлення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основної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допоміжної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продукції.Витрати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їх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звичайно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відносяться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прямо на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конкретну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продукцію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Підрозділи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основного і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допоміжного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виробництва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3876802178"/>
                  </a:ext>
                </a:extLst>
              </a:tr>
              <a:tr h="692332"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4.Управлінські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Витрати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цих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центрів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розподіляються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видами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продукції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пропорційно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обраній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базі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Заводоуправління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бухгалтерія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плановий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відділ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3419094653"/>
                  </a:ext>
                </a:extLst>
              </a:tr>
              <a:tr h="435463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5.Збутові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Реалізації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продукції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Відділ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збуту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реклами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маркетингу.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69088325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5439" y="4844287"/>
            <a:ext cx="11906135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indent="45000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00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займається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рекламою,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маркетингом і т.п., 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дрібні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нераціонально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одному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062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" y="169817"/>
            <a:ext cx="11926389" cy="64633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обліку діяльності центрів прибутку, витрат і інвестицій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(цех,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ділянка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бригада),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доходи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магазин,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кіоск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доходи, але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дочірня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доходи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центрах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бюджету центра.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лежить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неконтрольовані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час. Справа в тому,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одному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контрольованими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цехи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директора,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 цеху. Так само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короткого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контрольованими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устаткування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контрольованою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статтею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поточному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контрольованою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прискореної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устаткування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315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692" y="172891"/>
            <a:ext cx="11861074" cy="64633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центрах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кодування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кожному центру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статей.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X XX XXX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база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надлишковим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трудомістким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будь-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центр,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прямими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прямі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треба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соціально-психологічні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фундаментом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контролінгу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084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" y="182879"/>
            <a:ext cx="11808824" cy="651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05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755" y="197857"/>
            <a:ext cx="11846478" cy="59708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 оцінки діяльності центрів відповідальності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контролю.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центральною проблемою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взагалі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контроль.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 менеджера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цікавити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нефінансові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плинність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за принципом “Табло”,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широкий спектр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нефінансових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часом,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максимуму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мінімуму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69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12" y="692332"/>
            <a:ext cx="8739051" cy="58782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8012" y="184794"/>
            <a:ext cx="1144152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indent="450000" algn="just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Нефінансові показники діяльності у сфері виробництва та послуг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3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012" y="184794"/>
            <a:ext cx="11441528" cy="31393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результативною; результативною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неефективною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але нерезультативною; нерезультативною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неефективною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взаємозв’язок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зрозумілість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заохочення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центру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564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</TotalTime>
  <Words>1317</Words>
  <Application>Microsoft Office PowerPoint</Application>
  <PresentationFormat>Широкий екран</PresentationFormat>
  <Paragraphs>152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20" baseType="lpstr">
      <vt:lpstr>Arial</vt:lpstr>
      <vt:lpstr>Times New Roman</vt:lpstr>
      <vt:lpstr>Trebuchet MS</vt:lpstr>
      <vt:lpstr>Wingdings</vt:lpstr>
      <vt:lpstr>Wingdings 3</vt:lpstr>
      <vt:lpstr>Аспект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Реферат з дисципліни «Основи оподаткування і податкового контролю»    На тему : «Система оподаткування Італії».</dc:title>
  <dc:creator>Пользователь</dc:creator>
  <cp:lastModifiedBy>Пользователь Windows</cp:lastModifiedBy>
  <cp:revision>40</cp:revision>
  <dcterms:created xsi:type="dcterms:W3CDTF">2021-11-14T15:51:55Z</dcterms:created>
  <dcterms:modified xsi:type="dcterms:W3CDTF">2023-06-17T18:31:33Z</dcterms:modified>
</cp:coreProperties>
</file>