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5841-E0C1-4565-83A5-0D825F72B47B}" type="datetimeFigureOut">
              <a:rPr lang="" smtClean="0"/>
              <a:t>11/10/2022</a:t>
            </a:fld>
            <a:endParaRPr lang="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B540-DDB8-454C-A2B9-EF83B968D82D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43439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5841-E0C1-4565-83A5-0D825F72B47B}" type="datetimeFigureOut">
              <a:rPr lang="" smtClean="0"/>
              <a:t>11/10/2022</a:t>
            </a:fld>
            <a:endParaRPr lang="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B540-DDB8-454C-A2B9-EF83B968D82D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411123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5841-E0C1-4565-83A5-0D825F72B47B}" type="datetimeFigureOut">
              <a:rPr lang="" smtClean="0"/>
              <a:t>11/10/2022</a:t>
            </a:fld>
            <a:endParaRPr lang="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B540-DDB8-454C-A2B9-EF83B968D82D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99845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5841-E0C1-4565-83A5-0D825F72B47B}" type="datetimeFigureOut">
              <a:rPr lang="" smtClean="0"/>
              <a:t>11/10/2022</a:t>
            </a:fld>
            <a:endParaRPr lang="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B540-DDB8-454C-A2B9-EF83B968D82D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106172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5841-E0C1-4565-83A5-0D825F72B47B}" type="datetimeFigureOut">
              <a:rPr lang="" smtClean="0"/>
              <a:t>11/10/2022</a:t>
            </a:fld>
            <a:endParaRPr lang="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B540-DDB8-454C-A2B9-EF83B968D82D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28969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5841-E0C1-4565-83A5-0D825F72B47B}" type="datetimeFigureOut">
              <a:rPr lang="" smtClean="0"/>
              <a:t>11/10/2022</a:t>
            </a:fld>
            <a:endParaRPr lang="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B540-DDB8-454C-A2B9-EF83B968D82D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78142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5841-E0C1-4565-83A5-0D825F72B47B}" type="datetimeFigureOut">
              <a:rPr lang="" smtClean="0"/>
              <a:t>11/10/2022</a:t>
            </a:fld>
            <a:endParaRPr lang="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B540-DDB8-454C-A2B9-EF83B968D82D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78726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5841-E0C1-4565-83A5-0D825F72B47B}" type="datetimeFigureOut">
              <a:rPr lang="" smtClean="0"/>
              <a:t>11/10/2022</a:t>
            </a:fld>
            <a:endParaRPr lang="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B540-DDB8-454C-A2B9-EF83B968D82D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653775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5841-E0C1-4565-83A5-0D825F72B47B}" type="datetimeFigureOut">
              <a:rPr lang="" smtClean="0"/>
              <a:t>11/10/2022</a:t>
            </a:fld>
            <a:endParaRPr lang="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B540-DDB8-454C-A2B9-EF83B968D82D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1920276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5841-E0C1-4565-83A5-0D825F72B47B}" type="datetimeFigureOut">
              <a:rPr lang="" smtClean="0"/>
              <a:t>11/10/2022</a:t>
            </a:fld>
            <a:endParaRPr lang="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B540-DDB8-454C-A2B9-EF83B968D82D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83000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5841-E0C1-4565-83A5-0D825F72B47B}" type="datetimeFigureOut">
              <a:rPr lang="" smtClean="0"/>
              <a:t>11/10/2022</a:t>
            </a:fld>
            <a:endParaRPr lang="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B540-DDB8-454C-A2B9-EF83B968D82D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57159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35841-E0C1-4565-83A5-0D825F72B47B}" type="datetimeFigureOut">
              <a:rPr lang="" smtClean="0"/>
              <a:t>11/10/2022</a:t>
            </a:fld>
            <a:endParaRPr lang="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3B540-DDB8-454C-A2B9-EF83B968D82D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94202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3111" y="471638"/>
            <a:ext cx="10363200" cy="301907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 smtClean="0"/>
              <a:t>Методи наукового пізнання</a:t>
            </a:r>
            <a:endParaRPr lang="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0593" y="3640539"/>
            <a:ext cx="10148236" cy="266400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uk-UA" dirty="0" smtClean="0"/>
              <a:t>Лекція </a:t>
            </a:r>
            <a:r>
              <a:rPr lang="uk-UA" dirty="0" smtClean="0"/>
              <a:t>6</a:t>
            </a:r>
          </a:p>
          <a:p>
            <a:endParaRPr lang="uk-UA" dirty="0"/>
          </a:p>
          <a:p>
            <a:r>
              <a:rPr lang="ru-RU" dirty="0" smtClean="0"/>
              <a:t>За матер</a:t>
            </a:r>
            <a:r>
              <a:rPr lang="uk-UA" dirty="0" err="1" smtClean="0"/>
              <a:t>іалами</a:t>
            </a:r>
            <a:r>
              <a:rPr lang="uk-UA" dirty="0" smtClean="0"/>
              <a:t> навчального посібника</a:t>
            </a:r>
          </a:p>
          <a:p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</a:t>
            </a:r>
            <a:r>
              <a:rPr lang="ru-RU" dirty="0"/>
              <a:t>. / за </a:t>
            </a:r>
            <a:r>
              <a:rPr lang="ru-RU" dirty="0" err="1"/>
              <a:t>заг</a:t>
            </a:r>
            <a:r>
              <a:rPr lang="ru-RU" dirty="0"/>
              <a:t>. ред. Т. В. </a:t>
            </a:r>
          </a:p>
          <a:p>
            <a:r>
              <a:rPr lang="ru-RU" dirty="0"/>
              <a:t>Гончарук</a:t>
            </a:r>
            <a:r>
              <a:rPr lang="ru-RU" dirty="0" smtClean="0"/>
              <a:t>. </a:t>
            </a:r>
            <a:r>
              <a:rPr lang="ru-RU" dirty="0" err="1"/>
              <a:t>Тернопіль</a:t>
            </a:r>
            <a:r>
              <a:rPr lang="ru-RU" dirty="0"/>
              <a:t>, 2014. </a:t>
            </a:r>
            <a:r>
              <a:rPr lang="ru-RU" dirty="0" smtClean="0"/>
              <a:t>272 </a:t>
            </a:r>
            <a:r>
              <a:rPr lang="ru-RU" dirty="0"/>
              <a:t>с. </a:t>
            </a:r>
            <a:endParaRPr lang="" dirty="0" smtClean="0"/>
          </a:p>
          <a:p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4072288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909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Методи </a:t>
            </a:r>
            <a:r>
              <a:rPr lang="ru-RU" b="1" i="1" dirty="0" err="1" smtClean="0"/>
              <a:t>емпіричного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7162"/>
            <a:ext cx="10515600" cy="481980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 err="1" smtClean="0"/>
              <a:t>Соціологічні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опитування</a:t>
            </a:r>
            <a:r>
              <a:rPr lang="ru-RU" b="1" i="1" dirty="0" smtClean="0"/>
              <a:t> </a:t>
            </a:r>
            <a:r>
              <a:rPr lang="ru-RU" i="1" dirty="0" smtClean="0"/>
              <a:t>– </a:t>
            </a:r>
            <a:r>
              <a:rPr lang="ru-RU" i="1" dirty="0" err="1" smtClean="0"/>
              <a:t>це</a:t>
            </a:r>
            <a:r>
              <a:rPr lang="ru-RU" i="1" dirty="0" smtClean="0"/>
              <a:t> метод </a:t>
            </a:r>
            <a:r>
              <a:rPr lang="ru-RU" i="1" dirty="0" err="1" smtClean="0"/>
              <a:t>збору</a:t>
            </a:r>
            <a:r>
              <a:rPr lang="ru-RU" i="1" dirty="0" smtClean="0"/>
              <a:t> </a:t>
            </a:r>
            <a:r>
              <a:rPr lang="ru-RU" i="1" dirty="0" err="1" smtClean="0"/>
              <a:t>соціальної</a:t>
            </a:r>
            <a:r>
              <a:rPr lang="ru-RU" i="1" dirty="0" smtClean="0"/>
              <a:t> </a:t>
            </a:r>
            <a:r>
              <a:rPr lang="ru-RU" i="1" dirty="0" err="1" smtClean="0"/>
              <a:t>інформації</a:t>
            </a:r>
            <a:r>
              <a:rPr lang="ru-RU" i="1" dirty="0" smtClean="0"/>
              <a:t> про </a:t>
            </a:r>
            <a:r>
              <a:rPr lang="ru-RU" i="1" dirty="0" err="1" smtClean="0"/>
              <a:t>досліджуваний</a:t>
            </a:r>
            <a:r>
              <a:rPr lang="ru-RU" i="1" dirty="0" smtClean="0"/>
              <a:t> </a:t>
            </a:r>
            <a:r>
              <a:rPr lang="ru-RU" i="1" dirty="0" err="1" smtClean="0"/>
              <a:t>об’єкт</a:t>
            </a:r>
            <a:r>
              <a:rPr lang="ru-RU" i="1" dirty="0" smtClean="0"/>
              <a:t> </a:t>
            </a:r>
            <a:r>
              <a:rPr lang="ru-RU" i="1" dirty="0" err="1" smtClean="0"/>
              <a:t>під</a:t>
            </a:r>
            <a:r>
              <a:rPr lang="ru-RU" i="1" dirty="0" smtClean="0"/>
              <a:t> час </a:t>
            </a:r>
            <a:r>
              <a:rPr lang="ru-RU" i="1" dirty="0" err="1" smtClean="0"/>
              <a:t>безпосереднього</a:t>
            </a:r>
            <a:r>
              <a:rPr lang="ru-RU" i="1" dirty="0" smtClean="0"/>
              <a:t>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опосередкованого</a:t>
            </a:r>
            <a:r>
              <a:rPr lang="ru-RU" i="1" dirty="0" smtClean="0"/>
              <a:t> </a:t>
            </a:r>
            <a:r>
              <a:rPr lang="ru-RU" i="1" dirty="0" err="1" smtClean="0"/>
              <a:t>спілкування</a:t>
            </a:r>
            <a:r>
              <a:rPr lang="ru-RU" i="1" dirty="0" smtClean="0"/>
              <a:t> </a:t>
            </a:r>
            <a:r>
              <a:rPr lang="ru-RU" i="1" dirty="0" err="1" smtClean="0"/>
              <a:t>соціолога</a:t>
            </a:r>
            <a:r>
              <a:rPr lang="ru-RU" i="1" dirty="0" smtClean="0"/>
              <a:t> з респондентом (</a:t>
            </a:r>
            <a:r>
              <a:rPr lang="ru-RU" i="1" dirty="0" err="1" smtClean="0"/>
              <a:t>йдеться</a:t>
            </a:r>
            <a:r>
              <a:rPr lang="ru-RU" i="1" dirty="0" smtClean="0"/>
              <a:t> </a:t>
            </a:r>
            <a:r>
              <a:rPr lang="ru-RU" i="1" dirty="0" err="1" smtClean="0"/>
              <a:t>відповідно</a:t>
            </a:r>
            <a:r>
              <a:rPr lang="ru-RU" i="1" dirty="0" smtClean="0"/>
              <a:t> про </a:t>
            </a:r>
            <a:r>
              <a:rPr lang="ru-RU" i="1" dirty="0" err="1" smtClean="0"/>
              <a:t>інтерв’ю</a:t>
            </a:r>
            <a:r>
              <a:rPr lang="ru-RU" i="1" dirty="0" smtClean="0"/>
              <a:t> та </a:t>
            </a:r>
            <a:r>
              <a:rPr lang="ru-RU" i="1" dirty="0" err="1" smtClean="0"/>
              <a:t>анкетування</a:t>
            </a:r>
            <a:r>
              <a:rPr lang="ru-RU" i="1" dirty="0" smtClean="0"/>
              <a:t>). </a:t>
            </a:r>
          </a:p>
          <a:p>
            <a:pPr marL="0" indent="0">
              <a:buNone/>
            </a:pPr>
            <a:r>
              <a:rPr lang="ru-RU" b="1" i="1" dirty="0" err="1" smtClean="0"/>
              <a:t>Основні</a:t>
            </a:r>
            <a:r>
              <a:rPr lang="ru-RU" b="1" i="1" dirty="0" smtClean="0"/>
              <a:t> привила </a:t>
            </a:r>
            <a:r>
              <a:rPr lang="ru-RU" b="1" i="1" dirty="0" err="1" smtClean="0"/>
              <a:t>складання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питань</a:t>
            </a:r>
            <a:r>
              <a:rPr lang="ru-RU" b="1" i="1" dirty="0" smtClean="0"/>
              <a:t> для </a:t>
            </a:r>
            <a:r>
              <a:rPr lang="ru-RU" b="1" i="1" dirty="0" err="1" smtClean="0"/>
              <a:t>опитування</a:t>
            </a:r>
            <a:r>
              <a:rPr lang="ru-RU" b="1" i="1" dirty="0" smtClean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err="1" smtClean="0"/>
              <a:t>кожне</a:t>
            </a:r>
            <a:r>
              <a:rPr lang="ru-RU" i="1" dirty="0" smtClean="0"/>
              <a:t> </a:t>
            </a:r>
            <a:r>
              <a:rPr lang="ru-RU" i="1" dirty="0" err="1" smtClean="0"/>
              <a:t>питання</a:t>
            </a:r>
            <a:r>
              <a:rPr lang="ru-RU" i="1" dirty="0" smtClean="0"/>
              <a:t> </a:t>
            </a:r>
            <a:r>
              <a:rPr lang="ru-RU" i="1" dirty="0" err="1" smtClean="0"/>
              <a:t>має</a:t>
            </a:r>
            <a:r>
              <a:rPr lang="ru-RU" i="1" dirty="0" smtClean="0"/>
              <a:t> бути </a:t>
            </a:r>
            <a:r>
              <a:rPr lang="ru-RU" i="1" dirty="0" err="1" smtClean="0"/>
              <a:t>логічним</a:t>
            </a:r>
            <a:r>
              <a:rPr lang="ru-RU" i="1" dirty="0" smtClean="0"/>
              <a:t>, </a:t>
            </a:r>
            <a:r>
              <a:rPr lang="ru-RU" i="1" dirty="0" err="1" smtClean="0"/>
              <a:t>окремим</a:t>
            </a:r>
            <a:r>
              <a:rPr lang="ru-RU" i="1" dirty="0" smtClean="0"/>
              <a:t>, </a:t>
            </a:r>
            <a:r>
              <a:rPr lang="ru-RU" i="1" dirty="0" err="1" smtClean="0"/>
              <a:t>хоч</a:t>
            </a:r>
            <a:r>
              <a:rPr lang="ru-RU" i="1" dirty="0" smtClean="0"/>
              <a:t> </a:t>
            </a:r>
            <a:r>
              <a:rPr lang="ru-RU" i="1" dirty="0" err="1" smtClean="0"/>
              <a:t>може</a:t>
            </a:r>
            <a:r>
              <a:rPr lang="ru-RU" i="1" dirty="0" smtClean="0"/>
              <a:t> </a:t>
            </a:r>
            <a:r>
              <a:rPr lang="ru-RU" i="1" dirty="0" err="1" smtClean="0"/>
              <a:t>суміщати</a:t>
            </a:r>
            <a:r>
              <a:rPr lang="ru-RU" i="1" dirty="0" smtClean="0"/>
              <a:t> </a:t>
            </a:r>
            <a:r>
              <a:rPr lang="ru-RU" i="1" dirty="0" err="1" smtClean="0"/>
              <a:t>окремі</a:t>
            </a:r>
            <a:r>
              <a:rPr lang="ru-RU" i="1" dirty="0" smtClean="0"/>
              <a:t> </a:t>
            </a:r>
            <a:r>
              <a:rPr lang="ru-RU" i="1" dirty="0" err="1" smtClean="0"/>
              <a:t>підпитання</a:t>
            </a:r>
            <a:r>
              <a:rPr lang="ru-RU" i="1" dirty="0" smtClean="0"/>
              <a:t>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/>
              <a:t>заборонено </a:t>
            </a:r>
            <a:r>
              <a:rPr lang="ru-RU" i="1" dirty="0" err="1" smtClean="0"/>
              <a:t>вживати</a:t>
            </a:r>
            <a:r>
              <a:rPr lang="ru-RU" i="1" dirty="0" smtClean="0"/>
              <a:t> </a:t>
            </a:r>
            <a:r>
              <a:rPr lang="ru-RU" i="1" dirty="0" err="1" smtClean="0"/>
              <a:t>малопоширені</a:t>
            </a:r>
            <a:r>
              <a:rPr lang="ru-RU" i="1" dirty="0" smtClean="0"/>
              <a:t>, </a:t>
            </a:r>
            <a:r>
              <a:rPr lang="ru-RU" i="1" dirty="0" err="1" smtClean="0"/>
              <a:t>малозрозумілі</a:t>
            </a:r>
            <a:r>
              <a:rPr lang="ru-RU" i="1" dirty="0" smtClean="0"/>
              <a:t> слова і </a:t>
            </a:r>
            <a:r>
              <a:rPr lang="ru-RU" i="1" dirty="0" err="1" smtClean="0"/>
              <a:t>спеціальні</a:t>
            </a:r>
            <a:r>
              <a:rPr lang="ru-RU" i="1" dirty="0" smtClean="0"/>
              <a:t> </a:t>
            </a:r>
            <a:r>
              <a:rPr lang="ru-RU" i="1" dirty="0" err="1" smtClean="0"/>
              <a:t>терміни</a:t>
            </a:r>
            <a:r>
              <a:rPr lang="ru-RU" i="1" dirty="0" smtClean="0"/>
              <a:t>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err="1" smtClean="0"/>
              <a:t>питання</a:t>
            </a:r>
            <a:r>
              <a:rPr lang="ru-RU" i="1" dirty="0" smtClean="0"/>
              <a:t> </a:t>
            </a:r>
            <a:r>
              <a:rPr lang="ru-RU" i="1" dirty="0" err="1" smtClean="0"/>
              <a:t>мають</a:t>
            </a:r>
            <a:r>
              <a:rPr lang="ru-RU" i="1" dirty="0" smtClean="0"/>
              <a:t> бути короткими;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/>
              <a:t>при </a:t>
            </a:r>
            <a:r>
              <a:rPr lang="ru-RU" i="1" dirty="0" err="1" smtClean="0"/>
              <a:t>необхідності</a:t>
            </a:r>
            <a:r>
              <a:rPr lang="ru-RU" i="1" dirty="0" smtClean="0"/>
              <a:t> </a:t>
            </a:r>
            <a:r>
              <a:rPr lang="ru-RU" i="1" dirty="0" err="1" smtClean="0"/>
              <a:t>питання</a:t>
            </a:r>
            <a:r>
              <a:rPr lang="ru-RU" i="1" dirty="0" smtClean="0"/>
              <a:t> </a:t>
            </a:r>
            <a:r>
              <a:rPr lang="ru-RU" i="1" dirty="0" err="1" smtClean="0"/>
              <a:t>може</a:t>
            </a:r>
            <a:r>
              <a:rPr lang="ru-RU" i="1" dirty="0" smtClean="0"/>
              <a:t> </a:t>
            </a:r>
            <a:r>
              <a:rPr lang="ru-RU" i="1" dirty="0" err="1" smtClean="0"/>
              <a:t>супроводжуватися</a:t>
            </a:r>
            <a:r>
              <a:rPr lang="ru-RU" i="1" dirty="0" smtClean="0"/>
              <a:t> </a:t>
            </a:r>
            <a:r>
              <a:rPr lang="ru-RU" i="1" dirty="0" err="1" smtClean="0"/>
              <a:t>поясненнями</a:t>
            </a:r>
            <a:r>
              <a:rPr lang="ru-RU" i="1" dirty="0" smtClean="0"/>
              <a:t>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err="1" smtClean="0"/>
              <a:t>питання</a:t>
            </a:r>
            <a:r>
              <a:rPr lang="ru-RU" i="1" dirty="0" smtClean="0"/>
              <a:t> </a:t>
            </a:r>
            <a:r>
              <a:rPr lang="ru-RU" i="1" dirty="0" err="1" smtClean="0"/>
              <a:t>мають</a:t>
            </a:r>
            <a:r>
              <a:rPr lang="ru-RU" i="1" dirty="0" smtClean="0"/>
              <a:t> бути </a:t>
            </a:r>
            <a:r>
              <a:rPr lang="ru-RU" i="1" dirty="0" err="1" smtClean="0"/>
              <a:t>конкретними</a:t>
            </a:r>
            <a:r>
              <a:rPr lang="ru-RU" i="1" dirty="0" smtClean="0"/>
              <a:t>, а не </a:t>
            </a:r>
            <a:r>
              <a:rPr lang="ru-RU" i="1" dirty="0" err="1" smtClean="0"/>
              <a:t>абстрактними</a:t>
            </a:r>
            <a:r>
              <a:rPr lang="ru-RU" i="1" dirty="0" smtClean="0"/>
              <a:t>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err="1" smtClean="0"/>
              <a:t>питання</a:t>
            </a:r>
            <a:r>
              <a:rPr lang="ru-RU" i="1" dirty="0" smtClean="0"/>
              <a:t> не </a:t>
            </a:r>
            <a:r>
              <a:rPr lang="ru-RU" i="1" dirty="0" err="1" smtClean="0"/>
              <a:t>повинні</a:t>
            </a:r>
            <a:r>
              <a:rPr lang="ru-RU" i="1" dirty="0" smtClean="0"/>
              <a:t> </a:t>
            </a:r>
            <a:r>
              <a:rPr lang="ru-RU" i="1" dirty="0" err="1" smtClean="0"/>
              <a:t>містити</a:t>
            </a:r>
            <a:r>
              <a:rPr lang="ru-RU" i="1" dirty="0" smtClean="0"/>
              <a:t> </a:t>
            </a:r>
            <a:r>
              <a:rPr lang="ru-RU" i="1" dirty="0" err="1" smtClean="0"/>
              <a:t>підказку</a:t>
            </a:r>
            <a:r>
              <a:rPr lang="ru-RU" i="1" dirty="0" smtClean="0"/>
              <a:t>, але </a:t>
            </a:r>
            <a:r>
              <a:rPr lang="ru-RU" i="1" dirty="0" err="1" smtClean="0"/>
              <a:t>якщо</a:t>
            </a:r>
            <a:r>
              <a:rPr lang="ru-RU" i="1" dirty="0" smtClean="0"/>
              <a:t> в </a:t>
            </a:r>
            <a:r>
              <a:rPr lang="ru-RU" i="1" dirty="0" err="1" smtClean="0"/>
              <a:t>ньому</a:t>
            </a:r>
            <a:r>
              <a:rPr lang="ru-RU" i="1" dirty="0" smtClean="0"/>
              <a:t> </a:t>
            </a:r>
            <a:r>
              <a:rPr lang="ru-RU" i="1" dirty="0" err="1" smtClean="0"/>
              <a:t>згадані</a:t>
            </a:r>
            <a:r>
              <a:rPr lang="ru-RU" i="1" dirty="0" smtClean="0"/>
              <a:t> </a:t>
            </a:r>
            <a:r>
              <a:rPr lang="ru-RU" i="1" dirty="0" err="1" smtClean="0"/>
              <a:t>можливі</a:t>
            </a:r>
            <a:r>
              <a:rPr lang="ru-RU" i="1" dirty="0" smtClean="0"/>
              <a:t> </a:t>
            </a:r>
            <a:r>
              <a:rPr lang="ru-RU" i="1" dirty="0" err="1" smtClean="0"/>
              <a:t>варіанти</a:t>
            </a:r>
            <a:r>
              <a:rPr lang="ru-RU" i="1" dirty="0" smtClean="0"/>
              <a:t> </a:t>
            </a:r>
            <a:r>
              <a:rPr lang="ru-RU" i="1" dirty="0" err="1" smtClean="0"/>
              <a:t>відповідей</a:t>
            </a:r>
            <a:r>
              <a:rPr lang="ru-RU" i="1" dirty="0" smtClean="0"/>
              <a:t>, то </a:t>
            </a:r>
            <a:r>
              <a:rPr lang="ru-RU" i="1" dirty="0" err="1" smtClean="0"/>
              <a:t>їх</a:t>
            </a:r>
            <a:r>
              <a:rPr lang="ru-RU" i="1" dirty="0" smtClean="0"/>
              <a:t> список </a:t>
            </a:r>
            <a:r>
              <a:rPr lang="ru-RU" i="1" dirty="0" err="1" smtClean="0"/>
              <a:t>слід</a:t>
            </a:r>
            <a:r>
              <a:rPr lang="ru-RU" i="1" dirty="0" smtClean="0"/>
              <a:t> </a:t>
            </a:r>
            <a:r>
              <a:rPr lang="ru-RU" i="1" dirty="0" err="1" smtClean="0"/>
              <a:t>дати</a:t>
            </a:r>
            <a:r>
              <a:rPr lang="ru-RU" i="1" dirty="0" smtClean="0"/>
              <a:t> </a:t>
            </a:r>
            <a:r>
              <a:rPr lang="ru-RU" i="1" dirty="0" err="1" smtClean="0"/>
              <a:t>повним</a:t>
            </a:r>
            <a:r>
              <a:rPr lang="ru-RU" i="1" dirty="0" smtClean="0"/>
              <a:t>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err="1" smtClean="0"/>
              <a:t>питання</a:t>
            </a:r>
            <a:r>
              <a:rPr lang="ru-RU" i="1" dirty="0" smtClean="0"/>
              <a:t> не </a:t>
            </a:r>
            <a:r>
              <a:rPr lang="ru-RU" i="1" dirty="0" err="1" smtClean="0"/>
              <a:t>повинне</a:t>
            </a:r>
            <a:r>
              <a:rPr lang="ru-RU" i="1" dirty="0" smtClean="0"/>
              <a:t> </a:t>
            </a:r>
            <a:r>
              <a:rPr lang="ru-RU" i="1" dirty="0" err="1" smtClean="0"/>
              <a:t>примушувати</a:t>
            </a:r>
            <a:r>
              <a:rPr lang="ru-RU" i="1" dirty="0" smtClean="0"/>
              <a:t> </a:t>
            </a:r>
            <a:r>
              <a:rPr lang="ru-RU" i="1" dirty="0" err="1" smtClean="0"/>
              <a:t>респондентів</a:t>
            </a:r>
            <a:r>
              <a:rPr lang="ru-RU" i="1" dirty="0" smtClean="0"/>
              <a:t> до </a:t>
            </a:r>
            <a:r>
              <a:rPr lang="ru-RU" i="1" dirty="0" err="1" smtClean="0"/>
              <a:t>неприємних</a:t>
            </a:r>
            <a:r>
              <a:rPr lang="ru-RU" i="1" dirty="0" smtClean="0"/>
              <a:t> для них </a:t>
            </a:r>
            <a:r>
              <a:rPr lang="ru-RU" i="1" dirty="0" err="1" smtClean="0"/>
              <a:t>відповідей</a:t>
            </a:r>
            <a:r>
              <a:rPr lang="ru-RU" i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22705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909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Методи </a:t>
            </a:r>
            <a:r>
              <a:rPr lang="ru-RU" b="1" i="1" dirty="0" err="1" smtClean="0"/>
              <a:t>емпіричного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7162"/>
            <a:ext cx="10515600" cy="481980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 smtClean="0"/>
              <a:t>Для </a:t>
            </a:r>
            <a:r>
              <a:rPr lang="ru-RU" i="1" dirty="0" err="1" smtClean="0"/>
              <a:t>опрацювання</a:t>
            </a:r>
            <a:r>
              <a:rPr lang="ru-RU" i="1" dirty="0" smtClean="0"/>
              <a:t> </a:t>
            </a:r>
            <a:r>
              <a:rPr lang="ru-RU" i="1" dirty="0" err="1" smtClean="0"/>
              <a:t>первинних</a:t>
            </a:r>
            <a:r>
              <a:rPr lang="ru-RU" i="1" dirty="0" smtClean="0"/>
              <a:t> </a:t>
            </a:r>
            <a:r>
              <a:rPr lang="ru-RU" i="1" dirty="0" err="1" smtClean="0"/>
              <a:t>емпіричних</a:t>
            </a:r>
            <a:r>
              <a:rPr lang="ru-RU" i="1" dirty="0" smtClean="0"/>
              <a:t> </a:t>
            </a:r>
            <a:r>
              <a:rPr lang="ru-RU" i="1" dirty="0" err="1" smtClean="0"/>
              <a:t>даних</a:t>
            </a:r>
            <a:r>
              <a:rPr lang="ru-RU" i="1" dirty="0" smtClean="0"/>
              <a:t> </a:t>
            </a:r>
            <a:r>
              <a:rPr lang="ru-RU" i="1" dirty="0" err="1" smtClean="0"/>
              <a:t>використовується</a:t>
            </a:r>
            <a:r>
              <a:rPr lang="ru-RU" i="1" dirty="0" smtClean="0"/>
              <a:t> </a:t>
            </a:r>
            <a:r>
              <a:rPr lang="ru-RU" b="1" i="1" dirty="0" smtClean="0"/>
              <a:t>метод </a:t>
            </a:r>
            <a:r>
              <a:rPr lang="ru-RU" b="1" i="1" dirty="0" err="1" smtClean="0"/>
              <a:t>індукції</a:t>
            </a:r>
            <a:r>
              <a:rPr lang="ru-RU" i="1" dirty="0" smtClean="0"/>
              <a:t>,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полягає</a:t>
            </a:r>
            <a:r>
              <a:rPr lang="ru-RU" i="1" dirty="0" smtClean="0"/>
              <a:t> в </a:t>
            </a:r>
            <a:r>
              <a:rPr lang="ru-RU" i="1" dirty="0" err="1" smtClean="0"/>
              <a:t>узагальненні</a:t>
            </a:r>
            <a:r>
              <a:rPr lang="ru-RU" i="1" dirty="0" smtClean="0"/>
              <a:t> </a:t>
            </a:r>
            <a:r>
              <a:rPr lang="ru-RU" i="1" dirty="0" err="1" smtClean="0"/>
              <a:t>результатів</a:t>
            </a:r>
            <a:r>
              <a:rPr lang="ru-RU" i="1" dirty="0" smtClean="0"/>
              <a:t> </a:t>
            </a:r>
            <a:r>
              <a:rPr lang="ru-RU" i="1" dirty="0" err="1" smtClean="0"/>
              <a:t>спостережень</a:t>
            </a:r>
            <a:r>
              <a:rPr lang="ru-RU" i="1" dirty="0" smtClean="0"/>
              <a:t>, </a:t>
            </a:r>
            <a:r>
              <a:rPr lang="ru-RU" i="1" dirty="0" err="1" smtClean="0"/>
              <a:t>експериментів</a:t>
            </a:r>
            <a:r>
              <a:rPr lang="ru-RU" i="1" dirty="0" smtClean="0"/>
              <a:t> та </a:t>
            </a:r>
            <a:r>
              <a:rPr lang="ru-RU" i="1" dirty="0" err="1" smtClean="0"/>
              <a:t>супроводжуючих</a:t>
            </a:r>
            <a:r>
              <a:rPr lang="ru-RU" i="1" dirty="0" smtClean="0"/>
              <a:t> </a:t>
            </a:r>
            <a:r>
              <a:rPr lang="ru-RU" i="1" dirty="0" err="1" smtClean="0"/>
              <a:t>їх</a:t>
            </a:r>
            <a:r>
              <a:rPr lang="ru-RU" i="1" dirty="0" smtClean="0"/>
              <a:t> </a:t>
            </a:r>
            <a:r>
              <a:rPr lang="ru-RU" i="1" dirty="0" err="1" smtClean="0"/>
              <a:t>методів</a:t>
            </a:r>
            <a:r>
              <a:rPr lang="ru-RU" i="1" dirty="0" smtClean="0"/>
              <a:t> </a:t>
            </a:r>
            <a:r>
              <a:rPr lang="ru-RU" i="1" dirty="0" err="1" smtClean="0"/>
              <a:t>вимірювання</a:t>
            </a:r>
            <a:r>
              <a:rPr lang="ru-RU" i="1" dirty="0" smtClean="0"/>
              <a:t> та </a:t>
            </a:r>
            <a:r>
              <a:rPr lang="ru-RU" i="1" dirty="0" err="1" smtClean="0"/>
              <a:t>порівняння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b="1" i="1" dirty="0" err="1" smtClean="0"/>
              <a:t>Індуктивне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узагальнення</a:t>
            </a:r>
            <a:r>
              <a:rPr lang="ru-RU" b="1" i="1" dirty="0" smtClean="0"/>
              <a:t> </a:t>
            </a:r>
            <a:r>
              <a:rPr lang="ru-RU" i="1" dirty="0" smtClean="0"/>
              <a:t>(</a:t>
            </a:r>
            <a:r>
              <a:rPr lang="ru-RU" i="1" dirty="0" err="1" smtClean="0"/>
              <a:t>загальний</a:t>
            </a:r>
            <a:r>
              <a:rPr lang="ru-RU" i="1" dirty="0" smtClean="0"/>
              <a:t> </a:t>
            </a:r>
            <a:r>
              <a:rPr lang="ru-RU" i="1" dirty="0" err="1" smtClean="0"/>
              <a:t>висновок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робиться</a:t>
            </a:r>
            <a:r>
              <a:rPr lang="ru-RU" i="1" dirty="0" smtClean="0"/>
              <a:t> на </a:t>
            </a:r>
            <a:r>
              <a:rPr lang="ru-RU" i="1" dirty="0" err="1" smtClean="0"/>
              <a:t>основі</a:t>
            </a:r>
            <a:r>
              <a:rPr lang="ru-RU" i="1" dirty="0" smtClean="0"/>
              <a:t> </a:t>
            </a:r>
            <a:r>
              <a:rPr lang="ru-RU" i="1" dirty="0" err="1" smtClean="0"/>
              <a:t>знання</a:t>
            </a:r>
            <a:r>
              <a:rPr lang="ru-RU" i="1" dirty="0" smtClean="0"/>
              <a:t> про </a:t>
            </a:r>
            <a:r>
              <a:rPr lang="ru-RU" i="1" dirty="0" err="1" smtClean="0"/>
              <a:t>окремі</a:t>
            </a:r>
            <a:r>
              <a:rPr lang="ru-RU" i="1" dirty="0" smtClean="0"/>
              <a:t> </a:t>
            </a:r>
            <a:r>
              <a:rPr lang="ru-RU" i="1" dirty="0" err="1" smtClean="0"/>
              <a:t>факти</a:t>
            </a:r>
            <a:r>
              <a:rPr lang="ru-RU" i="1" dirty="0" smtClean="0"/>
              <a:t>) </a:t>
            </a:r>
            <a:r>
              <a:rPr lang="ru-RU" i="1" dirty="0" err="1" smtClean="0"/>
              <a:t>дає</a:t>
            </a:r>
            <a:r>
              <a:rPr lang="ru-RU" i="1" dirty="0" smtClean="0"/>
              <a:t> </a:t>
            </a:r>
            <a:r>
              <a:rPr lang="ru-RU" i="1" dirty="0" err="1" smtClean="0"/>
              <a:t>можливість</a:t>
            </a:r>
            <a:r>
              <a:rPr lang="ru-RU" i="1" dirty="0" smtClean="0"/>
              <a:t> </a:t>
            </a:r>
            <a:r>
              <a:rPr lang="ru-RU" i="1" dirty="0" err="1" smtClean="0"/>
              <a:t>сформулювати</a:t>
            </a:r>
            <a:r>
              <a:rPr lang="ru-RU" i="1" dirty="0" smtClean="0"/>
              <a:t> </a:t>
            </a:r>
            <a:r>
              <a:rPr lang="ru-RU" i="1" dirty="0" err="1" smtClean="0"/>
              <a:t>емпіричні</a:t>
            </a:r>
            <a:r>
              <a:rPr lang="ru-RU" i="1" dirty="0" smtClean="0"/>
              <a:t> </a:t>
            </a:r>
            <a:r>
              <a:rPr lang="ru-RU" i="1" dirty="0" err="1" smtClean="0"/>
              <a:t>закономірності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є </a:t>
            </a:r>
            <a:r>
              <a:rPr lang="ru-RU" i="1" dirty="0" err="1" smtClean="0"/>
              <a:t>знаннями</a:t>
            </a:r>
            <a:r>
              <a:rPr lang="ru-RU" i="1" dirty="0" smtClean="0"/>
              <a:t> </a:t>
            </a:r>
            <a:r>
              <a:rPr lang="ru-RU" i="1" dirty="0" err="1" smtClean="0"/>
              <a:t>ймовірнісними</a:t>
            </a:r>
            <a:r>
              <a:rPr lang="ru-RU" i="1" dirty="0" smtClean="0"/>
              <a:t>, </a:t>
            </a:r>
            <a:r>
              <a:rPr lang="ru-RU" i="1" dirty="0" err="1" smtClean="0"/>
              <a:t>оскільки</a:t>
            </a:r>
            <a:r>
              <a:rPr lang="ru-RU" i="1" dirty="0" smtClean="0"/>
              <a:t> в </a:t>
            </a:r>
            <a:r>
              <a:rPr lang="ru-RU" i="1" dirty="0" err="1" smtClean="0"/>
              <a:t>науці</a:t>
            </a:r>
            <a:r>
              <a:rPr lang="ru-RU" i="1" dirty="0" smtClean="0"/>
              <a:t> не </a:t>
            </a:r>
            <a:r>
              <a:rPr lang="ru-RU" i="1" dirty="0" err="1" smtClean="0"/>
              <a:t>можна</a:t>
            </a:r>
            <a:r>
              <a:rPr lang="ru-RU" i="1" dirty="0" smtClean="0"/>
              <a:t> </a:t>
            </a:r>
            <a:r>
              <a:rPr lang="ru-RU" i="1" dirty="0" err="1" smtClean="0"/>
              <a:t>зафіксувати</a:t>
            </a:r>
            <a:r>
              <a:rPr lang="ru-RU" i="1" dirty="0" smtClean="0"/>
              <a:t> й </a:t>
            </a:r>
            <a:r>
              <a:rPr lang="ru-RU" i="1" dirty="0" err="1" smtClean="0"/>
              <a:t>описати</a:t>
            </a:r>
            <a:r>
              <a:rPr lang="ru-RU" i="1" dirty="0" smtClean="0"/>
              <a:t> всю </a:t>
            </a:r>
            <a:r>
              <a:rPr lang="ru-RU" i="1" dirty="0" err="1" smtClean="0"/>
              <a:t>множину</a:t>
            </a:r>
            <a:r>
              <a:rPr lang="ru-RU" i="1" dirty="0" smtClean="0"/>
              <a:t> </a:t>
            </a:r>
            <a:r>
              <a:rPr lang="ru-RU" i="1" dirty="0" err="1" smtClean="0"/>
              <a:t>предметів</a:t>
            </a:r>
            <a:r>
              <a:rPr lang="ru-RU" i="1" dirty="0" smtClean="0"/>
              <a:t>, </a:t>
            </a:r>
            <a:r>
              <a:rPr lang="ru-RU" i="1" dirty="0" err="1" smtClean="0"/>
              <a:t>явищ</a:t>
            </a:r>
            <a:r>
              <a:rPr lang="ru-RU" i="1" dirty="0" smtClean="0"/>
              <a:t> і </a:t>
            </a:r>
            <a:r>
              <a:rPr lang="ru-RU" i="1" dirty="0" err="1" smtClean="0"/>
              <a:t>процесів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входять</a:t>
            </a:r>
            <a:r>
              <a:rPr lang="ru-RU" i="1" dirty="0" smtClean="0"/>
              <a:t> до кола </a:t>
            </a:r>
            <a:r>
              <a:rPr lang="ru-RU" i="1" dirty="0" err="1" smtClean="0"/>
              <a:t>зацікавлення</a:t>
            </a:r>
            <a:r>
              <a:rPr lang="ru-RU" i="1" dirty="0" smtClean="0"/>
              <a:t> </a:t>
            </a:r>
            <a:r>
              <a:rPr lang="ru-RU" i="1" dirty="0" err="1" smtClean="0"/>
              <a:t>дослідника</a:t>
            </a:r>
            <a:r>
              <a:rPr lang="ru-RU" i="1" dirty="0" smtClean="0"/>
              <a:t>, </a:t>
            </a:r>
            <a:r>
              <a:rPr lang="ru-RU" i="1" dirty="0" err="1" smtClean="0"/>
              <a:t>чи</a:t>
            </a:r>
            <a:r>
              <a:rPr lang="ru-RU" i="1" dirty="0" smtClean="0"/>
              <a:t> провести </a:t>
            </a:r>
            <a:r>
              <a:rPr lang="ru-RU" i="1" dirty="0" err="1" smtClean="0"/>
              <a:t>таку</a:t>
            </a:r>
            <a:r>
              <a:rPr lang="ru-RU" i="1" dirty="0" smtClean="0"/>
              <a:t> </a:t>
            </a:r>
            <a:r>
              <a:rPr lang="ru-RU" i="1" dirty="0" err="1" smtClean="0"/>
              <a:t>кількість</a:t>
            </a:r>
            <a:r>
              <a:rPr lang="ru-RU" i="1" dirty="0" smtClean="0"/>
              <a:t> </a:t>
            </a:r>
            <a:r>
              <a:rPr lang="ru-RU" i="1" dirty="0" err="1" smtClean="0"/>
              <a:t>експериментів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б </a:t>
            </a:r>
            <a:r>
              <a:rPr lang="ru-RU" i="1" dirty="0" err="1" smtClean="0"/>
              <a:t>охопили</a:t>
            </a:r>
            <a:r>
              <a:rPr lang="ru-RU" i="1" dirty="0" smtClean="0"/>
              <a:t> </a:t>
            </a:r>
            <a:r>
              <a:rPr lang="ru-RU" i="1" dirty="0" err="1" smtClean="0"/>
              <a:t>всі</a:t>
            </a:r>
            <a:r>
              <a:rPr lang="ru-RU" i="1" dirty="0" smtClean="0"/>
              <a:t> </a:t>
            </a:r>
            <a:r>
              <a:rPr lang="ru-RU" i="1" dirty="0" err="1" smtClean="0"/>
              <a:t>можливі</a:t>
            </a:r>
            <a:r>
              <a:rPr lang="ru-RU" i="1" dirty="0" smtClean="0"/>
              <a:t> </a:t>
            </a:r>
            <a:r>
              <a:rPr lang="ru-RU" i="1" dirty="0" err="1" smtClean="0"/>
              <a:t>випадки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існують</a:t>
            </a:r>
            <a:r>
              <a:rPr lang="ru-RU" i="1" dirty="0" smtClean="0"/>
              <a:t>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можуть</a:t>
            </a:r>
            <a:r>
              <a:rPr lang="ru-RU" i="1" dirty="0" smtClean="0"/>
              <a:t> </a:t>
            </a:r>
            <a:r>
              <a:rPr lang="ru-RU" i="1" dirty="0" err="1" smtClean="0"/>
              <a:t>існувати</a:t>
            </a:r>
            <a:r>
              <a:rPr lang="ru-RU" i="1" dirty="0" smtClean="0"/>
              <a:t> в </a:t>
            </a:r>
            <a:r>
              <a:rPr lang="ru-RU" i="1" dirty="0" err="1" smtClean="0"/>
              <a:t>реальних</a:t>
            </a:r>
            <a:r>
              <a:rPr lang="ru-RU" i="1" dirty="0" smtClean="0"/>
              <a:t> </a:t>
            </a:r>
            <a:r>
              <a:rPr lang="ru-RU" i="1" dirty="0" err="1" smtClean="0"/>
              <a:t>умовах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2116247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909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Теоретичні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.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7162"/>
            <a:ext cx="10515600" cy="481980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i="1" dirty="0" err="1" smtClean="0"/>
              <a:t>абстрагування</a:t>
            </a:r>
            <a:r>
              <a:rPr lang="ru-RU" i="1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err="1" smtClean="0"/>
              <a:t>сходження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абстрактного до конкретного,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err="1" smtClean="0"/>
              <a:t>ідеалізація</a:t>
            </a:r>
            <a:r>
              <a:rPr lang="ru-RU" i="1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err="1" smtClean="0"/>
              <a:t>формалізація</a:t>
            </a:r>
            <a:r>
              <a:rPr lang="ru-RU" i="1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err="1" smtClean="0"/>
              <a:t>аксіоматичний</a:t>
            </a:r>
            <a:r>
              <a:rPr lang="ru-RU" i="1" dirty="0" smtClean="0"/>
              <a:t> метод. </a:t>
            </a:r>
          </a:p>
        </p:txBody>
      </p:sp>
    </p:spTree>
    <p:extLst>
      <p:ext uri="{BB962C8B-B14F-4D97-AF65-F5344CB8AC3E}">
        <p14:creationId xmlns:p14="http://schemas.microsoft.com/office/powerpoint/2010/main" val="1846619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909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Теоретичні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.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7162"/>
            <a:ext cx="10515600" cy="481980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/>
              <a:t>Абстрагування</a:t>
            </a:r>
            <a:r>
              <a:rPr lang="ru-RU" i="1" dirty="0" smtClean="0"/>
              <a:t> (</a:t>
            </a:r>
            <a:r>
              <a:rPr lang="ru-RU" i="1" dirty="0" err="1" smtClean="0"/>
              <a:t>від</a:t>
            </a:r>
            <a:r>
              <a:rPr lang="ru-RU" i="1" dirty="0" smtClean="0"/>
              <a:t> лат. </a:t>
            </a:r>
            <a:r>
              <a:rPr lang="ru-RU" i="1" dirty="0" err="1" smtClean="0"/>
              <a:t>відволікати</a:t>
            </a:r>
            <a:r>
              <a:rPr lang="ru-RU" i="1" dirty="0" smtClean="0"/>
              <a:t>) — </a:t>
            </a:r>
            <a:r>
              <a:rPr lang="ru-RU" i="1" dirty="0" err="1" smtClean="0"/>
              <a:t>процес</a:t>
            </a:r>
            <a:r>
              <a:rPr lang="ru-RU" i="1" dirty="0" smtClean="0"/>
              <a:t> </a:t>
            </a:r>
            <a:r>
              <a:rPr lang="ru-RU" i="1" dirty="0" err="1" smtClean="0"/>
              <a:t>мисленевого</a:t>
            </a:r>
            <a:r>
              <a:rPr lang="ru-RU" i="1" dirty="0" smtClean="0"/>
              <a:t> </a:t>
            </a:r>
            <a:r>
              <a:rPr lang="ru-RU" i="1" dirty="0" err="1" smtClean="0"/>
              <a:t>відволікання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другорядних</a:t>
            </a:r>
            <a:r>
              <a:rPr lang="ru-RU" i="1" dirty="0" smtClean="0"/>
              <a:t> </a:t>
            </a:r>
            <a:r>
              <a:rPr lang="ru-RU" i="1" dirty="0" err="1" smtClean="0"/>
              <a:t>ознак</a:t>
            </a:r>
            <a:r>
              <a:rPr lang="ru-RU" i="1" dirty="0" smtClean="0"/>
              <a:t> </a:t>
            </a:r>
            <a:r>
              <a:rPr lang="ru-RU" i="1" dirty="0" err="1" smtClean="0"/>
              <a:t>предметів</a:t>
            </a:r>
            <a:r>
              <a:rPr lang="ru-RU" i="1" dirty="0" smtClean="0"/>
              <a:t> і </a:t>
            </a:r>
            <a:r>
              <a:rPr lang="ru-RU" i="1" dirty="0" err="1" smtClean="0"/>
              <a:t>явищ</a:t>
            </a:r>
            <a:r>
              <a:rPr lang="ru-RU" i="1" dirty="0" smtClean="0"/>
              <a:t> та </a:t>
            </a:r>
            <a:r>
              <a:rPr lang="ru-RU" i="1" dirty="0" err="1" smtClean="0"/>
              <a:t>прийняття</a:t>
            </a:r>
            <a:r>
              <a:rPr lang="ru-RU" i="1" dirty="0" smtClean="0"/>
              <a:t> до </a:t>
            </a:r>
            <a:r>
              <a:rPr lang="ru-RU" i="1" dirty="0" err="1" smtClean="0"/>
              <a:t>уваги</a:t>
            </a:r>
            <a:r>
              <a:rPr lang="ru-RU" i="1" dirty="0" smtClean="0"/>
              <a:t> тих, </a:t>
            </a:r>
            <a:r>
              <a:rPr lang="ru-RU" i="1" dirty="0" err="1" smtClean="0"/>
              <a:t>які</a:t>
            </a:r>
            <a:r>
              <a:rPr lang="ru-RU" i="1" dirty="0" smtClean="0"/>
              <a:t> є </a:t>
            </a:r>
            <a:r>
              <a:rPr lang="ru-RU" i="1" dirty="0" err="1" smtClean="0"/>
              <a:t>суттєвими</a:t>
            </a:r>
            <a:r>
              <a:rPr lang="ru-RU" i="1" dirty="0" smtClean="0"/>
              <a:t> та </a:t>
            </a:r>
            <a:r>
              <a:rPr lang="ru-RU" i="1" dirty="0" err="1" smtClean="0"/>
              <a:t>цікавлять</a:t>
            </a:r>
            <a:r>
              <a:rPr lang="ru-RU" i="1" dirty="0" smtClean="0"/>
              <a:t> </a:t>
            </a:r>
            <a:r>
              <a:rPr lang="ru-RU" i="1" dirty="0" err="1" smtClean="0"/>
              <a:t>дослідника</a:t>
            </a:r>
            <a:r>
              <a:rPr lang="ru-RU" i="1" dirty="0" smtClean="0"/>
              <a:t>. Результатом </a:t>
            </a:r>
            <a:r>
              <a:rPr lang="ru-RU" i="1" dirty="0" err="1" smtClean="0"/>
              <a:t>абстрагування</a:t>
            </a:r>
            <a:r>
              <a:rPr lang="ru-RU" i="1" dirty="0" smtClean="0"/>
              <a:t> є </a:t>
            </a:r>
            <a:r>
              <a:rPr lang="ru-RU" i="1" dirty="0" err="1" smtClean="0"/>
              <a:t>абстрактні</a:t>
            </a:r>
            <a:r>
              <a:rPr lang="ru-RU" i="1" dirty="0" smtClean="0"/>
              <a:t> </a:t>
            </a:r>
            <a:r>
              <a:rPr lang="ru-RU" i="1" dirty="0" err="1" smtClean="0"/>
              <a:t>образи</a:t>
            </a:r>
            <a:r>
              <a:rPr lang="ru-RU" i="1" dirty="0" smtClean="0"/>
              <a:t>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абстракції</a:t>
            </a:r>
            <a:r>
              <a:rPr lang="ru-RU" i="1" dirty="0" smtClean="0"/>
              <a:t>, а </a:t>
            </a:r>
            <a:r>
              <a:rPr lang="ru-RU" i="1" dirty="0" err="1" smtClean="0"/>
              <a:t>мислення</a:t>
            </a:r>
            <a:r>
              <a:rPr lang="ru-RU" i="1" dirty="0" smtClean="0"/>
              <a:t> за </a:t>
            </a:r>
            <a:r>
              <a:rPr lang="ru-RU" i="1" dirty="0" err="1" smtClean="0"/>
              <a:t>допомогою</a:t>
            </a:r>
            <a:r>
              <a:rPr lang="ru-RU" i="1" dirty="0" smtClean="0"/>
              <a:t> </a:t>
            </a:r>
            <a:r>
              <a:rPr lang="ru-RU" i="1" dirty="0" err="1" smtClean="0"/>
              <a:t>абстракцій</a:t>
            </a:r>
            <a:r>
              <a:rPr lang="ru-RU" i="1" dirty="0" smtClean="0"/>
              <a:t> — </a:t>
            </a:r>
            <a:r>
              <a:rPr lang="ru-RU" i="1" dirty="0" err="1" smtClean="0"/>
              <a:t>абстрактним</a:t>
            </a:r>
            <a:r>
              <a:rPr lang="ru-RU" i="1" dirty="0" smtClean="0"/>
              <a:t> </a:t>
            </a:r>
            <a:r>
              <a:rPr lang="ru-RU" i="1" dirty="0" err="1" smtClean="0"/>
              <a:t>мисленням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b="1" i="1" dirty="0" err="1"/>
              <a:t>А</a:t>
            </a:r>
            <a:r>
              <a:rPr lang="ru-RU" b="1" i="1" dirty="0" err="1" smtClean="0"/>
              <a:t>бстракціями</a:t>
            </a:r>
            <a:r>
              <a:rPr lang="ru-RU" b="1" i="1" dirty="0" smtClean="0"/>
              <a:t> є </a:t>
            </a:r>
            <a:r>
              <a:rPr lang="ru-RU" b="1" i="1" dirty="0" err="1" smtClean="0"/>
              <a:t>наукові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поняття</a:t>
            </a:r>
            <a:r>
              <a:rPr lang="ru-RU" b="1" i="1" dirty="0" smtClean="0"/>
              <a:t>: </a:t>
            </a:r>
          </a:p>
          <a:p>
            <a:r>
              <a:rPr lang="ru-RU" i="1" dirty="0" err="1" smtClean="0"/>
              <a:t>поняття</a:t>
            </a:r>
            <a:r>
              <a:rPr lang="ru-RU" i="1" dirty="0" smtClean="0"/>
              <a:t> </a:t>
            </a:r>
            <a:r>
              <a:rPr lang="ru-RU" i="1" dirty="0" err="1" smtClean="0"/>
              <a:t>класу</a:t>
            </a:r>
            <a:r>
              <a:rPr lang="ru-RU" i="1" dirty="0" smtClean="0"/>
              <a:t> </a:t>
            </a:r>
            <a:r>
              <a:rPr lang="ru-RU" i="1" dirty="0" err="1" smtClean="0"/>
              <a:t>предметів</a:t>
            </a:r>
            <a:r>
              <a:rPr lang="ru-RU" i="1" dirty="0" smtClean="0"/>
              <a:t>; </a:t>
            </a:r>
          </a:p>
          <a:p>
            <a:r>
              <a:rPr lang="ru-RU" i="1" dirty="0" err="1" smtClean="0"/>
              <a:t>поняття</a:t>
            </a:r>
            <a:r>
              <a:rPr lang="ru-RU" i="1" dirty="0" smtClean="0"/>
              <a:t> </a:t>
            </a:r>
            <a:r>
              <a:rPr lang="ru-RU" i="1" dirty="0" err="1" smtClean="0"/>
              <a:t>властивостей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відрізняють</a:t>
            </a:r>
            <a:r>
              <a:rPr lang="ru-RU" i="1" dirty="0" smtClean="0"/>
              <a:t> </a:t>
            </a:r>
            <a:r>
              <a:rPr lang="ru-RU" i="1" dirty="0" err="1" smtClean="0"/>
              <a:t>одні</a:t>
            </a:r>
            <a:r>
              <a:rPr lang="ru-RU" i="1" dirty="0" smtClean="0"/>
              <a:t> </a:t>
            </a:r>
            <a:r>
              <a:rPr lang="ru-RU" i="1" dirty="0" err="1" smtClean="0"/>
              <a:t>предмети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інших</a:t>
            </a: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3541096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909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Теоретичні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.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7162"/>
            <a:ext cx="10515600" cy="481980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/>
              <a:t>Сходження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від</a:t>
            </a:r>
            <a:r>
              <a:rPr lang="ru-RU" b="1" i="1" dirty="0" smtClean="0"/>
              <a:t> абстрактного до конкретного </a:t>
            </a:r>
            <a:r>
              <a:rPr lang="ru-RU" i="1" dirty="0" smtClean="0"/>
              <a:t>— </a:t>
            </a:r>
            <a:r>
              <a:rPr lang="ru-RU" i="1" dirty="0" err="1" smtClean="0"/>
              <a:t>це</a:t>
            </a:r>
            <a:r>
              <a:rPr lang="ru-RU" i="1" dirty="0" smtClean="0"/>
              <a:t> метод теоретичного </a:t>
            </a:r>
            <a:r>
              <a:rPr lang="ru-RU" i="1" dirty="0" err="1" smtClean="0"/>
              <a:t>дослідження</a:t>
            </a:r>
            <a:r>
              <a:rPr lang="ru-RU" i="1" dirty="0" smtClean="0"/>
              <a:t>,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полягає</a:t>
            </a:r>
            <a:r>
              <a:rPr lang="ru-RU" i="1" dirty="0" smtClean="0"/>
              <a:t> у </a:t>
            </a:r>
            <a:r>
              <a:rPr lang="ru-RU" i="1" dirty="0" err="1" smtClean="0"/>
              <a:t>русі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певної</a:t>
            </a:r>
            <a:r>
              <a:rPr lang="ru-RU" i="1" dirty="0" smtClean="0"/>
              <a:t> </a:t>
            </a:r>
            <a:r>
              <a:rPr lang="ru-RU" i="1" dirty="0" err="1" smtClean="0"/>
              <a:t>абстракції</a:t>
            </a:r>
            <a:r>
              <a:rPr lang="ru-RU" i="1" dirty="0" smtClean="0"/>
              <a:t> як схематичного, </a:t>
            </a:r>
            <a:r>
              <a:rPr lang="ru-RU" i="1" dirty="0" err="1" smtClean="0"/>
              <a:t>обмеженого</a:t>
            </a:r>
            <a:r>
              <a:rPr lang="ru-RU" i="1" dirty="0" smtClean="0"/>
              <a:t>, </a:t>
            </a:r>
            <a:r>
              <a:rPr lang="ru-RU" i="1" dirty="0" err="1" smtClean="0"/>
              <a:t>неповного</a:t>
            </a:r>
            <a:r>
              <a:rPr lang="ru-RU" i="1" dirty="0" smtClean="0"/>
              <a:t> </a:t>
            </a:r>
            <a:r>
              <a:rPr lang="ru-RU" i="1" dirty="0" err="1" smtClean="0"/>
              <a:t>знання</a:t>
            </a:r>
            <a:r>
              <a:rPr lang="ru-RU" i="1" dirty="0" smtClean="0"/>
              <a:t> про </a:t>
            </a:r>
            <a:r>
              <a:rPr lang="ru-RU" i="1" dirty="0" err="1" smtClean="0"/>
              <a:t>об’єкт</a:t>
            </a:r>
            <a:r>
              <a:rPr lang="ru-RU" i="1" dirty="0" smtClean="0"/>
              <a:t> через </a:t>
            </a:r>
            <a:r>
              <a:rPr lang="ru-RU" i="1" dirty="0" err="1" smtClean="0"/>
              <a:t>послідовні</a:t>
            </a:r>
            <a:r>
              <a:rPr lang="ru-RU" i="1" dirty="0" smtClean="0"/>
              <a:t> </a:t>
            </a:r>
            <a:r>
              <a:rPr lang="ru-RU" i="1" dirty="0" err="1" smtClean="0"/>
              <a:t>етапи</a:t>
            </a:r>
            <a:r>
              <a:rPr lang="ru-RU" i="1" dirty="0" smtClean="0"/>
              <a:t> </a:t>
            </a:r>
            <a:r>
              <a:rPr lang="ru-RU" i="1" dirty="0" err="1" smtClean="0"/>
              <a:t>розширення</a:t>
            </a:r>
            <a:r>
              <a:rPr lang="ru-RU" i="1" dirty="0" smtClean="0"/>
              <a:t> і </a:t>
            </a:r>
            <a:r>
              <a:rPr lang="ru-RU" i="1" dirty="0" err="1" smtClean="0"/>
              <a:t>поглиблення</a:t>
            </a:r>
            <a:r>
              <a:rPr lang="ru-RU" i="1" dirty="0" smtClean="0"/>
              <a:t> </a:t>
            </a:r>
            <a:r>
              <a:rPr lang="ru-RU" i="1" dirty="0" err="1" smtClean="0"/>
              <a:t>пізнання</a:t>
            </a:r>
            <a:r>
              <a:rPr lang="ru-RU" i="1" dirty="0" smtClean="0"/>
              <a:t> (</a:t>
            </a:r>
            <a:r>
              <a:rPr lang="ru-RU" i="1" dirty="0" err="1" smtClean="0"/>
              <a:t>перехід</a:t>
            </a:r>
            <a:r>
              <a:rPr lang="ru-RU" i="1" dirty="0" smtClean="0"/>
              <a:t> до </a:t>
            </a:r>
            <a:r>
              <a:rPr lang="ru-RU" i="1" dirty="0" err="1" smtClean="0"/>
              <a:t>абстракцій</a:t>
            </a:r>
            <a:r>
              <a:rPr lang="ru-RU" i="1" dirty="0" smtClean="0"/>
              <a:t> </a:t>
            </a:r>
            <a:r>
              <a:rPr lang="ru-RU" i="1" dirty="0" err="1" smtClean="0"/>
              <a:t>нижчого</a:t>
            </a:r>
            <a:r>
              <a:rPr lang="ru-RU" i="1" dirty="0" smtClean="0"/>
              <a:t> </a:t>
            </a:r>
            <a:r>
              <a:rPr lang="ru-RU" i="1" dirty="0" err="1" smtClean="0"/>
              <a:t>рівня</a:t>
            </a:r>
            <a:r>
              <a:rPr lang="ru-RU" i="1" dirty="0" smtClean="0"/>
              <a:t>), аж до </a:t>
            </a:r>
            <a:r>
              <a:rPr lang="ru-RU" i="1" dirty="0" err="1" smtClean="0"/>
              <a:t>повного</a:t>
            </a:r>
            <a:r>
              <a:rPr lang="ru-RU" i="1" dirty="0" smtClean="0"/>
              <a:t> і </a:t>
            </a:r>
            <a:r>
              <a:rPr lang="ru-RU" i="1" dirty="0" err="1" smtClean="0"/>
              <a:t>цілісного</a:t>
            </a:r>
            <a:r>
              <a:rPr lang="ru-RU" i="1" dirty="0" smtClean="0"/>
              <a:t> </a:t>
            </a:r>
            <a:r>
              <a:rPr lang="ru-RU" i="1" dirty="0" err="1" smtClean="0"/>
              <a:t>відтворення</a:t>
            </a:r>
            <a:r>
              <a:rPr lang="ru-RU" i="1" dirty="0" smtClean="0"/>
              <a:t> у </a:t>
            </a:r>
            <a:r>
              <a:rPr lang="ru-RU" i="1" dirty="0" err="1" smtClean="0"/>
              <a:t>теорії</a:t>
            </a:r>
            <a:r>
              <a:rPr lang="ru-RU" i="1" dirty="0" smtClean="0"/>
              <a:t> (у </a:t>
            </a:r>
            <a:r>
              <a:rPr lang="ru-RU" i="1" dirty="0" err="1" smtClean="0"/>
              <a:t>сукупності</a:t>
            </a:r>
            <a:r>
              <a:rPr lang="ru-RU" i="1" dirty="0" smtClean="0"/>
              <a:t> понять і </a:t>
            </a:r>
            <a:r>
              <a:rPr lang="ru-RU" i="1" dirty="0" err="1" smtClean="0"/>
              <a:t>суджень</a:t>
            </a:r>
            <a:r>
              <a:rPr lang="ru-RU" i="1" dirty="0" smtClean="0"/>
              <a:t>) </a:t>
            </a:r>
            <a:r>
              <a:rPr lang="ru-RU" i="1" dirty="0" err="1" smtClean="0"/>
              <a:t>досліджуваного</a:t>
            </a:r>
            <a:r>
              <a:rPr lang="ru-RU" i="1" dirty="0" smtClean="0"/>
              <a:t> предмета. </a:t>
            </a:r>
          </a:p>
        </p:txBody>
      </p:sp>
    </p:spTree>
    <p:extLst>
      <p:ext uri="{BB962C8B-B14F-4D97-AF65-F5344CB8AC3E}">
        <p14:creationId xmlns:p14="http://schemas.microsoft.com/office/powerpoint/2010/main" val="3777579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909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Теоретичні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.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7162"/>
            <a:ext cx="10515600" cy="481980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/>
              <a:t>Ідеалізація</a:t>
            </a:r>
            <a:r>
              <a:rPr lang="ru-RU" i="1" dirty="0" smtClean="0"/>
              <a:t> — метод </a:t>
            </a:r>
            <a:r>
              <a:rPr lang="ru-RU" i="1" dirty="0" err="1" smtClean="0"/>
              <a:t>конструювання</a:t>
            </a:r>
            <a:r>
              <a:rPr lang="ru-RU" i="1" dirty="0" smtClean="0"/>
              <a:t> за </a:t>
            </a:r>
            <a:r>
              <a:rPr lang="ru-RU" i="1" dirty="0" err="1" smtClean="0"/>
              <a:t>допомогою</a:t>
            </a:r>
            <a:r>
              <a:rPr lang="ru-RU" i="1" dirty="0" smtClean="0"/>
              <a:t> </a:t>
            </a:r>
            <a:r>
              <a:rPr lang="ru-RU" i="1" dirty="0" err="1" smtClean="0"/>
              <a:t>мислення</a:t>
            </a:r>
            <a:r>
              <a:rPr lang="ru-RU" i="1" dirty="0" smtClean="0"/>
              <a:t> </a:t>
            </a:r>
            <a:r>
              <a:rPr lang="ru-RU" i="1" dirty="0" err="1" smtClean="0"/>
              <a:t>абстрактних</a:t>
            </a:r>
            <a:r>
              <a:rPr lang="ru-RU" i="1" dirty="0" smtClean="0"/>
              <a:t> </a:t>
            </a:r>
            <a:r>
              <a:rPr lang="ru-RU" i="1" dirty="0" err="1" smtClean="0"/>
              <a:t>об’єктів</a:t>
            </a:r>
            <a:r>
              <a:rPr lang="ru-RU" i="1" dirty="0" smtClean="0"/>
              <a:t>, </a:t>
            </a:r>
            <a:r>
              <a:rPr lang="ru-RU" i="1" dirty="0" err="1" smtClean="0"/>
              <a:t>яких</a:t>
            </a:r>
            <a:r>
              <a:rPr lang="ru-RU" i="1" dirty="0" smtClean="0"/>
              <a:t> </a:t>
            </a:r>
            <a:r>
              <a:rPr lang="ru-RU" i="1" dirty="0" err="1" smtClean="0"/>
              <a:t>немає</a:t>
            </a:r>
            <a:r>
              <a:rPr lang="ru-RU" i="1" dirty="0" smtClean="0"/>
              <a:t> і не </a:t>
            </a:r>
            <a:r>
              <a:rPr lang="ru-RU" i="1" dirty="0" err="1" smtClean="0"/>
              <a:t>може</a:t>
            </a:r>
            <a:r>
              <a:rPr lang="ru-RU" i="1" dirty="0" smtClean="0"/>
              <a:t> бути в </a:t>
            </a:r>
            <a:r>
              <a:rPr lang="ru-RU" i="1" dirty="0" err="1" smtClean="0"/>
              <a:t>дійсності</a:t>
            </a:r>
            <a:r>
              <a:rPr lang="ru-RU" i="1" dirty="0" smtClean="0"/>
              <a:t>, але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допомагають</a:t>
            </a:r>
            <a:r>
              <a:rPr lang="ru-RU" i="1" dirty="0" smtClean="0"/>
              <a:t> </a:t>
            </a:r>
            <a:r>
              <a:rPr lang="ru-RU" i="1" dirty="0" err="1" smtClean="0"/>
              <a:t>досліджувати</a:t>
            </a:r>
            <a:r>
              <a:rPr lang="ru-RU" i="1" dirty="0" smtClean="0"/>
              <a:t> </a:t>
            </a:r>
            <a:r>
              <a:rPr lang="ru-RU" i="1" dirty="0" err="1" smtClean="0"/>
              <a:t>реальні</a:t>
            </a:r>
            <a:r>
              <a:rPr lang="ru-RU" i="1" dirty="0" smtClean="0"/>
              <a:t> </a:t>
            </a:r>
            <a:r>
              <a:rPr lang="ru-RU" i="1" dirty="0" err="1" smtClean="0"/>
              <a:t>явища</a:t>
            </a:r>
            <a:r>
              <a:rPr lang="ru-RU" i="1" dirty="0" smtClean="0"/>
              <a:t> і </a:t>
            </a:r>
            <a:r>
              <a:rPr lang="ru-RU" i="1" dirty="0" err="1" smtClean="0"/>
              <a:t>процеси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i="1" dirty="0" err="1" smtClean="0"/>
              <a:t>Наприклад</a:t>
            </a:r>
            <a:r>
              <a:rPr lang="ru-RU" i="1" dirty="0" smtClean="0"/>
              <a:t>: </a:t>
            </a:r>
            <a:r>
              <a:rPr lang="ru-RU" i="1" dirty="0" err="1" smtClean="0"/>
              <a:t>ідеальний</a:t>
            </a:r>
            <a:r>
              <a:rPr lang="ru-RU" i="1" dirty="0" smtClean="0"/>
              <a:t> газ, абсолютно </a:t>
            </a:r>
            <a:r>
              <a:rPr lang="ru-RU" i="1" dirty="0" err="1" smtClean="0"/>
              <a:t>чорне</a:t>
            </a:r>
            <a:r>
              <a:rPr lang="ru-RU" i="1" dirty="0" smtClean="0"/>
              <a:t> </a:t>
            </a:r>
            <a:r>
              <a:rPr lang="ru-RU" i="1" dirty="0" err="1" smtClean="0"/>
              <a:t>тіло</a:t>
            </a:r>
            <a:r>
              <a:rPr lang="ru-RU" i="1" dirty="0" smtClean="0"/>
              <a:t>, </a:t>
            </a:r>
            <a:r>
              <a:rPr lang="ru-RU" i="1" dirty="0" err="1" smtClean="0"/>
              <a:t>чорна</a:t>
            </a:r>
            <a:r>
              <a:rPr lang="ru-RU" i="1" dirty="0" smtClean="0"/>
              <a:t> </a:t>
            </a:r>
            <a:r>
              <a:rPr lang="ru-RU" i="1" dirty="0" err="1" smtClean="0"/>
              <a:t>діра</a:t>
            </a:r>
            <a:r>
              <a:rPr lang="ru-RU" i="1" dirty="0" smtClean="0"/>
              <a:t> </a:t>
            </a:r>
            <a:r>
              <a:rPr lang="ru-RU" i="1" dirty="0" err="1" smtClean="0"/>
              <a:t>тощо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i="1" dirty="0" err="1" smtClean="0"/>
              <a:t>Дослідника</a:t>
            </a:r>
            <a:r>
              <a:rPr lang="ru-RU" i="1" dirty="0" smtClean="0"/>
              <a:t> і простого </a:t>
            </a:r>
            <a:r>
              <a:rPr lang="ru-RU" i="1" dirty="0" err="1" smtClean="0"/>
              <a:t>громадянина</a:t>
            </a:r>
            <a:r>
              <a:rPr lang="ru-RU" i="1" dirty="0" smtClean="0"/>
              <a:t> </a:t>
            </a:r>
            <a:r>
              <a:rPr lang="ru-RU" i="1" dirty="0" err="1" smtClean="0"/>
              <a:t>завжди</a:t>
            </a:r>
            <a:r>
              <a:rPr lang="ru-RU" i="1" dirty="0" smtClean="0"/>
              <a:t> </a:t>
            </a:r>
            <a:r>
              <a:rPr lang="ru-RU" i="1" dirty="0" err="1" smtClean="0"/>
              <a:t>цікавить</a:t>
            </a:r>
            <a:r>
              <a:rPr lang="ru-RU" i="1" dirty="0" smtClean="0"/>
              <a:t>: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має</a:t>
            </a:r>
            <a:r>
              <a:rPr lang="ru-RU" i="1" dirty="0" smtClean="0"/>
              <a:t> бути в </a:t>
            </a:r>
            <a:r>
              <a:rPr lang="ru-RU" i="1" dirty="0" err="1" smtClean="0"/>
              <a:t>ідеалі</a:t>
            </a:r>
            <a:r>
              <a:rPr lang="ru-RU" i="1" dirty="0" smtClean="0"/>
              <a:t>? </a:t>
            </a:r>
            <a:r>
              <a:rPr lang="ru-RU" i="1" dirty="0" err="1" smtClean="0"/>
              <a:t>Хоч</a:t>
            </a:r>
            <a:r>
              <a:rPr lang="ru-RU" i="1" dirty="0" smtClean="0"/>
              <a:t> </a:t>
            </a:r>
            <a:r>
              <a:rPr lang="ru-RU" i="1" dirty="0" err="1" smtClean="0"/>
              <a:t>ідеал</a:t>
            </a:r>
            <a:r>
              <a:rPr lang="ru-RU" i="1" dirty="0" smtClean="0"/>
              <a:t> </a:t>
            </a:r>
            <a:r>
              <a:rPr lang="ru-RU" i="1" dirty="0" err="1" smtClean="0"/>
              <a:t>недосяжний</a:t>
            </a:r>
            <a:r>
              <a:rPr lang="ru-RU" i="1" dirty="0" smtClean="0"/>
              <a:t>, але до </a:t>
            </a:r>
            <a:r>
              <a:rPr lang="ru-RU" i="1" dirty="0" err="1" smtClean="0"/>
              <a:t>нього</a:t>
            </a:r>
            <a:r>
              <a:rPr lang="ru-RU" i="1" dirty="0" smtClean="0"/>
              <a:t> </a:t>
            </a:r>
            <a:r>
              <a:rPr lang="ru-RU" i="1" dirty="0" err="1" smtClean="0"/>
              <a:t>слід</a:t>
            </a:r>
            <a:r>
              <a:rPr lang="ru-RU" i="1" dirty="0" smtClean="0"/>
              <a:t> </a:t>
            </a:r>
            <a:r>
              <a:rPr lang="ru-RU" i="1" dirty="0" err="1" smtClean="0"/>
              <a:t>прагнути</a:t>
            </a:r>
            <a:r>
              <a:rPr lang="ru-RU" i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5313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909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Теоретичні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.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7162"/>
            <a:ext cx="10515600" cy="481980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/>
              <a:t>Формалізація</a:t>
            </a:r>
            <a:r>
              <a:rPr lang="ru-RU" i="1" dirty="0" smtClean="0"/>
              <a:t> — метод </a:t>
            </a:r>
            <a:r>
              <a:rPr lang="ru-RU" i="1" dirty="0" err="1" smtClean="0"/>
              <a:t>вивчення</a:t>
            </a:r>
            <a:r>
              <a:rPr lang="ru-RU" i="1" dirty="0" smtClean="0"/>
              <a:t> </a:t>
            </a:r>
            <a:r>
              <a:rPr lang="ru-RU" i="1" dirty="0" err="1" smtClean="0"/>
              <a:t>об’єктів</a:t>
            </a:r>
            <a:r>
              <a:rPr lang="ru-RU" i="1" dirty="0" smtClean="0"/>
              <a:t> </a:t>
            </a:r>
            <a:r>
              <a:rPr lang="ru-RU" i="1" dirty="0" err="1" smtClean="0"/>
              <a:t>пізнання</a:t>
            </a:r>
            <a:r>
              <a:rPr lang="ru-RU" i="1" dirty="0" smtClean="0"/>
              <a:t> шляхом </a:t>
            </a:r>
            <a:r>
              <a:rPr lang="ru-RU" i="1" dirty="0" err="1" smtClean="0"/>
              <a:t>відображення</a:t>
            </a:r>
            <a:r>
              <a:rPr lang="ru-RU" i="1" dirty="0" smtClean="0"/>
              <a:t> </a:t>
            </a:r>
            <a:r>
              <a:rPr lang="ru-RU" i="1" dirty="0" err="1" smtClean="0"/>
              <a:t>їхньої</a:t>
            </a:r>
            <a:r>
              <a:rPr lang="ru-RU" i="1" dirty="0" smtClean="0"/>
              <a:t> </a:t>
            </a:r>
            <a:r>
              <a:rPr lang="ru-RU" i="1" dirty="0" err="1" smtClean="0"/>
              <a:t>структури</a:t>
            </a:r>
            <a:r>
              <a:rPr lang="ru-RU" i="1" dirty="0" smtClean="0"/>
              <a:t> та </a:t>
            </a:r>
            <a:r>
              <a:rPr lang="ru-RU" i="1" dirty="0" err="1" smtClean="0"/>
              <a:t>властивостей</a:t>
            </a:r>
            <a:r>
              <a:rPr lang="ru-RU" i="1" dirty="0" smtClean="0"/>
              <a:t> у </a:t>
            </a:r>
            <a:r>
              <a:rPr lang="ru-RU" i="1" dirty="0" err="1" smtClean="0"/>
              <a:t>знаковій</a:t>
            </a:r>
            <a:r>
              <a:rPr lang="ru-RU" i="1" dirty="0" smtClean="0"/>
              <a:t> </a:t>
            </a:r>
            <a:r>
              <a:rPr lang="ru-RU" i="1" dirty="0" err="1" smtClean="0"/>
              <a:t>формі</a:t>
            </a:r>
            <a:r>
              <a:rPr lang="ru-RU" i="1" dirty="0" smtClean="0"/>
              <a:t> за </a:t>
            </a:r>
            <a:r>
              <a:rPr lang="ru-RU" i="1" dirty="0" err="1" smtClean="0"/>
              <a:t>допомогою</a:t>
            </a:r>
            <a:r>
              <a:rPr lang="ru-RU" i="1" dirty="0" smtClean="0"/>
              <a:t> </a:t>
            </a:r>
            <a:r>
              <a:rPr lang="ru-RU" i="1" dirty="0" err="1" smtClean="0"/>
              <a:t>штучних</a:t>
            </a:r>
            <a:r>
              <a:rPr lang="ru-RU" i="1" dirty="0" smtClean="0"/>
              <a:t> </a:t>
            </a:r>
            <a:r>
              <a:rPr lang="ru-RU" i="1" dirty="0" err="1" smtClean="0"/>
              <a:t>мов</a:t>
            </a:r>
            <a:r>
              <a:rPr lang="ru-RU" i="1" dirty="0" smtClean="0"/>
              <a:t> (</a:t>
            </a:r>
            <a:r>
              <a:rPr lang="ru-RU" i="1" dirty="0" err="1" smtClean="0"/>
              <a:t>мови</a:t>
            </a:r>
            <a:r>
              <a:rPr lang="ru-RU" i="1" dirty="0" smtClean="0"/>
              <a:t> математики, </a:t>
            </a:r>
            <a:r>
              <a:rPr lang="ru-RU" i="1" dirty="0" err="1" smtClean="0"/>
              <a:t>фізичних</a:t>
            </a:r>
            <a:r>
              <a:rPr lang="ru-RU" i="1" dirty="0" smtClean="0"/>
              <a:t> формул, </a:t>
            </a:r>
            <a:r>
              <a:rPr lang="ru-RU" i="1" dirty="0" err="1" smtClean="0"/>
              <a:t>хімічних</a:t>
            </a:r>
            <a:r>
              <a:rPr lang="ru-RU" i="1" dirty="0" smtClean="0"/>
              <a:t> </a:t>
            </a:r>
            <a:r>
              <a:rPr lang="ru-RU" i="1" dirty="0" err="1" smtClean="0"/>
              <a:t>знаків</a:t>
            </a:r>
            <a:r>
              <a:rPr lang="ru-RU" i="1" dirty="0" smtClean="0"/>
              <a:t> </a:t>
            </a:r>
            <a:r>
              <a:rPr lang="ru-RU" i="1" dirty="0" err="1" smtClean="0"/>
              <a:t>тощо</a:t>
            </a:r>
            <a:r>
              <a:rPr lang="ru-RU" i="1" dirty="0" smtClean="0"/>
              <a:t>). За умов </a:t>
            </a:r>
            <a:r>
              <a:rPr lang="ru-RU" i="1" dirty="0" err="1" smtClean="0"/>
              <a:t>формалізації</a:t>
            </a:r>
            <a:r>
              <a:rPr lang="ru-RU" i="1" dirty="0" smtClean="0"/>
              <a:t> </a:t>
            </a:r>
            <a:r>
              <a:rPr lang="ru-RU" i="1" dirty="0" err="1" smtClean="0"/>
              <a:t>розмірковування</a:t>
            </a:r>
            <a:r>
              <a:rPr lang="ru-RU" i="1" dirty="0" smtClean="0"/>
              <a:t> </a:t>
            </a:r>
            <a:r>
              <a:rPr lang="ru-RU" i="1" dirty="0" err="1" smtClean="0"/>
              <a:t>щодо</a:t>
            </a:r>
            <a:r>
              <a:rPr lang="ru-RU" i="1" dirty="0" smtClean="0"/>
              <a:t> </a:t>
            </a:r>
            <a:r>
              <a:rPr lang="ru-RU" i="1" dirty="0" err="1" smtClean="0"/>
              <a:t>об’єктів</a:t>
            </a:r>
            <a:r>
              <a:rPr lang="ru-RU" i="1" dirty="0" smtClean="0"/>
              <a:t> </a:t>
            </a:r>
            <a:r>
              <a:rPr lang="ru-RU" i="1" dirty="0" err="1" smtClean="0"/>
              <a:t>пізнання</a:t>
            </a:r>
            <a:r>
              <a:rPr lang="ru-RU" i="1" dirty="0" smtClean="0"/>
              <a:t> </a:t>
            </a:r>
            <a:r>
              <a:rPr lang="ru-RU" i="1" dirty="0" err="1" smtClean="0"/>
              <a:t>переносяться</a:t>
            </a:r>
            <a:r>
              <a:rPr lang="ru-RU" i="1" dirty="0" smtClean="0"/>
              <a:t> у </a:t>
            </a:r>
            <a:r>
              <a:rPr lang="ru-RU" i="1" u="sng" dirty="0" err="1" smtClean="0"/>
              <a:t>площину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оперування</a:t>
            </a:r>
            <a:r>
              <a:rPr lang="ru-RU" i="1" u="sng" dirty="0" smtClean="0"/>
              <a:t> знаками (формулами). </a:t>
            </a:r>
          </a:p>
          <a:p>
            <a:pPr marL="0" indent="0">
              <a:buNone/>
            </a:pPr>
            <a:endParaRPr lang="ru-RU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1689731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909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Теоретичні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.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7162"/>
            <a:ext cx="10515600" cy="481980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/>
              <a:t>Аксіоматичний</a:t>
            </a:r>
            <a:r>
              <a:rPr lang="ru-RU" b="1" i="1" dirty="0" smtClean="0"/>
              <a:t> метод </a:t>
            </a:r>
            <a:r>
              <a:rPr lang="ru-RU" i="1" dirty="0" smtClean="0"/>
              <a:t>—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спосіб</a:t>
            </a:r>
            <a:r>
              <a:rPr lang="ru-RU" i="1" dirty="0" smtClean="0"/>
              <a:t> </a:t>
            </a:r>
            <a:r>
              <a:rPr lang="ru-RU" i="1" dirty="0" err="1" smtClean="0"/>
              <a:t>побудови</a:t>
            </a:r>
            <a:r>
              <a:rPr lang="ru-RU" i="1" dirty="0" smtClean="0"/>
              <a:t> </a:t>
            </a:r>
            <a:r>
              <a:rPr lang="ru-RU" i="1" dirty="0" err="1" smtClean="0"/>
              <a:t>наукової</a:t>
            </a:r>
            <a:r>
              <a:rPr lang="ru-RU" i="1" dirty="0" smtClean="0"/>
              <a:t> </a:t>
            </a:r>
            <a:r>
              <a:rPr lang="ru-RU" i="1" dirty="0" err="1" smtClean="0"/>
              <a:t>теорії</a:t>
            </a:r>
            <a:r>
              <a:rPr lang="ru-RU" i="1" dirty="0" smtClean="0"/>
              <a:t>, </a:t>
            </a:r>
            <a:r>
              <a:rPr lang="ru-RU" i="1" dirty="0" err="1" smtClean="0"/>
              <a:t>згідно</a:t>
            </a:r>
            <a:r>
              <a:rPr lang="ru-RU" i="1" dirty="0" smtClean="0"/>
              <a:t> </a:t>
            </a:r>
            <a:r>
              <a:rPr lang="ru-RU" i="1" dirty="0" err="1" smtClean="0"/>
              <a:t>якого</a:t>
            </a:r>
            <a:r>
              <a:rPr lang="ru-RU" i="1" dirty="0" smtClean="0"/>
              <a:t> без </a:t>
            </a:r>
            <a:r>
              <a:rPr lang="ru-RU" i="1" dirty="0" err="1" smtClean="0"/>
              <a:t>доведення</a:t>
            </a:r>
            <a:r>
              <a:rPr lang="ru-RU" i="1" dirty="0" smtClean="0"/>
              <a:t> </a:t>
            </a:r>
            <a:r>
              <a:rPr lang="ru-RU" i="1" dirty="0" err="1" smtClean="0"/>
              <a:t>приймаються</a:t>
            </a:r>
            <a:r>
              <a:rPr lang="ru-RU" i="1" dirty="0" smtClean="0"/>
              <a:t> </a:t>
            </a:r>
            <a:r>
              <a:rPr lang="ru-RU" i="1" dirty="0" err="1" smtClean="0"/>
              <a:t>деякі</a:t>
            </a:r>
            <a:r>
              <a:rPr lang="ru-RU" i="1" dirty="0" smtClean="0"/>
              <a:t> </a:t>
            </a:r>
            <a:r>
              <a:rPr lang="ru-RU" i="1" dirty="0" err="1" smtClean="0"/>
              <a:t>твердження</a:t>
            </a:r>
            <a:r>
              <a:rPr lang="ru-RU" i="1" dirty="0" smtClean="0"/>
              <a:t> (</a:t>
            </a:r>
            <a:r>
              <a:rPr lang="ru-RU" i="1" dirty="0" err="1" smtClean="0"/>
              <a:t>аксіоми</a:t>
            </a:r>
            <a:r>
              <a:rPr lang="ru-RU" i="1" dirty="0" smtClean="0"/>
              <a:t>), з </a:t>
            </a:r>
            <a:r>
              <a:rPr lang="ru-RU" i="1" dirty="0" err="1" smtClean="0"/>
              <a:t>яких</a:t>
            </a:r>
            <a:r>
              <a:rPr lang="ru-RU" i="1" dirty="0" smtClean="0"/>
              <a:t> шляхом </a:t>
            </a:r>
            <a:r>
              <a:rPr lang="ru-RU" i="1" dirty="0" err="1" smtClean="0"/>
              <a:t>доказу</a:t>
            </a:r>
            <a:r>
              <a:rPr lang="ru-RU" i="1" dirty="0" smtClean="0"/>
              <a:t> за </a:t>
            </a:r>
            <a:r>
              <a:rPr lang="ru-RU" i="1" dirty="0" err="1" smtClean="0"/>
              <a:t>логічними</a:t>
            </a:r>
            <a:r>
              <a:rPr lang="ru-RU" i="1" dirty="0" smtClean="0"/>
              <a:t> законами </a:t>
            </a:r>
            <a:r>
              <a:rPr lang="ru-RU" i="1" dirty="0" err="1" smtClean="0"/>
              <a:t>виводяться</a:t>
            </a:r>
            <a:r>
              <a:rPr lang="ru-RU" i="1" dirty="0" smtClean="0"/>
              <a:t> </a:t>
            </a:r>
            <a:r>
              <a:rPr lang="ru-RU" i="1" dirty="0" err="1" smtClean="0"/>
              <a:t>усі</a:t>
            </a:r>
            <a:r>
              <a:rPr lang="ru-RU" i="1" dirty="0" smtClean="0"/>
              <a:t> </a:t>
            </a:r>
            <a:r>
              <a:rPr lang="ru-RU" i="1" dirty="0" err="1" smtClean="0"/>
              <a:t>інші</a:t>
            </a:r>
            <a:r>
              <a:rPr lang="ru-RU" i="1" dirty="0" smtClean="0"/>
              <a:t> </a:t>
            </a:r>
            <a:r>
              <a:rPr lang="ru-RU" i="1" dirty="0" err="1" smtClean="0"/>
              <a:t>твердження</a:t>
            </a:r>
            <a:r>
              <a:rPr lang="ru-RU" i="1" dirty="0" smtClean="0"/>
              <a:t> </a:t>
            </a:r>
            <a:r>
              <a:rPr lang="ru-RU" i="1" dirty="0" err="1" smtClean="0"/>
              <a:t>теорії</a:t>
            </a:r>
            <a:r>
              <a:rPr lang="ru-RU" i="1" dirty="0" smtClean="0"/>
              <a:t> (так </a:t>
            </a:r>
            <a:r>
              <a:rPr lang="ru-RU" i="1" dirty="0" err="1" smtClean="0"/>
              <a:t>звані</a:t>
            </a:r>
            <a:r>
              <a:rPr lang="ru-RU" i="1" dirty="0" smtClean="0"/>
              <a:t> </a:t>
            </a:r>
            <a:r>
              <a:rPr lang="ru-RU" i="1" dirty="0" err="1" smtClean="0"/>
              <a:t>теореми</a:t>
            </a:r>
            <a:r>
              <a:rPr lang="ru-RU" i="1" dirty="0" smtClean="0"/>
              <a:t>). </a:t>
            </a:r>
          </a:p>
          <a:p>
            <a:pPr marL="0" indent="0">
              <a:buNone/>
            </a:pPr>
            <a:r>
              <a:rPr lang="ru-RU" b="1" i="1" dirty="0" err="1" smtClean="0"/>
              <a:t>Гіпотетико-дедуктивний</a:t>
            </a:r>
            <a:r>
              <a:rPr lang="ru-RU" b="1" i="1" dirty="0" smtClean="0"/>
              <a:t> метод </a:t>
            </a:r>
            <a:r>
              <a:rPr lang="ru-RU" i="1" dirty="0" smtClean="0"/>
              <a:t>— метод </a:t>
            </a:r>
            <a:r>
              <a:rPr lang="ru-RU" i="1" dirty="0" err="1" smtClean="0"/>
              <a:t>наукового</a:t>
            </a:r>
            <a:r>
              <a:rPr lang="ru-RU" i="1" dirty="0" smtClean="0"/>
              <a:t> </a:t>
            </a:r>
            <a:r>
              <a:rPr lang="ru-RU" i="1" dirty="0" err="1" smtClean="0"/>
              <a:t>пізнання</a:t>
            </a:r>
            <a:r>
              <a:rPr lang="ru-RU" i="1" dirty="0" smtClean="0"/>
              <a:t>,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полягає</a:t>
            </a:r>
            <a:r>
              <a:rPr lang="ru-RU" i="1" dirty="0" smtClean="0"/>
              <a:t> у </a:t>
            </a:r>
            <a:r>
              <a:rPr lang="ru-RU" i="1" dirty="0" err="1" smtClean="0"/>
              <a:t>висуненні</a:t>
            </a:r>
            <a:r>
              <a:rPr lang="ru-RU" i="1" dirty="0" smtClean="0"/>
              <a:t> </a:t>
            </a:r>
            <a:r>
              <a:rPr lang="ru-RU" i="1" dirty="0" err="1" smtClean="0"/>
              <a:t>гіпотез</a:t>
            </a:r>
            <a:r>
              <a:rPr lang="ru-RU" i="1" dirty="0" smtClean="0"/>
              <a:t> про причини </a:t>
            </a:r>
            <a:r>
              <a:rPr lang="ru-RU" i="1" dirty="0" err="1" smtClean="0"/>
              <a:t>досліджуваних</a:t>
            </a:r>
            <a:r>
              <a:rPr lang="ru-RU" i="1" dirty="0" smtClean="0"/>
              <a:t> </a:t>
            </a:r>
            <a:r>
              <a:rPr lang="ru-RU" i="1" dirty="0" err="1" smtClean="0"/>
              <a:t>явищ</a:t>
            </a:r>
            <a:r>
              <a:rPr lang="ru-RU" i="1" dirty="0" smtClean="0"/>
              <a:t> і </a:t>
            </a:r>
            <a:r>
              <a:rPr lang="ru-RU" i="1" dirty="0" err="1" smtClean="0"/>
              <a:t>виведенні</a:t>
            </a:r>
            <a:r>
              <a:rPr lang="ru-RU" i="1" dirty="0" smtClean="0"/>
              <a:t> </a:t>
            </a:r>
            <a:r>
              <a:rPr lang="ru-RU" i="1" dirty="0" err="1" smtClean="0"/>
              <a:t>висновків</a:t>
            </a:r>
            <a:r>
              <a:rPr lang="ru-RU" i="1" dirty="0" smtClean="0"/>
              <a:t> з </a:t>
            </a:r>
            <a:r>
              <a:rPr lang="ru-RU" i="1" dirty="0" err="1" smtClean="0"/>
              <a:t>цих</a:t>
            </a:r>
            <a:r>
              <a:rPr lang="ru-RU" i="1" dirty="0" smtClean="0"/>
              <a:t> </a:t>
            </a:r>
            <a:r>
              <a:rPr lang="ru-RU" i="1" dirty="0" err="1" smtClean="0"/>
              <a:t>гіпотез</a:t>
            </a:r>
            <a:r>
              <a:rPr lang="ru-RU" i="1" dirty="0" smtClean="0"/>
              <a:t> шляхом </a:t>
            </a:r>
            <a:r>
              <a:rPr lang="ru-RU" i="1" dirty="0" err="1" smtClean="0"/>
              <a:t>дедукції</a:t>
            </a:r>
            <a:r>
              <a:rPr lang="ru-RU" i="1" dirty="0" smtClean="0"/>
              <a:t>. </a:t>
            </a:r>
            <a:r>
              <a:rPr lang="ru-RU" i="1" dirty="0" err="1" smtClean="0"/>
              <a:t>Умовивід</a:t>
            </a:r>
            <a:r>
              <a:rPr lang="ru-RU" i="1" dirty="0" smtClean="0"/>
              <a:t>, </a:t>
            </a:r>
            <a:r>
              <a:rPr lang="ru-RU" i="1" dirty="0" err="1" smtClean="0"/>
              <a:t>отриманий</a:t>
            </a:r>
            <a:r>
              <a:rPr lang="ru-RU" i="1" dirty="0" smtClean="0"/>
              <a:t> на </a:t>
            </a:r>
            <a:r>
              <a:rPr lang="ru-RU" i="1" dirty="0" err="1" smtClean="0"/>
              <a:t>основі</a:t>
            </a:r>
            <a:r>
              <a:rPr lang="ru-RU" i="1" dirty="0" smtClean="0"/>
              <a:t> </a:t>
            </a:r>
            <a:r>
              <a:rPr lang="ru-RU" i="1" dirty="0" err="1" smtClean="0"/>
              <a:t>цього</a:t>
            </a:r>
            <a:r>
              <a:rPr lang="ru-RU" i="1" dirty="0" smtClean="0"/>
              <a:t> метода, </a:t>
            </a:r>
            <a:r>
              <a:rPr lang="ru-RU" i="1" dirty="0" err="1" smtClean="0"/>
              <a:t>матиме</a:t>
            </a:r>
            <a:r>
              <a:rPr lang="ru-RU" i="1" dirty="0" smtClean="0"/>
              <a:t> </a:t>
            </a:r>
            <a:r>
              <a:rPr lang="ru-RU" i="1" dirty="0" err="1" smtClean="0"/>
              <a:t>ймовірнісний</a:t>
            </a:r>
            <a:r>
              <a:rPr lang="ru-RU" i="1" dirty="0" smtClean="0"/>
              <a:t> характер. </a:t>
            </a:r>
          </a:p>
        </p:txBody>
      </p:sp>
    </p:spTree>
    <p:extLst>
      <p:ext uri="{BB962C8B-B14F-4D97-AF65-F5344CB8AC3E}">
        <p14:creationId xmlns:p14="http://schemas.microsoft.com/office/powerpoint/2010/main" val="2997684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4442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Універсальні (</a:t>
            </a:r>
            <a:r>
              <a:rPr lang="ru-RU" b="1" i="1" dirty="0" err="1" smtClean="0"/>
              <a:t>загальнологічні</a:t>
            </a:r>
            <a:r>
              <a:rPr lang="ru-RU" b="1" i="1" dirty="0" smtClean="0"/>
              <a:t>)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92429"/>
            <a:ext cx="10515600" cy="418453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i="1" dirty="0" err="1" smtClean="0"/>
              <a:t>аналіз</a:t>
            </a:r>
            <a:r>
              <a:rPr lang="ru-RU" i="1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smtClean="0"/>
              <a:t>синтез,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err="1" smtClean="0"/>
              <a:t>узагальнення</a:t>
            </a:r>
            <a:r>
              <a:rPr lang="ru-RU" i="1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err="1" smtClean="0"/>
              <a:t>індукція</a:t>
            </a:r>
            <a:r>
              <a:rPr lang="ru-RU" i="1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err="1" smtClean="0"/>
              <a:t>дедукція</a:t>
            </a:r>
            <a:r>
              <a:rPr lang="ru-RU" i="1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err="1" smtClean="0"/>
              <a:t>аналогія</a:t>
            </a:r>
            <a:r>
              <a:rPr lang="ru-RU" i="1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err="1" smtClean="0"/>
              <a:t>моделювання</a:t>
            </a:r>
            <a:r>
              <a:rPr lang="ru-RU" i="1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 err="1" smtClean="0"/>
              <a:t>системний</a:t>
            </a:r>
            <a:r>
              <a:rPr lang="ru-RU" i="1" dirty="0" smtClean="0"/>
              <a:t> метод. </a:t>
            </a:r>
          </a:p>
        </p:txBody>
      </p:sp>
    </p:spTree>
    <p:extLst>
      <p:ext uri="{BB962C8B-B14F-4D97-AF65-F5344CB8AC3E}">
        <p14:creationId xmlns:p14="http://schemas.microsoft.com/office/powerpoint/2010/main" val="1545217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4442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Універсальні (</a:t>
            </a:r>
            <a:r>
              <a:rPr lang="ru-RU" b="1" i="1" dirty="0" err="1" smtClean="0"/>
              <a:t>загальнологічні</a:t>
            </a:r>
            <a:r>
              <a:rPr lang="ru-RU" b="1" i="1" dirty="0" smtClean="0"/>
              <a:t>)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92429"/>
            <a:ext cx="10515600" cy="418453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/>
              <a:t>Аналіз</a:t>
            </a:r>
            <a:r>
              <a:rPr lang="ru-RU" i="1" dirty="0" smtClean="0"/>
              <a:t> — метод,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полягає</a:t>
            </a:r>
            <a:r>
              <a:rPr lang="ru-RU" i="1" dirty="0" smtClean="0"/>
              <a:t> в тому,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об’єкт</a:t>
            </a:r>
            <a:r>
              <a:rPr lang="ru-RU" i="1" dirty="0" smtClean="0"/>
              <a:t> </a:t>
            </a:r>
            <a:r>
              <a:rPr lang="ru-RU" i="1" dirty="0" err="1" smtClean="0"/>
              <a:t>пізнання</a:t>
            </a:r>
            <a:r>
              <a:rPr lang="ru-RU" i="1" dirty="0" smtClean="0"/>
              <a:t> </a:t>
            </a:r>
            <a:r>
              <a:rPr lang="ru-RU" i="1" dirty="0" err="1" smtClean="0"/>
              <a:t>поділяється</a:t>
            </a:r>
            <a:r>
              <a:rPr lang="ru-RU" i="1" dirty="0" smtClean="0"/>
              <a:t> на </a:t>
            </a:r>
            <a:r>
              <a:rPr lang="ru-RU" i="1" dirty="0" err="1" smtClean="0"/>
              <a:t>окремі</a:t>
            </a:r>
            <a:r>
              <a:rPr lang="ru-RU" i="1" dirty="0" smtClean="0"/>
              <a:t> </a:t>
            </a:r>
            <a:r>
              <a:rPr lang="ru-RU" i="1" dirty="0" err="1" smtClean="0"/>
              <a:t>частини</a:t>
            </a:r>
            <a:r>
              <a:rPr lang="ru-RU" i="1" dirty="0" smtClean="0"/>
              <a:t> (</a:t>
            </a:r>
            <a:r>
              <a:rPr lang="ru-RU" i="1" dirty="0" err="1" smtClean="0"/>
              <a:t>компоненти</a:t>
            </a:r>
            <a:r>
              <a:rPr lang="ru-RU" i="1" dirty="0" smtClean="0"/>
              <a:t> та </a:t>
            </a:r>
            <a:r>
              <a:rPr lang="ru-RU" i="1" dirty="0" err="1" smtClean="0"/>
              <a:t>елементи</a:t>
            </a:r>
            <a:r>
              <a:rPr lang="ru-RU" i="1" dirty="0" smtClean="0"/>
              <a:t>) для </a:t>
            </a:r>
            <a:r>
              <a:rPr lang="ru-RU" i="1" dirty="0" err="1" smtClean="0"/>
              <a:t>їхнього</a:t>
            </a:r>
            <a:r>
              <a:rPr lang="ru-RU" i="1" dirty="0" smtClean="0"/>
              <a:t> детального </a:t>
            </a:r>
            <a:r>
              <a:rPr lang="ru-RU" i="1" dirty="0" err="1" smtClean="0"/>
              <a:t>вивчення</a:t>
            </a:r>
            <a:r>
              <a:rPr lang="ru-RU" i="1" dirty="0" smtClean="0"/>
              <a:t> для того, </a:t>
            </a:r>
            <a:r>
              <a:rPr lang="ru-RU" i="1" dirty="0" err="1" smtClean="0"/>
              <a:t>щоб</a:t>
            </a:r>
            <a:r>
              <a:rPr lang="ru-RU" i="1" dirty="0" smtClean="0"/>
              <a:t> </a:t>
            </a:r>
            <a:r>
              <a:rPr lang="ru-RU" i="1" dirty="0" err="1" smtClean="0"/>
              <a:t>згодом</a:t>
            </a:r>
            <a:r>
              <a:rPr lang="ru-RU" i="1" dirty="0" smtClean="0"/>
              <a:t> </a:t>
            </a:r>
            <a:r>
              <a:rPr lang="ru-RU" i="1" dirty="0" err="1" smtClean="0"/>
              <a:t>утворити</a:t>
            </a:r>
            <a:r>
              <a:rPr lang="ru-RU" i="1" dirty="0" smtClean="0"/>
              <a:t> </a:t>
            </a:r>
            <a:r>
              <a:rPr lang="ru-RU" i="1" dirty="0" err="1" smtClean="0"/>
              <a:t>цілісне</a:t>
            </a:r>
            <a:r>
              <a:rPr lang="ru-RU" i="1" dirty="0" smtClean="0"/>
              <a:t> </a:t>
            </a:r>
            <a:r>
              <a:rPr lang="ru-RU" i="1" dirty="0" err="1" smtClean="0"/>
              <a:t>уявлення</a:t>
            </a:r>
            <a:r>
              <a:rPr lang="ru-RU" i="1" dirty="0" smtClean="0"/>
              <a:t> про </a:t>
            </a:r>
            <a:r>
              <a:rPr lang="ru-RU" i="1" dirty="0" err="1" smtClean="0"/>
              <a:t>нього</a:t>
            </a:r>
            <a:r>
              <a:rPr lang="ru-RU" i="1" dirty="0" smtClean="0"/>
              <a:t>, </a:t>
            </a:r>
            <a:r>
              <a:rPr lang="ru-RU" i="1" dirty="0" err="1" smtClean="0"/>
              <a:t>здійснивши</a:t>
            </a:r>
            <a:r>
              <a:rPr lang="ru-RU" i="1" dirty="0" smtClean="0"/>
              <a:t> синтез </a:t>
            </a:r>
            <a:r>
              <a:rPr lang="ru-RU" i="1" dirty="0" err="1" smtClean="0"/>
              <a:t>отриманої</a:t>
            </a:r>
            <a:r>
              <a:rPr lang="ru-RU" i="1" dirty="0" smtClean="0"/>
              <a:t> </a:t>
            </a:r>
            <a:r>
              <a:rPr lang="ru-RU" i="1" dirty="0" err="1" smtClean="0"/>
              <a:t>інформації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i="1" u="sng" dirty="0" err="1" smtClean="0"/>
              <a:t>Аналіз</a:t>
            </a:r>
            <a:r>
              <a:rPr lang="ru-RU" i="1" u="sng" dirty="0" smtClean="0"/>
              <a:t> на </a:t>
            </a:r>
            <a:r>
              <a:rPr lang="ru-RU" i="1" u="sng" dirty="0" err="1" smtClean="0"/>
              <a:t>емпіричному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рівні</a:t>
            </a:r>
            <a:r>
              <a:rPr lang="ru-RU" i="1" u="sng" dirty="0" smtClean="0"/>
              <a:t> </a:t>
            </a:r>
            <a:r>
              <a:rPr lang="ru-RU" i="1" dirty="0" smtClean="0"/>
              <a:t>—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механічний</a:t>
            </a:r>
            <a:r>
              <a:rPr lang="ru-RU" i="1" dirty="0" smtClean="0"/>
              <a:t> </a:t>
            </a:r>
            <a:r>
              <a:rPr lang="ru-RU" i="1" dirty="0" err="1" smtClean="0"/>
              <a:t>поділ</a:t>
            </a:r>
            <a:r>
              <a:rPr lang="ru-RU" i="1" dirty="0" smtClean="0"/>
              <a:t> </a:t>
            </a:r>
            <a:r>
              <a:rPr lang="ru-RU" i="1" dirty="0" err="1" smtClean="0"/>
              <a:t>матеріальних</a:t>
            </a:r>
            <a:r>
              <a:rPr lang="ru-RU" i="1" dirty="0" smtClean="0"/>
              <a:t> </a:t>
            </a:r>
            <a:r>
              <a:rPr lang="ru-RU" i="1" dirty="0" err="1" smtClean="0"/>
              <a:t>об’єктів</a:t>
            </a:r>
            <a:r>
              <a:rPr lang="ru-RU" i="1" dirty="0" smtClean="0"/>
              <a:t> з метою </a:t>
            </a:r>
            <a:r>
              <a:rPr lang="ru-RU" i="1" dirty="0" err="1" smtClean="0"/>
              <a:t>їх</a:t>
            </a:r>
            <a:r>
              <a:rPr lang="ru-RU" i="1" dirty="0" smtClean="0"/>
              <a:t> </a:t>
            </a:r>
            <a:r>
              <a:rPr lang="ru-RU" i="1" dirty="0" err="1" smtClean="0"/>
              <a:t>дослідження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i="1" u="sng" dirty="0" err="1" smtClean="0"/>
              <a:t>Аналіз</a:t>
            </a:r>
            <a:r>
              <a:rPr lang="ru-RU" i="1" u="sng" dirty="0" smtClean="0"/>
              <a:t> на теоретичному </a:t>
            </a:r>
            <a:r>
              <a:rPr lang="ru-RU" i="1" u="sng" dirty="0" err="1" smtClean="0"/>
              <a:t>рівні</a:t>
            </a:r>
            <a:r>
              <a:rPr lang="ru-RU" i="1" u="sng" dirty="0" smtClean="0"/>
              <a:t> </a:t>
            </a:r>
            <a:r>
              <a:rPr lang="ru-RU" i="1" dirty="0" smtClean="0"/>
              <a:t>—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розчленування</a:t>
            </a:r>
            <a:r>
              <a:rPr lang="ru-RU" i="1" dirty="0" smtClean="0"/>
              <a:t> </a:t>
            </a:r>
            <a:r>
              <a:rPr lang="ru-RU" i="1" dirty="0" err="1" smtClean="0"/>
              <a:t>явищ</a:t>
            </a:r>
            <a:r>
              <a:rPr lang="ru-RU" i="1" dirty="0" smtClean="0"/>
              <a:t> і </a:t>
            </a:r>
            <a:r>
              <a:rPr lang="ru-RU" i="1" dirty="0" err="1" smtClean="0"/>
              <a:t>процесів</a:t>
            </a:r>
            <a:r>
              <a:rPr lang="ru-RU" i="1" dirty="0" smtClean="0"/>
              <a:t> в </a:t>
            </a:r>
            <a:r>
              <a:rPr lang="ru-RU" i="1" dirty="0" err="1" smtClean="0"/>
              <a:t>умі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1532927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План </a:t>
            </a:r>
            <a:r>
              <a:rPr lang="ru-RU" dirty="0" err="1" smtClean="0"/>
              <a:t>лекції</a:t>
            </a:r>
            <a:r>
              <a:rPr lang="ru-RU" dirty="0" smtClean="0"/>
              <a:t>:</a:t>
            </a:r>
            <a:br>
              <a:rPr lang="ru-RU" dirty="0" smtClean="0"/>
            </a:br>
            <a:endParaRPr lang="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Емпіричний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2. Теоретичні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endParaRPr lang="ru-RU" dirty="0" smtClean="0"/>
          </a:p>
          <a:p>
            <a:r>
              <a:rPr lang="ru-RU" dirty="0" smtClean="0"/>
              <a:t>3. Універсальні (</a:t>
            </a:r>
            <a:r>
              <a:rPr lang="ru-RU" dirty="0" err="1" smtClean="0"/>
              <a:t>загальнологічні</a:t>
            </a:r>
            <a:r>
              <a:rPr lang="ru-RU" dirty="0" smtClean="0"/>
              <a:t>)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smtClean="0"/>
              <a:t>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37926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4442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Універсальні (</a:t>
            </a:r>
            <a:r>
              <a:rPr lang="ru-RU" b="1" i="1" dirty="0" err="1" smtClean="0"/>
              <a:t>загальнологічні</a:t>
            </a:r>
            <a:r>
              <a:rPr lang="ru-RU" b="1" i="1" dirty="0" smtClean="0"/>
              <a:t>)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92429"/>
            <a:ext cx="10515600" cy="418453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/>
              <a:t>Синтез</a:t>
            </a:r>
            <a:r>
              <a:rPr lang="ru-RU" i="1" dirty="0" smtClean="0"/>
              <a:t> —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об’єднання</a:t>
            </a:r>
            <a:r>
              <a:rPr lang="ru-RU" i="1" dirty="0" smtClean="0"/>
              <a:t> (</a:t>
            </a:r>
            <a:r>
              <a:rPr lang="ru-RU" i="1" dirty="0" err="1" smtClean="0"/>
              <a:t>реальне</a:t>
            </a:r>
            <a:r>
              <a:rPr lang="ru-RU" i="1" dirty="0" smtClean="0"/>
              <a:t> і </a:t>
            </a:r>
            <a:r>
              <a:rPr lang="ru-RU" i="1" dirty="0" err="1" smtClean="0"/>
              <a:t>умоглядне</a:t>
            </a:r>
            <a:r>
              <a:rPr lang="ru-RU" i="1" dirty="0" smtClean="0"/>
              <a:t>) в </a:t>
            </a:r>
            <a:r>
              <a:rPr lang="ru-RU" i="1" dirty="0" err="1" smtClean="0"/>
              <a:t>процесі</a:t>
            </a:r>
            <a:r>
              <a:rPr lang="ru-RU" i="1" dirty="0" smtClean="0"/>
              <a:t> </a:t>
            </a:r>
            <a:r>
              <a:rPr lang="ru-RU" i="1" dirty="0" err="1" smtClean="0"/>
              <a:t>пізнання</a:t>
            </a:r>
            <a:r>
              <a:rPr lang="ru-RU" i="1" dirty="0" smtClean="0"/>
              <a:t> </a:t>
            </a:r>
            <a:r>
              <a:rPr lang="ru-RU" i="1" dirty="0" err="1" smtClean="0"/>
              <a:t>різних</a:t>
            </a:r>
            <a:r>
              <a:rPr lang="ru-RU" i="1" dirty="0" smtClean="0"/>
              <a:t> </a:t>
            </a:r>
            <a:r>
              <a:rPr lang="ru-RU" i="1" dirty="0" err="1" smtClean="0"/>
              <a:t>частин</a:t>
            </a:r>
            <a:r>
              <a:rPr lang="ru-RU" i="1" dirty="0" smtClean="0"/>
              <a:t> </a:t>
            </a:r>
            <a:r>
              <a:rPr lang="ru-RU" i="1" dirty="0" err="1" smtClean="0"/>
              <a:t>об’єкта</a:t>
            </a:r>
            <a:r>
              <a:rPr lang="ru-RU" i="1" dirty="0" smtClean="0"/>
              <a:t> </a:t>
            </a:r>
            <a:r>
              <a:rPr lang="ru-RU" i="1" dirty="0" err="1" smtClean="0"/>
              <a:t>дослідження</a:t>
            </a:r>
            <a:r>
              <a:rPr lang="ru-RU" i="1" dirty="0" smtClean="0"/>
              <a:t> в одно </a:t>
            </a:r>
            <a:r>
              <a:rPr lang="ru-RU" i="1" dirty="0" err="1" smtClean="0"/>
              <a:t>ціле</a:t>
            </a:r>
            <a:r>
              <a:rPr lang="ru-RU" i="1" dirty="0" smtClean="0"/>
              <a:t>, яке </a:t>
            </a:r>
            <a:r>
              <a:rPr lang="ru-RU" i="1" dirty="0" err="1" smtClean="0"/>
              <a:t>дозволяє</a:t>
            </a:r>
            <a:r>
              <a:rPr lang="ru-RU" i="1" dirty="0" smtClean="0"/>
              <a:t> </a:t>
            </a:r>
            <a:r>
              <a:rPr lang="ru-RU" i="1" dirty="0" err="1" smtClean="0"/>
              <a:t>зробити</a:t>
            </a:r>
            <a:r>
              <a:rPr lang="ru-RU" i="1" dirty="0" smtClean="0"/>
              <a:t> </a:t>
            </a:r>
            <a:r>
              <a:rPr lang="ru-RU" i="1" dirty="0" err="1" smtClean="0"/>
              <a:t>висновок</a:t>
            </a:r>
            <a:r>
              <a:rPr lang="ru-RU" i="1" dirty="0" smtClean="0"/>
              <a:t> про </a:t>
            </a:r>
            <a:r>
              <a:rPr lang="ru-RU" i="1" dirty="0" err="1" smtClean="0"/>
              <a:t>його</a:t>
            </a:r>
            <a:r>
              <a:rPr lang="ru-RU" i="1" dirty="0" smtClean="0"/>
              <a:t> </a:t>
            </a:r>
            <a:r>
              <a:rPr lang="ru-RU" i="1" dirty="0" err="1" smtClean="0"/>
              <a:t>сутнісні</a:t>
            </a:r>
            <a:r>
              <a:rPr lang="ru-RU" i="1" dirty="0" smtClean="0"/>
              <a:t> </a:t>
            </a:r>
            <a:r>
              <a:rPr lang="ru-RU" i="1" dirty="0" err="1" smtClean="0"/>
              <a:t>риси</a:t>
            </a:r>
            <a:r>
              <a:rPr lang="ru-RU" i="1" dirty="0" smtClean="0"/>
              <a:t>, структуру та </a:t>
            </a:r>
            <a:r>
              <a:rPr lang="ru-RU" i="1" dirty="0" err="1" smtClean="0"/>
              <a:t>призначення</a:t>
            </a:r>
            <a:r>
              <a:rPr lang="ru-RU" i="1" dirty="0" smtClean="0"/>
              <a:t>. Синтез </a:t>
            </a:r>
            <a:r>
              <a:rPr lang="ru-RU" i="1" dirty="0" err="1" smtClean="0"/>
              <a:t>передбачає</a:t>
            </a:r>
            <a:r>
              <a:rPr lang="ru-RU" i="1" dirty="0" smtClean="0"/>
              <a:t> </a:t>
            </a:r>
            <a:r>
              <a:rPr lang="ru-RU" i="1" dirty="0" err="1" smtClean="0"/>
              <a:t>попереднє</a:t>
            </a:r>
            <a:r>
              <a:rPr lang="ru-RU" i="1" dirty="0" smtClean="0"/>
              <a:t> </a:t>
            </a:r>
            <a:r>
              <a:rPr lang="ru-RU" i="1" dirty="0" err="1" smtClean="0"/>
              <a:t>формування</a:t>
            </a:r>
            <a:r>
              <a:rPr lang="ru-RU" i="1" dirty="0" smtClean="0"/>
              <a:t> </a:t>
            </a:r>
            <a:r>
              <a:rPr lang="ru-RU" i="1" dirty="0" err="1" smtClean="0"/>
              <a:t>певних</a:t>
            </a:r>
            <a:r>
              <a:rPr lang="ru-RU" i="1" dirty="0" smtClean="0"/>
              <a:t> </a:t>
            </a:r>
            <a:r>
              <a:rPr lang="ru-RU" i="1" dirty="0" err="1" smtClean="0"/>
              <a:t>уявлень</a:t>
            </a:r>
            <a:r>
              <a:rPr lang="ru-RU" i="1" dirty="0" smtClean="0"/>
              <a:t>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гіпотез</a:t>
            </a:r>
            <a:r>
              <a:rPr lang="ru-RU" i="1" dirty="0" smtClean="0"/>
              <a:t> </a:t>
            </a:r>
            <a:r>
              <a:rPr lang="ru-RU" i="1" dirty="0" err="1" smtClean="0"/>
              <a:t>щодо</a:t>
            </a:r>
            <a:r>
              <a:rPr lang="ru-RU" i="1" dirty="0" smtClean="0"/>
              <a:t> </a:t>
            </a:r>
            <a:r>
              <a:rPr lang="ru-RU" i="1" dirty="0" err="1" smtClean="0"/>
              <a:t>закономірностей</a:t>
            </a:r>
            <a:r>
              <a:rPr lang="ru-RU" i="1" dirty="0" smtClean="0"/>
              <a:t> </a:t>
            </a:r>
            <a:r>
              <a:rPr lang="ru-RU" i="1" dirty="0" err="1" smtClean="0"/>
              <a:t>будови</a:t>
            </a:r>
            <a:r>
              <a:rPr lang="ru-RU" i="1" dirty="0" smtClean="0"/>
              <a:t> та </a:t>
            </a:r>
            <a:r>
              <a:rPr lang="ru-RU" i="1" dirty="0" err="1" smtClean="0"/>
              <a:t>функціонування</a:t>
            </a:r>
            <a:r>
              <a:rPr lang="ru-RU" i="1" dirty="0" smtClean="0"/>
              <a:t> </a:t>
            </a:r>
            <a:r>
              <a:rPr lang="ru-RU" i="1" dirty="0" err="1" smtClean="0"/>
              <a:t>об’єкта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b="1" i="1" dirty="0" err="1" smtClean="0"/>
              <a:t>Аналіз</a:t>
            </a:r>
            <a:r>
              <a:rPr lang="ru-RU" b="1" i="1" dirty="0" smtClean="0"/>
              <a:t> і синтез</a:t>
            </a:r>
            <a:r>
              <a:rPr lang="ru-RU" i="1" dirty="0" smtClean="0"/>
              <a:t>, </a:t>
            </a:r>
            <a:r>
              <a:rPr lang="ru-RU" i="1" dirty="0" err="1" smtClean="0"/>
              <a:t>хоч</a:t>
            </a:r>
            <a:r>
              <a:rPr lang="ru-RU" i="1" dirty="0" smtClean="0"/>
              <a:t> і </a:t>
            </a:r>
            <a:r>
              <a:rPr lang="ru-RU" i="1" dirty="0" err="1" smtClean="0"/>
              <a:t>взаємопротилежні</a:t>
            </a:r>
            <a:r>
              <a:rPr lang="ru-RU" i="1" dirty="0" smtClean="0"/>
              <a:t> за </a:t>
            </a:r>
            <a:r>
              <a:rPr lang="ru-RU" i="1" dirty="0" err="1" smtClean="0"/>
              <a:t>змістом</a:t>
            </a:r>
            <a:r>
              <a:rPr lang="ru-RU" i="1" dirty="0" smtClean="0"/>
              <a:t>, але </a:t>
            </a:r>
            <a:r>
              <a:rPr lang="ru-RU" i="1" dirty="0" err="1" smtClean="0"/>
              <a:t>тісно</a:t>
            </a:r>
            <a:r>
              <a:rPr lang="ru-RU" i="1" dirty="0" smtClean="0"/>
              <a:t> </a:t>
            </a:r>
            <a:r>
              <a:rPr lang="ru-RU" i="1" dirty="0" err="1" smtClean="0"/>
              <a:t>пов’язані</a:t>
            </a:r>
            <a:r>
              <a:rPr lang="ru-RU" i="1" dirty="0" smtClean="0"/>
              <a:t> </a:t>
            </a:r>
            <a:r>
              <a:rPr lang="ru-RU" i="1" dirty="0" err="1" smtClean="0"/>
              <a:t>між</a:t>
            </a:r>
            <a:r>
              <a:rPr lang="ru-RU" i="1" dirty="0" smtClean="0"/>
              <a:t> собою </a:t>
            </a:r>
            <a:r>
              <a:rPr lang="ru-RU" i="1" dirty="0" err="1" smtClean="0"/>
              <a:t>наукові</a:t>
            </a:r>
            <a:r>
              <a:rPr lang="ru-RU" i="1" dirty="0" smtClean="0"/>
              <a:t> </a:t>
            </a:r>
            <a:r>
              <a:rPr lang="ru-RU" i="1" dirty="0" err="1" smtClean="0"/>
              <a:t>методи</a:t>
            </a:r>
            <a:r>
              <a:rPr lang="ru-RU" i="1" dirty="0" smtClean="0"/>
              <a:t>, </a:t>
            </a:r>
            <a:r>
              <a:rPr lang="ru-RU" i="1" dirty="0" err="1" smtClean="0"/>
              <a:t>оскільки</a:t>
            </a:r>
            <a:r>
              <a:rPr lang="ru-RU" i="1" dirty="0" smtClean="0"/>
              <a:t> </a:t>
            </a:r>
            <a:r>
              <a:rPr lang="ru-RU" i="1" dirty="0" err="1" smtClean="0"/>
              <a:t>кожний</a:t>
            </a:r>
            <a:r>
              <a:rPr lang="ru-RU" i="1" dirty="0" smtClean="0"/>
              <a:t> з них є </a:t>
            </a:r>
            <a:r>
              <a:rPr lang="ru-RU" i="1" dirty="0" err="1" smtClean="0"/>
              <a:t>передумовою</a:t>
            </a:r>
            <a:r>
              <a:rPr lang="ru-RU" i="1" dirty="0" smtClean="0"/>
              <a:t>, </a:t>
            </a:r>
            <a:r>
              <a:rPr lang="ru-RU" i="1" dirty="0" err="1" smtClean="0"/>
              <a:t>своєрідним</a:t>
            </a:r>
            <a:r>
              <a:rPr lang="ru-RU" i="1" dirty="0" smtClean="0"/>
              <a:t> </a:t>
            </a:r>
            <a:r>
              <a:rPr lang="ru-RU" i="1" dirty="0" err="1" smtClean="0"/>
              <a:t>продовженням</a:t>
            </a:r>
            <a:r>
              <a:rPr lang="ru-RU" i="1" dirty="0" smtClean="0"/>
              <a:t>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поглиблення</a:t>
            </a:r>
            <a:r>
              <a:rPr lang="ru-RU" i="1" dirty="0" smtClean="0"/>
              <a:t> </a:t>
            </a:r>
            <a:r>
              <a:rPr lang="ru-RU" i="1" dirty="0" err="1" smtClean="0"/>
              <a:t>іншого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3871955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4442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Універсальні (</a:t>
            </a:r>
            <a:r>
              <a:rPr lang="ru-RU" b="1" i="1" dirty="0" err="1" smtClean="0"/>
              <a:t>загальнологічні</a:t>
            </a:r>
            <a:r>
              <a:rPr lang="ru-RU" b="1" i="1" dirty="0" smtClean="0"/>
              <a:t>)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92429"/>
            <a:ext cx="10515600" cy="418453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/>
              <a:t>Узагальнення</a:t>
            </a:r>
            <a:r>
              <a:rPr lang="ru-RU" i="1" dirty="0" smtClean="0"/>
              <a:t> як метод </a:t>
            </a:r>
            <a:r>
              <a:rPr lang="ru-RU" i="1" dirty="0" err="1" smtClean="0"/>
              <a:t>пов’язане</a:t>
            </a:r>
            <a:r>
              <a:rPr lang="ru-RU" i="1" dirty="0" smtClean="0"/>
              <a:t> </a:t>
            </a:r>
            <a:r>
              <a:rPr lang="ru-RU" i="1" dirty="0" err="1" smtClean="0"/>
              <a:t>зі</a:t>
            </a:r>
            <a:r>
              <a:rPr lang="ru-RU" i="1" dirty="0" smtClean="0"/>
              <a:t> </a:t>
            </a:r>
            <a:r>
              <a:rPr lang="ru-RU" i="1" dirty="0" err="1" smtClean="0"/>
              <a:t>змістом</a:t>
            </a:r>
            <a:r>
              <a:rPr lang="ru-RU" i="1" dirty="0" smtClean="0"/>
              <a:t> </a:t>
            </a:r>
            <a:r>
              <a:rPr lang="ru-RU" i="1" dirty="0" err="1" smtClean="0"/>
              <a:t>філософських</a:t>
            </a:r>
            <a:r>
              <a:rPr lang="ru-RU" i="1" dirty="0" smtClean="0"/>
              <a:t> </a:t>
            </a:r>
            <a:r>
              <a:rPr lang="ru-RU" i="1" dirty="0" err="1" smtClean="0"/>
              <a:t>категорій</a:t>
            </a:r>
            <a:r>
              <a:rPr lang="ru-RU" i="1" dirty="0" smtClean="0"/>
              <a:t> «</a:t>
            </a:r>
            <a:r>
              <a:rPr lang="ru-RU" i="1" dirty="0" err="1" smtClean="0"/>
              <a:t>загальне</a:t>
            </a:r>
            <a:r>
              <a:rPr lang="ru-RU" i="1" dirty="0" smtClean="0"/>
              <a:t>» та «</a:t>
            </a:r>
            <a:r>
              <a:rPr lang="ru-RU" i="1" dirty="0" err="1" smtClean="0"/>
              <a:t>одиничне</a:t>
            </a:r>
            <a:r>
              <a:rPr lang="ru-RU" i="1" dirty="0" smtClean="0"/>
              <a:t>». Перша з них </a:t>
            </a:r>
            <a:r>
              <a:rPr lang="ru-RU" i="1" dirty="0" err="1" smtClean="0"/>
              <a:t>відображає</a:t>
            </a:r>
            <a:r>
              <a:rPr lang="ru-RU" i="1" dirty="0" smtClean="0"/>
              <a:t> </a:t>
            </a:r>
            <a:r>
              <a:rPr lang="ru-RU" i="1" dirty="0" err="1" smtClean="0"/>
              <a:t>схожі</a:t>
            </a:r>
            <a:r>
              <a:rPr lang="ru-RU" i="1" dirty="0" smtClean="0"/>
              <a:t>, </a:t>
            </a:r>
            <a:r>
              <a:rPr lang="ru-RU" i="1" dirty="0" err="1" smtClean="0"/>
              <a:t>повторювані</a:t>
            </a:r>
            <a:r>
              <a:rPr lang="ru-RU" i="1" dirty="0" smtClean="0"/>
              <a:t> </a:t>
            </a:r>
            <a:r>
              <a:rPr lang="ru-RU" i="1" dirty="0" err="1" smtClean="0"/>
              <a:t>риси</a:t>
            </a:r>
            <a:r>
              <a:rPr lang="ru-RU" i="1" dirty="0" smtClean="0"/>
              <a:t> та </a:t>
            </a:r>
            <a:r>
              <a:rPr lang="ru-RU" i="1" dirty="0" err="1" smtClean="0"/>
              <a:t>ознаки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належать </a:t>
            </a:r>
            <a:r>
              <a:rPr lang="ru-RU" i="1" dirty="0" err="1" smtClean="0"/>
              <a:t>кільком</a:t>
            </a:r>
            <a:r>
              <a:rPr lang="ru-RU" i="1" dirty="0" smtClean="0"/>
              <a:t> </a:t>
            </a:r>
            <a:r>
              <a:rPr lang="ru-RU" i="1" dirty="0" err="1" smtClean="0"/>
              <a:t>одиничним</a:t>
            </a:r>
            <a:r>
              <a:rPr lang="ru-RU" i="1" dirty="0" smtClean="0"/>
              <a:t> </a:t>
            </a:r>
            <a:r>
              <a:rPr lang="ru-RU" i="1" dirty="0" err="1" smtClean="0"/>
              <a:t>явищам</a:t>
            </a:r>
            <a:r>
              <a:rPr lang="ru-RU" i="1" dirty="0" smtClean="0"/>
              <a:t>,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всім</a:t>
            </a:r>
            <a:r>
              <a:rPr lang="ru-RU" i="1" dirty="0" smtClean="0"/>
              <a:t> предметам </a:t>
            </a:r>
            <a:r>
              <a:rPr lang="ru-RU" i="1" dirty="0" err="1" smtClean="0"/>
              <a:t>даного</a:t>
            </a:r>
            <a:r>
              <a:rPr lang="ru-RU" i="1" dirty="0" smtClean="0"/>
              <a:t> </a:t>
            </a:r>
            <a:r>
              <a:rPr lang="ru-RU" i="1" dirty="0" err="1" smtClean="0"/>
              <a:t>класу</a:t>
            </a:r>
            <a:r>
              <a:rPr lang="ru-RU" i="1" dirty="0" smtClean="0"/>
              <a:t>. </a:t>
            </a:r>
            <a:r>
              <a:rPr lang="ru-RU" i="1" dirty="0" err="1" smtClean="0"/>
              <a:t>Отже</a:t>
            </a:r>
            <a:r>
              <a:rPr lang="ru-RU" i="1" dirty="0" smtClean="0"/>
              <a:t>, </a:t>
            </a:r>
            <a:r>
              <a:rPr lang="ru-RU" i="1" dirty="0" err="1" smtClean="0"/>
              <a:t>узагальнення</a:t>
            </a:r>
            <a:r>
              <a:rPr lang="ru-RU" i="1" dirty="0" smtClean="0"/>
              <a:t> —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процес</a:t>
            </a:r>
            <a:r>
              <a:rPr lang="ru-RU" i="1" dirty="0" smtClean="0"/>
              <a:t> </a:t>
            </a:r>
            <a:r>
              <a:rPr lang="ru-RU" i="1" dirty="0" err="1" smtClean="0"/>
              <a:t>виявлення</a:t>
            </a:r>
            <a:r>
              <a:rPr lang="ru-RU" i="1" dirty="0" smtClean="0"/>
              <a:t> </a:t>
            </a:r>
            <a:r>
              <a:rPr lang="ru-RU" i="1" dirty="0" err="1" smtClean="0"/>
              <a:t>загальних</a:t>
            </a:r>
            <a:r>
              <a:rPr lang="ru-RU" i="1" dirty="0" smtClean="0"/>
              <a:t> </a:t>
            </a:r>
            <a:r>
              <a:rPr lang="ru-RU" i="1" dirty="0" err="1" smtClean="0"/>
              <a:t>властивостей</a:t>
            </a:r>
            <a:r>
              <a:rPr lang="ru-RU" i="1" dirty="0" smtClean="0"/>
              <a:t> і </a:t>
            </a:r>
            <a:r>
              <a:rPr lang="ru-RU" i="1" dirty="0" err="1" smtClean="0"/>
              <a:t>ознак</a:t>
            </a:r>
            <a:r>
              <a:rPr lang="ru-RU" i="1" dirty="0" smtClean="0"/>
              <a:t> </a:t>
            </a:r>
            <a:r>
              <a:rPr lang="ru-RU" i="1" dirty="0" err="1" smtClean="0"/>
              <a:t>предметів</a:t>
            </a:r>
            <a:r>
              <a:rPr lang="ru-RU" i="1" dirty="0" smtClean="0"/>
              <a:t>, </a:t>
            </a:r>
            <a:r>
              <a:rPr lang="ru-RU" i="1" dirty="0" err="1" smtClean="0"/>
              <a:t>явищ</a:t>
            </a:r>
            <a:r>
              <a:rPr lang="ru-RU" i="1" dirty="0" smtClean="0"/>
              <a:t> і </a:t>
            </a:r>
            <a:r>
              <a:rPr lang="ru-RU" i="1" dirty="0" err="1" smtClean="0"/>
              <a:t>процесів</a:t>
            </a:r>
            <a:r>
              <a:rPr lang="ru-RU" i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07875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4442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Універсальні (</a:t>
            </a:r>
            <a:r>
              <a:rPr lang="ru-RU" b="1" i="1" dirty="0" err="1" smtClean="0"/>
              <a:t>загальнологічні</a:t>
            </a:r>
            <a:r>
              <a:rPr lang="ru-RU" b="1" i="1" dirty="0" smtClean="0"/>
              <a:t>)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92429"/>
            <a:ext cx="10515600" cy="418453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/>
              <a:t>Індукція</a:t>
            </a:r>
            <a:r>
              <a:rPr lang="ru-RU" i="1" dirty="0" smtClean="0"/>
              <a:t> — </a:t>
            </a:r>
            <a:r>
              <a:rPr lang="ru-RU" i="1" dirty="0" err="1" smtClean="0"/>
              <a:t>логічний</a:t>
            </a:r>
            <a:r>
              <a:rPr lang="ru-RU" i="1" dirty="0" smtClean="0"/>
              <a:t> </a:t>
            </a:r>
            <a:r>
              <a:rPr lang="ru-RU" i="1" dirty="0" err="1" smtClean="0"/>
              <a:t>прийом</a:t>
            </a:r>
            <a:r>
              <a:rPr lang="ru-RU" i="1" dirty="0" smtClean="0"/>
              <a:t> </a:t>
            </a:r>
            <a:r>
              <a:rPr lang="ru-RU" i="1" dirty="0" err="1" smtClean="0"/>
              <a:t>дослідження</a:t>
            </a:r>
            <a:r>
              <a:rPr lang="ru-RU" i="1" dirty="0" smtClean="0"/>
              <a:t>,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полягає</a:t>
            </a:r>
            <a:r>
              <a:rPr lang="ru-RU" i="1" dirty="0" smtClean="0"/>
              <a:t> в </a:t>
            </a:r>
            <a:r>
              <a:rPr lang="ru-RU" i="1" dirty="0" err="1" smtClean="0"/>
              <a:t>русі</a:t>
            </a:r>
            <a:r>
              <a:rPr lang="ru-RU" i="1" dirty="0" smtClean="0"/>
              <a:t> думки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одиничного</a:t>
            </a:r>
            <a:r>
              <a:rPr lang="ru-RU" i="1" dirty="0" smtClean="0"/>
              <a:t> до </a:t>
            </a:r>
            <a:r>
              <a:rPr lang="ru-RU" i="1" dirty="0" err="1" smtClean="0"/>
              <a:t>загального</a:t>
            </a:r>
            <a:r>
              <a:rPr lang="ru-RU" i="1" dirty="0" smtClean="0"/>
              <a:t>. </a:t>
            </a:r>
            <a:r>
              <a:rPr lang="ru-RU" i="1" dirty="0" err="1" smtClean="0"/>
              <a:t>Індуктивні</a:t>
            </a:r>
            <a:r>
              <a:rPr lang="ru-RU" i="1" dirty="0" smtClean="0"/>
              <a:t> </a:t>
            </a:r>
            <a:r>
              <a:rPr lang="ru-RU" i="1" dirty="0" err="1" smtClean="0"/>
              <a:t>узагальнення</a:t>
            </a:r>
            <a:r>
              <a:rPr lang="ru-RU" i="1" dirty="0" smtClean="0"/>
              <a:t>, як уже </a:t>
            </a:r>
            <a:r>
              <a:rPr lang="ru-RU" i="1" dirty="0" err="1" smtClean="0"/>
              <a:t>зазначалось</a:t>
            </a:r>
            <a:r>
              <a:rPr lang="ru-RU" i="1" dirty="0" smtClean="0"/>
              <a:t>, </a:t>
            </a:r>
            <a:r>
              <a:rPr lang="ru-RU" i="1" dirty="0" err="1" smtClean="0"/>
              <a:t>носять</a:t>
            </a:r>
            <a:r>
              <a:rPr lang="ru-RU" i="1" dirty="0" smtClean="0"/>
              <a:t> </a:t>
            </a:r>
            <a:r>
              <a:rPr lang="ru-RU" i="1" dirty="0" err="1" smtClean="0"/>
              <a:t>ймовірнісний</a:t>
            </a:r>
            <a:r>
              <a:rPr lang="ru-RU" i="1" dirty="0" smtClean="0"/>
              <a:t> характер і </a:t>
            </a:r>
            <a:r>
              <a:rPr lang="ru-RU" i="1" dirty="0" err="1" smtClean="0"/>
              <a:t>розглядаються</a:t>
            </a:r>
            <a:r>
              <a:rPr lang="ru-RU" i="1" dirty="0" smtClean="0"/>
              <a:t> як </a:t>
            </a:r>
            <a:r>
              <a:rPr lang="ru-RU" i="1" dirty="0" err="1" smtClean="0"/>
              <a:t>дослідні</a:t>
            </a:r>
            <a:r>
              <a:rPr lang="ru-RU" i="1" dirty="0" smtClean="0"/>
              <a:t> </a:t>
            </a:r>
            <a:r>
              <a:rPr lang="ru-RU" i="1" dirty="0" err="1" smtClean="0"/>
              <a:t>істини</a:t>
            </a:r>
            <a:r>
              <a:rPr lang="ru-RU" i="1" dirty="0" smtClean="0"/>
              <a:t> та </a:t>
            </a:r>
            <a:r>
              <a:rPr lang="ru-RU" i="1" dirty="0" err="1" smtClean="0"/>
              <a:t>емпіричні</a:t>
            </a:r>
            <a:r>
              <a:rPr lang="ru-RU" i="1" dirty="0" smtClean="0"/>
              <a:t> </a:t>
            </a:r>
            <a:r>
              <a:rPr lang="ru-RU" i="1" dirty="0" err="1" smtClean="0"/>
              <a:t>закони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i="1" dirty="0" smtClean="0"/>
              <a:t>Так звана </a:t>
            </a:r>
            <a:r>
              <a:rPr lang="ru-RU" i="1" dirty="0" err="1" smtClean="0"/>
              <a:t>наукова</a:t>
            </a:r>
            <a:r>
              <a:rPr lang="ru-RU" i="1" dirty="0" smtClean="0"/>
              <a:t> </a:t>
            </a:r>
            <a:r>
              <a:rPr lang="ru-RU" i="1" dirty="0" err="1" smtClean="0"/>
              <a:t>індукція</a:t>
            </a:r>
            <a:r>
              <a:rPr lang="ru-RU" i="1" dirty="0" smtClean="0"/>
              <a:t>, </a:t>
            </a:r>
            <a:r>
              <a:rPr lang="ru-RU" i="1" dirty="0" err="1" smtClean="0"/>
              <a:t>крім</a:t>
            </a:r>
            <a:r>
              <a:rPr lang="ru-RU" i="1" dirty="0" smtClean="0"/>
              <a:t> формального </a:t>
            </a:r>
            <a:r>
              <a:rPr lang="ru-RU" i="1" dirty="0" err="1" smtClean="0"/>
              <a:t>узагальнення</a:t>
            </a:r>
            <a:r>
              <a:rPr lang="ru-RU" i="1" dirty="0" smtClean="0"/>
              <a:t>, </a:t>
            </a:r>
            <a:r>
              <a:rPr lang="ru-RU" i="1" dirty="0" err="1" smtClean="0"/>
              <a:t>дає</a:t>
            </a:r>
            <a:r>
              <a:rPr lang="ru-RU" i="1" dirty="0" smtClean="0"/>
              <a:t> </a:t>
            </a:r>
            <a:r>
              <a:rPr lang="ru-RU" i="1" dirty="0" err="1" smtClean="0"/>
              <a:t>додаткове</a:t>
            </a:r>
            <a:r>
              <a:rPr lang="ru-RU" i="1" dirty="0" smtClean="0"/>
              <a:t> </a:t>
            </a:r>
            <a:r>
              <a:rPr lang="ru-RU" i="1" dirty="0" err="1" smtClean="0"/>
              <a:t>обґрунтування</a:t>
            </a:r>
            <a:r>
              <a:rPr lang="ru-RU" i="1" dirty="0" smtClean="0"/>
              <a:t> </a:t>
            </a:r>
            <a:r>
              <a:rPr lang="ru-RU" i="1" dirty="0" err="1" smtClean="0"/>
              <a:t>істинності</a:t>
            </a:r>
            <a:r>
              <a:rPr lang="ru-RU" i="1" dirty="0" smtClean="0"/>
              <a:t> </a:t>
            </a:r>
            <a:r>
              <a:rPr lang="ru-RU" i="1" dirty="0" err="1" smtClean="0"/>
              <a:t>індуктивних</a:t>
            </a:r>
            <a:r>
              <a:rPr lang="ru-RU" i="1" dirty="0" smtClean="0"/>
              <a:t> </a:t>
            </a:r>
            <a:r>
              <a:rPr lang="ru-RU" i="1" dirty="0" err="1" smtClean="0"/>
              <a:t>знань</a:t>
            </a:r>
            <a:r>
              <a:rPr lang="ru-RU" i="1" dirty="0" smtClean="0"/>
              <a:t> за </a:t>
            </a:r>
            <a:r>
              <a:rPr lang="ru-RU" i="1" dirty="0" err="1" smtClean="0"/>
              <a:t>допомогою</a:t>
            </a:r>
            <a:r>
              <a:rPr lang="ru-RU" i="1" dirty="0" smtClean="0"/>
              <a:t> </a:t>
            </a:r>
            <a:r>
              <a:rPr lang="ru-RU" i="1" dirty="0" err="1" smtClean="0"/>
              <a:t>законів</a:t>
            </a:r>
            <a:r>
              <a:rPr lang="ru-RU" i="1" dirty="0" smtClean="0"/>
              <a:t> і </a:t>
            </a:r>
            <a:r>
              <a:rPr lang="ru-RU" i="1" dirty="0" err="1" smtClean="0"/>
              <a:t>теорій</a:t>
            </a:r>
            <a:r>
              <a:rPr lang="ru-RU" i="1" dirty="0" smtClean="0"/>
              <a:t>, </a:t>
            </a:r>
            <a:r>
              <a:rPr lang="ru-RU" i="1" dirty="0" err="1" smtClean="0"/>
              <a:t>тобто</a:t>
            </a:r>
            <a:r>
              <a:rPr lang="ru-RU" i="1" dirty="0" smtClean="0"/>
              <a:t> шляхом </a:t>
            </a:r>
            <a:r>
              <a:rPr lang="ru-RU" i="1" dirty="0" err="1" smtClean="0"/>
              <a:t>дедукції</a:t>
            </a:r>
            <a:r>
              <a:rPr lang="ru-RU" i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44235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4442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Універсальні (</a:t>
            </a:r>
            <a:r>
              <a:rPr lang="ru-RU" b="1" i="1" dirty="0" err="1" smtClean="0"/>
              <a:t>загальнологічні</a:t>
            </a:r>
            <a:r>
              <a:rPr lang="ru-RU" b="1" i="1" dirty="0" smtClean="0"/>
              <a:t>)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92429"/>
            <a:ext cx="10515600" cy="418453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/>
              <a:t>Дедукція</a:t>
            </a:r>
            <a:r>
              <a:rPr lang="ru-RU" i="1" dirty="0" smtClean="0"/>
              <a:t> (</a:t>
            </a:r>
            <a:r>
              <a:rPr lang="ru-RU" i="1" dirty="0" err="1" smtClean="0"/>
              <a:t>від</a:t>
            </a:r>
            <a:r>
              <a:rPr lang="ru-RU" i="1" dirty="0" smtClean="0"/>
              <a:t> лат. </a:t>
            </a:r>
            <a:r>
              <a:rPr lang="ru-RU" i="1" dirty="0" err="1" smtClean="0"/>
              <a:t>виведення</a:t>
            </a:r>
            <a:r>
              <a:rPr lang="ru-RU" i="1" dirty="0" smtClean="0"/>
              <a:t>) — </a:t>
            </a:r>
            <a:r>
              <a:rPr lang="ru-RU" i="1" dirty="0" err="1" smtClean="0"/>
              <a:t>такий</a:t>
            </a:r>
            <a:r>
              <a:rPr lang="ru-RU" i="1" dirty="0" smtClean="0"/>
              <a:t> </a:t>
            </a:r>
            <a:r>
              <a:rPr lang="ru-RU" i="1" dirty="0" err="1" smtClean="0"/>
              <a:t>умовивід</a:t>
            </a:r>
            <a:r>
              <a:rPr lang="ru-RU" i="1" dirty="0" smtClean="0"/>
              <a:t>, в </a:t>
            </a:r>
            <a:r>
              <a:rPr lang="ru-RU" i="1" dirty="0" err="1" smtClean="0"/>
              <a:t>якому</a:t>
            </a:r>
            <a:r>
              <a:rPr lang="ru-RU" i="1" dirty="0" smtClean="0"/>
              <a:t> </a:t>
            </a:r>
            <a:r>
              <a:rPr lang="ru-RU" i="1" dirty="0" err="1" smtClean="0"/>
              <a:t>висновок</a:t>
            </a:r>
            <a:r>
              <a:rPr lang="ru-RU" i="1" dirty="0" smtClean="0"/>
              <a:t> про </a:t>
            </a:r>
            <a:r>
              <a:rPr lang="ru-RU" i="1" dirty="0" err="1" smtClean="0"/>
              <a:t>окремий</a:t>
            </a:r>
            <a:r>
              <a:rPr lang="ru-RU" i="1" dirty="0" smtClean="0"/>
              <a:t> </a:t>
            </a:r>
            <a:r>
              <a:rPr lang="ru-RU" i="1" dirty="0" err="1" smtClean="0"/>
              <a:t>елемент</a:t>
            </a:r>
            <a:r>
              <a:rPr lang="ru-RU" i="1" dirty="0" smtClean="0"/>
              <a:t> </a:t>
            </a:r>
            <a:r>
              <a:rPr lang="ru-RU" i="1" dirty="0" err="1" smtClean="0"/>
              <a:t>класу</a:t>
            </a:r>
            <a:r>
              <a:rPr lang="ru-RU" i="1" dirty="0" smtClean="0"/>
              <a:t> </a:t>
            </a:r>
            <a:r>
              <a:rPr lang="ru-RU" i="1" dirty="0" err="1" smtClean="0"/>
              <a:t>предметів</a:t>
            </a:r>
            <a:r>
              <a:rPr lang="ru-RU" i="1" dirty="0" smtClean="0"/>
              <a:t> </a:t>
            </a:r>
            <a:r>
              <a:rPr lang="ru-RU" i="1" dirty="0" err="1" smtClean="0"/>
              <a:t>робиться</a:t>
            </a:r>
            <a:r>
              <a:rPr lang="ru-RU" i="1" dirty="0" smtClean="0"/>
              <a:t> на </a:t>
            </a:r>
            <a:r>
              <a:rPr lang="ru-RU" i="1" dirty="0" err="1" smtClean="0"/>
              <a:t>основі</a:t>
            </a:r>
            <a:r>
              <a:rPr lang="ru-RU" i="1" dirty="0" smtClean="0"/>
              <a:t> </a:t>
            </a:r>
            <a:r>
              <a:rPr lang="ru-RU" i="1" dirty="0" err="1" smtClean="0"/>
              <a:t>знань</a:t>
            </a:r>
            <a:r>
              <a:rPr lang="ru-RU" i="1" dirty="0" smtClean="0"/>
              <a:t> про </a:t>
            </a:r>
            <a:r>
              <a:rPr lang="ru-RU" i="1" dirty="0" err="1" smtClean="0"/>
              <a:t>загальні</a:t>
            </a:r>
            <a:r>
              <a:rPr lang="ru-RU" i="1" dirty="0" smtClean="0"/>
              <a:t> </a:t>
            </a:r>
            <a:r>
              <a:rPr lang="ru-RU" i="1" dirty="0" err="1" smtClean="0"/>
              <a:t>властивості</a:t>
            </a:r>
            <a:r>
              <a:rPr lang="ru-RU" i="1" dirty="0" smtClean="0"/>
              <a:t> </a:t>
            </a:r>
            <a:r>
              <a:rPr lang="ru-RU" i="1" dirty="0" err="1" smtClean="0"/>
              <a:t>всієї</a:t>
            </a:r>
            <a:r>
              <a:rPr lang="ru-RU" i="1" dirty="0" smtClean="0"/>
              <a:t> </a:t>
            </a:r>
            <a:r>
              <a:rPr lang="ru-RU" i="1" dirty="0" err="1" smtClean="0"/>
              <a:t>сукупності</a:t>
            </a:r>
            <a:r>
              <a:rPr lang="ru-RU" i="1" dirty="0" smtClean="0"/>
              <a:t> </a:t>
            </a:r>
            <a:r>
              <a:rPr lang="ru-RU" i="1" dirty="0" err="1" smtClean="0"/>
              <a:t>предметів</a:t>
            </a:r>
            <a:r>
              <a:rPr lang="ru-RU" i="1" dirty="0" smtClean="0"/>
              <a:t> </a:t>
            </a:r>
            <a:r>
              <a:rPr lang="ru-RU" i="1" dirty="0" err="1" smtClean="0"/>
              <a:t>даного</a:t>
            </a:r>
            <a:r>
              <a:rPr lang="ru-RU" i="1" dirty="0" smtClean="0"/>
              <a:t> </a:t>
            </a:r>
            <a:r>
              <a:rPr lang="ru-RU" i="1" dirty="0" err="1" smtClean="0"/>
              <a:t>класу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i="1" dirty="0" err="1" smtClean="0"/>
              <a:t>Іншими</a:t>
            </a:r>
            <a:r>
              <a:rPr lang="ru-RU" i="1" dirty="0" smtClean="0"/>
              <a:t> словами, </a:t>
            </a:r>
            <a:r>
              <a:rPr lang="ru-RU" i="1" dirty="0" err="1" smtClean="0"/>
              <a:t>дедукція</a:t>
            </a:r>
            <a:r>
              <a:rPr lang="ru-RU" i="1" dirty="0" smtClean="0"/>
              <a:t> —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застосування</a:t>
            </a:r>
            <a:r>
              <a:rPr lang="ru-RU" i="1" dirty="0" smtClean="0"/>
              <a:t> </a:t>
            </a:r>
            <a:r>
              <a:rPr lang="ru-RU" i="1" dirty="0" err="1" smtClean="0"/>
              <a:t>загальних</a:t>
            </a:r>
            <a:r>
              <a:rPr lang="ru-RU" i="1" dirty="0" smtClean="0"/>
              <a:t> </a:t>
            </a:r>
            <a:r>
              <a:rPr lang="ru-RU" i="1" dirty="0" err="1" smtClean="0"/>
              <a:t>наукових</a:t>
            </a:r>
            <a:r>
              <a:rPr lang="ru-RU" i="1" dirty="0" smtClean="0"/>
              <a:t> </a:t>
            </a:r>
            <a:r>
              <a:rPr lang="ru-RU" i="1" dirty="0" err="1" smtClean="0"/>
              <a:t>положень</a:t>
            </a:r>
            <a:r>
              <a:rPr lang="ru-RU" i="1" dirty="0" smtClean="0"/>
              <a:t> </a:t>
            </a:r>
            <a:r>
              <a:rPr lang="ru-RU" i="1" dirty="0" err="1" smtClean="0"/>
              <a:t>задля</a:t>
            </a:r>
            <a:r>
              <a:rPr lang="ru-RU" i="1" dirty="0" smtClean="0"/>
              <a:t> </a:t>
            </a:r>
            <a:r>
              <a:rPr lang="ru-RU" i="1" dirty="0" err="1" smtClean="0"/>
              <a:t>з’ясування</a:t>
            </a:r>
            <a:r>
              <a:rPr lang="ru-RU" i="1" dirty="0" smtClean="0"/>
              <a:t> рис </a:t>
            </a:r>
            <a:r>
              <a:rPr lang="ru-RU" i="1" dirty="0" err="1" smtClean="0"/>
              <a:t>конкретних</a:t>
            </a:r>
            <a:r>
              <a:rPr lang="ru-RU" i="1" dirty="0" smtClean="0"/>
              <a:t> </a:t>
            </a:r>
            <a:r>
              <a:rPr lang="ru-RU" i="1" dirty="0" err="1" smtClean="0"/>
              <a:t>явищ</a:t>
            </a:r>
            <a:r>
              <a:rPr lang="ru-RU" i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91047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4442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Універсальні (</a:t>
            </a:r>
            <a:r>
              <a:rPr lang="ru-RU" b="1" i="1" dirty="0" err="1" smtClean="0"/>
              <a:t>загальнологічні</a:t>
            </a:r>
            <a:r>
              <a:rPr lang="ru-RU" b="1" i="1" dirty="0" smtClean="0"/>
              <a:t>)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r>
              <a:rPr lang="ru-RU" b="1" i="1" dirty="0" smtClean="0"/>
              <a:t>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92429"/>
            <a:ext cx="10515600" cy="418453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err="1" smtClean="0"/>
              <a:t>Аналогія</a:t>
            </a:r>
            <a:r>
              <a:rPr lang="ru-RU" i="1" dirty="0" smtClean="0"/>
              <a:t> — </a:t>
            </a:r>
            <a:r>
              <a:rPr lang="ru-RU" i="1" dirty="0" err="1" smtClean="0"/>
              <a:t>процес</a:t>
            </a:r>
            <a:r>
              <a:rPr lang="ru-RU" i="1" dirty="0" smtClean="0"/>
              <a:t> </a:t>
            </a:r>
            <a:r>
              <a:rPr lang="ru-RU" i="1" dirty="0" err="1" smtClean="0"/>
              <a:t>встановлення</a:t>
            </a:r>
            <a:r>
              <a:rPr lang="ru-RU" i="1" dirty="0" smtClean="0"/>
              <a:t> </a:t>
            </a:r>
            <a:r>
              <a:rPr lang="ru-RU" i="1" dirty="0" err="1" smtClean="0"/>
              <a:t>схожості</a:t>
            </a:r>
            <a:r>
              <a:rPr lang="ru-RU" i="1" dirty="0" smtClean="0"/>
              <a:t> </a:t>
            </a:r>
            <a:r>
              <a:rPr lang="ru-RU" i="1" dirty="0" err="1" smtClean="0"/>
              <a:t>деяких</a:t>
            </a:r>
            <a:r>
              <a:rPr lang="ru-RU" i="1" dirty="0" smtClean="0"/>
              <a:t> </a:t>
            </a:r>
            <a:r>
              <a:rPr lang="ru-RU" i="1" dirty="0" err="1" smtClean="0"/>
              <a:t>властивостей</a:t>
            </a:r>
            <a:r>
              <a:rPr lang="ru-RU" i="1" dirty="0" smtClean="0"/>
              <a:t> </a:t>
            </a:r>
            <a:r>
              <a:rPr lang="ru-RU" i="1" dirty="0" err="1" smtClean="0"/>
              <a:t>між</a:t>
            </a:r>
            <a:r>
              <a:rPr lang="ru-RU" i="1" dirty="0" smtClean="0"/>
              <a:t> </a:t>
            </a:r>
            <a:r>
              <a:rPr lang="ru-RU" i="1" dirty="0" err="1" smtClean="0"/>
              <a:t>явищами</a:t>
            </a:r>
            <a:r>
              <a:rPr lang="ru-RU" i="1" dirty="0" smtClean="0"/>
              <a:t> і </a:t>
            </a:r>
            <a:r>
              <a:rPr lang="ru-RU" i="1" dirty="0" err="1" smtClean="0"/>
              <a:t>процесами</a:t>
            </a:r>
            <a:r>
              <a:rPr lang="ru-RU" i="1" dirty="0" smtClean="0"/>
              <a:t>, </a:t>
            </a:r>
            <a:r>
              <a:rPr lang="ru-RU" i="1" dirty="0" err="1" smtClean="0"/>
              <a:t>тобто</a:t>
            </a:r>
            <a:r>
              <a:rPr lang="ru-RU" i="1" dirty="0" smtClean="0"/>
              <a:t>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дослідницька</a:t>
            </a:r>
            <a:r>
              <a:rPr lang="ru-RU" i="1" dirty="0" smtClean="0"/>
              <a:t> </a:t>
            </a:r>
            <a:r>
              <a:rPr lang="ru-RU" i="1" dirty="0" err="1" smtClean="0"/>
              <a:t>дія</a:t>
            </a:r>
            <a:r>
              <a:rPr lang="ru-RU" i="1" dirty="0" smtClean="0"/>
              <a:t>, коли </a:t>
            </a:r>
            <a:r>
              <a:rPr lang="ru-RU" i="1" dirty="0" err="1" smtClean="0"/>
              <a:t>знання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отримані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розгляду</a:t>
            </a:r>
            <a:r>
              <a:rPr lang="ru-RU" i="1" dirty="0" smtClean="0"/>
              <a:t> </a:t>
            </a:r>
            <a:r>
              <a:rPr lang="ru-RU" i="1" dirty="0" err="1" smtClean="0"/>
              <a:t>певного</a:t>
            </a:r>
            <a:r>
              <a:rPr lang="ru-RU" i="1" dirty="0" smtClean="0"/>
              <a:t> </a:t>
            </a:r>
            <a:r>
              <a:rPr lang="ru-RU" i="1" dirty="0" err="1" smtClean="0"/>
              <a:t>об’єкта</a:t>
            </a:r>
            <a:r>
              <a:rPr lang="ru-RU" i="1" dirty="0" smtClean="0"/>
              <a:t>, </a:t>
            </a:r>
            <a:r>
              <a:rPr lang="ru-RU" i="1" dirty="0" err="1" smtClean="0"/>
              <a:t>переносяться</a:t>
            </a:r>
            <a:r>
              <a:rPr lang="ru-RU" i="1" dirty="0" smtClean="0"/>
              <a:t> на </a:t>
            </a:r>
            <a:r>
              <a:rPr lang="ru-RU" i="1" dirty="0" err="1" smtClean="0"/>
              <a:t>інший</a:t>
            </a:r>
            <a:r>
              <a:rPr lang="ru-RU" i="1" dirty="0" smtClean="0"/>
              <a:t>, </a:t>
            </a:r>
            <a:r>
              <a:rPr lang="ru-RU" i="1" dirty="0" err="1" smtClean="0"/>
              <a:t>менш</a:t>
            </a:r>
            <a:r>
              <a:rPr lang="ru-RU" i="1" dirty="0" smtClean="0"/>
              <a:t> </a:t>
            </a:r>
            <a:r>
              <a:rPr lang="ru-RU" i="1" dirty="0" err="1" smtClean="0"/>
              <a:t>досліджений</a:t>
            </a:r>
            <a:r>
              <a:rPr lang="ru-RU" i="1" dirty="0" smtClean="0"/>
              <a:t> і </a:t>
            </a:r>
            <a:r>
              <a:rPr lang="ru-RU" i="1" dirty="0" err="1" smtClean="0"/>
              <a:t>менш</a:t>
            </a:r>
            <a:r>
              <a:rPr lang="ru-RU" i="1" dirty="0" smtClean="0"/>
              <a:t> </a:t>
            </a:r>
            <a:r>
              <a:rPr lang="ru-RU" i="1" dirty="0" err="1" smtClean="0"/>
              <a:t>доступний</a:t>
            </a:r>
            <a:r>
              <a:rPr lang="ru-RU" i="1" dirty="0" smtClean="0"/>
              <a:t> </a:t>
            </a:r>
            <a:r>
              <a:rPr lang="ru-RU" i="1" dirty="0" err="1" smtClean="0"/>
              <a:t>об’єкт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b="1" i="1" dirty="0" err="1" smtClean="0"/>
              <a:t>Умозаключення</a:t>
            </a:r>
            <a:r>
              <a:rPr lang="ru-RU" i="1" dirty="0" smtClean="0"/>
              <a:t> за </a:t>
            </a:r>
            <a:r>
              <a:rPr lang="ru-RU" i="1" dirty="0" err="1" smtClean="0"/>
              <a:t>аналогією</a:t>
            </a:r>
            <a:r>
              <a:rPr lang="ru-RU" i="1" dirty="0" smtClean="0"/>
              <a:t> </a:t>
            </a:r>
            <a:r>
              <a:rPr lang="ru-RU" i="1" dirty="0" err="1" smtClean="0"/>
              <a:t>дає</a:t>
            </a:r>
            <a:r>
              <a:rPr lang="ru-RU" i="1" dirty="0" smtClean="0"/>
              <a:t> </a:t>
            </a:r>
            <a:r>
              <a:rPr lang="ru-RU" i="1" dirty="0" err="1" smtClean="0"/>
              <a:t>вірогіднісні</a:t>
            </a:r>
            <a:r>
              <a:rPr lang="ru-RU" i="1" dirty="0" smtClean="0"/>
              <a:t> </a:t>
            </a:r>
            <a:r>
              <a:rPr lang="ru-RU" i="1" dirty="0" err="1" smtClean="0"/>
              <a:t>знання</a:t>
            </a:r>
            <a:r>
              <a:rPr lang="ru-RU" i="1" dirty="0" smtClean="0"/>
              <a:t>, </a:t>
            </a:r>
            <a:r>
              <a:rPr lang="ru-RU" i="1" dirty="0" err="1" smtClean="0"/>
              <a:t>оскільки</a:t>
            </a:r>
            <a:r>
              <a:rPr lang="ru-RU" i="1" dirty="0" smtClean="0"/>
              <a:t> </a:t>
            </a:r>
            <a:r>
              <a:rPr lang="ru-RU" i="1" dirty="0" err="1" smtClean="0"/>
              <a:t>ще</a:t>
            </a:r>
            <a:r>
              <a:rPr lang="ru-RU" i="1" dirty="0" smtClean="0"/>
              <a:t> </a:t>
            </a:r>
            <a:r>
              <a:rPr lang="ru-RU" i="1" dirty="0" err="1" smtClean="0"/>
              <a:t>потрібно</a:t>
            </a:r>
            <a:r>
              <a:rPr lang="ru-RU" i="1" dirty="0" smtClean="0"/>
              <a:t> провести </a:t>
            </a:r>
            <a:r>
              <a:rPr lang="ru-RU" i="1" dirty="0" err="1" smtClean="0"/>
              <a:t>спеціальні</a:t>
            </a:r>
            <a:r>
              <a:rPr lang="ru-RU" i="1" dirty="0" smtClean="0"/>
              <a:t> </a:t>
            </a:r>
            <a:r>
              <a:rPr lang="ru-RU" i="1" dirty="0" err="1" smtClean="0"/>
              <a:t>дослідження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підтвердять</a:t>
            </a:r>
            <a:r>
              <a:rPr lang="ru-RU" i="1" dirty="0" smtClean="0"/>
              <a:t> </a:t>
            </a:r>
            <a:r>
              <a:rPr lang="ru-RU" i="1" dirty="0" err="1" smtClean="0"/>
              <a:t>зроблене</a:t>
            </a:r>
            <a:r>
              <a:rPr lang="ru-RU" i="1" dirty="0" smtClean="0"/>
              <a:t> </a:t>
            </a:r>
            <a:r>
              <a:rPr lang="ru-RU" i="1" dirty="0" err="1" smtClean="0"/>
              <a:t>передбачення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b="1" i="1" dirty="0" err="1" smtClean="0"/>
              <a:t>Моделювання</a:t>
            </a:r>
            <a:r>
              <a:rPr lang="ru-RU" i="1" dirty="0" smtClean="0"/>
              <a:t> — метод </a:t>
            </a:r>
            <a:r>
              <a:rPr lang="ru-RU" i="1" dirty="0" err="1" smtClean="0"/>
              <a:t>дослідження</a:t>
            </a:r>
            <a:r>
              <a:rPr lang="ru-RU" i="1" dirty="0" smtClean="0"/>
              <a:t>, суть </a:t>
            </a:r>
            <a:r>
              <a:rPr lang="ru-RU" i="1" dirty="0" err="1" smtClean="0"/>
              <a:t>якого</a:t>
            </a:r>
            <a:r>
              <a:rPr lang="ru-RU" i="1" dirty="0" smtClean="0"/>
              <a:t> в </a:t>
            </a:r>
            <a:r>
              <a:rPr lang="ru-RU" i="1" dirty="0" err="1" smtClean="0"/>
              <a:t>заміщенні</a:t>
            </a:r>
            <a:r>
              <a:rPr lang="ru-RU" i="1" dirty="0" smtClean="0"/>
              <a:t> </a:t>
            </a:r>
            <a:r>
              <a:rPr lang="ru-RU" i="1" dirty="0" err="1" smtClean="0"/>
              <a:t>об’єкта</a:t>
            </a:r>
            <a:r>
              <a:rPr lang="ru-RU" i="1" dirty="0" smtClean="0"/>
              <a:t> </a:t>
            </a:r>
            <a:r>
              <a:rPr lang="ru-RU" i="1" dirty="0" err="1" smtClean="0"/>
              <a:t>дослідження</a:t>
            </a:r>
            <a:r>
              <a:rPr lang="ru-RU" i="1" dirty="0" smtClean="0"/>
              <a:t> </a:t>
            </a:r>
            <a:r>
              <a:rPr lang="ru-RU" i="1" dirty="0" err="1" smtClean="0"/>
              <a:t>іншим</a:t>
            </a:r>
            <a:r>
              <a:rPr lang="ru-RU" i="1" dirty="0" smtClean="0"/>
              <a:t> </a:t>
            </a:r>
            <a:r>
              <a:rPr lang="ru-RU" i="1" dirty="0" err="1" smtClean="0"/>
              <a:t>об’єктом</a:t>
            </a:r>
            <a:r>
              <a:rPr lang="ru-RU" i="1" dirty="0" smtClean="0"/>
              <a:t>, </a:t>
            </a:r>
            <a:r>
              <a:rPr lang="ru-RU" i="1" dirty="0" err="1" smtClean="0"/>
              <a:t>спеціально</a:t>
            </a:r>
            <a:r>
              <a:rPr lang="ru-RU" i="1" dirty="0" smtClean="0"/>
              <a:t> для </a:t>
            </a:r>
            <a:r>
              <a:rPr lang="ru-RU" i="1" dirty="0" err="1" smtClean="0"/>
              <a:t>цього</a:t>
            </a:r>
            <a:r>
              <a:rPr lang="ru-RU" i="1" dirty="0" smtClean="0"/>
              <a:t> </a:t>
            </a:r>
            <a:r>
              <a:rPr lang="ru-RU" i="1" dirty="0" err="1" smtClean="0"/>
              <a:t>створеним</a:t>
            </a:r>
            <a:r>
              <a:rPr lang="ru-RU" i="1" dirty="0" smtClean="0"/>
              <a:t> — </a:t>
            </a:r>
            <a:r>
              <a:rPr lang="ru-RU" i="1" dirty="0" err="1" smtClean="0"/>
              <a:t>моделлю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70836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145" y="365125"/>
            <a:ext cx="10612655" cy="1762058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i="1" dirty="0" err="1" smtClean="0"/>
              <a:t>Логічні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закони</a:t>
            </a:r>
            <a:r>
              <a:rPr lang="ru-RU" b="1" i="1" dirty="0" smtClean="0"/>
              <a:t> і правила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5688" y="2233061"/>
            <a:ext cx="10515600" cy="418453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 i="1" dirty="0" smtClean="0"/>
              <a:t>закон </a:t>
            </a:r>
            <a:r>
              <a:rPr lang="ru-RU" b="1" i="1" dirty="0" err="1" smtClean="0"/>
              <a:t>тотожності</a:t>
            </a:r>
            <a:r>
              <a:rPr lang="ru-RU" b="1" i="1" dirty="0" smtClean="0"/>
              <a:t>, </a:t>
            </a:r>
          </a:p>
          <a:p>
            <a:r>
              <a:rPr lang="ru-RU" b="1" i="1" dirty="0" smtClean="0"/>
              <a:t>закон </a:t>
            </a:r>
            <a:r>
              <a:rPr lang="ru-RU" b="1" i="1" dirty="0" err="1" smtClean="0"/>
              <a:t>протиріччя</a:t>
            </a:r>
            <a:r>
              <a:rPr lang="ru-RU" b="1" i="1" dirty="0" smtClean="0"/>
              <a:t>, </a:t>
            </a:r>
          </a:p>
          <a:p>
            <a:r>
              <a:rPr lang="ru-RU" b="1" i="1" dirty="0" smtClean="0"/>
              <a:t>закон </a:t>
            </a:r>
            <a:r>
              <a:rPr lang="ru-RU" b="1" i="1" dirty="0" err="1" smtClean="0"/>
              <a:t>виключення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третього</a:t>
            </a:r>
            <a:r>
              <a:rPr lang="ru-RU" b="1" i="1" dirty="0" smtClean="0"/>
              <a:t>, </a:t>
            </a:r>
          </a:p>
          <a:p>
            <a:r>
              <a:rPr lang="ru-RU" b="1" i="1" dirty="0" smtClean="0"/>
              <a:t>закон </a:t>
            </a:r>
            <a:r>
              <a:rPr lang="ru-RU" b="1" i="1" dirty="0" err="1" smtClean="0"/>
              <a:t>достатньої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підстави</a:t>
            </a:r>
            <a:endParaRPr lang="" b="1" i="1" dirty="0" smtClean="0"/>
          </a:p>
          <a:p>
            <a:pPr marL="0" indent="0">
              <a:buNone/>
            </a:pP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24996258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145" y="365125"/>
            <a:ext cx="10612655" cy="1762058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/>
              <a:t>Логічні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закони</a:t>
            </a:r>
            <a:r>
              <a:rPr lang="ru-RU" b="1" i="1" dirty="0" smtClean="0"/>
              <a:t> і правила. </a:t>
            </a:r>
            <a:r>
              <a:rPr lang="ru-RU" b="1" i="1" dirty="0" err="1" smtClean="0"/>
              <a:t>Поняття</a:t>
            </a:r>
            <a:r>
              <a:rPr lang="ru-RU" b="1" i="1" dirty="0" smtClean="0"/>
              <a:t> і </a:t>
            </a:r>
            <a:r>
              <a:rPr lang="ru-RU" b="1" i="1" dirty="0" err="1" smtClean="0"/>
              <a:t>судження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повинні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задовольняти</a:t>
            </a:r>
            <a:r>
              <a:rPr lang="ru-RU" b="1" i="1" dirty="0" smtClean="0"/>
              <a:t> таким </a:t>
            </a:r>
            <a:r>
              <a:rPr lang="ru-RU" b="1" i="1" dirty="0" err="1" smtClean="0"/>
              <a:t>логічним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вимогам</a:t>
            </a:r>
            <a:r>
              <a:rPr lang="ru-RU" b="1" i="1" dirty="0" smtClean="0"/>
              <a:t>: 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5688" y="2233061"/>
            <a:ext cx="10515600" cy="418453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i="1" dirty="0" err="1" smtClean="0"/>
              <a:t>Законові</a:t>
            </a:r>
            <a:r>
              <a:rPr lang="ru-RU" i="1" dirty="0" smtClean="0"/>
              <a:t> </a:t>
            </a:r>
            <a:r>
              <a:rPr lang="ru-RU" i="1" dirty="0" err="1" smtClean="0"/>
              <a:t>тотожності</a:t>
            </a:r>
            <a:r>
              <a:rPr lang="ru-RU" i="1" dirty="0" smtClean="0"/>
              <a:t>, </a:t>
            </a:r>
            <a:r>
              <a:rPr lang="ru-RU" i="1" dirty="0" err="1" smtClean="0"/>
              <a:t>відповідно</a:t>
            </a:r>
            <a:r>
              <a:rPr lang="ru-RU" i="1" dirty="0" smtClean="0"/>
              <a:t> до </a:t>
            </a:r>
            <a:r>
              <a:rPr lang="ru-RU" i="1" dirty="0" err="1" smtClean="0"/>
              <a:t>якого</a:t>
            </a:r>
            <a:r>
              <a:rPr lang="ru-RU" i="1" dirty="0" smtClean="0"/>
              <a:t> предмет думки в межах одного </a:t>
            </a:r>
            <a:r>
              <a:rPr lang="ru-RU" i="1" dirty="0" err="1" smtClean="0"/>
              <a:t>міркування</a:t>
            </a:r>
            <a:r>
              <a:rPr lang="ru-RU" i="1" dirty="0" smtClean="0"/>
              <a:t> </a:t>
            </a:r>
            <a:r>
              <a:rPr lang="ru-RU" i="1" dirty="0" err="1" smtClean="0"/>
              <a:t>має</a:t>
            </a:r>
            <a:r>
              <a:rPr lang="ru-RU" i="1" dirty="0" smtClean="0"/>
              <a:t> </a:t>
            </a:r>
            <a:r>
              <a:rPr lang="ru-RU" i="1" dirty="0" err="1" smtClean="0"/>
              <a:t>залишатися</a:t>
            </a:r>
            <a:r>
              <a:rPr lang="ru-RU" i="1" dirty="0" smtClean="0"/>
              <a:t> </a:t>
            </a:r>
            <a:r>
              <a:rPr lang="ru-RU" i="1" dirty="0" err="1" smtClean="0"/>
              <a:t>незмінним</a:t>
            </a:r>
            <a:r>
              <a:rPr lang="ru-RU" i="1" dirty="0" smtClean="0"/>
              <a:t>. </a:t>
            </a:r>
            <a:r>
              <a:rPr lang="ru-RU" i="1" dirty="0" err="1" smtClean="0"/>
              <a:t>Сказане</a:t>
            </a:r>
            <a:r>
              <a:rPr lang="ru-RU" i="1" dirty="0" smtClean="0"/>
              <a:t> </a:t>
            </a:r>
            <a:r>
              <a:rPr lang="ru-RU" i="1" dirty="0" err="1" smtClean="0"/>
              <a:t>виражається</a:t>
            </a:r>
            <a:r>
              <a:rPr lang="ru-RU" i="1" dirty="0" smtClean="0"/>
              <a:t> формулою: А є А (А=А), де А — думка. </a:t>
            </a:r>
            <a:r>
              <a:rPr lang="ru-RU" i="1" dirty="0" err="1" smtClean="0"/>
              <a:t>Ототожнення</a:t>
            </a:r>
            <a:r>
              <a:rPr lang="ru-RU" i="1" dirty="0" smtClean="0"/>
              <a:t> </a:t>
            </a:r>
            <a:r>
              <a:rPr lang="ru-RU" i="1" dirty="0" err="1" smtClean="0"/>
              <a:t>різних</a:t>
            </a:r>
            <a:r>
              <a:rPr lang="ru-RU" i="1" dirty="0" smtClean="0"/>
              <a:t> понять — одна з </a:t>
            </a:r>
            <a:r>
              <a:rPr lang="ru-RU" i="1" dirty="0" err="1" smtClean="0"/>
              <a:t>найпоширеніших</a:t>
            </a:r>
            <a:r>
              <a:rPr lang="ru-RU" i="1" dirty="0" smtClean="0"/>
              <a:t> </a:t>
            </a:r>
            <a:r>
              <a:rPr lang="ru-RU" i="1" dirty="0" err="1" smtClean="0"/>
              <a:t>логічних</a:t>
            </a:r>
            <a:r>
              <a:rPr lang="ru-RU" i="1" dirty="0" smtClean="0"/>
              <a:t> </a:t>
            </a:r>
            <a:r>
              <a:rPr lang="ru-RU" i="1" dirty="0" err="1" smtClean="0"/>
              <a:t>помилок</a:t>
            </a:r>
            <a:r>
              <a:rPr lang="ru-RU" i="1" dirty="0" smtClean="0"/>
              <a:t> у </a:t>
            </a:r>
            <a:r>
              <a:rPr lang="ru-RU" i="1" dirty="0" err="1" smtClean="0"/>
              <a:t>науковому</a:t>
            </a:r>
            <a:r>
              <a:rPr lang="ru-RU" i="1" dirty="0" smtClean="0"/>
              <a:t> </a:t>
            </a:r>
            <a:r>
              <a:rPr lang="ru-RU" i="1" dirty="0" err="1" smtClean="0"/>
              <a:t>дослідженні</a:t>
            </a:r>
            <a:r>
              <a:rPr lang="ru-RU" i="1" dirty="0" smtClean="0"/>
              <a:t>, яка </a:t>
            </a:r>
            <a:r>
              <a:rPr lang="ru-RU" i="1" dirty="0" err="1" smtClean="0"/>
              <a:t>має</a:t>
            </a:r>
            <a:r>
              <a:rPr lang="ru-RU" i="1" dirty="0" smtClean="0"/>
              <a:t> </a:t>
            </a:r>
            <a:r>
              <a:rPr lang="ru-RU" i="1" dirty="0" err="1" smtClean="0"/>
              <a:t>назву</a:t>
            </a:r>
            <a:r>
              <a:rPr lang="ru-RU" i="1" dirty="0" smtClean="0"/>
              <a:t> «</a:t>
            </a:r>
            <a:r>
              <a:rPr lang="ru-RU" i="1" dirty="0" err="1" smtClean="0"/>
              <a:t>підміна</a:t>
            </a:r>
            <a:r>
              <a:rPr lang="ru-RU" i="1" dirty="0" smtClean="0"/>
              <a:t> понять». </a:t>
            </a:r>
          </a:p>
          <a:p>
            <a:r>
              <a:rPr lang="ru-RU" i="1" dirty="0" err="1" smtClean="0"/>
              <a:t>Законові</a:t>
            </a:r>
            <a:r>
              <a:rPr lang="ru-RU" i="1" dirty="0" smtClean="0"/>
              <a:t> </a:t>
            </a:r>
            <a:r>
              <a:rPr lang="ru-RU" i="1" dirty="0" err="1" smtClean="0"/>
              <a:t>протиріччя</a:t>
            </a:r>
            <a:r>
              <a:rPr lang="ru-RU" i="1" dirty="0" smtClean="0"/>
              <a:t> (</a:t>
            </a:r>
            <a:r>
              <a:rPr lang="ru-RU" i="1" dirty="0" err="1" smtClean="0"/>
              <a:t>чи</a:t>
            </a:r>
            <a:r>
              <a:rPr lang="ru-RU" i="1" dirty="0" smtClean="0"/>
              <a:t> не </a:t>
            </a:r>
            <a:r>
              <a:rPr lang="ru-RU" i="1" dirty="0" err="1" smtClean="0"/>
              <a:t>протиріччя</a:t>
            </a:r>
            <a:r>
              <a:rPr lang="ru-RU" i="1" dirty="0" smtClean="0"/>
              <a:t>), </a:t>
            </a:r>
            <a:r>
              <a:rPr lang="ru-RU" i="1" dirty="0" err="1" smtClean="0"/>
              <a:t>відповідно</a:t>
            </a:r>
            <a:r>
              <a:rPr lang="ru-RU" i="1" dirty="0" smtClean="0"/>
              <a:t> до </a:t>
            </a:r>
            <a:r>
              <a:rPr lang="ru-RU" i="1" dirty="0" err="1" smtClean="0"/>
              <a:t>якого</a:t>
            </a:r>
            <a:r>
              <a:rPr lang="ru-RU" i="1" dirty="0" smtClean="0"/>
              <a:t> не </a:t>
            </a:r>
            <a:r>
              <a:rPr lang="ru-RU" i="1" dirty="0" err="1" smtClean="0"/>
              <a:t>можуть</a:t>
            </a:r>
            <a:r>
              <a:rPr lang="ru-RU" i="1" dirty="0" smtClean="0"/>
              <a:t> бути </a:t>
            </a:r>
            <a:r>
              <a:rPr lang="ru-RU" i="1" dirty="0" err="1" smtClean="0"/>
              <a:t>правильними</a:t>
            </a:r>
            <a:r>
              <a:rPr lang="ru-RU" i="1" dirty="0" smtClean="0"/>
              <a:t> </a:t>
            </a:r>
            <a:r>
              <a:rPr lang="ru-RU" i="1" dirty="0" err="1" smtClean="0"/>
              <a:t>одразу</a:t>
            </a:r>
            <a:r>
              <a:rPr lang="ru-RU" i="1" dirty="0" smtClean="0"/>
              <a:t> два </a:t>
            </a:r>
            <a:r>
              <a:rPr lang="ru-RU" i="1" dirty="0" err="1" smtClean="0"/>
              <a:t>висловлювання</a:t>
            </a:r>
            <a:r>
              <a:rPr lang="ru-RU" i="1" dirty="0" smtClean="0"/>
              <a:t>, коли перше </a:t>
            </a:r>
            <a:r>
              <a:rPr lang="ru-RU" i="1" dirty="0" err="1" smtClean="0"/>
              <a:t>стверджує</a:t>
            </a:r>
            <a:r>
              <a:rPr lang="ru-RU" i="1" dirty="0" smtClean="0"/>
              <a:t>, а </a:t>
            </a:r>
            <a:r>
              <a:rPr lang="ru-RU" i="1" dirty="0" err="1" smtClean="0"/>
              <a:t>інше</a:t>
            </a:r>
            <a:r>
              <a:rPr lang="ru-RU" i="1" dirty="0" smtClean="0"/>
              <a:t> </a:t>
            </a:r>
            <a:r>
              <a:rPr lang="ru-RU" i="1" dirty="0" err="1" smtClean="0"/>
              <a:t>заперечує</a:t>
            </a:r>
            <a:r>
              <a:rPr lang="ru-RU" i="1" dirty="0" smtClean="0"/>
              <a:t> </a:t>
            </a:r>
            <a:r>
              <a:rPr lang="ru-RU" i="1" dirty="0" err="1" smtClean="0"/>
              <a:t>одне</a:t>
            </a:r>
            <a:r>
              <a:rPr lang="ru-RU" i="1" dirty="0" smtClean="0"/>
              <a:t> й те </a:t>
            </a:r>
            <a:r>
              <a:rPr lang="ru-RU" i="1" dirty="0" err="1" smtClean="0"/>
              <a:t>саме</a:t>
            </a:r>
            <a:r>
              <a:rPr lang="ru-RU" i="1" dirty="0" smtClean="0"/>
              <a:t>. Закон </a:t>
            </a:r>
            <a:r>
              <a:rPr lang="ru-RU" i="1" dirty="0" err="1" smtClean="0"/>
              <a:t>стверджує</a:t>
            </a:r>
            <a:r>
              <a:rPr lang="ru-RU" i="1" dirty="0" smtClean="0"/>
              <a:t>: «Неправильно, </a:t>
            </a:r>
            <a:r>
              <a:rPr lang="ru-RU" i="1" dirty="0" err="1" smtClean="0"/>
              <a:t>що</a:t>
            </a:r>
            <a:r>
              <a:rPr lang="ru-RU" i="1" dirty="0" smtClean="0"/>
              <a:t> А й не А </a:t>
            </a:r>
            <a:r>
              <a:rPr lang="ru-RU" i="1" dirty="0" err="1" smtClean="0"/>
              <a:t>одночасно</a:t>
            </a:r>
            <a:r>
              <a:rPr lang="ru-RU" i="1" dirty="0" smtClean="0"/>
              <a:t> </a:t>
            </a:r>
            <a:r>
              <a:rPr lang="ru-RU" i="1" dirty="0" err="1" smtClean="0"/>
              <a:t>істинні</a:t>
            </a:r>
            <a:r>
              <a:rPr lang="ru-RU" i="1" dirty="0" smtClean="0"/>
              <a:t>». Названий закон </a:t>
            </a:r>
            <a:r>
              <a:rPr lang="ru-RU" i="1" dirty="0" err="1" smtClean="0"/>
              <a:t>має</a:t>
            </a:r>
            <a:r>
              <a:rPr lang="ru-RU" i="1" dirty="0" smtClean="0"/>
              <a:t> </a:t>
            </a:r>
            <a:r>
              <a:rPr lang="ru-RU" i="1" dirty="0" err="1" smtClean="0"/>
              <a:t>істотне</a:t>
            </a:r>
            <a:r>
              <a:rPr lang="ru-RU" i="1" dirty="0" smtClean="0"/>
              <a:t> </a:t>
            </a:r>
            <a:r>
              <a:rPr lang="ru-RU" i="1" dirty="0" err="1" smtClean="0"/>
              <a:t>значення</a:t>
            </a:r>
            <a:r>
              <a:rPr lang="ru-RU" i="1" dirty="0" smtClean="0"/>
              <a:t> для </a:t>
            </a:r>
            <a:r>
              <a:rPr lang="ru-RU" i="1" dirty="0" err="1" smtClean="0"/>
              <a:t>аналізу</a:t>
            </a:r>
            <a:r>
              <a:rPr lang="ru-RU" i="1" dirty="0" smtClean="0"/>
              <a:t> </a:t>
            </a:r>
            <a:r>
              <a:rPr lang="ru-RU" i="1" dirty="0" err="1" smtClean="0"/>
              <a:t>наукового</a:t>
            </a:r>
            <a:r>
              <a:rPr lang="ru-RU" i="1" dirty="0" smtClean="0"/>
              <a:t> тексту, </a:t>
            </a:r>
            <a:r>
              <a:rPr lang="ru-RU" i="1" dirty="0" err="1" smtClean="0"/>
              <a:t>оскільки</a:t>
            </a:r>
            <a:r>
              <a:rPr lang="ru-RU" i="1" dirty="0" smtClean="0"/>
              <a:t> </a:t>
            </a:r>
            <a:r>
              <a:rPr lang="ru-RU" i="1" dirty="0" err="1" smtClean="0"/>
              <a:t>дає</a:t>
            </a:r>
            <a:r>
              <a:rPr lang="ru-RU" i="1" dirty="0" smtClean="0"/>
              <a:t> </a:t>
            </a:r>
            <a:r>
              <a:rPr lang="ru-RU" i="1" dirty="0" err="1" smtClean="0"/>
              <a:t>змогу</a:t>
            </a:r>
            <a:r>
              <a:rPr lang="ru-RU" i="1" dirty="0" smtClean="0"/>
              <a:t> критично </a:t>
            </a:r>
            <a:r>
              <a:rPr lang="ru-RU" i="1" dirty="0" err="1" smtClean="0"/>
              <a:t>ставитися</a:t>
            </a:r>
            <a:r>
              <a:rPr lang="ru-RU" i="1" dirty="0" smtClean="0"/>
              <a:t> до </a:t>
            </a:r>
            <a:r>
              <a:rPr lang="ru-RU" i="1" dirty="0" err="1" smtClean="0"/>
              <a:t>усяких</a:t>
            </a:r>
            <a:r>
              <a:rPr lang="ru-RU" i="1" dirty="0" smtClean="0"/>
              <a:t> неточностей в </a:t>
            </a:r>
            <a:r>
              <a:rPr lang="ru-RU" i="1" dirty="0" err="1" smtClean="0"/>
              <a:t>науковій</a:t>
            </a:r>
            <a:r>
              <a:rPr lang="ru-RU" i="1" dirty="0" smtClean="0"/>
              <a:t> </a:t>
            </a:r>
            <a:r>
              <a:rPr lang="ru-RU" i="1" dirty="0" err="1" smtClean="0"/>
              <a:t>інформації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Законові</a:t>
            </a:r>
            <a:r>
              <a:rPr lang="ru-RU" i="1" dirty="0" smtClean="0"/>
              <a:t> </a:t>
            </a:r>
            <a:r>
              <a:rPr lang="ru-RU" i="1" dirty="0" err="1" smtClean="0"/>
              <a:t>виключеного</a:t>
            </a:r>
            <a:r>
              <a:rPr lang="ru-RU" i="1" dirty="0" smtClean="0"/>
              <a:t> </a:t>
            </a:r>
            <a:r>
              <a:rPr lang="ru-RU" i="1" dirty="0" err="1" smtClean="0"/>
              <a:t>третього</a:t>
            </a:r>
            <a:r>
              <a:rPr lang="ru-RU" i="1" dirty="0" smtClean="0"/>
              <a:t>,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стверджує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з </a:t>
            </a:r>
            <a:r>
              <a:rPr lang="ru-RU" i="1" dirty="0" err="1" smtClean="0"/>
              <a:t>двох</a:t>
            </a:r>
            <a:r>
              <a:rPr lang="ru-RU" i="1" dirty="0" smtClean="0"/>
              <a:t> </a:t>
            </a:r>
            <a:r>
              <a:rPr lang="ru-RU" i="1" dirty="0" err="1" smtClean="0"/>
              <a:t>суперечливих</a:t>
            </a:r>
            <a:r>
              <a:rPr lang="ru-RU" i="1" dirty="0" smtClean="0"/>
              <a:t> </a:t>
            </a:r>
            <a:r>
              <a:rPr lang="ru-RU" i="1" dirty="0" err="1" smtClean="0"/>
              <a:t>суджень</a:t>
            </a:r>
            <a:r>
              <a:rPr lang="ru-RU" i="1" dirty="0" smtClean="0"/>
              <a:t> про </a:t>
            </a:r>
            <a:r>
              <a:rPr lang="ru-RU" i="1" dirty="0" err="1" smtClean="0"/>
              <a:t>даний</a:t>
            </a:r>
            <a:r>
              <a:rPr lang="ru-RU" i="1" dirty="0" smtClean="0"/>
              <a:t> </a:t>
            </a:r>
            <a:r>
              <a:rPr lang="ru-RU" i="1" dirty="0" err="1" smtClean="0"/>
              <a:t>об’єкт</a:t>
            </a:r>
            <a:r>
              <a:rPr lang="ru-RU" i="1" dirty="0" smtClean="0"/>
              <a:t> </a:t>
            </a:r>
            <a:r>
              <a:rPr lang="ru-RU" i="1" dirty="0" err="1" smtClean="0"/>
              <a:t>одне</a:t>
            </a:r>
            <a:r>
              <a:rPr lang="ru-RU" i="1" dirty="0" smtClean="0"/>
              <a:t> </a:t>
            </a:r>
            <a:r>
              <a:rPr lang="ru-RU" i="1" dirty="0" err="1" smtClean="0"/>
              <a:t>правильне</a:t>
            </a:r>
            <a:r>
              <a:rPr lang="ru-RU" i="1" dirty="0" smtClean="0"/>
              <a:t>, а </a:t>
            </a:r>
            <a:r>
              <a:rPr lang="ru-RU" i="1" dirty="0" err="1" smtClean="0"/>
              <a:t>інше</a:t>
            </a:r>
            <a:r>
              <a:rPr lang="ru-RU" i="1" dirty="0" smtClean="0"/>
              <a:t> є </a:t>
            </a:r>
            <a:r>
              <a:rPr lang="ru-RU" i="1" dirty="0" err="1" smtClean="0"/>
              <a:t>неправильним</a:t>
            </a:r>
            <a:r>
              <a:rPr lang="ru-RU" i="1" dirty="0" smtClean="0"/>
              <a:t>. </a:t>
            </a:r>
            <a:r>
              <a:rPr lang="ru-RU" i="1" dirty="0" err="1" smtClean="0"/>
              <a:t>Третього</a:t>
            </a:r>
            <a:r>
              <a:rPr lang="ru-RU" i="1" dirty="0" smtClean="0"/>
              <a:t> не дано. Закон </a:t>
            </a:r>
            <a:r>
              <a:rPr lang="ru-RU" i="1" dirty="0" err="1" smtClean="0"/>
              <a:t>виражається</a:t>
            </a:r>
            <a:r>
              <a:rPr lang="ru-RU" i="1" dirty="0" smtClean="0"/>
              <a:t> формулою: «</a:t>
            </a:r>
            <a:r>
              <a:rPr lang="ru-RU" i="1" dirty="0" err="1" smtClean="0"/>
              <a:t>Це</a:t>
            </a:r>
            <a:r>
              <a:rPr lang="ru-RU" i="1" dirty="0" smtClean="0"/>
              <a:t> є </a:t>
            </a:r>
            <a:r>
              <a:rPr lang="ru-RU" i="1" dirty="0" err="1" smtClean="0"/>
              <a:t>або</a:t>
            </a:r>
            <a:r>
              <a:rPr lang="ru-RU" i="1" dirty="0" smtClean="0"/>
              <a:t> Б, </a:t>
            </a:r>
            <a:r>
              <a:rPr lang="ru-RU" i="1" dirty="0" err="1" smtClean="0"/>
              <a:t>або</a:t>
            </a:r>
            <a:r>
              <a:rPr lang="ru-RU" i="1" dirty="0" smtClean="0"/>
              <a:t> не Б». </a:t>
            </a:r>
            <a:r>
              <a:rPr lang="ru-RU" i="1" dirty="0" err="1" smtClean="0"/>
              <a:t>Цей</a:t>
            </a:r>
            <a:r>
              <a:rPr lang="ru-RU" i="1" dirty="0" smtClean="0"/>
              <a:t> закон не </a:t>
            </a:r>
            <a:r>
              <a:rPr lang="ru-RU" i="1" dirty="0" err="1" smtClean="0"/>
              <a:t>допускає</a:t>
            </a:r>
            <a:r>
              <a:rPr lang="ru-RU" i="1" dirty="0" smtClean="0"/>
              <a:t> «</a:t>
            </a:r>
            <a:r>
              <a:rPr lang="ru-RU" i="1" dirty="0" err="1" smtClean="0"/>
              <a:t>проміжного</a:t>
            </a:r>
            <a:r>
              <a:rPr lang="ru-RU" i="1" dirty="0" smtClean="0"/>
              <a:t>» </a:t>
            </a:r>
            <a:r>
              <a:rPr lang="ru-RU" i="1" dirty="0" err="1" smtClean="0"/>
              <a:t>варіанта</a:t>
            </a:r>
            <a:r>
              <a:rPr lang="ru-RU" i="1" dirty="0" smtClean="0"/>
              <a:t> </a:t>
            </a:r>
            <a:r>
              <a:rPr lang="ru-RU" i="1" dirty="0" err="1" smtClean="0"/>
              <a:t>між</a:t>
            </a:r>
            <a:r>
              <a:rPr lang="ru-RU" i="1" dirty="0" smtClean="0"/>
              <a:t> </a:t>
            </a:r>
            <a:r>
              <a:rPr lang="ru-RU" i="1" dirty="0" err="1" smtClean="0"/>
              <a:t>твердженнями</a:t>
            </a:r>
            <a:r>
              <a:rPr lang="ru-RU" i="1" dirty="0" smtClean="0"/>
              <a:t> про </a:t>
            </a:r>
            <a:r>
              <a:rPr lang="ru-RU" i="1" dirty="0" err="1" smtClean="0"/>
              <a:t>істинність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Законові</a:t>
            </a:r>
            <a:r>
              <a:rPr lang="ru-RU" i="1" dirty="0" smtClean="0"/>
              <a:t> </a:t>
            </a:r>
            <a:r>
              <a:rPr lang="ru-RU" i="1" dirty="0" err="1" smtClean="0"/>
              <a:t>достатньої</a:t>
            </a:r>
            <a:r>
              <a:rPr lang="ru-RU" i="1" dirty="0" smtClean="0"/>
              <a:t> </a:t>
            </a:r>
            <a:r>
              <a:rPr lang="ru-RU" i="1" dirty="0" err="1" smtClean="0"/>
              <a:t>підстави</a:t>
            </a:r>
            <a:r>
              <a:rPr lang="ru-RU" i="1" dirty="0" smtClean="0"/>
              <a:t>,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формулюється</a:t>
            </a:r>
            <a:r>
              <a:rPr lang="ru-RU" i="1" dirty="0" smtClean="0"/>
              <a:t> так: «</a:t>
            </a:r>
            <a:r>
              <a:rPr lang="ru-RU" i="1" dirty="0" err="1" smtClean="0"/>
              <a:t>Усяка</a:t>
            </a:r>
            <a:r>
              <a:rPr lang="ru-RU" i="1" dirty="0" smtClean="0"/>
              <a:t> </a:t>
            </a:r>
            <a:r>
              <a:rPr lang="ru-RU" i="1" dirty="0" err="1" smtClean="0"/>
              <a:t>істинна</a:t>
            </a:r>
            <a:r>
              <a:rPr lang="ru-RU" i="1" dirty="0" smtClean="0"/>
              <a:t> думка </a:t>
            </a:r>
            <a:r>
              <a:rPr lang="ru-RU" i="1" dirty="0" err="1" smtClean="0"/>
              <a:t>має</a:t>
            </a:r>
            <a:r>
              <a:rPr lang="ru-RU" i="1" dirty="0" smtClean="0"/>
              <a:t> </a:t>
            </a:r>
            <a:r>
              <a:rPr lang="ru-RU" i="1" dirty="0" err="1" smtClean="0"/>
              <a:t>достатню</a:t>
            </a:r>
            <a:r>
              <a:rPr lang="ru-RU" i="1" dirty="0" smtClean="0"/>
              <a:t> </a:t>
            </a:r>
            <a:r>
              <a:rPr lang="ru-RU" i="1" dirty="0" err="1" smtClean="0"/>
              <a:t>підставу</a:t>
            </a:r>
            <a:r>
              <a:rPr lang="ru-RU" i="1" dirty="0" smtClean="0"/>
              <a:t>, </a:t>
            </a:r>
            <a:r>
              <a:rPr lang="ru-RU" i="1" dirty="0" err="1" smtClean="0"/>
              <a:t>тобто</a:t>
            </a:r>
            <a:r>
              <a:rPr lang="ru-RU" i="1" dirty="0" smtClean="0"/>
              <a:t> будь-яку </a:t>
            </a:r>
            <a:r>
              <a:rPr lang="ru-RU" i="1" dirty="0" err="1" smtClean="0"/>
              <a:t>іншу</a:t>
            </a:r>
            <a:r>
              <a:rPr lang="ru-RU" i="1" dirty="0" smtClean="0"/>
              <a:t> думку, з </a:t>
            </a:r>
            <a:r>
              <a:rPr lang="ru-RU" i="1" dirty="0" err="1" smtClean="0"/>
              <a:t>якої</a:t>
            </a:r>
            <a:r>
              <a:rPr lang="ru-RU" i="1" dirty="0" smtClean="0"/>
              <a:t> за </a:t>
            </a:r>
            <a:r>
              <a:rPr lang="ru-RU" i="1" dirty="0" err="1" smtClean="0"/>
              <a:t>необхідності</a:t>
            </a:r>
            <a:r>
              <a:rPr lang="ru-RU" i="1" dirty="0" smtClean="0"/>
              <a:t> </a:t>
            </a:r>
            <a:r>
              <a:rPr lang="ru-RU" i="1" dirty="0" err="1" smtClean="0"/>
              <a:t>випливає</a:t>
            </a:r>
            <a:r>
              <a:rPr lang="ru-RU" i="1" dirty="0" smtClean="0"/>
              <a:t> </a:t>
            </a:r>
            <a:r>
              <a:rPr lang="ru-RU" i="1" dirty="0" err="1" smtClean="0"/>
              <a:t>істинність</a:t>
            </a:r>
            <a:r>
              <a:rPr lang="ru-RU" i="1" dirty="0" smtClean="0"/>
              <a:t> </a:t>
            </a:r>
            <a:r>
              <a:rPr lang="ru-RU" i="1" dirty="0" err="1" smtClean="0"/>
              <a:t>цієї</a:t>
            </a:r>
            <a:r>
              <a:rPr lang="ru-RU" i="1" dirty="0" smtClean="0"/>
              <a:t> думки». </a:t>
            </a:r>
            <a:r>
              <a:rPr lang="ru-RU" i="1" dirty="0" err="1" smtClean="0"/>
              <a:t>Цей</a:t>
            </a:r>
            <a:r>
              <a:rPr lang="ru-RU" i="1" dirty="0" smtClean="0"/>
              <a:t> закон </a:t>
            </a:r>
            <a:r>
              <a:rPr lang="ru-RU" i="1" dirty="0" err="1" smtClean="0"/>
              <a:t>вимагає</a:t>
            </a:r>
            <a:r>
              <a:rPr lang="ru-RU" i="1" dirty="0" smtClean="0"/>
              <a:t>, </a:t>
            </a:r>
            <a:r>
              <a:rPr lang="ru-RU" i="1" dirty="0" err="1" smtClean="0"/>
              <a:t>щоб</a:t>
            </a:r>
            <a:r>
              <a:rPr lang="ru-RU" i="1" dirty="0" smtClean="0"/>
              <a:t> будь-яке </a:t>
            </a:r>
            <a:r>
              <a:rPr lang="ru-RU" i="1" dirty="0" err="1" smtClean="0"/>
              <a:t>судження</a:t>
            </a:r>
            <a:r>
              <a:rPr lang="ru-RU" i="1" dirty="0" smtClean="0"/>
              <a:t>, </a:t>
            </a:r>
            <a:r>
              <a:rPr lang="ru-RU" i="1" dirty="0" err="1" smtClean="0"/>
              <a:t>висловлене</a:t>
            </a:r>
            <a:r>
              <a:rPr lang="ru-RU" i="1" dirty="0" smtClean="0"/>
              <a:t> в </a:t>
            </a:r>
            <a:r>
              <a:rPr lang="ru-RU" i="1" dirty="0" err="1" smtClean="0"/>
              <a:t>науковому</a:t>
            </a:r>
            <a:r>
              <a:rPr lang="ru-RU" i="1" dirty="0" smtClean="0"/>
              <a:t> </a:t>
            </a:r>
            <a:r>
              <a:rPr lang="ru-RU" i="1" dirty="0" err="1" smtClean="0"/>
              <a:t>тексті</a:t>
            </a:r>
            <a:r>
              <a:rPr lang="ru-RU" i="1" dirty="0" smtClean="0"/>
              <a:t>, перед </a:t>
            </a:r>
            <a:r>
              <a:rPr lang="ru-RU" i="1" dirty="0" err="1" smtClean="0"/>
              <a:t>тим</a:t>
            </a:r>
            <a:r>
              <a:rPr lang="ru-RU" i="1" dirty="0" smtClean="0"/>
              <a:t>, як бути </a:t>
            </a:r>
            <a:r>
              <a:rPr lang="ru-RU" i="1" dirty="0" err="1" smtClean="0"/>
              <a:t>визнаним</a:t>
            </a:r>
            <a:r>
              <a:rPr lang="ru-RU" i="1" dirty="0" smtClean="0"/>
              <a:t> </a:t>
            </a:r>
            <a:r>
              <a:rPr lang="ru-RU" i="1" dirty="0" err="1" smtClean="0"/>
              <a:t>істинним</a:t>
            </a:r>
            <a:r>
              <a:rPr lang="ru-RU" i="1" dirty="0" smtClean="0"/>
              <a:t>, </a:t>
            </a:r>
            <a:r>
              <a:rPr lang="ru-RU" i="1" dirty="0" err="1" smtClean="0"/>
              <a:t>потребує</a:t>
            </a:r>
            <a:r>
              <a:rPr lang="ru-RU" i="1" dirty="0" smtClean="0"/>
              <a:t> </a:t>
            </a:r>
            <a:r>
              <a:rPr lang="ru-RU" i="1" dirty="0" err="1" smtClean="0"/>
              <a:t>обґрунтування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2728965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145" y="365125"/>
            <a:ext cx="10570143" cy="16561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err="1" smtClean="0"/>
              <a:t>Аргументація</a:t>
            </a:r>
            <a:r>
              <a:rPr lang="ru-RU" sz="3200" b="1" i="1" dirty="0" smtClean="0"/>
              <a:t> — </a:t>
            </a:r>
            <a:r>
              <a:rPr lang="ru-RU" sz="3200" b="1" i="1" dirty="0" err="1" smtClean="0"/>
              <a:t>це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логічний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процес</a:t>
            </a:r>
            <a:r>
              <a:rPr lang="ru-RU" sz="3200" b="1" i="1" dirty="0" smtClean="0"/>
              <a:t>, </a:t>
            </a:r>
            <a:r>
              <a:rPr lang="ru-RU" sz="3200" b="1" i="1" dirty="0" err="1" smtClean="0"/>
              <a:t>сутність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якого</a:t>
            </a:r>
            <a:r>
              <a:rPr lang="ru-RU" sz="3200" b="1" i="1" dirty="0" smtClean="0"/>
              <a:t> в </a:t>
            </a:r>
            <a:r>
              <a:rPr lang="ru-RU" sz="3200" b="1" i="1" dirty="0" err="1" smtClean="0"/>
              <a:t>обґрунтуванні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істинності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судження</a:t>
            </a:r>
            <a:r>
              <a:rPr lang="ru-RU" sz="3200" b="1" i="1" dirty="0" smtClean="0"/>
              <a:t> (</a:t>
            </a:r>
            <a:r>
              <a:rPr lang="ru-RU" sz="3200" b="1" i="1" dirty="0" err="1" smtClean="0"/>
              <a:t>тези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доказу</a:t>
            </a:r>
            <a:r>
              <a:rPr lang="ru-RU" sz="3200" b="1" i="1" dirty="0" smtClean="0"/>
              <a:t>) за </a:t>
            </a:r>
            <a:r>
              <a:rPr lang="ru-RU" sz="3200" b="1" i="1" dirty="0" err="1" smtClean="0"/>
              <a:t>допомогою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інших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суджень</a:t>
            </a:r>
            <a:r>
              <a:rPr lang="ru-RU" sz="3200" b="1" i="1" dirty="0" smtClean="0"/>
              <a:t> (</a:t>
            </a:r>
            <a:r>
              <a:rPr lang="ru-RU" sz="3200" b="1" i="1" dirty="0" err="1" smtClean="0"/>
              <a:t>аргументів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або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доказів</a:t>
            </a:r>
            <a:r>
              <a:rPr lang="ru-RU" sz="3200" b="1" i="1" dirty="0" smtClean="0"/>
              <a:t>)</a:t>
            </a:r>
            <a:br>
              <a:rPr lang="ru-RU" sz="3200" b="1" i="1" dirty="0" smtClean="0"/>
            </a:br>
            <a:endParaRPr lang="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5688" y="2233061"/>
            <a:ext cx="10515600" cy="418453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Правила </a:t>
            </a:r>
            <a:r>
              <a:rPr lang="ru-RU" b="1" i="1" dirty="0" err="1" smtClean="0"/>
              <a:t>аргументації</a:t>
            </a:r>
            <a:r>
              <a:rPr lang="ru-RU" b="1" i="1" dirty="0" smtClean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/>
              <a:t>Тезу </a:t>
            </a:r>
            <a:r>
              <a:rPr lang="ru-RU" i="1" dirty="0" err="1" smtClean="0"/>
              <a:t>доказу</a:t>
            </a:r>
            <a:r>
              <a:rPr lang="ru-RU" i="1" dirty="0" smtClean="0"/>
              <a:t> </a:t>
            </a:r>
            <a:r>
              <a:rPr lang="ru-RU" i="1" dirty="0" err="1" smtClean="0"/>
              <a:t>потрібно</a:t>
            </a:r>
            <a:r>
              <a:rPr lang="ru-RU" i="1" dirty="0" smtClean="0"/>
              <a:t> </a:t>
            </a:r>
            <a:r>
              <a:rPr lang="ru-RU" i="1" dirty="0" err="1" smtClean="0"/>
              <a:t>формулювати</a:t>
            </a:r>
            <a:r>
              <a:rPr lang="ru-RU" i="1" dirty="0" smtClean="0"/>
              <a:t> ясно і </a:t>
            </a:r>
            <a:r>
              <a:rPr lang="ru-RU" i="1" dirty="0" err="1" smtClean="0"/>
              <a:t>чітко</a:t>
            </a:r>
            <a:r>
              <a:rPr lang="ru-RU" i="1" dirty="0" smtClean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/>
              <a:t>У </a:t>
            </a:r>
            <a:r>
              <a:rPr lang="ru-RU" i="1" dirty="0" err="1" smtClean="0"/>
              <a:t>ході</a:t>
            </a:r>
            <a:r>
              <a:rPr lang="ru-RU" i="1" dirty="0" smtClean="0"/>
              <a:t> </a:t>
            </a:r>
            <a:r>
              <a:rPr lang="ru-RU" i="1" dirty="0" err="1" smtClean="0"/>
              <a:t>доказу</a:t>
            </a:r>
            <a:r>
              <a:rPr lang="ru-RU" i="1" dirty="0" smtClean="0"/>
              <a:t> теза повинна </a:t>
            </a:r>
            <a:r>
              <a:rPr lang="ru-RU" i="1" dirty="0" err="1" smtClean="0"/>
              <a:t>залишатися</a:t>
            </a:r>
            <a:r>
              <a:rPr lang="ru-RU" i="1" dirty="0" smtClean="0"/>
              <a:t> </a:t>
            </a:r>
            <a:r>
              <a:rPr lang="ru-RU" i="1" dirty="0" err="1" smtClean="0"/>
              <a:t>незмінною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i="1" u="sng" dirty="0" err="1" smtClean="0"/>
              <a:t>Тези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повинні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відповідати</a:t>
            </a:r>
            <a:r>
              <a:rPr lang="ru-RU" i="1" u="sng" dirty="0" smtClean="0"/>
              <a:t> таким </a:t>
            </a:r>
            <a:r>
              <a:rPr lang="ru-RU" i="1" u="sng" dirty="0" err="1" smtClean="0"/>
              <a:t>вимогам</a:t>
            </a:r>
            <a:r>
              <a:rPr lang="ru-RU" i="1" u="sng" dirty="0" smtClean="0"/>
              <a:t>: </a:t>
            </a:r>
          </a:p>
          <a:p>
            <a:pPr marL="0" indent="0">
              <a:buNone/>
            </a:pPr>
            <a:r>
              <a:rPr lang="ru-RU" i="1" dirty="0" smtClean="0"/>
              <a:t>а) аргументами </a:t>
            </a:r>
            <a:r>
              <a:rPr lang="ru-RU" i="1" dirty="0" err="1" smtClean="0"/>
              <a:t>можуть</a:t>
            </a:r>
            <a:r>
              <a:rPr lang="ru-RU" i="1" dirty="0" smtClean="0"/>
              <a:t> </a:t>
            </a:r>
            <a:r>
              <a:rPr lang="ru-RU" i="1" dirty="0" err="1" smtClean="0"/>
              <a:t>виступати</a:t>
            </a:r>
            <a:r>
              <a:rPr lang="ru-RU" i="1" dirty="0" smtClean="0"/>
              <a:t> </a:t>
            </a:r>
            <a:r>
              <a:rPr lang="ru-RU" i="1" dirty="0" err="1" smtClean="0"/>
              <a:t>лише</a:t>
            </a:r>
            <a:r>
              <a:rPr lang="ru-RU" i="1" dirty="0" smtClean="0"/>
              <a:t> </a:t>
            </a:r>
            <a:r>
              <a:rPr lang="ru-RU" i="1" dirty="0" err="1" smtClean="0"/>
              <a:t>ті</a:t>
            </a:r>
            <a:r>
              <a:rPr lang="ru-RU" i="1" dirty="0" smtClean="0"/>
              <a:t> </a:t>
            </a:r>
            <a:r>
              <a:rPr lang="ru-RU" i="1" dirty="0" err="1" smtClean="0"/>
              <a:t>положення</a:t>
            </a:r>
            <a:r>
              <a:rPr lang="ru-RU" i="1" dirty="0" smtClean="0"/>
              <a:t>, </a:t>
            </a:r>
            <a:r>
              <a:rPr lang="ru-RU" i="1" dirty="0" err="1" smtClean="0"/>
              <a:t>істинність</a:t>
            </a:r>
            <a:r>
              <a:rPr lang="ru-RU" i="1" dirty="0" smtClean="0"/>
              <a:t> </a:t>
            </a:r>
            <a:r>
              <a:rPr lang="ru-RU" i="1" dirty="0" err="1" smtClean="0"/>
              <a:t>яких</a:t>
            </a:r>
            <a:r>
              <a:rPr lang="ru-RU" i="1" dirty="0" smtClean="0"/>
              <a:t> </a:t>
            </a:r>
            <a:r>
              <a:rPr lang="ru-RU" i="1" dirty="0" err="1" smtClean="0"/>
              <a:t>була</a:t>
            </a:r>
            <a:r>
              <a:rPr lang="ru-RU" i="1" dirty="0" smtClean="0"/>
              <a:t> доведена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взагалі</a:t>
            </a:r>
            <a:r>
              <a:rPr lang="ru-RU" i="1" dirty="0" smtClean="0"/>
              <a:t> </a:t>
            </a:r>
            <a:r>
              <a:rPr lang="ru-RU" i="1" dirty="0" err="1" smtClean="0"/>
              <a:t>ні</a:t>
            </a:r>
            <a:r>
              <a:rPr lang="ru-RU" i="1" dirty="0" smtClean="0"/>
              <a:t> в кого не </a:t>
            </a:r>
            <a:r>
              <a:rPr lang="ru-RU" i="1" dirty="0" err="1" smtClean="0"/>
              <a:t>викликають</a:t>
            </a:r>
            <a:r>
              <a:rPr lang="ru-RU" i="1" dirty="0" smtClean="0"/>
              <a:t> </a:t>
            </a:r>
            <a:r>
              <a:rPr lang="ru-RU" i="1" dirty="0" err="1" smtClean="0"/>
              <a:t>сумніву</a:t>
            </a:r>
            <a:r>
              <a:rPr lang="ru-RU" i="1" dirty="0" smtClean="0"/>
              <a:t>; </a:t>
            </a:r>
          </a:p>
          <a:p>
            <a:pPr marL="0" indent="0">
              <a:buNone/>
            </a:pPr>
            <a:r>
              <a:rPr lang="ru-RU" i="1" dirty="0" smtClean="0"/>
              <a:t>б) </a:t>
            </a:r>
            <a:r>
              <a:rPr lang="ru-RU" i="1" dirty="0" err="1" smtClean="0"/>
              <a:t>аргументи</a:t>
            </a:r>
            <a:r>
              <a:rPr lang="ru-RU" i="1" dirty="0" smtClean="0"/>
              <a:t> </a:t>
            </a:r>
            <a:r>
              <a:rPr lang="ru-RU" i="1" dirty="0" err="1" smtClean="0"/>
              <a:t>мають</a:t>
            </a:r>
            <a:r>
              <a:rPr lang="ru-RU" i="1" dirty="0" smtClean="0"/>
              <a:t> бути </a:t>
            </a:r>
            <a:r>
              <a:rPr lang="ru-RU" i="1" dirty="0" err="1" smtClean="0"/>
              <a:t>доведені</a:t>
            </a:r>
            <a:r>
              <a:rPr lang="ru-RU" i="1" dirty="0" smtClean="0"/>
              <a:t> </a:t>
            </a:r>
            <a:r>
              <a:rPr lang="ru-RU" i="1" dirty="0" err="1" smtClean="0"/>
              <a:t>незалежно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тези</a:t>
            </a:r>
            <a:r>
              <a:rPr lang="ru-RU" i="1" dirty="0" smtClean="0"/>
              <a:t>, </a:t>
            </a:r>
            <a:r>
              <a:rPr lang="ru-RU" i="1" dirty="0" err="1" smtClean="0"/>
              <a:t>тобто</a:t>
            </a:r>
            <a:r>
              <a:rPr lang="ru-RU" i="1" dirty="0" smtClean="0"/>
              <a:t> </a:t>
            </a:r>
            <a:r>
              <a:rPr lang="ru-RU" i="1" dirty="0" err="1" smtClean="0"/>
              <a:t>обов’язково</a:t>
            </a:r>
            <a:r>
              <a:rPr lang="ru-RU" i="1" dirty="0" smtClean="0"/>
              <a:t> </a:t>
            </a:r>
            <a:r>
              <a:rPr lang="ru-RU" i="1" dirty="0" err="1" smtClean="0"/>
              <a:t>слід</a:t>
            </a:r>
            <a:r>
              <a:rPr lang="ru-RU" i="1" dirty="0" smtClean="0"/>
              <a:t> </a:t>
            </a:r>
            <a:r>
              <a:rPr lang="ru-RU" i="1" dirty="0" err="1" smtClean="0"/>
              <a:t>дотримуватись</a:t>
            </a:r>
            <a:r>
              <a:rPr lang="ru-RU" i="1" dirty="0" smtClean="0"/>
              <a:t> правила </a:t>
            </a:r>
            <a:r>
              <a:rPr lang="ru-RU" i="1" dirty="0" err="1" smtClean="0"/>
              <a:t>їх</a:t>
            </a:r>
            <a:r>
              <a:rPr lang="ru-RU" i="1" dirty="0" smtClean="0"/>
              <a:t> автономного </a:t>
            </a:r>
            <a:r>
              <a:rPr lang="ru-RU" i="1" dirty="0" err="1" smtClean="0"/>
              <a:t>обґрунтування</a:t>
            </a:r>
            <a:r>
              <a:rPr lang="ru-RU" i="1" dirty="0" smtClean="0"/>
              <a:t>; </a:t>
            </a:r>
          </a:p>
          <a:p>
            <a:pPr marL="0" indent="0">
              <a:buNone/>
            </a:pPr>
            <a:r>
              <a:rPr lang="ru-RU" i="1" dirty="0" smtClean="0"/>
              <a:t>в) </a:t>
            </a:r>
            <a:r>
              <a:rPr lang="ru-RU" i="1" dirty="0" err="1" smtClean="0"/>
              <a:t>аргументи</a:t>
            </a:r>
            <a:r>
              <a:rPr lang="ru-RU" i="1" dirty="0" smtClean="0"/>
              <a:t> </a:t>
            </a:r>
            <a:r>
              <a:rPr lang="ru-RU" i="1" dirty="0" err="1" smtClean="0"/>
              <a:t>мають</a:t>
            </a:r>
            <a:r>
              <a:rPr lang="ru-RU" i="1" dirty="0" smtClean="0"/>
              <a:t> бути </a:t>
            </a:r>
            <a:r>
              <a:rPr lang="ru-RU" i="1" dirty="0" err="1" smtClean="0"/>
              <a:t>несуперечливими</a:t>
            </a:r>
            <a:r>
              <a:rPr lang="ru-RU" i="1" dirty="0" smtClean="0"/>
              <a:t>; </a:t>
            </a:r>
          </a:p>
          <a:p>
            <a:pPr marL="0" indent="0">
              <a:buNone/>
            </a:pPr>
            <a:r>
              <a:rPr lang="ru-RU" i="1" dirty="0" smtClean="0"/>
              <a:t>г) </a:t>
            </a:r>
            <a:r>
              <a:rPr lang="ru-RU" i="1" dirty="0" err="1" smtClean="0"/>
              <a:t>аргументи</a:t>
            </a:r>
            <a:r>
              <a:rPr lang="ru-RU" i="1" dirty="0" smtClean="0"/>
              <a:t> </a:t>
            </a:r>
            <a:r>
              <a:rPr lang="ru-RU" i="1" dirty="0" err="1" smtClean="0"/>
              <a:t>повинні</a:t>
            </a:r>
            <a:r>
              <a:rPr lang="ru-RU" i="1" dirty="0" smtClean="0"/>
              <a:t> бути </a:t>
            </a:r>
            <a:r>
              <a:rPr lang="ru-RU" i="1" dirty="0" err="1" smtClean="0"/>
              <a:t>достатніми</a:t>
            </a:r>
            <a:r>
              <a:rPr lang="ru-RU" i="1" dirty="0" smtClean="0"/>
              <a:t>, </a:t>
            </a:r>
            <a:r>
              <a:rPr lang="ru-RU" i="1" dirty="0" err="1" smtClean="0"/>
              <a:t>тобто</a:t>
            </a:r>
            <a:r>
              <a:rPr lang="ru-RU" i="1" dirty="0" smtClean="0"/>
              <a:t> у </a:t>
            </a:r>
            <a:r>
              <a:rPr lang="ru-RU" i="1" dirty="0" err="1" smtClean="0"/>
              <a:t>своїй</a:t>
            </a:r>
            <a:r>
              <a:rPr lang="ru-RU" i="1" dirty="0" smtClean="0"/>
              <a:t> </a:t>
            </a:r>
            <a:r>
              <a:rPr lang="ru-RU" i="1" dirty="0" err="1" smtClean="0"/>
              <a:t>сукупності</a:t>
            </a:r>
            <a:r>
              <a:rPr lang="ru-RU" i="1" dirty="0" smtClean="0"/>
              <a:t> вони </a:t>
            </a:r>
            <a:r>
              <a:rPr lang="ru-RU" i="1" dirty="0" err="1" smtClean="0"/>
              <a:t>мають</a:t>
            </a:r>
            <a:r>
              <a:rPr lang="ru-RU" i="1" dirty="0" smtClean="0"/>
              <a:t> бути такими, </a:t>
            </a:r>
            <a:r>
              <a:rPr lang="ru-RU" i="1" dirty="0" err="1" smtClean="0"/>
              <a:t>щоб</a:t>
            </a:r>
            <a:r>
              <a:rPr lang="ru-RU" i="1" dirty="0" smtClean="0"/>
              <a:t> з них </a:t>
            </a:r>
            <a:r>
              <a:rPr lang="ru-RU" i="1" dirty="0" err="1" smtClean="0"/>
              <a:t>випливала</a:t>
            </a:r>
            <a:r>
              <a:rPr lang="ru-RU" i="1" dirty="0" smtClean="0"/>
              <a:t> теза, яка доводиться. </a:t>
            </a:r>
          </a:p>
          <a:p>
            <a:pPr marL="0" indent="0">
              <a:buNone/>
            </a:pP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15167458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473088" cy="605247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/>
              <a:t>У </a:t>
            </a:r>
            <a:r>
              <a:rPr lang="ru-RU" i="1" dirty="0" err="1" smtClean="0"/>
              <a:t>науковій</a:t>
            </a:r>
            <a:r>
              <a:rPr lang="ru-RU" i="1" dirty="0" smtClean="0"/>
              <a:t> </a:t>
            </a:r>
            <a:r>
              <a:rPr lang="ru-RU" i="1" dirty="0" err="1" smtClean="0"/>
              <a:t>праці</a:t>
            </a:r>
            <a:r>
              <a:rPr lang="ru-RU" i="1" dirty="0" smtClean="0"/>
              <a:t> часто </a:t>
            </a:r>
            <a:r>
              <a:rPr lang="ru-RU" i="1" dirty="0" err="1" smtClean="0"/>
              <a:t>доводять</a:t>
            </a:r>
            <a:r>
              <a:rPr lang="ru-RU" i="1" dirty="0" smtClean="0"/>
              <a:t> </a:t>
            </a:r>
            <a:r>
              <a:rPr lang="ru-RU" b="1" i="1" dirty="0" smtClean="0"/>
              <a:t>не </a:t>
            </a:r>
            <a:r>
              <a:rPr lang="ru-RU" b="1" i="1" dirty="0" err="1" smtClean="0"/>
              <a:t>істинність</a:t>
            </a:r>
            <a:r>
              <a:rPr lang="ru-RU" b="1" i="1" dirty="0" smtClean="0"/>
              <a:t>, а </a:t>
            </a:r>
            <a:r>
              <a:rPr lang="ru-RU" b="1" i="1" dirty="0" err="1" smtClean="0"/>
              <a:t>помилковість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суджень</a:t>
            </a:r>
            <a:r>
              <a:rPr lang="ru-RU" b="1" i="1" dirty="0" smtClean="0"/>
              <a:t>. </a:t>
            </a:r>
          </a:p>
          <a:p>
            <a:pPr marL="0" indent="0">
              <a:buNone/>
            </a:pPr>
            <a:r>
              <a:rPr lang="ru-RU" i="1" u="sng" dirty="0" smtClean="0"/>
              <a:t>При </a:t>
            </a:r>
            <a:r>
              <a:rPr lang="ru-RU" i="1" u="sng" dirty="0" err="1" smtClean="0"/>
              <a:t>цьому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спростування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можна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здійснювати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трьома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основними</a:t>
            </a:r>
            <a:r>
              <a:rPr lang="ru-RU" i="1" u="sng" dirty="0" smtClean="0"/>
              <a:t> способами: </a:t>
            </a:r>
            <a:r>
              <a:rPr lang="ru-RU" i="1" u="sng" dirty="0" err="1" smtClean="0"/>
              <a:t>критикою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тези</a:t>
            </a:r>
            <a:r>
              <a:rPr lang="ru-RU" i="1" u="sng" dirty="0" smtClean="0"/>
              <a:t>, </a:t>
            </a:r>
            <a:r>
              <a:rPr lang="ru-RU" i="1" u="sng" dirty="0" err="1" smtClean="0"/>
              <a:t>критикою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аргументів</a:t>
            </a:r>
            <a:r>
              <a:rPr lang="ru-RU" i="1" u="sng" dirty="0" smtClean="0"/>
              <a:t> і </a:t>
            </a:r>
            <a:r>
              <a:rPr lang="ru-RU" i="1" u="sng" dirty="0" err="1" smtClean="0"/>
              <a:t>критикою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демонстрацій</a:t>
            </a:r>
            <a:r>
              <a:rPr lang="ru-RU" i="1" u="sng" dirty="0" smtClean="0"/>
              <a:t>. </a:t>
            </a:r>
          </a:p>
          <a:p>
            <a:r>
              <a:rPr lang="ru-RU" b="1" i="1" dirty="0" smtClean="0"/>
              <a:t>Критика </a:t>
            </a:r>
            <a:r>
              <a:rPr lang="ru-RU" b="1" i="1" dirty="0" err="1" smtClean="0"/>
              <a:t>тези</a:t>
            </a:r>
            <a:r>
              <a:rPr lang="ru-RU" b="1" i="1" dirty="0" smtClean="0"/>
              <a:t> </a:t>
            </a:r>
            <a:r>
              <a:rPr lang="ru-RU" i="1" dirty="0" err="1" smtClean="0"/>
              <a:t>полягає</a:t>
            </a:r>
            <a:r>
              <a:rPr lang="ru-RU" i="1" dirty="0" smtClean="0"/>
              <a:t> в </a:t>
            </a:r>
            <a:r>
              <a:rPr lang="ru-RU" i="1" dirty="0" err="1" smtClean="0"/>
              <a:t>доказі</a:t>
            </a:r>
            <a:r>
              <a:rPr lang="ru-RU" i="1" dirty="0" smtClean="0"/>
              <a:t> </a:t>
            </a:r>
            <a:r>
              <a:rPr lang="ru-RU" i="1" dirty="0" err="1" smtClean="0"/>
              <a:t>необґрунтованості</a:t>
            </a:r>
            <a:r>
              <a:rPr lang="ru-RU" i="1" dirty="0" smtClean="0"/>
              <a:t> (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помилковості</a:t>
            </a:r>
            <a:r>
              <a:rPr lang="ru-RU" i="1" dirty="0" smtClean="0"/>
              <a:t>) </a:t>
            </a:r>
            <a:r>
              <a:rPr lang="ru-RU" i="1" dirty="0" err="1" smtClean="0"/>
              <a:t>використаної</a:t>
            </a:r>
            <a:r>
              <a:rPr lang="ru-RU" i="1" dirty="0" smtClean="0"/>
              <a:t> </a:t>
            </a:r>
            <a:r>
              <a:rPr lang="ru-RU" i="1" dirty="0" err="1" smtClean="0"/>
              <a:t>опонентом</a:t>
            </a:r>
            <a:r>
              <a:rPr lang="ru-RU" i="1" dirty="0" smtClean="0"/>
              <a:t> </a:t>
            </a:r>
            <a:r>
              <a:rPr lang="ru-RU" i="1" dirty="0" err="1" smtClean="0"/>
              <a:t>тези</a:t>
            </a:r>
            <a:r>
              <a:rPr lang="ru-RU" i="1" dirty="0" smtClean="0"/>
              <a:t>. </a:t>
            </a:r>
          </a:p>
          <a:p>
            <a:r>
              <a:rPr lang="ru-RU" b="1" i="1" dirty="0" smtClean="0"/>
              <a:t>Критика </a:t>
            </a:r>
            <a:r>
              <a:rPr lang="ru-RU" b="1" i="1" dirty="0" err="1" smtClean="0"/>
              <a:t>аргументів</a:t>
            </a:r>
            <a:r>
              <a:rPr lang="ru-RU" b="1" i="1" dirty="0" smtClean="0"/>
              <a:t> </a:t>
            </a:r>
            <a:r>
              <a:rPr lang="ru-RU" i="1" dirty="0" err="1" smtClean="0"/>
              <a:t>передбачає</a:t>
            </a:r>
            <a:r>
              <a:rPr lang="ru-RU" i="1" dirty="0" smtClean="0"/>
              <a:t> </a:t>
            </a:r>
            <a:r>
              <a:rPr lang="ru-RU" i="1" dirty="0" err="1" smtClean="0"/>
              <a:t>використання</a:t>
            </a:r>
            <a:r>
              <a:rPr lang="ru-RU" i="1" dirty="0" smtClean="0"/>
              <a:t> таких </a:t>
            </a:r>
            <a:r>
              <a:rPr lang="ru-RU" i="1" dirty="0" err="1" smtClean="0"/>
              <a:t>доказів</a:t>
            </a:r>
            <a:r>
              <a:rPr lang="ru-RU" i="1" dirty="0" smtClean="0"/>
              <a:t>, </a:t>
            </a:r>
            <a:r>
              <a:rPr lang="ru-RU" i="1" dirty="0" err="1" smtClean="0"/>
              <a:t>істинність</a:t>
            </a:r>
            <a:r>
              <a:rPr lang="ru-RU" i="1" dirty="0" smtClean="0"/>
              <a:t> </a:t>
            </a:r>
            <a:r>
              <a:rPr lang="ru-RU" i="1" dirty="0" err="1" smtClean="0"/>
              <a:t>яких</a:t>
            </a:r>
            <a:r>
              <a:rPr lang="ru-RU" i="1" dirty="0" smtClean="0"/>
              <a:t> не </a:t>
            </a:r>
            <a:r>
              <a:rPr lang="ru-RU" i="1" dirty="0" err="1" smtClean="0"/>
              <a:t>викликає</a:t>
            </a:r>
            <a:r>
              <a:rPr lang="ru-RU" i="1" dirty="0" smtClean="0"/>
              <a:t> </a:t>
            </a:r>
            <a:r>
              <a:rPr lang="ru-RU" i="1" dirty="0" err="1" smtClean="0"/>
              <a:t>сумнівів</a:t>
            </a:r>
            <a:r>
              <a:rPr lang="ru-RU" i="1" dirty="0" smtClean="0"/>
              <a:t> </a:t>
            </a:r>
          </a:p>
          <a:p>
            <a:r>
              <a:rPr lang="ru-RU" b="1" i="1" dirty="0" smtClean="0"/>
              <a:t>Критика </a:t>
            </a:r>
            <a:r>
              <a:rPr lang="ru-RU" b="1" i="1" dirty="0" err="1" smtClean="0"/>
              <a:t>демонстрації</a:t>
            </a:r>
            <a:r>
              <a:rPr lang="ru-RU" b="1" i="1" dirty="0" smtClean="0"/>
              <a:t> </a:t>
            </a:r>
            <a:r>
              <a:rPr lang="ru-RU" i="1" dirty="0" err="1" smtClean="0"/>
              <a:t>полягає</a:t>
            </a:r>
            <a:r>
              <a:rPr lang="ru-RU" i="1" dirty="0" smtClean="0"/>
              <a:t> у </a:t>
            </a:r>
            <a:r>
              <a:rPr lang="ru-RU" i="1" dirty="0" err="1" smtClean="0"/>
              <a:t>доказі</a:t>
            </a:r>
            <a:r>
              <a:rPr lang="ru-RU" i="1" dirty="0" smtClean="0"/>
              <a:t> того, </a:t>
            </a:r>
            <a:r>
              <a:rPr lang="ru-RU" i="1" dirty="0" err="1" smtClean="0"/>
              <a:t>що</a:t>
            </a:r>
            <a:r>
              <a:rPr lang="ru-RU" i="1" dirty="0" smtClean="0"/>
              <a:t> в </a:t>
            </a:r>
            <a:r>
              <a:rPr lang="ru-RU" i="1" dirty="0" err="1" smtClean="0"/>
              <a:t>міркуваннях</a:t>
            </a:r>
            <a:r>
              <a:rPr lang="ru-RU" i="1" dirty="0" smtClean="0"/>
              <a:t> </a:t>
            </a:r>
            <a:r>
              <a:rPr lang="ru-RU" i="1" dirty="0" err="1" smtClean="0"/>
              <a:t>опонента</a:t>
            </a:r>
            <a:r>
              <a:rPr lang="ru-RU" i="1" dirty="0" smtClean="0"/>
              <a:t> </a:t>
            </a:r>
            <a:r>
              <a:rPr lang="ru-RU" i="1" dirty="0" err="1" smtClean="0"/>
              <a:t>немає</a:t>
            </a:r>
            <a:r>
              <a:rPr lang="ru-RU" i="1" dirty="0" smtClean="0"/>
              <a:t> </a:t>
            </a:r>
            <a:r>
              <a:rPr lang="ru-RU" i="1" dirty="0" err="1" smtClean="0"/>
              <a:t>логічного</a:t>
            </a:r>
            <a:r>
              <a:rPr lang="ru-RU" i="1" dirty="0" smtClean="0"/>
              <a:t> </a:t>
            </a:r>
            <a:r>
              <a:rPr lang="ru-RU" i="1" dirty="0" err="1" smtClean="0"/>
              <a:t>зв’язку</a:t>
            </a:r>
            <a:r>
              <a:rPr lang="ru-RU" i="1" dirty="0" smtClean="0"/>
              <a:t> </a:t>
            </a:r>
            <a:r>
              <a:rPr lang="ru-RU" i="1" dirty="0" err="1" smtClean="0"/>
              <a:t>між</a:t>
            </a:r>
            <a:r>
              <a:rPr lang="ru-RU" i="1" dirty="0" smtClean="0"/>
              <a:t> аргументами і тезою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1012427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473088" cy="605247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i="1" dirty="0" smtClean="0"/>
          </a:p>
          <a:p>
            <a:pPr marL="0" indent="0" algn="ctr">
              <a:buNone/>
            </a:pPr>
            <a:endParaRPr lang="ru-RU" i="1" dirty="0"/>
          </a:p>
          <a:p>
            <a:pPr marL="0" indent="0" algn="ctr">
              <a:buNone/>
            </a:pPr>
            <a:endParaRPr lang="ru-RU" i="1" dirty="0" smtClean="0"/>
          </a:p>
          <a:p>
            <a:pPr marL="0" indent="0" algn="ctr">
              <a:buNone/>
            </a:pPr>
            <a:endParaRPr lang="ru-RU" i="1" dirty="0"/>
          </a:p>
          <a:p>
            <a:pPr marL="0" indent="0" algn="ctr">
              <a:buNone/>
            </a:pPr>
            <a:r>
              <a:rPr lang="ru-RU" sz="6600" i="1" dirty="0" err="1" smtClean="0"/>
              <a:t>Дякую</a:t>
            </a:r>
            <a:r>
              <a:rPr lang="ru-RU" sz="6600" i="1" dirty="0" smtClean="0"/>
              <a:t> за </a:t>
            </a:r>
            <a:r>
              <a:rPr lang="ru-RU" sz="6600" i="1" dirty="0" err="1" smtClean="0"/>
              <a:t>увагу</a:t>
            </a:r>
            <a:r>
              <a:rPr lang="ru-RU" sz="6600" i="1" dirty="0" smtClean="0"/>
              <a:t>!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6426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endParaRPr lang="" dirty="0"/>
          </a:p>
        </p:txBody>
      </p:sp>
    </p:spTree>
    <p:extLst>
      <p:ext uri="{BB962C8B-B14F-4D97-AF65-F5344CB8AC3E}">
        <p14:creationId xmlns:p14="http://schemas.microsoft.com/office/powerpoint/2010/main" val="2143106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Методи </a:t>
            </a:r>
            <a:r>
              <a:rPr lang="ru-RU" dirty="0" err="1" smtClean="0"/>
              <a:t>емпіричного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endParaRPr lang="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/>
              <a:t>спостереження</a:t>
            </a:r>
            <a:r>
              <a:rPr lang="ru-RU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/>
              <a:t>експеримент</a:t>
            </a:r>
            <a:r>
              <a:rPr lang="ru-RU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/>
              <a:t>вимірювання</a:t>
            </a:r>
            <a:r>
              <a:rPr lang="ru-RU" dirty="0" smtClean="0"/>
              <a:t>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/>
              <a:t>порівняння</a:t>
            </a:r>
            <a:r>
              <a:rPr lang="ru-RU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/>
              <a:t>опис</a:t>
            </a:r>
            <a:r>
              <a:rPr lang="ru-RU" dirty="0" smtClean="0"/>
              <a:t>. </a:t>
            </a:r>
            <a:endParaRPr lang="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797" y="2580773"/>
            <a:ext cx="4449536" cy="249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776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Методи </a:t>
            </a:r>
            <a:r>
              <a:rPr lang="ru-RU" b="1" i="1" dirty="0" err="1" smtClean="0"/>
              <a:t>емпіричного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/>
              <a:t>СПОСТЕРЕЖЕННЯ - </a:t>
            </a:r>
            <a:r>
              <a:rPr lang="ru-RU" b="1" i="1" dirty="0" err="1" smtClean="0"/>
              <a:t>це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спеціально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організоване</a:t>
            </a:r>
            <a:r>
              <a:rPr lang="ru-RU" b="1" i="1" dirty="0" smtClean="0"/>
              <a:t>, </a:t>
            </a:r>
            <a:r>
              <a:rPr lang="ru-RU" b="1" i="1" dirty="0" err="1" smtClean="0"/>
              <a:t>цілеспрямоване</a:t>
            </a:r>
            <a:r>
              <a:rPr lang="ru-RU" b="1" i="1" dirty="0" smtClean="0"/>
              <a:t> й </a:t>
            </a:r>
            <a:r>
              <a:rPr lang="ru-RU" b="1" i="1" dirty="0" err="1" smtClean="0"/>
              <a:t>системне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сприйняття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предметів</a:t>
            </a:r>
            <a:r>
              <a:rPr lang="ru-RU" b="1" i="1" dirty="0" smtClean="0"/>
              <a:t> і </a:t>
            </a:r>
            <a:r>
              <a:rPr lang="ru-RU" b="1" i="1" dirty="0" err="1" smtClean="0"/>
              <a:t>явищ</a:t>
            </a:r>
            <a:r>
              <a:rPr lang="ru-RU" b="1" i="1" dirty="0" smtClean="0"/>
              <a:t> у </a:t>
            </a:r>
            <a:r>
              <a:rPr lang="ru-RU" b="1" i="1" dirty="0" err="1" smtClean="0"/>
              <a:t>звичних</a:t>
            </a:r>
            <a:r>
              <a:rPr lang="ru-RU" b="1" i="1" dirty="0" smtClean="0"/>
              <a:t> (</a:t>
            </a:r>
            <a:r>
              <a:rPr lang="ru-RU" b="1" i="1" dirty="0" err="1" smtClean="0"/>
              <a:t>природних</a:t>
            </a:r>
            <a:r>
              <a:rPr lang="ru-RU" b="1" i="1" dirty="0" smtClean="0"/>
              <a:t>) </a:t>
            </a:r>
            <a:r>
              <a:rPr lang="ru-RU" b="1" i="1" dirty="0" err="1" smtClean="0"/>
              <a:t>умовах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їх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буття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спираються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дані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органі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чуття</a:t>
            </a:r>
            <a:r>
              <a:rPr lang="ru-RU" b="1" i="1" dirty="0" smtClean="0"/>
              <a:t>: </a:t>
            </a:r>
            <a:r>
              <a:rPr lang="ru-RU" b="1" i="1" dirty="0" err="1" smtClean="0"/>
              <a:t>зір</a:t>
            </a:r>
            <a:r>
              <a:rPr lang="ru-RU" b="1" i="1" dirty="0" smtClean="0"/>
              <a:t>, слух, </a:t>
            </a:r>
            <a:r>
              <a:rPr lang="ru-RU" b="1" i="1" dirty="0" err="1" smtClean="0"/>
              <a:t>дотик</a:t>
            </a:r>
            <a:r>
              <a:rPr lang="ru-RU" b="1" i="1" dirty="0" smtClean="0"/>
              <a:t>, нюх, смак і </a:t>
            </a:r>
            <a:r>
              <a:rPr lang="ru-RU" b="1" i="1" dirty="0" err="1" smtClean="0"/>
              <a:t>опосередковане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раціональними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знаннями</a:t>
            </a:r>
            <a:r>
              <a:rPr lang="ru-RU" b="1" i="1" dirty="0" smtClean="0"/>
              <a:t>. </a:t>
            </a:r>
          </a:p>
          <a:p>
            <a:pPr marL="0" indent="0">
              <a:buNone/>
            </a:pPr>
            <a:r>
              <a:rPr lang="ru-RU" i="1" dirty="0" err="1" smtClean="0"/>
              <a:t>Спостереження</a:t>
            </a:r>
            <a:r>
              <a:rPr lang="ru-RU" i="1" dirty="0" smtClean="0"/>
              <a:t> </a:t>
            </a:r>
            <a:r>
              <a:rPr lang="ru-RU" i="1" dirty="0" err="1" smtClean="0"/>
              <a:t>може</a:t>
            </a:r>
            <a:r>
              <a:rPr lang="ru-RU" i="1" dirty="0" smtClean="0"/>
              <a:t> бути </a:t>
            </a:r>
            <a:r>
              <a:rPr lang="ru-RU" i="1" dirty="0" err="1" smtClean="0"/>
              <a:t>безпосереднім</a:t>
            </a:r>
            <a:r>
              <a:rPr lang="ru-RU" i="1" dirty="0" smtClean="0"/>
              <a:t> і </a:t>
            </a:r>
            <a:r>
              <a:rPr lang="ru-RU" i="1" dirty="0" err="1" smtClean="0"/>
              <a:t>опосередкованим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endParaRPr lang="ru-RU" b="1" i="1" dirty="0" smtClean="0"/>
          </a:p>
        </p:txBody>
      </p:sp>
    </p:spTree>
    <p:extLst>
      <p:ext uri="{BB962C8B-B14F-4D97-AF65-F5344CB8AC3E}">
        <p14:creationId xmlns:p14="http://schemas.microsoft.com/office/powerpoint/2010/main" val="142869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Методи </a:t>
            </a:r>
            <a:r>
              <a:rPr lang="ru-RU" b="1" i="1" dirty="0" err="1" smtClean="0"/>
              <a:t>емпіричного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err="1" smtClean="0"/>
              <a:t>Вимоги</a:t>
            </a:r>
            <a:r>
              <a:rPr lang="ru-RU" b="1" i="1" dirty="0" smtClean="0"/>
              <a:t> до </a:t>
            </a:r>
            <a:r>
              <a:rPr lang="ru-RU" b="1" i="1" dirty="0" err="1" smtClean="0"/>
              <a:t>спостереження</a:t>
            </a:r>
            <a:r>
              <a:rPr lang="ru-RU" b="1" i="1" dirty="0" smtClean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err="1" smtClean="0"/>
              <a:t>задуманість</a:t>
            </a:r>
            <a:r>
              <a:rPr lang="ru-RU" dirty="0" smtClean="0"/>
              <a:t> </a:t>
            </a:r>
            <a:r>
              <a:rPr lang="ru-RU" dirty="0" err="1" smtClean="0"/>
              <a:t>заздалегідь</a:t>
            </a:r>
            <a:r>
              <a:rPr lang="ru-RU" dirty="0" smtClean="0"/>
              <a:t> (</a:t>
            </a:r>
            <a:r>
              <a:rPr lang="ru-RU" dirty="0" err="1" smtClean="0"/>
              <a:t>спостереження</a:t>
            </a:r>
            <a:r>
              <a:rPr lang="ru-RU" dirty="0" smtClean="0"/>
              <a:t> проводиться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,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сформульованої</a:t>
            </a:r>
            <a:r>
              <a:rPr lang="ru-RU" dirty="0" smtClean="0"/>
              <a:t> мети та </a:t>
            </a:r>
            <a:r>
              <a:rPr lang="ru-RU" dirty="0" err="1" smtClean="0"/>
              <a:t>завдань</a:t>
            </a:r>
            <a:r>
              <a:rPr lang="ru-RU" dirty="0" smtClean="0"/>
              <a:t>);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err="1" smtClean="0"/>
              <a:t>планомірність</a:t>
            </a:r>
            <a:r>
              <a:rPr lang="ru-RU" dirty="0" smtClean="0"/>
              <a:t> (</a:t>
            </a:r>
            <a:r>
              <a:rPr lang="ru-RU" dirty="0" err="1" smtClean="0"/>
              <a:t>виконується</a:t>
            </a:r>
            <a:r>
              <a:rPr lang="ru-RU" dirty="0" smtClean="0"/>
              <a:t> за планом,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завданню</a:t>
            </a:r>
            <a:r>
              <a:rPr lang="ru-RU" dirty="0" smtClean="0"/>
              <a:t> </a:t>
            </a:r>
            <a:r>
              <a:rPr lang="ru-RU" dirty="0" err="1" smtClean="0"/>
              <a:t>спостереження</a:t>
            </a:r>
            <a:r>
              <a:rPr lang="ru-RU" dirty="0" smtClean="0"/>
              <a:t>);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err="1" smtClean="0"/>
              <a:t>цілеспрямованість</a:t>
            </a:r>
            <a:r>
              <a:rPr lang="ru-RU" dirty="0" smtClean="0"/>
              <a:t> (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цікавлять</a:t>
            </a:r>
            <a:r>
              <a:rPr lang="ru-RU" dirty="0" smtClean="0"/>
              <a:t> </a:t>
            </a:r>
            <a:r>
              <a:rPr lang="ru-RU" dirty="0" err="1" smtClean="0"/>
              <a:t>дослідника</a:t>
            </a:r>
            <a:r>
              <a:rPr lang="ru-RU" dirty="0" smtClean="0"/>
              <a:t>);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err="1" smtClean="0"/>
              <a:t>активність</a:t>
            </a:r>
            <a:r>
              <a:rPr lang="ru-RU" dirty="0" smtClean="0"/>
              <a:t> (</a:t>
            </a:r>
            <a:r>
              <a:rPr lang="ru-RU" dirty="0" err="1" smtClean="0"/>
              <a:t>спостерігач</a:t>
            </a:r>
            <a:r>
              <a:rPr lang="ru-RU" dirty="0" smtClean="0"/>
              <a:t> активно і </a:t>
            </a:r>
            <a:r>
              <a:rPr lang="ru-RU" dirty="0" err="1" smtClean="0"/>
              <a:t>цілеспрямовано</a:t>
            </a:r>
            <a:r>
              <a:rPr lang="ru-RU" dirty="0" smtClean="0"/>
              <a:t> </a:t>
            </a:r>
            <a:r>
              <a:rPr lang="ru-RU" dirty="0" err="1" smtClean="0"/>
              <a:t>шукає</a:t>
            </a:r>
            <a:r>
              <a:rPr lang="ru-RU" dirty="0" smtClean="0"/>
              <a:t> </a:t>
            </a:r>
            <a:r>
              <a:rPr lang="ru-RU" dirty="0" err="1" smtClean="0"/>
              <a:t>потрібні</a:t>
            </a:r>
            <a:r>
              <a:rPr lang="ru-RU" dirty="0" smtClean="0"/>
              <a:t> </a:t>
            </a:r>
            <a:r>
              <a:rPr lang="ru-RU" dirty="0" err="1" smtClean="0"/>
              <a:t>об’єкти</a:t>
            </a:r>
            <a:r>
              <a:rPr lang="ru-RU" dirty="0" smtClean="0"/>
              <a:t>, </a:t>
            </a:r>
            <a:r>
              <a:rPr lang="ru-RU" dirty="0" err="1" smtClean="0"/>
              <a:t>риси</a:t>
            </a:r>
            <a:r>
              <a:rPr lang="ru-RU" dirty="0" smtClean="0"/>
              <a:t>,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err="1" smtClean="0"/>
              <a:t>систематичність</a:t>
            </a:r>
            <a:r>
              <a:rPr lang="ru-RU" dirty="0" smtClean="0"/>
              <a:t> (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ведеться</a:t>
            </a:r>
            <a:r>
              <a:rPr lang="ru-RU" dirty="0" smtClean="0"/>
              <a:t> </a:t>
            </a:r>
            <a:r>
              <a:rPr lang="ru-RU" dirty="0" err="1" smtClean="0"/>
              <a:t>безперервно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за </a:t>
            </a:r>
            <a:r>
              <a:rPr lang="ru-RU" dirty="0" err="1" smtClean="0"/>
              <a:t>певною</a:t>
            </a:r>
            <a:r>
              <a:rPr lang="ru-RU" dirty="0" smtClean="0"/>
              <a:t> схемою). </a:t>
            </a:r>
          </a:p>
          <a:p>
            <a:pPr marL="0" indent="0">
              <a:buNone/>
            </a:pPr>
            <a:endParaRPr lang="ru-RU" b="1" i="1" dirty="0" smtClean="0"/>
          </a:p>
        </p:txBody>
      </p:sp>
    </p:spTree>
    <p:extLst>
      <p:ext uri="{BB962C8B-B14F-4D97-AF65-F5344CB8AC3E}">
        <p14:creationId xmlns:p14="http://schemas.microsoft.com/office/powerpoint/2010/main" val="2645515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Методи </a:t>
            </a:r>
            <a:r>
              <a:rPr lang="ru-RU" b="1" i="1" dirty="0" err="1" smtClean="0"/>
              <a:t>емпіричного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err="1" smtClean="0"/>
              <a:t>Експеримент</a:t>
            </a:r>
            <a:r>
              <a:rPr lang="ru-RU" b="1" i="1" dirty="0" smtClean="0"/>
              <a:t> </a:t>
            </a:r>
            <a:r>
              <a:rPr lang="ru-RU" i="1" dirty="0" smtClean="0"/>
              <a:t>(</a:t>
            </a:r>
            <a:r>
              <a:rPr lang="ru-RU" i="1" dirty="0" err="1" smtClean="0"/>
              <a:t>від</a:t>
            </a:r>
            <a:r>
              <a:rPr lang="ru-RU" i="1" dirty="0" smtClean="0"/>
              <a:t> лат. </a:t>
            </a:r>
            <a:r>
              <a:rPr lang="ru-RU" i="1" dirty="0" err="1" smtClean="0"/>
              <a:t>спроба</a:t>
            </a:r>
            <a:r>
              <a:rPr lang="ru-RU" i="1" dirty="0" smtClean="0"/>
              <a:t>, </a:t>
            </a:r>
            <a:r>
              <a:rPr lang="ru-RU" i="1" dirty="0" err="1" smtClean="0"/>
              <a:t>дослід</a:t>
            </a:r>
            <a:r>
              <a:rPr lang="ru-RU" i="1" dirty="0" smtClean="0"/>
              <a:t>) — </a:t>
            </a:r>
            <a:r>
              <a:rPr lang="ru-RU" i="1" dirty="0" err="1" smtClean="0"/>
              <a:t>дослідження</a:t>
            </a:r>
            <a:r>
              <a:rPr lang="ru-RU" i="1" dirty="0" smtClean="0"/>
              <a:t> </a:t>
            </a:r>
            <a:r>
              <a:rPr lang="ru-RU" i="1" dirty="0" err="1" smtClean="0"/>
              <a:t>явищ</a:t>
            </a:r>
            <a:r>
              <a:rPr lang="ru-RU" i="1" dirty="0" smtClean="0"/>
              <a:t> і </a:t>
            </a:r>
            <a:r>
              <a:rPr lang="ru-RU" i="1" dirty="0" err="1" smtClean="0"/>
              <a:t>процесів</a:t>
            </a:r>
            <a:r>
              <a:rPr lang="ru-RU" i="1" dirty="0" smtClean="0"/>
              <a:t> у </a:t>
            </a:r>
            <a:r>
              <a:rPr lang="ru-RU" i="1" dirty="0" err="1" smtClean="0"/>
              <a:t>контрольованих</a:t>
            </a:r>
            <a:r>
              <a:rPr lang="ru-RU" i="1" dirty="0" smtClean="0"/>
              <a:t>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штучних</a:t>
            </a:r>
            <a:r>
              <a:rPr lang="ru-RU" i="1" dirty="0" smtClean="0"/>
              <a:t> </a:t>
            </a:r>
            <a:r>
              <a:rPr lang="ru-RU" i="1" dirty="0" err="1" smtClean="0"/>
              <a:t>умовах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i="1" dirty="0" err="1" smtClean="0"/>
              <a:t>Експеримент</a:t>
            </a:r>
            <a:r>
              <a:rPr lang="ru-RU" i="1" dirty="0" smtClean="0"/>
              <a:t> як метод </a:t>
            </a:r>
            <a:r>
              <a:rPr lang="ru-RU" i="1" dirty="0" err="1" smtClean="0"/>
              <a:t>виконує</a:t>
            </a:r>
            <a:r>
              <a:rPr lang="ru-RU" i="1" dirty="0" smtClean="0"/>
              <a:t> </a:t>
            </a:r>
            <a:r>
              <a:rPr lang="ru-RU" i="1" dirty="0" err="1" smtClean="0"/>
              <a:t>такі</a:t>
            </a:r>
            <a:r>
              <a:rPr lang="ru-RU" i="1" dirty="0" smtClean="0"/>
              <a:t> </a:t>
            </a:r>
            <a:r>
              <a:rPr lang="ru-RU" i="1" dirty="0" err="1" smtClean="0"/>
              <a:t>функції</a:t>
            </a:r>
            <a:r>
              <a:rPr lang="ru-RU" i="1" dirty="0" smtClean="0"/>
              <a:t>: </a:t>
            </a:r>
          </a:p>
          <a:p>
            <a:pPr marL="0" indent="0">
              <a:buNone/>
            </a:pPr>
            <a:r>
              <a:rPr lang="ru-RU" i="1" dirty="0" smtClean="0"/>
              <a:t>1) </a:t>
            </a:r>
            <a:r>
              <a:rPr lang="ru-RU" i="1" dirty="0" err="1" smtClean="0"/>
              <a:t>формування</a:t>
            </a:r>
            <a:r>
              <a:rPr lang="ru-RU" i="1" dirty="0" smtClean="0"/>
              <a:t> </a:t>
            </a:r>
            <a:r>
              <a:rPr lang="ru-RU" i="1" dirty="0" err="1" smtClean="0"/>
              <a:t>необхідного</a:t>
            </a:r>
            <a:r>
              <a:rPr lang="ru-RU" i="1" dirty="0" smtClean="0"/>
              <a:t> банку </a:t>
            </a:r>
            <a:r>
              <a:rPr lang="ru-RU" i="1" dirty="0" err="1" smtClean="0"/>
              <a:t>фактичних</a:t>
            </a:r>
            <a:r>
              <a:rPr lang="ru-RU" i="1" dirty="0" smtClean="0"/>
              <a:t> </a:t>
            </a:r>
            <a:r>
              <a:rPr lang="ru-RU" i="1" dirty="0" err="1" smtClean="0"/>
              <a:t>даних</a:t>
            </a:r>
            <a:r>
              <a:rPr lang="ru-RU" i="1" dirty="0" smtClean="0"/>
              <a:t>, </a:t>
            </a:r>
            <a:r>
              <a:rPr lang="ru-RU" i="1" dirty="0" err="1" smtClean="0"/>
              <a:t>необхідних</a:t>
            </a:r>
            <a:r>
              <a:rPr lang="ru-RU" i="1" dirty="0" smtClean="0"/>
              <a:t> для </a:t>
            </a:r>
            <a:r>
              <a:rPr lang="ru-RU" i="1" dirty="0" err="1" smtClean="0"/>
              <a:t>висунення</a:t>
            </a:r>
            <a:r>
              <a:rPr lang="ru-RU" i="1" dirty="0" smtClean="0"/>
              <a:t> </a:t>
            </a:r>
            <a:r>
              <a:rPr lang="ru-RU" i="1" dirty="0" err="1" smtClean="0"/>
              <a:t>гіпотез</a:t>
            </a:r>
            <a:r>
              <a:rPr lang="ru-RU" i="1" dirty="0" smtClean="0"/>
              <a:t> та </a:t>
            </a:r>
            <a:r>
              <a:rPr lang="ru-RU" i="1" dirty="0" err="1" smtClean="0"/>
              <a:t>концепцій</a:t>
            </a:r>
            <a:r>
              <a:rPr lang="ru-RU" i="1" dirty="0" smtClean="0"/>
              <a:t>; </a:t>
            </a:r>
          </a:p>
          <a:p>
            <a:pPr marL="0" indent="0">
              <a:buNone/>
            </a:pPr>
            <a:r>
              <a:rPr lang="ru-RU" i="1" dirty="0" smtClean="0"/>
              <a:t>2) </a:t>
            </a:r>
            <a:r>
              <a:rPr lang="ru-RU" i="1" dirty="0" err="1" smtClean="0"/>
              <a:t>подальша</a:t>
            </a:r>
            <a:r>
              <a:rPr lang="ru-RU" i="1" dirty="0" smtClean="0"/>
              <a:t> </a:t>
            </a:r>
            <a:r>
              <a:rPr lang="ru-RU" i="1" dirty="0" err="1" smtClean="0"/>
              <a:t>перевірка</a:t>
            </a:r>
            <a:r>
              <a:rPr lang="ru-RU" i="1" dirty="0" smtClean="0"/>
              <a:t> </a:t>
            </a:r>
            <a:r>
              <a:rPr lang="ru-RU" i="1" dirty="0" err="1" smtClean="0"/>
              <a:t>гіпотез</a:t>
            </a:r>
            <a:r>
              <a:rPr lang="ru-RU" i="1" dirty="0" smtClean="0"/>
              <a:t>, </a:t>
            </a:r>
            <a:r>
              <a:rPr lang="ru-RU" i="1" dirty="0" err="1" smtClean="0"/>
              <a:t>ідей</a:t>
            </a:r>
            <a:r>
              <a:rPr lang="ru-RU" i="1" dirty="0" smtClean="0"/>
              <a:t> та </a:t>
            </a:r>
            <a:r>
              <a:rPr lang="ru-RU" i="1" dirty="0" err="1" smtClean="0"/>
              <a:t>концепцій</a:t>
            </a:r>
            <a:r>
              <a:rPr lang="ru-RU" i="1" dirty="0" smtClean="0"/>
              <a:t> в </a:t>
            </a:r>
            <a:r>
              <a:rPr lang="ru-RU" i="1" dirty="0" err="1" smtClean="0"/>
              <a:t>різних</a:t>
            </a:r>
            <a:r>
              <a:rPr lang="ru-RU" i="1" dirty="0" smtClean="0"/>
              <a:t> </a:t>
            </a:r>
            <a:r>
              <a:rPr lang="ru-RU" i="1" dirty="0" err="1" smtClean="0"/>
              <a:t>умовах</a:t>
            </a:r>
            <a:r>
              <a:rPr lang="ru-RU" i="1" dirty="0" smtClean="0"/>
              <a:t> </a:t>
            </a:r>
            <a:r>
              <a:rPr lang="ru-RU" i="1" dirty="0" err="1" smtClean="0"/>
              <a:t>існування</a:t>
            </a:r>
            <a:r>
              <a:rPr lang="ru-RU" i="1" dirty="0" smtClean="0"/>
              <a:t> </a:t>
            </a:r>
            <a:r>
              <a:rPr lang="ru-RU" i="1" dirty="0" err="1" smtClean="0"/>
              <a:t>об’єкта</a:t>
            </a:r>
            <a:r>
              <a:rPr lang="ru-RU" i="1" dirty="0" smtClean="0"/>
              <a:t> </a:t>
            </a:r>
            <a:r>
              <a:rPr lang="ru-RU" i="1" dirty="0" err="1" smtClean="0"/>
              <a:t>дослідження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i="1" dirty="0" err="1" smtClean="0"/>
              <a:t>Основними</a:t>
            </a:r>
            <a:r>
              <a:rPr lang="ru-RU" i="1" dirty="0" smtClean="0"/>
              <a:t> </a:t>
            </a:r>
            <a:r>
              <a:rPr lang="ru-RU" b="1" i="1" dirty="0" err="1" smtClean="0"/>
              <a:t>стадіями</a:t>
            </a:r>
            <a:r>
              <a:rPr lang="ru-RU" i="1" dirty="0" smtClean="0"/>
              <a:t> </a:t>
            </a:r>
            <a:r>
              <a:rPr lang="ru-RU" i="1" dirty="0" err="1" smtClean="0"/>
              <a:t>експерименту</a:t>
            </a:r>
            <a:r>
              <a:rPr lang="ru-RU" i="1" dirty="0" smtClean="0"/>
              <a:t> є </a:t>
            </a:r>
            <a:r>
              <a:rPr lang="ru-RU" b="1" i="1" dirty="0" err="1" smtClean="0"/>
              <a:t>планування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організація</a:t>
            </a:r>
            <a:r>
              <a:rPr lang="ru-RU" b="1" i="1" dirty="0" smtClean="0"/>
              <a:t>, практична </a:t>
            </a:r>
            <a:r>
              <a:rPr lang="ru-RU" b="1" i="1" dirty="0" err="1" smtClean="0"/>
              <a:t>реалізація</a:t>
            </a:r>
            <a:r>
              <a:rPr lang="ru-RU" b="1" i="1" dirty="0" smtClean="0"/>
              <a:t>, контроль та </a:t>
            </a:r>
            <a:r>
              <a:rPr lang="ru-RU" b="1" i="1" dirty="0" err="1" smtClean="0"/>
              <a:t>інтерпретація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отриманих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результатів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267914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Методи </a:t>
            </a:r>
            <a:r>
              <a:rPr lang="ru-RU" b="1" i="1" dirty="0" err="1" smtClean="0"/>
              <a:t>емпіричного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/>
              <a:t>Вимірювання</a:t>
            </a:r>
            <a:r>
              <a:rPr lang="ru-RU" i="1" dirty="0" smtClean="0"/>
              <a:t> — </a:t>
            </a:r>
            <a:r>
              <a:rPr lang="ru-RU" i="1" dirty="0" err="1" smtClean="0"/>
              <a:t>це</a:t>
            </a:r>
            <a:r>
              <a:rPr lang="ru-RU" i="1" dirty="0" smtClean="0"/>
              <a:t> процедура </a:t>
            </a:r>
            <a:r>
              <a:rPr lang="ru-RU" i="1" dirty="0" err="1" smtClean="0"/>
              <a:t>визначення</a:t>
            </a:r>
            <a:r>
              <a:rPr lang="ru-RU" i="1" dirty="0" smtClean="0"/>
              <a:t> числового </a:t>
            </a:r>
            <a:r>
              <a:rPr lang="ru-RU" i="1" dirty="0" err="1" smtClean="0"/>
              <a:t>значення</a:t>
            </a:r>
            <a:r>
              <a:rPr lang="ru-RU" i="1" dirty="0" smtClean="0"/>
              <a:t> </a:t>
            </a:r>
            <a:r>
              <a:rPr lang="ru-RU" i="1" dirty="0" err="1" smtClean="0"/>
              <a:t>певної</a:t>
            </a:r>
            <a:r>
              <a:rPr lang="ru-RU" i="1" dirty="0" smtClean="0"/>
              <a:t> </a:t>
            </a:r>
            <a:r>
              <a:rPr lang="ru-RU" i="1" dirty="0" err="1" smtClean="0"/>
              <a:t>величини</a:t>
            </a:r>
            <a:r>
              <a:rPr lang="ru-RU" i="1" dirty="0" smtClean="0"/>
              <a:t> за </a:t>
            </a:r>
            <a:r>
              <a:rPr lang="ru-RU" i="1" dirty="0" err="1" smtClean="0"/>
              <a:t>допомогою</a:t>
            </a:r>
            <a:r>
              <a:rPr lang="ru-RU" i="1" dirty="0" smtClean="0"/>
              <a:t> </a:t>
            </a:r>
            <a:r>
              <a:rPr lang="ru-RU" i="1" dirty="0" err="1" smtClean="0"/>
              <a:t>еталону</a:t>
            </a:r>
            <a:r>
              <a:rPr lang="ru-RU" i="1" dirty="0" smtClean="0"/>
              <a:t> — </a:t>
            </a:r>
            <a:r>
              <a:rPr lang="ru-RU" i="1" dirty="0" err="1" smtClean="0"/>
              <a:t>одиниці</a:t>
            </a:r>
            <a:r>
              <a:rPr lang="ru-RU" i="1" dirty="0" smtClean="0"/>
              <a:t> </a:t>
            </a:r>
            <a:r>
              <a:rPr lang="ru-RU" i="1" dirty="0" err="1" smtClean="0"/>
              <a:t>вимірювання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i="1" dirty="0" err="1" smtClean="0"/>
              <a:t>Властивості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підлягають</a:t>
            </a:r>
            <a:r>
              <a:rPr lang="ru-RU" i="1" dirty="0" smtClean="0"/>
              <a:t> </a:t>
            </a:r>
            <a:r>
              <a:rPr lang="ru-RU" i="1" dirty="0" err="1" smtClean="0"/>
              <a:t>вимірюванню</a:t>
            </a:r>
            <a:r>
              <a:rPr lang="ru-RU" i="1" dirty="0" smtClean="0"/>
              <a:t> за </a:t>
            </a:r>
            <a:r>
              <a:rPr lang="ru-RU" i="1" dirty="0" err="1" smtClean="0"/>
              <a:t>допомогою</a:t>
            </a:r>
            <a:r>
              <a:rPr lang="ru-RU" i="1" dirty="0" smtClean="0"/>
              <a:t> </a:t>
            </a:r>
            <a:r>
              <a:rPr lang="ru-RU" i="1" dirty="0" err="1" smtClean="0"/>
              <a:t>фізичних</a:t>
            </a:r>
            <a:r>
              <a:rPr lang="ru-RU" i="1" dirty="0" smtClean="0"/>
              <a:t> </a:t>
            </a:r>
            <a:r>
              <a:rPr lang="ru-RU" i="1" dirty="0" err="1" smtClean="0"/>
              <a:t>методів</a:t>
            </a:r>
            <a:r>
              <a:rPr lang="ru-RU" i="1" dirty="0" smtClean="0"/>
              <a:t>, </a:t>
            </a:r>
            <a:r>
              <a:rPr lang="ru-RU" i="1" dirty="0" err="1" smtClean="0"/>
              <a:t>називаються</a:t>
            </a:r>
            <a:r>
              <a:rPr lang="ru-RU" i="1" dirty="0" smtClean="0"/>
              <a:t> </a:t>
            </a:r>
            <a:r>
              <a:rPr lang="ru-RU" b="1" i="1" dirty="0" err="1" smtClean="0"/>
              <a:t>фізичними</a:t>
            </a:r>
            <a:r>
              <a:rPr lang="ru-RU" b="1" i="1" dirty="0" smtClean="0"/>
              <a:t> величинами </a:t>
            </a:r>
            <a:r>
              <a:rPr lang="ru-RU" i="1" dirty="0" smtClean="0"/>
              <a:t>(</a:t>
            </a:r>
            <a:r>
              <a:rPr lang="ru-RU" i="1" dirty="0" err="1" smtClean="0"/>
              <a:t>довжина</a:t>
            </a:r>
            <a:r>
              <a:rPr lang="ru-RU" i="1" dirty="0" smtClean="0"/>
              <a:t>, </a:t>
            </a:r>
            <a:r>
              <a:rPr lang="ru-RU" i="1" dirty="0" err="1" smtClean="0"/>
              <a:t>маса</a:t>
            </a:r>
            <a:r>
              <a:rPr lang="ru-RU" i="1" dirty="0" smtClean="0"/>
              <a:t>, </a:t>
            </a:r>
            <a:r>
              <a:rPr lang="ru-RU" i="1" dirty="0" err="1" smtClean="0"/>
              <a:t>електропровідність</a:t>
            </a:r>
            <a:r>
              <a:rPr lang="ru-RU" i="1" dirty="0" smtClean="0"/>
              <a:t>, </a:t>
            </a:r>
            <a:r>
              <a:rPr lang="ru-RU" i="1" dirty="0" err="1" smtClean="0"/>
              <a:t>об’єм</a:t>
            </a:r>
            <a:r>
              <a:rPr lang="ru-RU" i="1" dirty="0" smtClean="0"/>
              <a:t> </a:t>
            </a:r>
            <a:r>
              <a:rPr lang="ru-RU" i="1" dirty="0" err="1" smtClean="0"/>
              <a:t>інформації</a:t>
            </a:r>
            <a:r>
              <a:rPr lang="ru-RU" i="1" dirty="0" smtClean="0"/>
              <a:t> </a:t>
            </a:r>
            <a:r>
              <a:rPr lang="ru-RU" i="1" dirty="0" err="1" smtClean="0"/>
              <a:t>тощо</a:t>
            </a:r>
            <a:r>
              <a:rPr lang="ru-RU" i="1" dirty="0" smtClean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051397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Методи </a:t>
            </a:r>
            <a:r>
              <a:rPr lang="ru-RU" b="1" i="1" dirty="0" err="1" smtClean="0"/>
              <a:t>емпіричного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/>
              <a:t>Порівняння</a:t>
            </a:r>
            <a:r>
              <a:rPr lang="ru-RU" i="1" dirty="0" smtClean="0"/>
              <a:t> — </a:t>
            </a:r>
            <a:r>
              <a:rPr lang="ru-RU" i="1" dirty="0" err="1" smtClean="0"/>
              <a:t>процес</a:t>
            </a:r>
            <a:r>
              <a:rPr lang="ru-RU" i="1" dirty="0" smtClean="0"/>
              <a:t> </a:t>
            </a:r>
            <a:r>
              <a:rPr lang="ru-RU" i="1" dirty="0" err="1" smtClean="0"/>
              <a:t>зіставлення</a:t>
            </a:r>
            <a:r>
              <a:rPr lang="ru-RU" i="1" dirty="0" smtClean="0"/>
              <a:t> </a:t>
            </a:r>
            <a:r>
              <a:rPr lang="ru-RU" i="1" dirty="0" err="1" smtClean="0"/>
              <a:t>предметів</a:t>
            </a:r>
            <a:r>
              <a:rPr lang="ru-RU" i="1" dirty="0" smtClean="0"/>
              <a:t> і </a:t>
            </a:r>
            <a:r>
              <a:rPr lang="ru-RU" i="1" dirty="0" err="1" smtClean="0"/>
              <a:t>явищ</a:t>
            </a:r>
            <a:r>
              <a:rPr lang="ru-RU" i="1" dirty="0" smtClean="0"/>
              <a:t> з метою </a:t>
            </a:r>
            <a:r>
              <a:rPr lang="ru-RU" i="1" dirty="0" err="1" smtClean="0"/>
              <a:t>встановлення</a:t>
            </a:r>
            <a:r>
              <a:rPr lang="ru-RU" i="1" dirty="0" smtClean="0"/>
              <a:t> </a:t>
            </a:r>
            <a:r>
              <a:rPr lang="ru-RU" i="1" dirty="0" err="1" smtClean="0"/>
              <a:t>схожості</a:t>
            </a:r>
            <a:r>
              <a:rPr lang="ru-RU" i="1" dirty="0" smtClean="0"/>
              <a:t>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відмінності</a:t>
            </a:r>
            <a:r>
              <a:rPr lang="ru-RU" i="1" dirty="0" smtClean="0"/>
              <a:t> </a:t>
            </a:r>
            <a:r>
              <a:rPr lang="ru-RU" i="1" dirty="0" err="1" smtClean="0"/>
              <a:t>між</a:t>
            </a:r>
            <a:r>
              <a:rPr lang="ru-RU" i="1" dirty="0" smtClean="0"/>
              <a:t> ними, а </a:t>
            </a:r>
            <a:r>
              <a:rPr lang="ru-RU" i="1" dirty="0" err="1" smtClean="0"/>
              <a:t>також</a:t>
            </a:r>
            <a:r>
              <a:rPr lang="ru-RU" i="1" dirty="0" smtClean="0"/>
              <a:t> </a:t>
            </a:r>
            <a:r>
              <a:rPr lang="ru-RU" i="1" dirty="0" err="1" smtClean="0"/>
              <a:t>знаходження</a:t>
            </a:r>
            <a:r>
              <a:rPr lang="ru-RU" i="1" dirty="0" smtClean="0"/>
              <a:t> </a:t>
            </a:r>
            <a:r>
              <a:rPr lang="ru-RU" i="1" dirty="0" err="1" smtClean="0"/>
              <a:t>спільного</a:t>
            </a:r>
            <a:r>
              <a:rPr lang="ru-RU" i="1" dirty="0" smtClean="0"/>
              <a:t> (</a:t>
            </a:r>
            <a:r>
              <a:rPr lang="ru-RU" i="1" dirty="0" err="1" smtClean="0"/>
              <a:t>загального</a:t>
            </a:r>
            <a:r>
              <a:rPr lang="ru-RU" i="1" dirty="0" smtClean="0"/>
              <a:t>) в них. </a:t>
            </a:r>
            <a:r>
              <a:rPr lang="ru-RU" i="1" dirty="0" err="1" smtClean="0"/>
              <a:t>Порівнювати</a:t>
            </a:r>
            <a:r>
              <a:rPr lang="ru-RU" i="1" dirty="0" smtClean="0"/>
              <a:t> </a:t>
            </a:r>
            <a:r>
              <a:rPr lang="ru-RU" i="1" dirty="0" err="1" smtClean="0"/>
              <a:t>можна</a:t>
            </a:r>
            <a:r>
              <a:rPr lang="ru-RU" i="1" dirty="0" smtClean="0"/>
              <a:t> те,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має</a:t>
            </a:r>
            <a:r>
              <a:rPr lang="ru-RU" i="1" dirty="0" smtClean="0"/>
              <a:t> </a:t>
            </a:r>
            <a:r>
              <a:rPr lang="ru-RU" i="1" dirty="0" err="1" smtClean="0"/>
              <a:t>об’єктивно</a:t>
            </a:r>
            <a:r>
              <a:rPr lang="ru-RU" i="1" dirty="0" smtClean="0"/>
              <a:t> </a:t>
            </a:r>
            <a:r>
              <a:rPr lang="ru-RU" i="1" dirty="0" err="1" smtClean="0"/>
              <a:t>існуючу</a:t>
            </a:r>
            <a:r>
              <a:rPr lang="ru-RU" i="1" dirty="0" smtClean="0"/>
              <a:t> </a:t>
            </a:r>
            <a:r>
              <a:rPr lang="ru-RU" i="1" dirty="0" err="1" smtClean="0"/>
              <a:t>спільність</a:t>
            </a:r>
            <a:r>
              <a:rPr lang="ru-RU" i="1" dirty="0" smtClean="0"/>
              <a:t>; при </a:t>
            </a:r>
            <a:r>
              <a:rPr lang="ru-RU" i="1" dirty="0" err="1" smtClean="0"/>
              <a:t>цьому</a:t>
            </a:r>
            <a:r>
              <a:rPr lang="ru-RU" i="1" dirty="0" smtClean="0"/>
              <a:t> </a:t>
            </a:r>
            <a:r>
              <a:rPr lang="ru-RU" i="1" dirty="0" err="1" smtClean="0"/>
              <a:t>порівнянню</a:t>
            </a:r>
            <a:r>
              <a:rPr lang="ru-RU" i="1" dirty="0" smtClean="0"/>
              <a:t> </a:t>
            </a:r>
            <a:r>
              <a:rPr lang="ru-RU" i="1" dirty="0" err="1" smtClean="0"/>
              <a:t>підлягають</a:t>
            </a:r>
            <a:r>
              <a:rPr lang="ru-RU" i="1" dirty="0" smtClean="0"/>
              <a:t> </a:t>
            </a:r>
            <a:r>
              <a:rPr lang="ru-RU" i="1" dirty="0" err="1" smtClean="0"/>
              <a:t>найважливіші</a:t>
            </a:r>
            <a:r>
              <a:rPr lang="ru-RU" i="1" dirty="0" smtClean="0"/>
              <a:t> </a:t>
            </a:r>
            <a:r>
              <a:rPr lang="ru-RU" i="1" dirty="0" err="1" smtClean="0"/>
              <a:t>ознаки</a:t>
            </a:r>
            <a:r>
              <a:rPr lang="ru-RU" i="1" dirty="0" smtClean="0"/>
              <a:t> предмета </a:t>
            </a:r>
            <a:r>
              <a:rPr lang="ru-RU" i="1" dirty="0" err="1" smtClean="0"/>
              <a:t>дослідження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r>
              <a:rPr lang="ru-RU" i="1" dirty="0" err="1" smtClean="0"/>
              <a:t>Порівняння</a:t>
            </a:r>
            <a:r>
              <a:rPr lang="ru-RU" i="1" dirty="0" smtClean="0"/>
              <a:t> </a:t>
            </a:r>
            <a:r>
              <a:rPr lang="ru-RU" i="1" dirty="0" err="1" smtClean="0"/>
              <a:t>може</a:t>
            </a:r>
            <a:r>
              <a:rPr lang="ru-RU" i="1" dirty="0" smtClean="0"/>
              <a:t> бути </a:t>
            </a:r>
            <a:r>
              <a:rPr lang="ru-RU" i="1" u="sng" dirty="0" smtClean="0"/>
              <a:t>прямим </a:t>
            </a:r>
            <a:r>
              <a:rPr lang="ru-RU" i="1" u="sng" dirty="0" err="1" smtClean="0"/>
              <a:t>чи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опосередкованим</a:t>
            </a:r>
            <a:r>
              <a:rPr lang="ru-RU" i="1" u="sng" dirty="0" smtClean="0"/>
              <a:t> </a:t>
            </a:r>
            <a:r>
              <a:rPr lang="ru-RU" i="1" dirty="0" smtClean="0"/>
              <a:t>(через </a:t>
            </a:r>
            <a:r>
              <a:rPr lang="ru-RU" i="1" dirty="0" err="1" smtClean="0"/>
              <a:t>зіставлення</a:t>
            </a:r>
            <a:r>
              <a:rPr lang="ru-RU" i="1" dirty="0" smtClean="0"/>
              <a:t> з </a:t>
            </a:r>
            <a:r>
              <a:rPr lang="ru-RU" i="1" dirty="0" err="1" smtClean="0"/>
              <a:t>об’єктом</a:t>
            </a:r>
            <a:r>
              <a:rPr lang="ru-RU" i="1" dirty="0" smtClean="0"/>
              <a:t>,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виконує</a:t>
            </a:r>
            <a:r>
              <a:rPr lang="ru-RU" i="1" dirty="0" smtClean="0"/>
              <a:t> роль </a:t>
            </a:r>
            <a:r>
              <a:rPr lang="ru-RU" i="1" dirty="0" err="1" smtClean="0"/>
              <a:t>еталону</a:t>
            </a:r>
            <a:r>
              <a:rPr lang="ru-RU" i="1" dirty="0" smtClean="0"/>
              <a:t>). </a:t>
            </a:r>
          </a:p>
          <a:p>
            <a:pPr marL="0" indent="0">
              <a:buNone/>
            </a:pP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988204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i="1" dirty="0" smtClean="0"/>
              <a:t>Методи </a:t>
            </a:r>
            <a:r>
              <a:rPr lang="ru-RU" b="1" i="1" dirty="0" err="1" smtClean="0"/>
              <a:t>емпіричного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дослідження</a:t>
            </a:r>
            <a:endParaRPr lang="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/>
              <a:t>Опис</a:t>
            </a:r>
            <a:r>
              <a:rPr lang="ru-RU" i="1" dirty="0" smtClean="0"/>
              <a:t> — </a:t>
            </a:r>
            <a:r>
              <a:rPr lang="ru-RU" i="1" dirty="0" err="1" smtClean="0"/>
              <a:t>фіксація</a:t>
            </a:r>
            <a:r>
              <a:rPr lang="ru-RU" i="1" dirty="0" smtClean="0"/>
              <a:t> </a:t>
            </a:r>
            <a:r>
              <a:rPr lang="ru-RU" i="1" dirty="0" err="1" smtClean="0"/>
              <a:t>відчуттів</a:t>
            </a:r>
            <a:r>
              <a:rPr lang="ru-RU" i="1" dirty="0" smtClean="0"/>
              <a:t> як </a:t>
            </a:r>
            <a:r>
              <a:rPr lang="ru-RU" i="1" dirty="0" err="1" smtClean="0"/>
              <a:t>знань</a:t>
            </a:r>
            <a:r>
              <a:rPr lang="ru-RU" i="1" dirty="0" smtClean="0"/>
              <a:t> про </a:t>
            </a:r>
            <a:r>
              <a:rPr lang="ru-RU" i="1" dirty="0" err="1" smtClean="0"/>
              <a:t>окремі</a:t>
            </a:r>
            <a:r>
              <a:rPr lang="ru-RU" i="1" dirty="0" smtClean="0"/>
              <a:t> </a:t>
            </a:r>
            <a:r>
              <a:rPr lang="ru-RU" i="1" dirty="0" err="1" smtClean="0"/>
              <a:t>сторони</a:t>
            </a:r>
            <a:r>
              <a:rPr lang="ru-RU" i="1" dirty="0" smtClean="0"/>
              <a:t>, </a:t>
            </a:r>
            <a:r>
              <a:rPr lang="ru-RU" i="1" dirty="0" err="1" smtClean="0"/>
              <a:t>ознаки</a:t>
            </a:r>
            <a:r>
              <a:rPr lang="ru-RU" i="1" dirty="0" smtClean="0"/>
              <a:t> </a:t>
            </a:r>
            <a:r>
              <a:rPr lang="ru-RU" i="1" dirty="0" err="1" smtClean="0"/>
              <a:t>предметів</a:t>
            </a:r>
            <a:r>
              <a:rPr lang="ru-RU" i="1" dirty="0" smtClean="0"/>
              <a:t> і </a:t>
            </a:r>
            <a:r>
              <a:rPr lang="ru-RU" i="1" dirty="0" err="1" smtClean="0"/>
              <a:t>явищ</a:t>
            </a:r>
            <a:r>
              <a:rPr lang="ru-RU" i="1" dirty="0" smtClean="0"/>
              <a:t>. </a:t>
            </a:r>
            <a:r>
              <a:rPr lang="ru-RU" i="1" dirty="0" err="1" smtClean="0"/>
              <a:t>Ця</a:t>
            </a:r>
            <a:r>
              <a:rPr lang="ru-RU" i="1" dirty="0" smtClean="0"/>
              <a:t> </a:t>
            </a:r>
            <a:r>
              <a:rPr lang="ru-RU" i="1" dirty="0" err="1" smtClean="0"/>
              <a:t>пізнавальна</a:t>
            </a:r>
            <a:r>
              <a:rPr lang="ru-RU" i="1" dirty="0" smtClean="0"/>
              <a:t> </a:t>
            </a:r>
            <a:r>
              <a:rPr lang="ru-RU" i="1" dirty="0" err="1" smtClean="0"/>
              <a:t>операція</a:t>
            </a:r>
            <a:r>
              <a:rPr lang="ru-RU" i="1" dirty="0" smtClean="0"/>
              <a:t> </a:t>
            </a:r>
            <a:r>
              <a:rPr lang="ru-RU" i="1" dirty="0" err="1" smtClean="0"/>
              <a:t>полягає</a:t>
            </a:r>
            <a:r>
              <a:rPr lang="ru-RU" i="1" dirty="0" smtClean="0"/>
              <a:t> в </a:t>
            </a:r>
            <a:r>
              <a:rPr lang="ru-RU" i="1" dirty="0" err="1" smtClean="0"/>
              <a:t>занотовуванні</a:t>
            </a:r>
            <a:r>
              <a:rPr lang="ru-RU" i="1" dirty="0" smtClean="0"/>
              <a:t> </a:t>
            </a:r>
            <a:r>
              <a:rPr lang="ru-RU" i="1" dirty="0" err="1" smtClean="0"/>
              <a:t>результатів</a:t>
            </a:r>
            <a:r>
              <a:rPr lang="ru-RU" i="1" dirty="0" smtClean="0"/>
              <a:t> </a:t>
            </a:r>
            <a:r>
              <a:rPr lang="ru-RU" i="1" dirty="0" err="1" smtClean="0"/>
              <a:t>досліду</a:t>
            </a:r>
            <a:r>
              <a:rPr lang="ru-RU" i="1" dirty="0" smtClean="0"/>
              <a:t> (</a:t>
            </a:r>
            <a:r>
              <a:rPr lang="ru-RU" i="1" dirty="0" err="1" smtClean="0"/>
              <a:t>спостереження</a:t>
            </a:r>
            <a:r>
              <a:rPr lang="ru-RU" i="1" dirty="0" smtClean="0"/>
              <a:t>, </a:t>
            </a:r>
            <a:r>
              <a:rPr lang="ru-RU" i="1" dirty="0" err="1" smtClean="0"/>
              <a:t>експерименту</a:t>
            </a:r>
            <a:r>
              <a:rPr lang="ru-RU" i="1" dirty="0" smtClean="0"/>
              <a:t>, </a:t>
            </a:r>
            <a:r>
              <a:rPr lang="ru-RU" i="1" dirty="0" err="1" smtClean="0"/>
              <a:t>вимірювання</a:t>
            </a:r>
            <a:r>
              <a:rPr lang="ru-RU" i="1" dirty="0" smtClean="0"/>
              <a:t>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порівняння</a:t>
            </a:r>
            <a:r>
              <a:rPr lang="ru-RU" i="1" dirty="0" smtClean="0"/>
              <a:t>) за </a:t>
            </a:r>
            <a:r>
              <a:rPr lang="ru-RU" i="1" dirty="0" err="1" smtClean="0"/>
              <a:t>допомогою</a:t>
            </a:r>
            <a:r>
              <a:rPr lang="ru-RU" i="1" dirty="0" smtClean="0"/>
              <a:t> </a:t>
            </a:r>
            <a:r>
              <a:rPr lang="ru-RU" i="1" dirty="0" err="1" smtClean="0"/>
              <a:t>певних</a:t>
            </a:r>
            <a:r>
              <a:rPr lang="ru-RU" i="1" dirty="0" smtClean="0"/>
              <a:t> систем </a:t>
            </a:r>
            <a:r>
              <a:rPr lang="ru-RU" i="1" dirty="0" err="1" smtClean="0"/>
              <a:t>позначень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прийняті</a:t>
            </a:r>
            <a:r>
              <a:rPr lang="ru-RU" i="1" dirty="0" smtClean="0"/>
              <a:t> в </a:t>
            </a:r>
            <a:r>
              <a:rPr lang="ru-RU" i="1" dirty="0" err="1" smtClean="0"/>
              <a:t>науці</a:t>
            </a:r>
            <a:r>
              <a:rPr lang="ru-RU" i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522751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1891</Words>
  <Application>Microsoft Office PowerPoint</Application>
  <PresentationFormat>Широкоэкранный</PresentationFormat>
  <Paragraphs>134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Тема Office</vt:lpstr>
      <vt:lpstr>Методи наукового пізнання</vt:lpstr>
      <vt:lpstr>План лекції: </vt:lpstr>
      <vt:lpstr>Методи емпіричного дослідження</vt:lpstr>
      <vt:lpstr>Методи емпіричного дослідження</vt:lpstr>
      <vt:lpstr>Методи емпіричного дослідження</vt:lpstr>
      <vt:lpstr>Методи емпіричного дослідження</vt:lpstr>
      <vt:lpstr>Методи емпіричного дослідження</vt:lpstr>
      <vt:lpstr>Методи емпіричного дослідження</vt:lpstr>
      <vt:lpstr>Методи емпіричного дослідження</vt:lpstr>
      <vt:lpstr>Методи емпіричного дослідження</vt:lpstr>
      <vt:lpstr>Методи емпіричного дослідження</vt:lpstr>
      <vt:lpstr>Теоретичні методи дослідження. </vt:lpstr>
      <vt:lpstr>Теоретичні методи дослідження. </vt:lpstr>
      <vt:lpstr>Теоретичні методи дослідження. </vt:lpstr>
      <vt:lpstr>Теоретичні методи дослідження. </vt:lpstr>
      <vt:lpstr>Теоретичні методи дослідження. </vt:lpstr>
      <vt:lpstr>Теоретичні методи дослідження. </vt:lpstr>
      <vt:lpstr>Універсальні (загальнологічні) методи дослідження </vt:lpstr>
      <vt:lpstr>Універсальні (загальнологічні) методи дослідження </vt:lpstr>
      <vt:lpstr>Універсальні (загальнологічні) методи дослідження </vt:lpstr>
      <vt:lpstr>Універсальні (загальнологічні) методи дослідження </vt:lpstr>
      <vt:lpstr>Універсальні (загальнологічні) методи дослідження </vt:lpstr>
      <vt:lpstr>Універсальні (загальнологічні) методи дослідження </vt:lpstr>
      <vt:lpstr>Універсальні (загальнологічні) методи дослідження </vt:lpstr>
      <vt:lpstr>Логічні закони і правила</vt:lpstr>
      <vt:lpstr>Логічні закони і правила. Поняття і судження повинні задовольняти таким логічним вимогам: </vt:lpstr>
      <vt:lpstr>Аргументація — це логічний процес, сутність якого в обґрунтуванні істинності судження (тези доказу) за допомогою інших суджень (аргументів або доказів)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 наукового пізнання</dc:title>
  <dc:creator>Татьяна</dc:creator>
  <cp:lastModifiedBy>Татьяна</cp:lastModifiedBy>
  <cp:revision>9</cp:revision>
  <dcterms:created xsi:type="dcterms:W3CDTF">2022-11-09T19:24:59Z</dcterms:created>
  <dcterms:modified xsi:type="dcterms:W3CDTF">2022-11-10T18:54:23Z</dcterms:modified>
</cp:coreProperties>
</file>