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Comfortaa" panose="020B0604020202020204" charset="0"/>
      <p:regular r:id="rId30"/>
      <p:bold r:id="rId31"/>
    </p:embeddedFont>
    <p:embeddedFont>
      <p:font typeface="Comic Sans MS" panose="030F0702030302020204" pitchFamily="66" charset="0"/>
      <p:regular r:id="rId32"/>
      <p:bold r:id="rId33"/>
      <p:italic r:id="rId34"/>
      <p:boldItalic r:id="rId35"/>
    </p:embeddedFont>
    <p:embeddedFont>
      <p:font typeface="Lato" panose="020B0604020202020204" charset="0"/>
      <p:regular r:id="rId36"/>
      <p:bold r:id="rId37"/>
      <p:italic r:id="rId38"/>
      <p:boldItalic r:id="rId39"/>
    </p:embeddedFont>
    <p:embeddedFont>
      <p:font typeface="Raleway" panose="020B0604020202020204" charset="-52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a3c8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a3c8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2f40ac52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2f40ac521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2f40ac521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2f40ac521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2f40ac521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2f40ac521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2f40ac521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2f40ac521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2f40ac521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2f40ac521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2f40ac521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72f40ac521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2f40ac521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2f40ac521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79d73e5a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779d73e5a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79d73e5a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779d73e5a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2f40ac521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2f40ac521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a3c89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a3c89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c6fa3c89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c6fa3c89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c6fa3c89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c6fa3c89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79d73e5a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779d73e5a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2f40ac521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72f40ac521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72f40ac521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72f40ac521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779d73e5a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779d73e5a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2f40ac521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2f40ac521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c6fa3c898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c6fa3c898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2f40ac52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2f40ac52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6fa3c89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6fa3c898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6fa3c89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c6fa3c89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2f40ac52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2f40ac521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2f40ac52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2f40ac521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2f40ac52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2f40ac52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79d73e5a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79d73e5a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seosvita.ua/library/dihalna-gimnastika-o-n-strelnikovoi-161120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lis.yarik95" TargetMode="External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outube.com/channel/UCtMT-mzGbPQpgC12dPxtP3Q?" TargetMode="External"/><Relationship Id="rId5" Type="http://schemas.openxmlformats.org/officeDocument/2006/relationships/hyperlink" Target="mailto:lisenko.yar@gmail.com" TargetMode="External"/><Relationship Id="rId4" Type="http://schemas.openxmlformats.org/officeDocument/2006/relationships/hyperlink" Target="http://www.instagram.com/lis_yari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7002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Секрет ораторства для педагогів:</a:t>
            </a:r>
            <a:br>
              <a:rPr lang="ru"/>
            </a:br>
            <a:r>
              <a:rPr lang="ru"/>
              <a:t>Кейси і поради?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Лисенко Ярослав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body" idx="2"/>
          </p:nvPr>
        </p:nvSpPr>
        <p:spPr>
          <a:xfrm>
            <a:off x="4958500" y="-360625"/>
            <a:ext cx="3837000" cy="48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Comfortaa"/>
                <a:ea typeface="Comfortaa"/>
                <a:cs typeface="Comfortaa"/>
                <a:sym typeface="Comfortaa"/>
              </a:rPr>
              <a:t>Діафрагмальне дихання - ключ до контролю свого дихання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>
                <a:latin typeface="Comfortaa"/>
                <a:ea typeface="Comfortaa"/>
                <a:cs typeface="Comfortaa"/>
                <a:sym typeface="Comfortaa"/>
              </a:rPr>
              <a:t>Для того, щоб відчути варто “візуалізувати” процес дихання: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Comfortaa"/>
              <a:buChar char="-"/>
            </a:pPr>
            <a:r>
              <a:rPr lang="ru" sz="1400">
                <a:latin typeface="Comfortaa"/>
                <a:ea typeface="Comfortaa"/>
                <a:cs typeface="Comfortaa"/>
                <a:sym typeface="Comfortaa"/>
              </a:rPr>
              <a:t>наприклад, уявляти видиме повітря, яке ви вивільняєте з себе;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-"/>
            </a:pPr>
            <a:r>
              <a:rPr lang="ru" sz="1400">
                <a:latin typeface="Comfortaa"/>
                <a:ea typeface="Comfortaa"/>
                <a:cs typeface="Comfortaa"/>
                <a:sym typeface="Comfortaa"/>
              </a:rPr>
              <a:t>або уявити принцип шприцу, де ви самі регулюєте видих і його швидкість </a:t>
            </a:r>
            <a:br>
              <a:rPr lang="ru" b="1"/>
            </a:br>
            <a:endParaRPr sz="1500"/>
          </a:p>
        </p:txBody>
      </p:sp>
      <p:pic>
        <p:nvPicPr>
          <p:cNvPr id="162" name="Google Shape;162;p22"/>
          <p:cNvPicPr preferRelativeResize="0"/>
          <p:nvPr/>
        </p:nvPicPr>
        <p:blipFill rotWithShape="1">
          <a:blip r:embed="rId3">
            <a:alphaModFix/>
          </a:blip>
          <a:srcRect l="69" r="69"/>
          <a:stretch/>
        </p:blipFill>
        <p:spPr>
          <a:xfrm>
            <a:off x="242450" y="170200"/>
            <a:ext cx="4038601" cy="22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 txBox="1"/>
          <p:nvPr/>
        </p:nvSpPr>
        <p:spPr>
          <a:xfrm>
            <a:off x="242600" y="2713800"/>
            <a:ext cx="4038600" cy="17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64" name="Google Shape;164;p22"/>
          <p:cNvPicPr preferRelativeResize="0"/>
          <p:nvPr/>
        </p:nvPicPr>
        <p:blipFill rotWithShape="1">
          <a:blip r:embed="rId4">
            <a:alphaModFix/>
          </a:blip>
          <a:srcRect t="6415" b="6423"/>
          <a:stretch/>
        </p:blipFill>
        <p:spPr>
          <a:xfrm>
            <a:off x="1200900" y="2792200"/>
            <a:ext cx="1919651" cy="1933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>
            <a:spLocks noGrp="1"/>
          </p:cNvSpPr>
          <p:nvPr>
            <p:ph type="body" idx="2"/>
          </p:nvPr>
        </p:nvSpPr>
        <p:spPr>
          <a:xfrm>
            <a:off x="4939500" y="170200"/>
            <a:ext cx="3837000" cy="48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Comfortaa"/>
                <a:ea typeface="Comfortaa"/>
                <a:cs typeface="Comfortaa"/>
                <a:sym typeface="Comfortaa"/>
              </a:rPr>
              <a:t>Тіло може допомогти правильно дихати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br>
              <a:rPr lang="ru" sz="1400">
                <a:latin typeface="Comfortaa"/>
                <a:ea typeface="Comfortaa"/>
                <a:cs typeface="Comfortaa"/>
                <a:sym typeface="Comfortaa"/>
              </a:rPr>
            </a:br>
            <a:r>
              <a:rPr lang="ru" sz="1400">
                <a:latin typeface="Comfortaa"/>
                <a:ea typeface="Comfortaa"/>
                <a:cs typeface="Comfortaa"/>
                <a:sym typeface="Comfortaa"/>
              </a:rPr>
              <a:t>Шумний вдих, швидкий видих та комічні рухи - це складові дихальної гімнастики, що об’єднує рухи та дихання в єдиний процес. Виконання елементарних рухів стимулюють ваше тіло налагодити вдих та видих. Разом з цим, це гарна профілактика дихальних шляхів та чудова рухова вправа</a:t>
            </a:r>
            <a:br>
              <a:rPr lang="ru" sz="1400">
                <a:latin typeface="Comfortaa"/>
                <a:ea typeface="Comfortaa"/>
                <a:cs typeface="Comfortaa"/>
                <a:sym typeface="Comfortaa"/>
              </a:rPr>
            </a:br>
            <a:r>
              <a:rPr lang="ru" sz="1400">
                <a:latin typeface="Comfortaa"/>
                <a:ea typeface="Comfortaa"/>
                <a:cs typeface="Comfortaa"/>
                <a:sym typeface="Comfortaa"/>
              </a:rPr>
              <a:t>Посилання на статтю Всеосвіти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https://vseosvita.ua/library/dihalna-gimnastika-o-n-strelnikovoi-161120.html</a:t>
            </a:r>
            <a:br>
              <a:rPr lang="ru" b="1"/>
            </a:br>
            <a:br>
              <a:rPr lang="ru" b="1"/>
            </a:br>
            <a:endParaRPr sz="1500"/>
          </a:p>
        </p:txBody>
      </p:sp>
      <p:pic>
        <p:nvPicPr>
          <p:cNvPr id="170" name="Google Shape;170;p23"/>
          <p:cNvPicPr preferRelativeResize="0"/>
          <p:nvPr/>
        </p:nvPicPr>
        <p:blipFill rotWithShape="1">
          <a:blip r:embed="rId4">
            <a:alphaModFix/>
          </a:blip>
          <a:srcRect r="20445"/>
          <a:stretch/>
        </p:blipFill>
        <p:spPr>
          <a:xfrm>
            <a:off x="242450" y="170200"/>
            <a:ext cx="4038601" cy="227647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3"/>
          <p:cNvSpPr txBox="1"/>
          <p:nvPr/>
        </p:nvSpPr>
        <p:spPr>
          <a:xfrm>
            <a:off x="242600" y="2713800"/>
            <a:ext cx="4251300" cy="22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Дихальна гімнастика</a:t>
            </a:r>
            <a:br>
              <a:rPr lang="ru" sz="3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ru" sz="3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О.Н. Стрельнікової</a:t>
            </a:r>
            <a:endParaRPr sz="3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>
            <a:spLocks noGrp="1"/>
          </p:cNvSpPr>
          <p:nvPr>
            <p:ph type="body" idx="2"/>
          </p:nvPr>
        </p:nvSpPr>
        <p:spPr>
          <a:xfrm>
            <a:off x="4930000" y="0"/>
            <a:ext cx="4038600" cy="48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b="1">
                <a:latin typeface="Comfortaa"/>
                <a:ea typeface="Comfortaa"/>
                <a:cs typeface="Comfortaa"/>
                <a:sym typeface="Comfortaa"/>
              </a:rPr>
              <a:t>І знову про воду...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br>
              <a:rPr lang="ru" sz="1400">
                <a:latin typeface="Comfortaa"/>
                <a:ea typeface="Comfortaa"/>
                <a:cs typeface="Comfortaa"/>
                <a:sym typeface="Comfortaa"/>
              </a:rPr>
            </a:br>
            <a:r>
              <a:rPr lang="ru" sz="1400">
                <a:latin typeface="Comfortaa"/>
                <a:ea typeface="Comfortaa"/>
                <a:cs typeface="Comfortaa"/>
                <a:sym typeface="Comfortaa"/>
              </a:rPr>
              <a:t>Вода - джерело життя. Так було, є  і буде. Уважно слідкуйте за необхідністю вживати необхідну вам кількість питної води. Насичуючи себе водою ви дозволяєте ефективно організму зволожувати клітини, з яких складається кожен м’яз - включно і м’язи мовленнєвого апарату. Так ви запускаєте свій організм та частково знімаєте психологічний дискомфорт від мозкової активності.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br>
              <a:rPr lang="ru" b="1"/>
            </a:br>
            <a:br>
              <a:rPr lang="ru" b="1"/>
            </a:br>
            <a:endParaRPr sz="1500"/>
          </a:p>
        </p:txBody>
      </p:sp>
      <p:pic>
        <p:nvPicPr>
          <p:cNvPr id="177" name="Google Shape;177;p24"/>
          <p:cNvPicPr preferRelativeResize="0"/>
          <p:nvPr/>
        </p:nvPicPr>
        <p:blipFill rotWithShape="1">
          <a:blip r:embed="rId3">
            <a:alphaModFix/>
          </a:blip>
          <a:srcRect t="7684" b="7684"/>
          <a:stretch/>
        </p:blipFill>
        <p:spPr>
          <a:xfrm>
            <a:off x="242450" y="170200"/>
            <a:ext cx="4038600" cy="227647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 txBox="1"/>
          <p:nvPr/>
        </p:nvSpPr>
        <p:spPr>
          <a:xfrm>
            <a:off x="242450" y="2713800"/>
            <a:ext cx="4038600" cy="17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“Водний баланс”</a:t>
            </a:r>
            <a:endParaRPr sz="36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214450" y="1806825"/>
            <a:ext cx="8488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Як мова тіла нас видає?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>
            <a:spLocks noGrp="1"/>
          </p:cNvSpPr>
          <p:nvPr>
            <p:ph type="body" idx="2"/>
          </p:nvPr>
        </p:nvSpPr>
        <p:spPr>
          <a:xfrm>
            <a:off x="4778675" y="227750"/>
            <a:ext cx="3997800" cy="41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>
                <a:latin typeface="Comfortaa"/>
                <a:ea typeface="Comfortaa"/>
                <a:cs typeface="Comfortaa"/>
                <a:sym typeface="Comfortaa"/>
              </a:rPr>
              <a:t>Що з цього превалює і зчитується аудиторією швидше за все? Спробуйте зараз, у відсотковому значенні визначити скільки і на що припадає:</a:t>
            </a:r>
            <a:br>
              <a:rPr lang="ru">
                <a:latin typeface="Comfortaa"/>
                <a:ea typeface="Comfortaa"/>
                <a:cs typeface="Comfortaa"/>
                <a:sym typeface="Comfortaa"/>
              </a:rPr>
            </a:br>
            <a:br>
              <a:rPr lang="ru">
                <a:latin typeface="Comfortaa"/>
                <a:ea typeface="Comfortaa"/>
                <a:cs typeface="Comfortaa"/>
                <a:sym typeface="Comfortaa"/>
              </a:rPr>
            </a:br>
            <a:r>
              <a:rPr lang="ru">
                <a:latin typeface="Comfortaa"/>
                <a:ea typeface="Comfortaa"/>
                <a:cs typeface="Comfortaa"/>
                <a:sym typeface="Comfortaa"/>
              </a:rPr>
              <a:t>Голос і тон</a:t>
            </a:r>
            <a:br>
              <a:rPr lang="ru">
                <a:latin typeface="Comfortaa"/>
                <a:ea typeface="Comfortaa"/>
                <a:cs typeface="Comfortaa"/>
                <a:sym typeface="Comfortaa"/>
              </a:rPr>
            </a:br>
            <a:r>
              <a:rPr lang="ru">
                <a:latin typeface="Comfortaa"/>
                <a:ea typeface="Comfortaa"/>
                <a:cs typeface="Comfortaa"/>
                <a:sym typeface="Comfortaa"/>
              </a:rPr>
              <a:t>Слова</a:t>
            </a:r>
            <a:br>
              <a:rPr lang="ru">
                <a:latin typeface="Comfortaa"/>
                <a:ea typeface="Comfortaa"/>
                <a:cs typeface="Comfortaa"/>
                <a:sym typeface="Comfortaa"/>
              </a:rPr>
            </a:br>
            <a:r>
              <a:rPr lang="ru">
                <a:latin typeface="Comfortaa"/>
                <a:ea typeface="Comfortaa"/>
                <a:cs typeface="Comfortaa"/>
                <a:sym typeface="Comfortaa"/>
              </a:rPr>
              <a:t>Мова тіла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9" name="Google Shape;18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59180"/>
            <a:ext cx="4572000" cy="408432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6"/>
          <p:cNvSpPr txBox="1"/>
          <p:nvPr/>
        </p:nvSpPr>
        <p:spPr>
          <a:xfrm>
            <a:off x="176075" y="227750"/>
            <a:ext cx="5466300" cy="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Comfortaa"/>
                <a:ea typeface="Comfortaa"/>
                <a:cs typeface="Comfortaa"/>
                <a:sym typeface="Comfortaa"/>
              </a:rPr>
              <a:t>Кожен в класі - експерт,</a:t>
            </a:r>
            <a:br>
              <a:rPr lang="ru" b="1">
                <a:latin typeface="Comfortaa"/>
                <a:ea typeface="Comfortaa"/>
                <a:cs typeface="Comfortaa"/>
                <a:sym typeface="Comfortaa"/>
              </a:rPr>
            </a:br>
            <a:r>
              <a:rPr lang="ru" b="1">
                <a:latin typeface="Comfortaa"/>
                <a:ea typeface="Comfortaa"/>
                <a:cs typeface="Comfortaa"/>
                <a:sym typeface="Comfortaa"/>
              </a:rPr>
              <a:t> зі зчитування мови тіла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>
            <a:spLocks noGrp="1"/>
          </p:cNvSpPr>
          <p:nvPr>
            <p:ph type="body" idx="2"/>
          </p:nvPr>
        </p:nvSpPr>
        <p:spPr>
          <a:xfrm>
            <a:off x="4939500" y="170200"/>
            <a:ext cx="4038600" cy="48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Comfortaa"/>
                <a:ea typeface="Comfortaa"/>
                <a:cs typeface="Comfortaa"/>
                <a:sym typeface="Comfortaa"/>
              </a:rPr>
              <a:t>Чому важливо “слухати” тіло?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400">
                <a:latin typeface="Comfortaa"/>
                <a:ea typeface="Comfortaa"/>
                <a:cs typeface="Comfortaa"/>
                <a:sym typeface="Comfortaa"/>
              </a:rPr>
              <a:t>Мова тіла - це зв’язок та комунікація, яку ми сприймаємо задовго до того, як людина щось починає говорити. </a:t>
            </a:r>
            <a:br>
              <a:rPr lang="ru" sz="1400">
                <a:latin typeface="Comfortaa"/>
                <a:ea typeface="Comfortaa"/>
                <a:cs typeface="Comfortaa"/>
                <a:sym typeface="Comfortaa"/>
              </a:rPr>
            </a:br>
            <a:r>
              <a:rPr lang="ru" sz="1400">
                <a:latin typeface="Comfortaa"/>
                <a:ea typeface="Comfortaa"/>
                <a:cs typeface="Comfortaa"/>
                <a:sym typeface="Comfortaa"/>
              </a:rPr>
              <a:t>Внутрішній спокій, впевненість та азарт - транслюється через наше тіло.</a:t>
            </a:r>
            <a:br>
              <a:rPr lang="ru" sz="1400">
                <a:latin typeface="Comfortaa"/>
                <a:ea typeface="Comfortaa"/>
                <a:cs typeface="Comfortaa"/>
                <a:sym typeface="Comfortaa"/>
              </a:rPr>
            </a:br>
            <a:r>
              <a:rPr lang="ru" sz="1400">
                <a:latin typeface="Comfortaa"/>
                <a:ea typeface="Comfortaa"/>
                <a:cs typeface="Comfortaa"/>
                <a:sym typeface="Comfortaa"/>
              </a:rPr>
              <a:t>Так само, як страх, невпевненість чи хвилювання. </a:t>
            </a:r>
            <a:br>
              <a:rPr lang="ru" sz="1400">
                <a:latin typeface="Comfortaa"/>
                <a:ea typeface="Comfortaa"/>
                <a:cs typeface="Comfortaa"/>
                <a:sym typeface="Comfortaa"/>
              </a:rPr>
            </a:br>
            <a:r>
              <a:rPr lang="ru" sz="1400">
                <a:latin typeface="Comfortaa"/>
                <a:ea typeface="Comfortaa"/>
                <a:cs typeface="Comfortaa"/>
                <a:sym typeface="Comfortaa"/>
              </a:rPr>
              <a:t>Не завжди це можна контролювати, проте важливо розуміти, як ми можемо тілом впливати на аудиторію</a:t>
            </a:r>
            <a:br>
              <a:rPr lang="ru" b="1"/>
            </a:br>
            <a:br>
              <a:rPr lang="ru" b="1"/>
            </a:br>
            <a:endParaRPr sz="1500"/>
          </a:p>
        </p:txBody>
      </p:sp>
      <p:pic>
        <p:nvPicPr>
          <p:cNvPr id="196" name="Google Shape;196;p27"/>
          <p:cNvPicPr preferRelativeResize="0"/>
          <p:nvPr/>
        </p:nvPicPr>
        <p:blipFill rotWithShape="1">
          <a:blip r:embed="rId3">
            <a:alphaModFix/>
          </a:blip>
          <a:srcRect l="4346" r="4337"/>
          <a:stretch/>
        </p:blipFill>
        <p:spPr>
          <a:xfrm>
            <a:off x="0" y="2412625"/>
            <a:ext cx="4405400" cy="273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>
            <a:spLocks noGrp="1"/>
          </p:cNvSpPr>
          <p:nvPr>
            <p:ph type="body" idx="2"/>
          </p:nvPr>
        </p:nvSpPr>
        <p:spPr>
          <a:xfrm>
            <a:off x="4939500" y="0"/>
            <a:ext cx="4038600" cy="48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Comfortaa"/>
                <a:ea typeface="Comfortaa"/>
                <a:cs typeface="Comfortaa"/>
                <a:sym typeface="Comfortaa"/>
              </a:rPr>
              <a:t>В ногах правди нема?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400">
                <a:latin typeface="Comfortaa"/>
                <a:ea typeface="Comfortaa"/>
                <a:cs typeface="Comfortaa"/>
                <a:sym typeface="Comfortaa"/>
              </a:rPr>
              <a:t>В першу чергу, варто звернути увагу на положення ніг.</a:t>
            </a:r>
            <a:br>
              <a:rPr lang="ru" sz="1400">
                <a:latin typeface="Comfortaa"/>
                <a:ea typeface="Comfortaa"/>
                <a:cs typeface="Comfortaa"/>
                <a:sym typeface="Comfortaa"/>
              </a:rPr>
            </a:br>
            <a:br>
              <a:rPr lang="ru" sz="1400">
                <a:latin typeface="Comfortaa"/>
                <a:ea typeface="Comfortaa"/>
                <a:cs typeface="Comfortaa"/>
                <a:sym typeface="Comfortaa"/>
              </a:rPr>
            </a:br>
            <a:r>
              <a:rPr lang="ru" sz="1400">
                <a:latin typeface="Comfortaa"/>
                <a:ea typeface="Comfortaa"/>
                <a:cs typeface="Comfortaa"/>
                <a:sym typeface="Comfortaa"/>
              </a:rPr>
              <a:t>Саме ноги виказують наш інтерес, збудження чи впевненість, хвилювання чи втому.</a:t>
            </a:r>
            <a:br>
              <a:rPr lang="ru" sz="1400">
                <a:latin typeface="Comfortaa"/>
                <a:ea typeface="Comfortaa"/>
                <a:cs typeface="Comfortaa"/>
                <a:sym typeface="Comfortaa"/>
              </a:rPr>
            </a:br>
            <a:r>
              <a:rPr lang="ru" sz="1400">
                <a:latin typeface="Comfortaa"/>
                <a:ea typeface="Comfortaa"/>
                <a:cs typeface="Comfortaa"/>
                <a:sym typeface="Comfortaa"/>
              </a:rPr>
              <a:t>Також, позиція ніг - наша опора. Чим вона міцніше, тим комфортніше і сильніше ми себе почуваємо.</a:t>
            </a:r>
            <a:br>
              <a:rPr lang="ru" sz="1400">
                <a:latin typeface="Comfortaa"/>
                <a:ea typeface="Comfortaa"/>
                <a:cs typeface="Comfortaa"/>
                <a:sym typeface="Comfortaa"/>
              </a:rPr>
            </a:br>
            <a:r>
              <a:rPr lang="ru" sz="1400">
                <a:latin typeface="Comfortaa"/>
                <a:ea typeface="Comfortaa"/>
                <a:cs typeface="Comfortaa"/>
                <a:sym typeface="Comfortaa"/>
              </a:rPr>
              <a:t>Навіть інтенсивність пересування, кроки чи схрещення ніг здатні повідомити учням про ваш емоційний стан.</a:t>
            </a:r>
            <a:br>
              <a:rPr lang="ru" b="1"/>
            </a:br>
            <a:br>
              <a:rPr lang="ru" b="1"/>
            </a:br>
            <a:endParaRPr sz="1500"/>
          </a:p>
        </p:txBody>
      </p:sp>
      <p:pic>
        <p:nvPicPr>
          <p:cNvPr id="202" name="Google Shape;202;p28"/>
          <p:cNvPicPr preferRelativeResize="0"/>
          <p:nvPr/>
        </p:nvPicPr>
        <p:blipFill rotWithShape="1">
          <a:blip r:embed="rId3">
            <a:alphaModFix/>
          </a:blip>
          <a:srcRect l="2190" t="2104" r="-2189"/>
          <a:stretch/>
        </p:blipFill>
        <p:spPr>
          <a:xfrm>
            <a:off x="119075" y="170200"/>
            <a:ext cx="4329550" cy="28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994075"/>
            <a:ext cx="4189725" cy="199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body" idx="2"/>
          </p:nvPr>
        </p:nvSpPr>
        <p:spPr>
          <a:xfrm>
            <a:off x="4721725" y="0"/>
            <a:ext cx="4256400" cy="50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Comfortaa"/>
                <a:ea typeface="Comfortaa"/>
                <a:cs typeface="Comfortaa"/>
                <a:sym typeface="Comfortaa"/>
              </a:rPr>
              <a:t>Руки - маніпулятори</a:t>
            </a:r>
            <a:endParaRPr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600" dirty="0">
                <a:latin typeface="Comfortaa"/>
                <a:ea typeface="Comfortaa"/>
                <a:cs typeface="Comfortaa"/>
                <a:sym typeface="Comfortaa"/>
              </a:rPr>
              <a:t>Ми звикли рухати руками та відтворювати жести в розмові. Жести - ключ до розстановки акцентів у виступі.</a:t>
            </a:r>
            <a:br>
              <a:rPr lang="ru" sz="1600" dirty="0">
                <a:latin typeface="Comfortaa"/>
                <a:ea typeface="Comfortaa"/>
                <a:cs typeface="Comfortaa"/>
                <a:sym typeface="Comfortaa"/>
              </a:rPr>
            </a:br>
            <a:r>
              <a:rPr lang="ru" sz="1600" dirty="0">
                <a:latin typeface="Comfortaa"/>
                <a:ea typeface="Comfortaa"/>
                <a:cs typeface="Comfortaa"/>
                <a:sym typeface="Comfortaa"/>
              </a:rPr>
              <a:t>Жести бувають:</a:t>
            </a:r>
            <a:br>
              <a:rPr lang="ru" sz="1600" dirty="0">
                <a:latin typeface="Comfortaa"/>
                <a:ea typeface="Comfortaa"/>
                <a:cs typeface="Comfortaa"/>
                <a:sym typeface="Comfortaa"/>
              </a:rPr>
            </a:br>
            <a:r>
              <a:rPr lang="ru" sz="1600" dirty="0">
                <a:latin typeface="Comfortaa"/>
                <a:ea typeface="Comfortaa"/>
                <a:cs typeface="Comfortaa"/>
                <a:sym typeface="Comfortaa"/>
              </a:rPr>
              <a:t>- Механічні - вони інстинктивні і важко піддаються контролю</a:t>
            </a:r>
            <a:br>
              <a:rPr lang="ru" sz="1600" dirty="0">
                <a:latin typeface="Comfortaa"/>
                <a:ea typeface="Comfortaa"/>
                <a:cs typeface="Comfortaa"/>
                <a:sym typeface="Comfortaa"/>
              </a:rPr>
            </a:br>
            <a:r>
              <a:rPr lang="ru" sz="1600" dirty="0">
                <a:latin typeface="Comfortaa"/>
                <a:ea typeface="Comfortaa"/>
                <a:cs typeface="Comfortaa"/>
                <a:sym typeface="Comfortaa"/>
              </a:rPr>
              <a:t>- емоційні - якими ми підкреслюємо власні переживання</a:t>
            </a:r>
            <a:br>
              <a:rPr lang="ru" sz="1600" dirty="0">
                <a:latin typeface="Comfortaa"/>
                <a:ea typeface="Comfortaa"/>
                <a:cs typeface="Comfortaa"/>
                <a:sym typeface="Comfortaa"/>
              </a:rPr>
            </a:br>
            <a:r>
              <a:rPr lang="ru" sz="1600" dirty="0">
                <a:latin typeface="Comfortaa"/>
                <a:ea typeface="Comfortaa"/>
                <a:cs typeface="Comfortaa"/>
                <a:sym typeface="Comfortaa"/>
              </a:rPr>
              <a:t>- Ілюстративні - ті, які ми використовуємо, щоб акцентувати увагу на чомусь конкретному.</a:t>
            </a:r>
            <a:r>
              <a:rPr lang="ru" b="1" dirty="0"/>
              <a:t> </a:t>
            </a: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br>
              <a:rPr lang="ru" sz="1400" dirty="0">
                <a:latin typeface="Comfortaa"/>
                <a:ea typeface="Comfortaa"/>
                <a:cs typeface="Comfortaa"/>
                <a:sym typeface="Comfortaa"/>
              </a:rPr>
            </a:br>
            <a:endParaRPr sz="1500" dirty="0"/>
          </a:p>
        </p:txBody>
      </p:sp>
      <p:pic>
        <p:nvPicPr>
          <p:cNvPr id="209" name="Google Shape;209;p29"/>
          <p:cNvPicPr preferRelativeResize="0"/>
          <p:nvPr/>
        </p:nvPicPr>
        <p:blipFill rotWithShape="1">
          <a:blip r:embed="rId3">
            <a:alphaModFix/>
          </a:blip>
          <a:srcRect l="14193" r="14193"/>
          <a:stretch/>
        </p:blipFill>
        <p:spPr>
          <a:xfrm>
            <a:off x="0" y="0"/>
            <a:ext cx="3191054" cy="197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25" y="177975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4500" y="3165400"/>
            <a:ext cx="2837499" cy="197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>
            <a:spLocks noGrp="1"/>
          </p:cNvSpPr>
          <p:nvPr>
            <p:ph type="body" idx="2"/>
          </p:nvPr>
        </p:nvSpPr>
        <p:spPr>
          <a:xfrm>
            <a:off x="4939500" y="170200"/>
            <a:ext cx="4038600" cy="48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Comfortaa"/>
                <a:ea typeface="Comfortaa"/>
                <a:cs typeface="Comfortaa"/>
                <a:sym typeface="Comfortaa"/>
              </a:rPr>
              <a:t>Усмішка - перший контакт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>
                <a:latin typeface="Comfortaa"/>
                <a:ea typeface="Comfortaa"/>
                <a:cs typeface="Comfortaa"/>
                <a:sym typeface="Comfortaa"/>
              </a:rPr>
              <a:t>Безумовно, щоб аудиторія вам довіряла та мала гарний емоційний фон, варто використовувати усмішку. Це найстаріший спосіб налагодження довіри серед homo sapiens.</a:t>
            </a:r>
            <a:br>
              <a:rPr lang="ru" sz="1400">
                <a:latin typeface="Comfortaa"/>
                <a:ea typeface="Comfortaa"/>
                <a:cs typeface="Comfortaa"/>
                <a:sym typeface="Comfortaa"/>
              </a:rPr>
            </a:b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400">
                <a:latin typeface="Comfortaa"/>
                <a:ea typeface="Comfortaa"/>
                <a:cs typeface="Comfortaa"/>
                <a:sym typeface="Comfortaa"/>
              </a:rPr>
              <a:t>Прямий погляд, вміння чергувати погляд на конкретних людей та над ними і усмішка допоможе налагодити взаємодовіру з учнями.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17" name="Google Shape;217;p30"/>
          <p:cNvPicPr preferRelativeResize="0"/>
          <p:nvPr/>
        </p:nvPicPr>
        <p:blipFill rotWithShape="1">
          <a:blip r:embed="rId3">
            <a:alphaModFix/>
          </a:blip>
          <a:srcRect l="1606" r="1606"/>
          <a:stretch/>
        </p:blipFill>
        <p:spPr>
          <a:xfrm>
            <a:off x="56950" y="97100"/>
            <a:ext cx="4405400" cy="273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Тренаж артикуляції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body" idx="2"/>
          </p:nvPr>
        </p:nvSpPr>
        <p:spPr>
          <a:xfrm>
            <a:off x="4716575" y="-189875"/>
            <a:ext cx="3837000" cy="42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Comfortaa"/>
                <a:ea typeface="Comfortaa"/>
                <a:cs typeface="Comfortaa"/>
                <a:sym typeface="Comfortaa"/>
              </a:rPr>
              <a:t>Who is Mr. Lysenko?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b="1">
                <a:latin typeface="Comfortaa"/>
                <a:ea typeface="Comfortaa"/>
                <a:cs typeface="Comfortaa"/>
                <a:sym typeface="Comfortaa"/>
              </a:rPr>
              <a:t>Викладач, режисер, підприємець, філантроп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Comfortaa"/>
              <a:buChar char="●"/>
            </a:pPr>
            <a:r>
              <a:rPr lang="ru" sz="1500">
                <a:latin typeface="Comfortaa"/>
                <a:ea typeface="Comfortaa"/>
                <a:cs typeface="Comfortaa"/>
                <a:sym typeface="Comfortaa"/>
              </a:rPr>
              <a:t>3 роки в театрі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Comfortaa"/>
              <a:buChar char="●"/>
            </a:pPr>
            <a:r>
              <a:rPr lang="ru" sz="1500">
                <a:latin typeface="Comfortaa"/>
                <a:ea typeface="Comfortaa"/>
                <a:cs typeface="Comfortaa"/>
                <a:sym typeface="Comfortaa"/>
              </a:rPr>
              <a:t>2 роки в маркетингу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SzPts val="1500"/>
              <a:buFont typeface="Comfortaa"/>
              <a:buChar char="●"/>
            </a:pPr>
            <a:r>
              <a:rPr lang="ru" sz="1500">
                <a:latin typeface="Comfortaa"/>
                <a:ea typeface="Comfortaa"/>
                <a:cs typeface="Comfortaa"/>
                <a:sym typeface="Comfortaa"/>
              </a:rPr>
              <a:t>3 роки в освіті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b="1">
                <a:latin typeface="Comfortaa"/>
                <a:ea typeface="Comfortaa"/>
                <a:cs typeface="Comfortaa"/>
                <a:sym typeface="Comfortaa"/>
              </a:rPr>
              <a:t>Життєве кредо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500">
                <a:latin typeface="Comfortaa"/>
                <a:ea typeface="Comfortaa"/>
                <a:cs typeface="Comfortaa"/>
                <a:sym typeface="Comfortaa"/>
              </a:rPr>
              <a:t>“Ніхто не народжується розумним. Для цього треба воля і кропітка праця”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833300" y="665400"/>
            <a:ext cx="2757600" cy="2633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3">
            <a:alphaModFix/>
          </a:blip>
          <a:srcRect t="14052" b="834"/>
          <a:stretch/>
        </p:blipFill>
        <p:spPr>
          <a:xfrm>
            <a:off x="0" y="0"/>
            <a:ext cx="46606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>
            <a:spLocks noGrp="1"/>
          </p:cNvSpPr>
          <p:nvPr>
            <p:ph type="title"/>
          </p:nvPr>
        </p:nvSpPr>
        <p:spPr>
          <a:xfrm>
            <a:off x="2299000" y="401425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Округлість української вимови</a:t>
            </a:r>
            <a:endParaRPr b="0"/>
          </a:p>
        </p:txBody>
      </p:sp>
      <p:sp>
        <p:nvSpPr>
          <p:cNvPr id="228" name="Google Shape;228;p32"/>
          <p:cNvSpPr txBox="1">
            <a:spLocks noGrp="1"/>
          </p:cNvSpPr>
          <p:nvPr>
            <p:ph type="body" idx="2"/>
          </p:nvPr>
        </p:nvSpPr>
        <p:spPr>
          <a:xfrm>
            <a:off x="3145175" y="1124125"/>
            <a:ext cx="3943500" cy="3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latin typeface="Comfortaa"/>
                <a:ea typeface="Comfortaa"/>
                <a:cs typeface="Comfortaa"/>
                <a:sym typeface="Comfortaa"/>
              </a:rPr>
              <a:t>Кожен м’яз, що бере участь в звукотворенні варто тренувати:</a:t>
            </a:r>
            <a:endParaRPr sz="1600" b="1"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 b="1">
                <a:latin typeface="Comfortaa"/>
                <a:ea typeface="Comfortaa"/>
                <a:cs typeface="Comfortaa"/>
                <a:sym typeface="Comfortaa"/>
              </a:rPr>
              <a:t>-массаж приголосними</a:t>
            </a:r>
            <a:endParaRPr sz="1600" b="1"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 b="1">
                <a:latin typeface="Comfortaa"/>
                <a:ea typeface="Comfortaa"/>
                <a:cs typeface="Comfortaa"/>
                <a:sym typeface="Comfortaa"/>
              </a:rPr>
              <a:t>-губна гімнастика</a:t>
            </a:r>
            <a:endParaRPr sz="1600" b="1"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 b="1">
                <a:latin typeface="Comfortaa"/>
                <a:ea typeface="Comfortaa"/>
                <a:cs typeface="Comfortaa"/>
                <a:sym typeface="Comfortaa"/>
              </a:rPr>
              <a:t>-язикова руханка</a:t>
            </a:r>
            <a:endParaRPr sz="1600" b="1"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 b="1">
                <a:latin typeface="Comfortaa"/>
                <a:ea typeface="Comfortaa"/>
                <a:cs typeface="Comfortaa"/>
                <a:sym typeface="Comfortaa"/>
              </a:rPr>
              <a:t>-чергування приголосних</a:t>
            </a:r>
            <a:endParaRPr sz="1600" b="1"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600" b="1">
                <a:latin typeface="Comfortaa"/>
                <a:ea typeface="Comfortaa"/>
                <a:cs typeface="Comfortaa"/>
                <a:sym typeface="Comfortaa"/>
              </a:rPr>
              <a:t>-і, е, а, о, у, и</a:t>
            </a:r>
            <a:endParaRPr sz="16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9" name="Google Shape;229;p32"/>
          <p:cNvSpPr txBox="1">
            <a:spLocks noGrp="1"/>
          </p:cNvSpPr>
          <p:nvPr>
            <p:ph type="body" idx="1"/>
          </p:nvPr>
        </p:nvSpPr>
        <p:spPr>
          <a:xfrm>
            <a:off x="122725" y="1036825"/>
            <a:ext cx="3250200" cy="35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omfortaa"/>
                <a:ea typeface="Comfortaa"/>
                <a:cs typeface="Comfortaa"/>
                <a:sym typeface="Comfortaa"/>
              </a:rPr>
              <a:t>Для тренування артикуляційного апарату важливо звертати увагу на округлість вимови. Адже українська мова, яка через “о” будує мелодійність допоможе нам в першу чергу “відкрити рота”.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latin typeface="Comfortaa"/>
                <a:ea typeface="Comfortaa"/>
                <a:cs typeface="Comfortaa"/>
                <a:sym typeface="Comfortaa"/>
              </a:rPr>
              <a:t>Більшість затисків та проблем з артикуляцією це перевантаження та напруга м’язів.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Корисні забавки</a:t>
            </a:r>
            <a:endParaRPr/>
          </a:p>
        </p:txBody>
      </p:sp>
      <p:sp>
        <p:nvSpPr>
          <p:cNvPr id="235" name="Google Shape;235;p33"/>
          <p:cNvSpPr txBox="1">
            <a:spLocks noGrp="1"/>
          </p:cNvSpPr>
          <p:nvPr>
            <p:ph type="body" idx="1"/>
          </p:nvPr>
        </p:nvSpPr>
        <p:spPr>
          <a:xfrm>
            <a:off x="0" y="1166125"/>
            <a:ext cx="3355200" cy="3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Присоска</a:t>
            </a: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Цокання</a:t>
            </a: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Клацання</a:t>
            </a: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Причмокування</a:t>
            </a: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Імітація</a:t>
            </a: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Булькання</a:t>
            </a: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Покусування язика</a:t>
            </a: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6" name="Google Shape;236;p33"/>
          <p:cNvSpPr txBox="1">
            <a:spLocks noGrp="1"/>
          </p:cNvSpPr>
          <p:nvPr>
            <p:ph type="body" idx="2"/>
          </p:nvPr>
        </p:nvSpPr>
        <p:spPr>
          <a:xfrm>
            <a:off x="3355200" y="1211350"/>
            <a:ext cx="42798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ru" sz="1200">
                <a:latin typeface="Comfortaa"/>
                <a:ea typeface="Comfortaa"/>
                <a:cs typeface="Comfortaa"/>
                <a:sym typeface="Comfortaa"/>
              </a:rPr>
              <a:t>Гратися, немов діти зі своїм артикуляційним апаратом - руханка і важливий тренаж м’язів, які активуються і дозволяють нам чітко вимовляти і уникати “ковтання” букв чи слів.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None/>
            </a:pPr>
            <a:r>
              <a:rPr lang="ru" sz="1200">
                <a:latin typeface="Comfortaa"/>
                <a:ea typeface="Comfortaa"/>
                <a:cs typeface="Comfortaa"/>
                <a:sym typeface="Comfortaa"/>
              </a:rPr>
              <a:t>Це настільки недооцінена практика, як і говорити з дзеркалом, для підняття самооцінки чи опанування емоцій.</a:t>
            </a:r>
            <a:br>
              <a:rPr lang="ru" sz="1200" b="1">
                <a:latin typeface="Comfortaa"/>
                <a:ea typeface="Comfortaa"/>
                <a:cs typeface="Comfortaa"/>
                <a:sym typeface="Comfortaa"/>
              </a:rPr>
            </a:br>
            <a:br>
              <a:rPr lang="ru" sz="1200" b="1">
                <a:latin typeface="Comfortaa"/>
                <a:ea typeface="Comfortaa"/>
                <a:cs typeface="Comfortaa"/>
                <a:sym typeface="Comfortaa"/>
              </a:rPr>
            </a:br>
            <a:r>
              <a:rPr lang="ru" sz="1200" b="1">
                <a:latin typeface="Comfortaa"/>
                <a:ea typeface="Comfortaa"/>
                <a:cs typeface="Comfortaa"/>
                <a:sym typeface="Comfortaa"/>
              </a:rPr>
              <a:t>Фізіологічно, ви стимулюєте організм приливати свіжу кров в м’язи, і розігріваєте їх перед уроком. Накшталт того, як бігуни розминаються перед пробіжкою.</a:t>
            </a:r>
            <a:endParaRPr sz="1200"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Стратегія риторики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4132801" cy="300874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5"/>
          <p:cNvSpPr txBox="1"/>
          <p:nvPr/>
        </p:nvSpPr>
        <p:spPr>
          <a:xfrm>
            <a:off x="315575" y="3512900"/>
            <a:ext cx="3969600" cy="12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Comfortaa"/>
                <a:ea typeface="Comfortaa"/>
                <a:cs typeface="Comfortaa"/>
                <a:sym typeface="Comfortaa"/>
              </a:rPr>
              <a:t>Всі техніки дихання, артикуляції, голосоведення чи мови тіла лише підкреслять вашу впевненість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8" name="Google Shape;248;p35"/>
          <p:cNvSpPr txBox="1"/>
          <p:nvPr/>
        </p:nvSpPr>
        <p:spPr>
          <a:xfrm>
            <a:off x="4716250" y="519100"/>
            <a:ext cx="4344300" cy="41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Стратегія риторики - системний вплив на конкретну аудиторію: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-"/>
            </a:pPr>
            <a:r>
              <a:rPr lang="ru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за допомогою чергування тону голосу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-"/>
            </a:pPr>
            <a:r>
              <a:rPr lang="ru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за допомогою усмішки та ілюстративних жестів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-"/>
            </a:pPr>
            <a:r>
              <a:rPr lang="ru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за допомогою контролю над диханням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-"/>
            </a:pPr>
            <a:r>
              <a:rPr lang="ru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за допомогою чіткості звучання слів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-"/>
            </a:pPr>
            <a:r>
              <a:rPr lang="ru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за допомогою впевненої мови тіла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-"/>
            </a:pPr>
            <a:r>
              <a:rPr lang="ru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за допомогою приємного звучання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ato"/>
                <a:ea typeface="Lato"/>
                <a:cs typeface="Lato"/>
                <a:sym typeface="Lato"/>
              </a:rPr>
              <a:t>“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6"/>
          <p:cNvPicPr preferRelativeResize="0"/>
          <p:nvPr/>
        </p:nvPicPr>
        <p:blipFill rotWithShape="1">
          <a:blip r:embed="rId3">
            <a:alphaModFix/>
          </a:blip>
          <a:srcRect l="28861" r="28861"/>
          <a:stretch/>
        </p:blipFill>
        <p:spPr>
          <a:xfrm>
            <a:off x="1091900" y="1107675"/>
            <a:ext cx="2256579" cy="300874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6"/>
          <p:cNvSpPr txBox="1"/>
          <p:nvPr/>
        </p:nvSpPr>
        <p:spPr>
          <a:xfrm>
            <a:off x="110225" y="54300"/>
            <a:ext cx="3643500" cy="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Comfortaa"/>
                <a:ea typeface="Comfortaa"/>
                <a:cs typeface="Comfortaa"/>
                <a:sym typeface="Comfortaa"/>
              </a:rPr>
              <a:t>Аудіо-візуальний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5" name="Google Shape;255;p36"/>
          <p:cNvSpPr txBox="1"/>
          <p:nvPr/>
        </p:nvSpPr>
        <p:spPr>
          <a:xfrm>
            <a:off x="173225" y="4116425"/>
            <a:ext cx="1845900" cy="12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Comfortaa"/>
                <a:ea typeface="Comfortaa"/>
                <a:cs typeface="Comfortaa"/>
                <a:sym typeface="Comfortaa"/>
              </a:rPr>
              <a:t>Психологічний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6" name="Google Shape;256;p36"/>
          <p:cNvSpPr txBox="1"/>
          <p:nvPr/>
        </p:nvSpPr>
        <p:spPr>
          <a:xfrm>
            <a:off x="4716250" y="142350"/>
            <a:ext cx="4344300" cy="42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Прийоми риторики: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omfortaa"/>
                <a:ea typeface="Comfortaa"/>
                <a:cs typeface="Comfortaa"/>
                <a:sym typeface="Comfortaa"/>
              </a:rPr>
              <a:t>Для взаємодії з аудиторією, важливо розуміти прийоми, завдяки яким ви зможете ефектно почати урок та включати учнів.</a:t>
            </a:r>
            <a:br>
              <a:rPr lang="ru">
                <a:latin typeface="Comfortaa"/>
                <a:ea typeface="Comfortaa"/>
                <a:cs typeface="Comfortaa"/>
                <a:sym typeface="Comfortaa"/>
              </a:rPr>
            </a:br>
            <a:r>
              <a:rPr lang="ru">
                <a:latin typeface="Comfortaa"/>
                <a:ea typeface="Comfortaa"/>
                <a:cs typeface="Comfortaa"/>
                <a:sym typeface="Comfortaa"/>
              </a:rPr>
              <a:t>Можна використовувати голос та жест, а також застосовувати аудіовізуальний матеріал.</a:t>
            </a:r>
            <a:br>
              <a:rPr lang="ru">
                <a:latin typeface="Comfortaa"/>
                <a:ea typeface="Comfortaa"/>
                <a:cs typeface="Comfortaa"/>
                <a:sym typeface="Comfortaa"/>
              </a:rPr>
            </a:b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omfortaa"/>
                <a:ea typeface="Comfortaa"/>
                <a:cs typeface="Comfortaa"/>
                <a:sym typeface="Comfortaa"/>
              </a:rPr>
              <a:t>Можна розпочати з шокової інформації, з самого початку встановивши інтригу.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omfortaa"/>
                <a:ea typeface="Comfortaa"/>
                <a:cs typeface="Comfortaa"/>
                <a:sym typeface="Comfortaa"/>
              </a:rPr>
              <a:t>Можна постати в опозицію учням у твердженнях, для максимального самоаналізу матеріалу.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omfortaa"/>
                <a:ea typeface="Comfortaa"/>
                <a:cs typeface="Comfortaa"/>
                <a:sym typeface="Comfortaa"/>
              </a:rPr>
              <a:t>Можна разом з ним відштовхуватися від проблеми і знайти рішення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7" name="Google Shape;257;p36"/>
          <p:cNvSpPr txBox="1"/>
          <p:nvPr/>
        </p:nvSpPr>
        <p:spPr>
          <a:xfrm>
            <a:off x="3348475" y="2429400"/>
            <a:ext cx="15279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Comfortaa"/>
                <a:ea typeface="Comfortaa"/>
                <a:cs typeface="Comfortaa"/>
                <a:sym typeface="Comfortaa"/>
              </a:rPr>
              <a:t>Шоковий</a:t>
            </a:r>
            <a:endParaRPr sz="18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8" name="Google Shape;258;p36"/>
          <p:cNvSpPr txBox="1"/>
          <p:nvPr/>
        </p:nvSpPr>
        <p:spPr>
          <a:xfrm>
            <a:off x="2273350" y="645300"/>
            <a:ext cx="2144700" cy="8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latin typeface="Comfortaa"/>
                <a:ea typeface="Comfortaa"/>
                <a:cs typeface="Comfortaa"/>
                <a:sym typeface="Comfortaa"/>
              </a:rPr>
              <a:t>Опонентний</a:t>
            </a:r>
            <a:endParaRPr sz="16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9" name="Google Shape;259;p36"/>
          <p:cNvSpPr txBox="1"/>
          <p:nvPr/>
        </p:nvSpPr>
        <p:spPr>
          <a:xfrm>
            <a:off x="2083550" y="4298900"/>
            <a:ext cx="2488200" cy="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Comfortaa"/>
                <a:ea typeface="Comfortaa"/>
                <a:cs typeface="Comfortaa"/>
                <a:sym typeface="Comfortaa"/>
              </a:rPr>
              <a:t>Проблемно-</a:t>
            </a:r>
            <a:br>
              <a:rPr lang="ru" sz="1800" b="1">
                <a:latin typeface="Comfortaa"/>
                <a:ea typeface="Comfortaa"/>
                <a:cs typeface="Comfortaa"/>
                <a:sym typeface="Comfortaa"/>
              </a:rPr>
            </a:br>
            <a:r>
              <a:rPr lang="ru" sz="1800" b="1">
                <a:latin typeface="Comfortaa"/>
                <a:ea typeface="Comfortaa"/>
                <a:cs typeface="Comfortaa"/>
                <a:sym typeface="Comfortaa"/>
              </a:rPr>
              <a:t>пошуковий</a:t>
            </a:r>
            <a:endParaRPr sz="1800"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Коло впливу</a:t>
            </a:r>
            <a:endParaRPr/>
          </a:p>
        </p:txBody>
      </p:sp>
      <p:sp>
        <p:nvSpPr>
          <p:cNvPr id="265" name="Google Shape;265;p37"/>
          <p:cNvSpPr txBox="1">
            <a:spLocks noGrp="1"/>
          </p:cNvSpPr>
          <p:nvPr>
            <p:ph type="body" idx="1"/>
          </p:nvPr>
        </p:nvSpPr>
        <p:spPr>
          <a:xfrm>
            <a:off x="2400300" y="1602675"/>
            <a:ext cx="31122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Велике коло </a:t>
            </a: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Середнє коло</a:t>
            </a: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Маленьке коло</a:t>
            </a: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6" name="Google Shape;266;p37"/>
          <p:cNvSpPr txBox="1">
            <a:spLocks noGrp="1"/>
          </p:cNvSpPr>
          <p:nvPr>
            <p:ph type="body" idx="2"/>
          </p:nvPr>
        </p:nvSpPr>
        <p:spPr>
          <a:xfrm>
            <a:off x="5650575" y="1602675"/>
            <a:ext cx="31122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ru" sz="1200" b="1">
                <a:latin typeface="Comfortaa"/>
                <a:ea typeface="Comfortaa"/>
                <a:cs typeface="Comfortaa"/>
                <a:sym typeface="Comfortaa"/>
              </a:rPr>
              <a:t>Це кордон для голосу та уваги вчителя, на який він може впливати жестами та вищим тоном</a:t>
            </a:r>
            <a:endParaRPr sz="12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ru" sz="1200" b="1">
                <a:latin typeface="Comfortaa"/>
                <a:ea typeface="Comfortaa"/>
                <a:cs typeface="Comfortaa"/>
                <a:sym typeface="Comfortaa"/>
              </a:rPr>
              <a:t>На середній ланці варто використовувати зоровий контакт та грудний регістр, розподіляти повітря на видоху</a:t>
            </a:r>
            <a:endParaRPr sz="12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None/>
            </a:pPr>
            <a:r>
              <a:rPr lang="ru" sz="1200" b="1">
                <a:latin typeface="Comfortaa"/>
                <a:ea typeface="Comfortaa"/>
                <a:cs typeface="Comfortaa"/>
                <a:sym typeface="Comfortaa"/>
              </a:rPr>
              <a:t>Безпечний простір, де можна зняти напруження, видихнути та мати опору</a:t>
            </a:r>
            <a:endParaRPr sz="12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7" name="Google Shape;267;p37"/>
          <p:cNvSpPr/>
          <p:nvPr/>
        </p:nvSpPr>
        <p:spPr>
          <a:xfrm>
            <a:off x="204550" y="1100825"/>
            <a:ext cx="2353500" cy="2135100"/>
          </a:xfrm>
          <a:prstGeom prst="ellipse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7"/>
          <p:cNvSpPr/>
          <p:nvPr/>
        </p:nvSpPr>
        <p:spPr>
          <a:xfrm>
            <a:off x="622100" y="1575325"/>
            <a:ext cx="1527900" cy="16608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7"/>
          <p:cNvSpPr/>
          <p:nvPr/>
        </p:nvSpPr>
        <p:spPr>
          <a:xfrm>
            <a:off x="963750" y="2258575"/>
            <a:ext cx="892200" cy="977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8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Наостанок - слово, яке має лунати лише в кінці. Після цієї команди запускається режим вимкнення аудиторії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9"/>
          <p:cNvSpPr txBox="1">
            <a:spLocks noGrp="1"/>
          </p:cNvSpPr>
          <p:nvPr>
            <p:ph type="title"/>
          </p:nvPr>
        </p:nvSpPr>
        <p:spPr>
          <a:xfrm>
            <a:off x="265500" y="3432075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 забувайте бути класними!</a:t>
            </a:r>
            <a:endParaRPr/>
          </a:p>
        </p:txBody>
      </p:sp>
      <p:sp>
        <p:nvSpPr>
          <p:cNvPr id="280" name="Google Shape;280;p39"/>
          <p:cNvSpPr txBox="1">
            <a:spLocks noGrp="1"/>
          </p:cNvSpPr>
          <p:nvPr>
            <p:ph type="body" idx="2"/>
          </p:nvPr>
        </p:nvSpPr>
        <p:spPr>
          <a:xfrm>
            <a:off x="4939500" y="161325"/>
            <a:ext cx="3853500" cy="42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omfortaa"/>
                <a:ea typeface="Comfortaa"/>
                <a:cs typeface="Comfortaa"/>
                <a:sym typeface="Comfortaa"/>
              </a:rPr>
              <a:t>Залишилися питання?</a:t>
            </a:r>
            <a:br>
              <a:rPr lang="ru">
                <a:latin typeface="Comfortaa"/>
                <a:ea typeface="Comfortaa"/>
                <a:cs typeface="Comfortaa"/>
                <a:sym typeface="Comfortaa"/>
              </a:rPr>
            </a:br>
            <a:r>
              <a:rPr lang="ru">
                <a:latin typeface="Comfortaa"/>
                <a:ea typeface="Comfortaa"/>
                <a:cs typeface="Comfortaa"/>
                <a:sym typeface="Comfortaa"/>
              </a:rPr>
              <a:t>Питайте онлайн: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br>
              <a:rPr lang="ru"/>
            </a:br>
            <a:r>
              <a:rPr lang="ru" u="sng"/>
              <a:t>Facebook</a:t>
            </a:r>
            <a:r>
              <a:rPr lang="ru"/>
              <a:t>: </a:t>
            </a:r>
            <a:r>
              <a:rPr lang="ru" b="1" u="sng">
                <a:solidFill>
                  <a:schemeClr val="hlink"/>
                </a:solidFill>
                <a:hlinkClick r:id="rId3"/>
              </a:rPr>
              <a:t>www.facebook.com/lis.yarik95</a:t>
            </a:r>
            <a:br>
              <a:rPr lang="ru" u="sng">
                <a:solidFill>
                  <a:schemeClr val="hlink"/>
                </a:solidFill>
                <a:hlinkClick r:id="rId3"/>
              </a:rPr>
            </a:br>
            <a:br>
              <a:rPr lang="ru" u="sng">
                <a:solidFill>
                  <a:schemeClr val="hlink"/>
                </a:solidFill>
                <a:hlinkClick r:id="rId3"/>
              </a:rPr>
            </a:br>
            <a:r>
              <a:rPr lang="ru" u="sng"/>
              <a:t>Instagram</a:t>
            </a:r>
            <a:r>
              <a:rPr lang="ru"/>
              <a:t>: </a:t>
            </a:r>
            <a:r>
              <a:rPr lang="ru" b="1" u="sng">
                <a:solidFill>
                  <a:schemeClr val="hlink"/>
                </a:solidFill>
                <a:hlinkClick r:id="rId4"/>
              </a:rPr>
              <a:t>www.instagram.com/lis_yarik</a:t>
            </a:r>
            <a:br>
              <a:rPr lang="ru"/>
            </a:br>
            <a:br>
              <a:rPr lang="ru"/>
            </a:br>
            <a:r>
              <a:rPr lang="ru"/>
              <a:t>@</a:t>
            </a:r>
            <a:r>
              <a:rPr lang="ru" u="sng"/>
              <a:t>gmail</a:t>
            </a:r>
            <a:r>
              <a:rPr lang="ru"/>
              <a:t>: </a:t>
            </a:r>
            <a:r>
              <a:rPr lang="ru" b="1" u="sng">
                <a:solidFill>
                  <a:schemeClr val="hlink"/>
                </a:solidFill>
                <a:hlinkClick r:id="rId5"/>
              </a:rPr>
              <a:t>lisenko.yar@gmail.com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b="1"/>
              <a:t>YouTube:</a:t>
            </a:r>
            <a:r>
              <a:rPr lang="ru" sz="15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6"/>
              </a:rPr>
              <a:t>YARKO CHANNEL</a:t>
            </a:r>
            <a:endParaRPr sz="2200"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81" name="Google Shape;281;p39"/>
          <p:cNvPicPr preferRelativeResize="0"/>
          <p:nvPr/>
        </p:nvPicPr>
        <p:blipFill rotWithShape="1">
          <a:blip r:embed="rId7">
            <a:alphaModFix/>
          </a:blip>
          <a:srcRect l="12545" r="12553"/>
          <a:stretch/>
        </p:blipFill>
        <p:spPr>
          <a:xfrm>
            <a:off x="792925" y="208775"/>
            <a:ext cx="3280525" cy="32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 descr="Фоновый значок указателя на временной шкале&#10;"/>
          <p:cNvSpPr/>
          <p:nvPr/>
        </p:nvSpPr>
        <p:spPr>
          <a:xfrm>
            <a:off x="340934" y="2199000"/>
            <a:ext cx="1872300" cy="745500"/>
          </a:xfrm>
          <a:prstGeom prst="homePlate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4294967295"/>
          </p:nvPr>
        </p:nvSpPr>
        <p:spPr>
          <a:xfrm>
            <a:off x="340923" y="2336550"/>
            <a:ext cx="14556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Вступ</a:t>
            </a:r>
            <a:endParaRPr sz="16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87" name="Google Shape;87;p15"/>
          <p:cNvGrpSpPr/>
          <p:nvPr/>
        </p:nvGrpSpPr>
        <p:grpSpPr>
          <a:xfrm>
            <a:off x="969270" y="1610215"/>
            <a:ext cx="198900" cy="593656"/>
            <a:chOff x="777447" y="1610215"/>
            <a:chExt cx="198900" cy="593656"/>
          </a:xfrm>
        </p:grpSpPr>
        <p:cxnSp>
          <p:nvCxnSpPr>
            <p:cNvPr id="88" name="Google Shape;88;p15"/>
            <p:cNvCxnSpPr/>
            <p:nvPr/>
          </p:nvCxnSpPr>
          <p:spPr>
            <a:xfrm>
              <a:off x="876909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9" name="Google Shape;89;p15"/>
            <p:cNvSpPr/>
            <p:nvPr/>
          </p:nvSpPr>
          <p:spPr>
            <a:xfrm>
              <a:off x="777447" y="1610215"/>
              <a:ext cx="198900" cy="19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15"/>
          <p:cNvSpPr txBox="1">
            <a:spLocks noGrp="1"/>
          </p:cNvSpPr>
          <p:nvPr>
            <p:ph type="body" idx="4294967295"/>
          </p:nvPr>
        </p:nvSpPr>
        <p:spPr>
          <a:xfrm>
            <a:off x="318375" y="385667"/>
            <a:ext cx="2242800" cy="9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600">
                <a:latin typeface="Comfortaa"/>
                <a:ea typeface="Comfortaa"/>
                <a:cs typeface="Comfortaa"/>
                <a:sym typeface="Comfortaa"/>
              </a:rPr>
              <a:t>Педагог - оратор або навичка 21 століття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1" name="Google Shape;91;p15" descr="Фоновый значок указателя на временной шкале&#10;"/>
          <p:cNvSpPr/>
          <p:nvPr/>
        </p:nvSpPr>
        <p:spPr>
          <a:xfrm>
            <a:off x="1817054" y="2199000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4294967295"/>
          </p:nvPr>
        </p:nvSpPr>
        <p:spPr>
          <a:xfrm>
            <a:off x="2126327" y="2336550"/>
            <a:ext cx="15978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Гігієна голосу</a:t>
            </a:r>
            <a:endParaRPr sz="16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93" name="Google Shape;93;p15"/>
          <p:cNvGrpSpPr/>
          <p:nvPr/>
        </p:nvGrpSpPr>
        <p:grpSpPr>
          <a:xfrm>
            <a:off x="2684632" y="2938958"/>
            <a:ext cx="198900" cy="593656"/>
            <a:chOff x="2223534" y="2938958"/>
            <a:chExt cx="198900" cy="593656"/>
          </a:xfrm>
        </p:grpSpPr>
        <p:cxnSp>
          <p:nvCxnSpPr>
            <p:cNvPr id="94" name="Google Shape;94;p15"/>
            <p:cNvCxnSpPr/>
            <p:nvPr/>
          </p:nvCxnSpPr>
          <p:spPr>
            <a:xfrm rot="10800000">
              <a:off x="2322997" y="2938958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5" name="Google Shape;95;p15"/>
            <p:cNvSpPr/>
            <p:nvPr/>
          </p:nvSpPr>
          <p:spPr>
            <a:xfrm rot="10800000" flipH="1">
              <a:off x="2223534" y="3333714"/>
              <a:ext cx="198900" cy="19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15"/>
          <p:cNvSpPr txBox="1">
            <a:spLocks noGrp="1"/>
          </p:cNvSpPr>
          <p:nvPr>
            <p:ph type="body" idx="4294967295"/>
          </p:nvPr>
        </p:nvSpPr>
        <p:spPr>
          <a:xfrm>
            <a:off x="1244337" y="3757725"/>
            <a:ext cx="2242800" cy="9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600">
                <a:latin typeface="Comfortaa"/>
                <a:ea typeface="Comfortaa"/>
                <a:cs typeface="Comfortaa"/>
                <a:sym typeface="Comfortaa"/>
              </a:rPr>
              <a:t>Вдих - видих, та трішки води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600"/>
          </a:p>
        </p:txBody>
      </p:sp>
      <p:sp>
        <p:nvSpPr>
          <p:cNvPr id="97" name="Google Shape;97;p15" descr="Фоновый значок указателя на временной шкале&#10;"/>
          <p:cNvSpPr/>
          <p:nvPr/>
        </p:nvSpPr>
        <p:spPr>
          <a:xfrm>
            <a:off x="3471973" y="2199000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4294967295"/>
          </p:nvPr>
        </p:nvSpPr>
        <p:spPr>
          <a:xfrm>
            <a:off x="3616525" y="2213300"/>
            <a:ext cx="1749000" cy="7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Психофізика</a:t>
            </a:r>
            <a:endParaRPr sz="15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99" name="Google Shape;99;p15"/>
          <p:cNvGrpSpPr/>
          <p:nvPr/>
        </p:nvGrpSpPr>
        <p:grpSpPr>
          <a:xfrm>
            <a:off x="4319545" y="1610215"/>
            <a:ext cx="198900" cy="593656"/>
            <a:chOff x="3918084" y="1610215"/>
            <a:chExt cx="198900" cy="593656"/>
          </a:xfrm>
        </p:grpSpPr>
        <p:cxnSp>
          <p:nvCxnSpPr>
            <p:cNvPr id="100" name="Google Shape;100;p15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1" name="Google Shape;101;p15"/>
            <p:cNvSpPr/>
            <p:nvPr/>
          </p:nvSpPr>
          <p:spPr>
            <a:xfrm>
              <a:off x="3918084" y="1610215"/>
              <a:ext cx="198900" cy="19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15"/>
          <p:cNvSpPr txBox="1">
            <a:spLocks noGrp="1"/>
          </p:cNvSpPr>
          <p:nvPr>
            <p:ph type="body" idx="4294967295"/>
          </p:nvPr>
        </p:nvSpPr>
        <p:spPr>
          <a:xfrm>
            <a:off x="3304094" y="385667"/>
            <a:ext cx="2242800" cy="9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600">
                <a:latin typeface="Comfortaa"/>
                <a:ea typeface="Comfortaa"/>
                <a:cs typeface="Comfortaa"/>
                <a:sym typeface="Comfortaa"/>
              </a:rPr>
              <a:t>Як мова тіла видає нас?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600"/>
          </a:p>
        </p:txBody>
      </p:sp>
      <p:sp>
        <p:nvSpPr>
          <p:cNvPr id="103" name="Google Shape;103;p15" descr="Фоновый значок указателя на временной шкале&#10;"/>
          <p:cNvSpPr/>
          <p:nvPr/>
        </p:nvSpPr>
        <p:spPr>
          <a:xfrm>
            <a:off x="5126893" y="2199000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4294967295"/>
          </p:nvPr>
        </p:nvSpPr>
        <p:spPr>
          <a:xfrm>
            <a:off x="5416700" y="2336550"/>
            <a:ext cx="16476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solidFill>
                  <a:schemeClr val="lt1"/>
                </a:solidFill>
              </a:rPr>
              <a:t>        </a:t>
            </a:r>
            <a:r>
              <a:rPr lang="ru" sz="1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Тренаж артикуляції </a:t>
            </a:r>
            <a:endParaRPr sz="1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</a:endParaRPr>
          </a:p>
        </p:txBody>
      </p:sp>
      <p:grpSp>
        <p:nvGrpSpPr>
          <p:cNvPr id="105" name="Google Shape;105;p15"/>
          <p:cNvGrpSpPr/>
          <p:nvPr/>
        </p:nvGrpSpPr>
        <p:grpSpPr>
          <a:xfrm>
            <a:off x="5973070" y="2938958"/>
            <a:ext cx="198900" cy="593656"/>
            <a:chOff x="5958946" y="2938958"/>
            <a:chExt cx="198900" cy="593656"/>
          </a:xfrm>
        </p:grpSpPr>
        <p:cxnSp>
          <p:nvCxnSpPr>
            <p:cNvPr id="106" name="Google Shape;106;p15"/>
            <p:cNvCxnSpPr/>
            <p:nvPr/>
          </p:nvCxnSpPr>
          <p:spPr>
            <a:xfrm rot="10800000">
              <a:off x="6058409" y="2938958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7" name="Google Shape;107;p15"/>
            <p:cNvSpPr/>
            <p:nvPr/>
          </p:nvSpPr>
          <p:spPr>
            <a:xfrm rot="10800000" flipH="1">
              <a:off x="5958946" y="3333714"/>
              <a:ext cx="198900" cy="19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15"/>
          <p:cNvSpPr txBox="1">
            <a:spLocks noGrp="1"/>
          </p:cNvSpPr>
          <p:nvPr>
            <p:ph type="body" idx="4294967295"/>
          </p:nvPr>
        </p:nvSpPr>
        <p:spPr>
          <a:xfrm>
            <a:off x="5126902" y="3757725"/>
            <a:ext cx="2242800" cy="9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600">
                <a:latin typeface="Comfortaa"/>
                <a:ea typeface="Comfortaa"/>
                <a:cs typeface="Comfortaa"/>
                <a:sym typeface="Comfortaa"/>
              </a:rPr>
              <a:t>Як українська мова розвиває нашу артикуляцію?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  <p:sp>
        <p:nvSpPr>
          <p:cNvPr id="109" name="Google Shape;109;p15" descr="Фоновый значок указателя на временной шкале&#10;"/>
          <p:cNvSpPr/>
          <p:nvPr/>
        </p:nvSpPr>
        <p:spPr>
          <a:xfrm>
            <a:off x="6781813" y="2199000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4294967295"/>
          </p:nvPr>
        </p:nvSpPr>
        <p:spPr>
          <a:xfrm>
            <a:off x="7111496" y="2336550"/>
            <a:ext cx="17214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Стратегія риторики</a:t>
            </a:r>
            <a:endParaRPr sz="16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11" name="Google Shape;111;p15"/>
          <p:cNvGrpSpPr/>
          <p:nvPr/>
        </p:nvGrpSpPr>
        <p:grpSpPr>
          <a:xfrm>
            <a:off x="7669807" y="1610215"/>
            <a:ext cx="198900" cy="593656"/>
            <a:chOff x="3918084" y="1610215"/>
            <a:chExt cx="198900" cy="593656"/>
          </a:xfrm>
        </p:grpSpPr>
        <p:cxnSp>
          <p:nvCxnSpPr>
            <p:cNvPr id="112" name="Google Shape;112;p15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3" name="Google Shape;113;p15"/>
            <p:cNvSpPr/>
            <p:nvPr/>
          </p:nvSpPr>
          <p:spPr>
            <a:xfrm>
              <a:off x="3918084" y="1610215"/>
              <a:ext cx="198900" cy="19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15"/>
          <p:cNvSpPr txBox="1">
            <a:spLocks noGrp="1"/>
          </p:cNvSpPr>
          <p:nvPr>
            <p:ph type="body" idx="4294967295"/>
          </p:nvPr>
        </p:nvSpPr>
        <p:spPr>
          <a:xfrm>
            <a:off x="6685979" y="385667"/>
            <a:ext cx="2242800" cy="9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600">
                <a:latin typeface="Comfortaa"/>
                <a:ea typeface="Comfortaa"/>
                <a:cs typeface="Comfortaa"/>
                <a:sym typeface="Comfortaa"/>
              </a:rPr>
              <a:t>“І шо імею вам сказать”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406425" y="564125"/>
            <a:ext cx="8296800" cy="25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“Заговори, щоб я тебе побачив”</a:t>
            </a:r>
            <a:br>
              <a:rPr lang="ru"/>
            </a:br>
            <a:endParaRPr/>
          </a:p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3">
            <a:alphaModFix/>
          </a:blip>
          <a:srcRect t="21911"/>
          <a:stretch/>
        </p:blipFill>
        <p:spPr>
          <a:xfrm>
            <a:off x="0" y="2340674"/>
            <a:ext cx="3182150" cy="2403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299150" y="398825"/>
            <a:ext cx="67614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Основні проблеми голосоведення </a:t>
            </a:r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299150" y="969475"/>
            <a:ext cx="3549600" cy="36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Напруга на м’язи горла</a:t>
            </a:r>
            <a:endParaRPr sz="21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Font typeface="Comic Sans MS"/>
              <a:buChar char="●"/>
            </a:pPr>
            <a:r>
              <a:rPr lang="ru" sz="1600">
                <a:latin typeface="Comic Sans MS"/>
                <a:ea typeface="Comic Sans MS"/>
                <a:cs typeface="Comic Sans MS"/>
                <a:sym typeface="Comic Sans MS"/>
              </a:rPr>
              <a:t>Перекрикувати галас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Font typeface="Comic Sans MS"/>
              <a:buChar char="●"/>
            </a:pPr>
            <a:r>
              <a:rPr lang="ru" sz="1600">
                <a:latin typeface="Comic Sans MS"/>
                <a:ea typeface="Comic Sans MS"/>
                <a:cs typeface="Comic Sans MS"/>
                <a:sym typeface="Comic Sans MS"/>
              </a:rPr>
              <a:t>Крик - як слабкість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Font typeface="Comic Sans MS"/>
              <a:buChar char="●"/>
            </a:pPr>
            <a:r>
              <a:rPr lang="ru" sz="1600">
                <a:latin typeface="Comic Sans MS"/>
                <a:ea typeface="Comic Sans MS"/>
                <a:cs typeface="Comic Sans MS"/>
                <a:sym typeface="Comic Sans MS"/>
              </a:rPr>
              <a:t>Хаотично дихати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Font typeface="Comic Sans MS"/>
              <a:buChar char="●"/>
            </a:pPr>
            <a:r>
              <a:rPr lang="ru" sz="1600">
                <a:latin typeface="Comic Sans MS"/>
                <a:ea typeface="Comic Sans MS"/>
                <a:cs typeface="Comic Sans MS"/>
                <a:sym typeface="Comic Sans MS"/>
              </a:rPr>
              <a:t>Говорити в підлогу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Font typeface="Comic Sans MS"/>
              <a:buChar char="●"/>
            </a:pPr>
            <a:r>
              <a:rPr lang="ru" sz="1600">
                <a:latin typeface="Comic Sans MS"/>
                <a:ea typeface="Comic Sans MS"/>
                <a:cs typeface="Comic Sans MS"/>
                <a:sym typeface="Comic Sans MS"/>
              </a:rPr>
              <a:t>Відкашлюватися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1200"/>
              </a:spcAft>
              <a:buSzPts val="1600"/>
              <a:buFont typeface="Comic Sans MS"/>
              <a:buChar char="●"/>
            </a:pPr>
            <a:r>
              <a:rPr lang="ru" sz="1600">
                <a:latin typeface="Comic Sans MS"/>
                <a:ea typeface="Comic Sans MS"/>
                <a:cs typeface="Comic Sans MS"/>
                <a:sym typeface="Comic Sans MS"/>
              </a:rPr>
              <a:t>Вживання кави, чаю, газованих напоїв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2"/>
          </p:nvPr>
        </p:nvSpPr>
        <p:spPr>
          <a:xfrm>
            <a:off x="3848750" y="969475"/>
            <a:ext cx="3493500" cy="35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ru" sz="21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Способи розвантаження</a:t>
            </a:r>
            <a:endParaRPr sz="21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Font typeface="Comic Sans MS"/>
              <a:buChar char="●"/>
            </a:pPr>
            <a:r>
              <a:rPr lang="ru" sz="1800">
                <a:latin typeface="Comic Sans MS"/>
                <a:ea typeface="Comic Sans MS"/>
                <a:cs typeface="Comic Sans MS"/>
                <a:sym typeface="Comic Sans MS"/>
              </a:rPr>
              <a:t>Використання жестів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ru" sz="1800">
                <a:latin typeface="Comic Sans MS"/>
                <a:ea typeface="Comic Sans MS"/>
                <a:cs typeface="Comic Sans MS"/>
                <a:sym typeface="Comic Sans MS"/>
              </a:rPr>
              <a:t>Чергування тонів голосу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ru" sz="1800">
                <a:latin typeface="Comic Sans MS"/>
                <a:ea typeface="Comic Sans MS"/>
                <a:cs typeface="Comic Sans MS"/>
                <a:sym typeface="Comic Sans MS"/>
              </a:rPr>
              <a:t>Контроль над диханням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ru" sz="1800">
                <a:latin typeface="Comic Sans MS"/>
                <a:ea typeface="Comic Sans MS"/>
                <a:cs typeface="Comic Sans MS"/>
                <a:sym typeface="Comic Sans MS"/>
              </a:rPr>
              <a:t>Охоплення аудиторії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ru" sz="1800">
                <a:latin typeface="Comic Sans MS"/>
                <a:ea typeface="Comic Sans MS"/>
                <a:cs typeface="Comic Sans MS"/>
                <a:sym typeface="Comic Sans MS"/>
              </a:rPr>
              <a:t>“Лимонна пауза”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1200"/>
              </a:spcAft>
              <a:buSzPts val="1800"/>
              <a:buFont typeface="Comic Sans MS"/>
              <a:buChar char="●"/>
            </a:pPr>
            <a:r>
              <a:rPr lang="ru" sz="1800">
                <a:latin typeface="Comic Sans MS"/>
                <a:ea typeface="Comic Sans MS"/>
                <a:cs typeface="Comic Sans MS"/>
                <a:sym typeface="Comic Sans MS"/>
              </a:rPr>
              <a:t>Водний баланс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>
            <a:off x="304725" y="565900"/>
            <a:ext cx="53448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Пошук регістрів голосу:</a:t>
            </a:r>
            <a:endParaRPr/>
          </a:p>
        </p:txBody>
      </p:sp>
      <p:pic>
        <p:nvPicPr>
          <p:cNvPr id="133" name="Google Shape;133;p18"/>
          <p:cNvPicPr preferRelativeResize="0"/>
          <p:nvPr/>
        </p:nvPicPr>
        <p:blipFill rotWithShape="1">
          <a:blip r:embed="rId3">
            <a:alphaModFix/>
          </a:blip>
          <a:srcRect l="1850" t="1758" r="-1849" b="40974"/>
          <a:stretch/>
        </p:blipFill>
        <p:spPr>
          <a:xfrm>
            <a:off x="133900" y="1201303"/>
            <a:ext cx="4099976" cy="28828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 txBox="1"/>
          <p:nvPr/>
        </p:nvSpPr>
        <p:spPr>
          <a:xfrm>
            <a:off x="133900" y="1201293"/>
            <a:ext cx="1955400" cy="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Головний регістр</a:t>
            </a:r>
            <a:endParaRPr sz="19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2785800" y="2268075"/>
            <a:ext cx="17427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" sz="1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Середній      Регістр</a:t>
            </a:r>
            <a:endParaRPr sz="18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1358275" y="3277400"/>
            <a:ext cx="16512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latin typeface="Comfortaa"/>
                <a:ea typeface="Comfortaa"/>
                <a:cs typeface="Comfortaa"/>
                <a:sym typeface="Comfortaa"/>
              </a:rPr>
              <a:t>Грудний регістр</a:t>
            </a:r>
            <a:endParaRPr sz="22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4342125" y="1319100"/>
            <a:ext cx="44982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omfortaa"/>
                <a:ea typeface="Comfortaa"/>
                <a:cs typeface="Comfortaa"/>
                <a:sym typeface="Comfortaa"/>
              </a:rPr>
              <a:t>Для пошуку важливо відчувати відповідність сили і напруги голосу. Закріплення неправильних механізмів голосоведення призводить до регулярних захворювань горла, голосових зв’язок, дихальних шляхів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Гігієна голосу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body" idx="2"/>
          </p:nvPr>
        </p:nvSpPr>
        <p:spPr>
          <a:xfrm>
            <a:off x="4958975" y="379600"/>
            <a:ext cx="3817500" cy="46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Comfortaa"/>
                <a:ea typeface="Comfortaa"/>
                <a:cs typeface="Comfortaa"/>
                <a:sym typeface="Comfortaa"/>
              </a:rPr>
              <a:t>Які м’язи та органи задіює верхнє та грудне дихання?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Comfortaa"/>
              <a:buChar char="-"/>
            </a:pPr>
            <a:r>
              <a:rPr lang="ru" sz="1400" b="1">
                <a:latin typeface="Comfortaa"/>
                <a:ea typeface="Comfortaa"/>
                <a:cs typeface="Comfortaa"/>
                <a:sym typeface="Comfortaa"/>
              </a:rPr>
              <a:t>Верхнє дихання задіює ключицю та змушує підніматися плечі, активно навантажуючи верхні дихальні шляхи</a:t>
            </a:r>
            <a:endParaRPr sz="14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-"/>
            </a:pPr>
            <a:r>
              <a:rPr lang="ru" sz="1400" b="1">
                <a:latin typeface="Comfortaa"/>
                <a:ea typeface="Comfortaa"/>
                <a:cs typeface="Comfortaa"/>
                <a:sym typeface="Comfortaa"/>
              </a:rPr>
              <a:t>Грудне дихання задіює грудну частину та інертно навантажує плечі та груди, але мінімізує об’єм видихуваного повітря </a:t>
            </a:r>
            <a:br>
              <a:rPr lang="ru" b="1"/>
            </a:br>
            <a:br>
              <a:rPr lang="ru" b="1"/>
            </a:br>
            <a:endParaRPr sz="1500"/>
          </a:p>
        </p:txBody>
      </p:sp>
      <p:pic>
        <p:nvPicPr>
          <p:cNvPr id="148" name="Google Shape;148;p20"/>
          <p:cNvPicPr preferRelativeResize="0"/>
          <p:nvPr/>
        </p:nvPicPr>
        <p:blipFill rotWithShape="1">
          <a:blip r:embed="rId3">
            <a:alphaModFix/>
          </a:blip>
          <a:srcRect t="13012" b="2435"/>
          <a:stretch/>
        </p:blipFill>
        <p:spPr>
          <a:xfrm>
            <a:off x="242450" y="170200"/>
            <a:ext cx="4038600" cy="22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 txBox="1"/>
          <p:nvPr/>
        </p:nvSpPr>
        <p:spPr>
          <a:xfrm>
            <a:off x="0" y="2713800"/>
            <a:ext cx="4572000" cy="19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Види    дихання</a:t>
            </a:r>
            <a:endParaRPr sz="3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</a:t>
            </a:r>
            <a:r>
              <a:rPr lang="ru" sz="36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" sz="3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“Верхнє і Грудне”</a:t>
            </a:r>
            <a:endParaRPr sz="3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body" idx="2"/>
          </p:nvPr>
        </p:nvSpPr>
        <p:spPr>
          <a:xfrm>
            <a:off x="4958975" y="379600"/>
            <a:ext cx="3817500" cy="46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Comfortaa"/>
                <a:ea typeface="Comfortaa"/>
                <a:cs typeface="Comfortaa"/>
                <a:sym typeface="Comfortaa"/>
              </a:rPr>
              <a:t>Які м’язи та органи задіює діафрагматичне дихання?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Comfortaa"/>
              <a:buChar char="-"/>
            </a:pPr>
            <a:r>
              <a:rPr lang="ru" sz="1400" b="1">
                <a:latin typeface="Comfortaa"/>
                <a:ea typeface="Comfortaa"/>
                <a:cs typeface="Comfortaa"/>
                <a:sym typeface="Comfortaa"/>
              </a:rPr>
              <a:t>Діафрагматичне дихання розширює об’єм грудної клітки, збільшує кількість повітря в альвеолах і завдяки стимуляції міжреберних м’язів контролює видихання. Активно включаються м’язи живота та діафрагма</a:t>
            </a:r>
            <a:br>
              <a:rPr lang="ru" b="1"/>
            </a:br>
            <a:br>
              <a:rPr lang="ru" b="1"/>
            </a:br>
            <a:endParaRPr sz="1500"/>
          </a:p>
        </p:txBody>
      </p:sp>
      <p:pic>
        <p:nvPicPr>
          <p:cNvPr id="155" name="Google Shape;155;p21"/>
          <p:cNvPicPr preferRelativeResize="0"/>
          <p:nvPr/>
        </p:nvPicPr>
        <p:blipFill rotWithShape="1">
          <a:blip r:embed="rId3">
            <a:alphaModFix/>
          </a:blip>
          <a:srcRect t="12423" b="12416"/>
          <a:stretch/>
        </p:blipFill>
        <p:spPr>
          <a:xfrm>
            <a:off x="242450" y="170200"/>
            <a:ext cx="4038600" cy="22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/>
          <p:nvPr/>
        </p:nvSpPr>
        <p:spPr>
          <a:xfrm>
            <a:off x="0" y="2713800"/>
            <a:ext cx="4572000" cy="22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Види    дихання</a:t>
            </a:r>
            <a:endParaRPr sz="3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</a:t>
            </a:r>
            <a:r>
              <a:rPr lang="ru" sz="36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" sz="3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“Діафрагматичне”</a:t>
            </a:r>
            <a:endParaRPr sz="33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771</Words>
  <Application>Microsoft Office PowerPoint</Application>
  <PresentationFormat>Экран (16:9)</PresentationFormat>
  <Paragraphs>152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Comic Sans MS</vt:lpstr>
      <vt:lpstr>Arial</vt:lpstr>
      <vt:lpstr>Comfortaa</vt:lpstr>
      <vt:lpstr>Raleway</vt:lpstr>
      <vt:lpstr>Lato</vt:lpstr>
      <vt:lpstr>Swiss</vt:lpstr>
      <vt:lpstr>Секрет ораторства для педагогів: Кейси і поради?</vt:lpstr>
      <vt:lpstr>Презентация PowerPoint</vt:lpstr>
      <vt:lpstr>Презентация PowerPoint</vt:lpstr>
      <vt:lpstr>“Заговори, щоб я тебе побачив” </vt:lpstr>
      <vt:lpstr>Основні проблеми голосоведення </vt:lpstr>
      <vt:lpstr>Пошук регістрів голосу:</vt:lpstr>
      <vt:lpstr>Гігієна голосу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Як мова тіла нас видає?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Тренаж артикуляції</vt:lpstr>
      <vt:lpstr>Округлість української вимови</vt:lpstr>
      <vt:lpstr>Корисні забавки</vt:lpstr>
      <vt:lpstr>      Стратегія риторики</vt:lpstr>
      <vt:lpstr>Презентация PowerPoint</vt:lpstr>
      <vt:lpstr>Презентация PowerPoint</vt:lpstr>
      <vt:lpstr>Коло впливу</vt:lpstr>
      <vt:lpstr>Наостанок - слово, яке має лунати лише в кінці. Після цієї команди запускається режим вимкнення аудиторії</vt:lpstr>
      <vt:lpstr> Не забувайте бути класними!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Секрет ораторства для педагогів: Кейси і поради?</dc:title>
  <cp:lastModifiedBy>User</cp:lastModifiedBy>
  <cp:revision>1</cp:revision>
  <dcterms:modified xsi:type="dcterms:W3CDTF">2020-05-12T09:48:08Z</dcterms:modified>
</cp:coreProperties>
</file>