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Лекція 6. Теоретико-методологічні підходи до визначення поняття «кластер</a:t>
            </a:r>
            <a:r>
              <a:rPr lang="uk-UA" b="1" dirty="0" smtClean="0"/>
              <a:t>»</a:t>
            </a:r>
            <a:r>
              <a:rPr lang="uk-UA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3212976"/>
            <a:ext cx="8229600" cy="2908920"/>
          </a:xfrm>
        </p:spPr>
        <p:txBody>
          <a:bodyPr/>
          <a:lstStyle/>
          <a:p>
            <a:r>
              <a:rPr lang="uk-UA" dirty="0" smtClean="0"/>
              <a:t>1</a:t>
            </a:r>
            <a:r>
              <a:rPr lang="uk-UA" dirty="0"/>
              <a:t>. Сутність кластера, його ознаки </a:t>
            </a:r>
            <a:endParaRPr lang="ru-RU" dirty="0"/>
          </a:p>
          <a:p>
            <a:r>
              <a:rPr lang="uk-UA" dirty="0"/>
              <a:t>2. Етапи створення кластеру. Відмінності кластеру від інших об’єднань організацій.</a:t>
            </a:r>
            <a:endParaRPr lang="ru-RU" dirty="0"/>
          </a:p>
          <a:p>
            <a:r>
              <a:rPr lang="uk-UA" dirty="0"/>
              <a:t>3. Класифікація видів кластерів.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36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Класифікація кластерів за їх </a:t>
            </a:r>
            <a:r>
              <a:rPr lang="uk-UA" dirty="0" smtClean="0"/>
              <a:t>спеціалізацією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892084"/>
              </p:ext>
            </p:extLst>
          </p:nvPr>
        </p:nvGraphicFramePr>
        <p:xfrm>
          <a:off x="539552" y="1484784"/>
          <a:ext cx="8388974" cy="49985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69086"/>
                <a:gridCol w="5919888"/>
              </a:tblGrid>
              <a:tr h="424129">
                <a:tc>
                  <a:txBody>
                    <a:bodyPr/>
                    <a:lstStyle/>
                    <a:p>
                      <a:pPr marL="108585" marR="73025" indent="10858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Тип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spc="-10" dirty="0">
                          <a:effectLst/>
                        </a:rPr>
                        <a:t>кластеру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8585" marR="73025" indent="108585"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Характеристика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503377">
                <a:tc>
                  <a:txBody>
                    <a:bodyPr/>
                    <a:lstStyle/>
                    <a:p>
                      <a:pPr marL="25400" marR="73025" indent="108585"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effectLst/>
                        </a:rPr>
                        <a:t>Індустріальний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 marR="73025"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Учасники кластеру</a:t>
                      </a:r>
                      <a:r>
                        <a:rPr lang="uk-UA" sz="1800" spc="-1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групуються навколо промислової компанії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або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декількох</a:t>
                      </a:r>
                      <a:r>
                        <a:rPr lang="uk-UA" sz="1800" spc="-4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промислових</a:t>
                      </a:r>
                      <a:r>
                        <a:rPr lang="uk-UA" sz="1800" spc="-6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підприємств,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які виступають кластероутворюючим ядром і основним ініціатором.</a:t>
                      </a:r>
                      <a:r>
                        <a:rPr lang="uk-UA" sz="1800" spc="-3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Основна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кінцева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продукція</a:t>
                      </a:r>
                      <a:r>
                        <a:rPr lang="uk-UA" sz="1800" spc="-2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–</a:t>
                      </a:r>
                      <a:r>
                        <a:rPr lang="uk-UA" sz="1800" spc="-5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промислові </a:t>
                      </a:r>
                      <a:r>
                        <a:rPr lang="uk-UA" sz="1800" spc="-10">
                          <a:effectLst/>
                        </a:rPr>
                        <a:t>товари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680859">
                <a:tc>
                  <a:txBody>
                    <a:bodyPr/>
                    <a:lstStyle/>
                    <a:p>
                      <a:pPr marL="25400" marR="73025" indent="108585"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Інноваційний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 marR="73025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Учасники кадастру групуються навколо науково- дослідних організацій або університетів як ядро кластера.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Основна</a:t>
                      </a:r>
                      <a:r>
                        <a:rPr lang="uk-UA" sz="1800" spc="-3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кінцева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продукція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–</a:t>
                      </a:r>
                      <a:r>
                        <a:rPr lang="uk-UA" sz="1800" spc="-3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нові</a:t>
                      </a:r>
                      <a:r>
                        <a:rPr lang="uk-UA" sz="1800" spc="-6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технології, продукти, об’єкти інтелектуальної власності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47594">
                <a:tc>
                  <a:txBody>
                    <a:bodyPr/>
                    <a:lstStyle/>
                    <a:p>
                      <a:pPr marL="25400" marR="73025" indent="108585"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Сервісний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Учасники кластеру групуються навколо крупних торгових, фінансових або інших непромислових організацій.</a:t>
                      </a:r>
                      <a:r>
                        <a:rPr lang="uk-UA" sz="1800" spc="-2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Основна</a:t>
                      </a:r>
                      <a:r>
                        <a:rPr lang="uk-UA" sz="1800" spc="-3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кінцева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продукція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–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виробничі</a:t>
                      </a:r>
                      <a:r>
                        <a:rPr lang="uk-UA" sz="1800" spc="-7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й невиробничі</a:t>
                      </a:r>
                      <a:r>
                        <a:rPr lang="uk-UA" sz="1800" spc="275" dirty="0">
                          <a:effectLst/>
                        </a:rPr>
                        <a:t> </a:t>
                      </a:r>
                      <a:r>
                        <a:rPr lang="uk-UA" sz="1800" spc="-10" dirty="0">
                          <a:effectLst/>
                        </a:rPr>
                        <a:t>послуги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2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Класичне 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r>
              <a:rPr lang="uk-UA" b="1" dirty="0"/>
              <a:t>кластер</a:t>
            </a:r>
            <a:r>
              <a:rPr lang="uk-UA" dirty="0"/>
              <a:t> – це сконцентровані за географічною ознакою групи взаємозалежних компаній, спеціалізованих постачальників, постачальників послуг, фірм у відповідних галузях, а також пов'язаних з їх діяльністю організацій в певних областях, що конкурують, але разом з тим і ведуть спільну роботу.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20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Кластер – це галузеве, територіальне та добровільне об'єднання організацій, які тісно співпрацюють між собою, а також з іншими суб’єктами в ланцюжку створення цінності з метою підвищення конкурентоздатності власної продукції, її експорту й сприяння економічному розвитку регіону.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49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концепція </a:t>
            </a:r>
            <a:r>
              <a:rPr lang="uk-UA" dirty="0"/>
              <a:t>«5І»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- «ініціатива», «інтерес» та «інформація» є формами прояву взаємодії людського капіталу; </a:t>
            </a:r>
            <a:endParaRPr lang="ru-RU" dirty="0"/>
          </a:p>
          <a:p>
            <a:r>
              <a:rPr lang="uk-UA" dirty="0"/>
              <a:t>- «інтеграція» забезпечується через використання переваг організаційного ресурсу кластера; </a:t>
            </a:r>
            <a:endParaRPr lang="ru-RU" dirty="0"/>
          </a:p>
          <a:p>
            <a:r>
              <a:rPr lang="uk-UA" dirty="0"/>
              <a:t>- характер «інновацій» повинен відповідати стратегії інноваційного розвитку регіону.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11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кластерні системи характеризуються такими ключовими особливостями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наявністю </a:t>
            </a:r>
            <a:r>
              <a:rPr lang="uk-UA" dirty="0"/>
              <a:t>великого підприємства-лідера, який об'єднує довготермінову господарську, інноваційну та іншу стратегію усієї системи; </a:t>
            </a:r>
            <a:endParaRPr lang="ru-RU" dirty="0"/>
          </a:p>
          <a:p>
            <a:r>
              <a:rPr lang="uk-UA" dirty="0" smtClean="0"/>
              <a:t>територіальною </a:t>
            </a:r>
            <a:r>
              <a:rPr lang="uk-UA" dirty="0"/>
              <a:t>локалізацією більшості суб'єктів господарювання – учасників кластерної системи; </a:t>
            </a:r>
            <a:endParaRPr lang="ru-RU" dirty="0"/>
          </a:p>
          <a:p>
            <a:r>
              <a:rPr lang="uk-UA" dirty="0" smtClean="0"/>
              <a:t>стійкістю </a:t>
            </a:r>
            <a:r>
              <a:rPr lang="uk-UA" dirty="0"/>
              <a:t>господарських </a:t>
            </a:r>
            <a:r>
              <a:rPr lang="uk-UA" dirty="0" err="1"/>
              <a:t>зв’язків</a:t>
            </a:r>
            <a:r>
              <a:rPr lang="uk-UA" dirty="0"/>
              <a:t> між підприємствами-учасниками кластера, домінуючим значенням даних </a:t>
            </a:r>
            <a:r>
              <a:rPr lang="uk-UA" dirty="0" err="1"/>
              <a:t>зв'язків</a:t>
            </a:r>
            <a:r>
              <a:rPr lang="uk-UA" dirty="0"/>
              <a:t> для більшості учасників; </a:t>
            </a:r>
            <a:endParaRPr lang="ru-RU" dirty="0"/>
          </a:p>
          <a:p>
            <a:r>
              <a:rPr lang="uk-UA" dirty="0" smtClean="0"/>
              <a:t>довгостроковою </a:t>
            </a:r>
            <a:r>
              <a:rPr lang="uk-UA" dirty="0"/>
              <a:t>координацією взаємодії учасників системи в рамках її виробничих програм, інноваційних процесів, основних систем управління, контролю якості; </a:t>
            </a:r>
            <a:endParaRPr lang="ru-RU" dirty="0"/>
          </a:p>
          <a:p>
            <a:r>
              <a:rPr lang="uk-UA" dirty="0" smtClean="0"/>
              <a:t>орієнтованістю </a:t>
            </a:r>
            <a:r>
              <a:rPr lang="uk-UA" dirty="0"/>
              <a:t>продукції кластерів на експорт або імпортозаміщення; </a:t>
            </a:r>
            <a:endParaRPr lang="ru-RU" dirty="0"/>
          </a:p>
          <a:p>
            <a:r>
              <a:rPr lang="uk-UA" dirty="0" smtClean="0"/>
              <a:t>наявністю </a:t>
            </a:r>
            <a:r>
              <a:rPr lang="uk-UA" dirty="0"/>
              <a:t>сучасних корпоративних систем управління, контролю бізнес-процесів, колективного господарського моніторингу </a:t>
            </a:r>
            <a:r>
              <a:rPr lang="uk-UA" dirty="0" smtClean="0"/>
              <a:t>тощо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94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/>
              <a:t>Класифікація кластерів за критерієм стадії життєвого </a:t>
            </a:r>
            <a:r>
              <a:rPr lang="uk-UA" sz="2400" dirty="0" smtClean="0"/>
              <a:t>циклу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619922"/>
              </p:ext>
            </p:extLst>
          </p:nvPr>
        </p:nvGraphicFramePr>
        <p:xfrm>
          <a:off x="395536" y="1484784"/>
          <a:ext cx="8352928" cy="52176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94531"/>
                <a:gridCol w="5158397"/>
              </a:tblGrid>
              <a:tr h="347758"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Тип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spc="-10" dirty="0">
                          <a:effectLst/>
                        </a:rPr>
                        <a:t>кластеру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Характеристика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540833"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effectLst/>
                        </a:rPr>
                        <a:t>Ембріональний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Процеси спеціалізації і кооперації лише починають</a:t>
                      </a:r>
                      <a:r>
                        <a:rPr lang="uk-UA" sz="1800" spc="-6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розвиватися,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історія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кластеру</a:t>
                      </a:r>
                      <a:r>
                        <a:rPr lang="uk-UA" sz="1800" spc="-5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тільки складається, спостерігаються лише початкові</a:t>
                      </a:r>
                      <a:endParaRPr lang="ru-RU" sz="1800" dirty="0">
                        <a:effectLst/>
                      </a:endParaRPr>
                    </a:p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імпульси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кластерних</a:t>
                      </a:r>
                      <a:r>
                        <a:rPr lang="uk-UA" sz="1800" spc="-3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ініціатив.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</a:endParaRPr>
                    </a:p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Вік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кластеру</a:t>
                      </a:r>
                      <a:r>
                        <a:rPr lang="uk-UA" sz="1800" spc="-7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– менше 25 років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48999"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Розвинутий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Склалась повноцінна кластерна структура спеціалізованих основних учасників, горизонтальні і</a:t>
                      </a:r>
                      <a:r>
                        <a:rPr lang="uk-UA" sz="1800" spc="-3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вертикальні</a:t>
                      </a:r>
                      <a:r>
                        <a:rPr lang="uk-UA" sz="1800" spc="-3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зв’язки</a:t>
                      </a:r>
                      <a:r>
                        <a:rPr lang="uk-UA" sz="1800" spc="-1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між якими постійно зміцнюються, що веде до стійкого росту</a:t>
                      </a:r>
                      <a:r>
                        <a:rPr lang="uk-UA" sz="1800" spc="-6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конкурентоспроможності.</a:t>
                      </a:r>
                      <a:r>
                        <a:rPr lang="uk-UA" sz="1800" spc="-2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Вік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кластеру</a:t>
                      </a:r>
                      <a:r>
                        <a:rPr lang="uk-UA" sz="1800" spc="-6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- більше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25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spc="-20" dirty="0">
                          <a:effectLst/>
                        </a:rPr>
                        <a:t>років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74978"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Зрілий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Структура кластеру стабільна, темпи його росту</a:t>
                      </a:r>
                      <a:r>
                        <a:rPr lang="uk-UA" sz="1800" spc="-6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й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інноваційні</a:t>
                      </a:r>
                      <a:r>
                        <a:rPr lang="uk-UA" sz="1800" spc="-7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зміни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сповільнюються,</a:t>
                      </a:r>
                      <a:endParaRPr lang="ru-RU" sz="1800" dirty="0">
                        <a:effectLst/>
                      </a:endParaRPr>
                    </a:p>
                    <a:p>
                      <a:pPr marL="108585" marR="71755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економічна значимість постійна або знижується.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Вік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кластеру</a:t>
                      </a:r>
                      <a:r>
                        <a:rPr lang="uk-UA" sz="1800" spc="-6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більше</a:t>
                      </a:r>
                      <a:r>
                        <a:rPr lang="uk-UA" sz="1800" spc="-3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100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років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68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Класифікація кластерів за рівнем </a:t>
            </a:r>
            <a:r>
              <a:rPr lang="uk-UA" dirty="0" smtClean="0"/>
              <a:t>розвитку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567090"/>
              </p:ext>
            </p:extLst>
          </p:nvPr>
        </p:nvGraphicFramePr>
        <p:xfrm>
          <a:off x="539552" y="1484783"/>
          <a:ext cx="8208912" cy="51658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68152"/>
                <a:gridCol w="2736304"/>
                <a:gridCol w="4104456"/>
              </a:tblGrid>
              <a:tr h="202469"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Тип</a:t>
                      </a:r>
                      <a:r>
                        <a:rPr lang="uk-UA" sz="1400" spc="-10" dirty="0">
                          <a:effectLst/>
                        </a:rPr>
                        <a:t> кластеру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Характеристика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Індикатори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13196"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Сильний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Ефективна структура кластеру, яка відображає важливі</a:t>
                      </a:r>
                      <a:r>
                        <a:rPr lang="uk-UA" sz="1400" spc="-5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етапи</a:t>
                      </a:r>
                      <a:r>
                        <a:rPr lang="uk-UA" sz="1400" spc="-3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виробничого циклу, висока конкуренція</a:t>
                      </a:r>
                      <a:r>
                        <a:rPr lang="uk-UA" sz="1400" spc="20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і активна взаємодія між учасниками створюють стійкі конкурентні</a:t>
                      </a:r>
                      <a:r>
                        <a:rPr lang="uk-UA" sz="1400" spc="200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переваги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Концентрація виробництва – більше</a:t>
                      </a:r>
                      <a:r>
                        <a:rPr lang="uk-UA" sz="1400" spc="-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40%,</a:t>
                      </a:r>
                      <a:r>
                        <a:rPr lang="uk-UA" sz="1400" spc="-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річні</a:t>
                      </a:r>
                      <a:r>
                        <a:rPr lang="uk-UA" sz="1400" spc="-1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темпи</a:t>
                      </a:r>
                      <a:r>
                        <a:rPr lang="uk-UA" sz="1400" spc="-2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росту</a:t>
                      </a:r>
                      <a:endParaRPr lang="ru-RU" sz="140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– більше 10%, зв’язки кооперації – більше 10%. Значна частка продукції кластера в міжрегіональному обміні;</a:t>
                      </a:r>
                      <a:r>
                        <a:rPr lang="uk-UA" sz="1400" spc="-2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поставки</a:t>
                      </a:r>
                      <a:r>
                        <a:rPr lang="uk-UA" sz="1400" spc="-2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продукції</a:t>
                      </a:r>
                      <a:r>
                        <a:rPr lang="uk-UA" sz="1400" spc="-2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на експорт; відсутність ввозу продукції кластера в регіон.</a:t>
                      </a:r>
                      <a:endParaRPr lang="ru-RU" sz="140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Наявність</a:t>
                      </a:r>
                      <a:r>
                        <a:rPr lang="uk-UA" sz="1400" spc="-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кластерних</a:t>
                      </a:r>
                      <a:r>
                        <a:rPr lang="uk-UA" sz="1400" spc="10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програм</a:t>
                      </a:r>
                      <a:endParaRPr lang="ru-RU" sz="140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органів</a:t>
                      </a:r>
                      <a:r>
                        <a:rPr lang="uk-UA" sz="1400" spc="5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управління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27918"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Стійкий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Структура кластеру стабільно</a:t>
                      </a:r>
                      <a:r>
                        <a:rPr lang="uk-UA" sz="1400" spc="-5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розвивається,</a:t>
                      </a:r>
                      <a:r>
                        <a:rPr lang="uk-UA" sz="1400" spc="-3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але ще не накопичена</a:t>
                      </a:r>
                      <a:r>
                        <a:rPr lang="uk-UA" sz="1400" spc="20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критична маса</a:t>
                      </a:r>
                      <a:r>
                        <a:rPr lang="uk-UA" sz="1400" spc="20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виробничого потенціалу</a:t>
                      </a:r>
                      <a:endParaRPr lang="ru-RU" sz="140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для</a:t>
                      </a:r>
                      <a:r>
                        <a:rPr lang="uk-UA" sz="1400" spc="-5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отримання</a:t>
                      </a:r>
                      <a:r>
                        <a:rPr lang="uk-UA" sz="1400" spc="-5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значних переваг</a:t>
                      </a:r>
                      <a:r>
                        <a:rPr lang="uk-UA" sz="1400" spc="-1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від</a:t>
                      </a:r>
                      <a:r>
                        <a:rPr lang="uk-UA" sz="1400" spc="-5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агломерації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Висока частка продукції кластеру в міжрегіональному обміні;</a:t>
                      </a:r>
                      <a:r>
                        <a:rPr lang="uk-UA" sz="1400" spc="-3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постачання</a:t>
                      </a:r>
                      <a:r>
                        <a:rPr lang="uk-UA" sz="1400" spc="-1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продукції</a:t>
                      </a:r>
                      <a:r>
                        <a:rPr lang="uk-UA" sz="1400" spc="-3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на експорт; перевищення вивозу над ввозом. Наявність кластерних ініціатив і проектів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685278"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Потенційний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Структура кластеру ще зовсім</a:t>
                      </a:r>
                      <a:r>
                        <a:rPr lang="uk-UA" sz="1400" spc="-6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фрагментарна,</a:t>
                      </a:r>
                      <a:r>
                        <a:rPr lang="uk-UA" sz="1400" spc="-4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але інтенсивно розвивається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Темпи росту виробництва, продажів, інвестицій і продуктивності</a:t>
                      </a:r>
                      <a:r>
                        <a:rPr lang="uk-UA" sz="1400" spc="-4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праці</a:t>
                      </a:r>
                      <a:r>
                        <a:rPr lang="uk-UA" sz="1400" spc="-3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вищі,</a:t>
                      </a:r>
                      <a:r>
                        <a:rPr lang="uk-UA" sz="1400" spc="-2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чим</a:t>
                      </a:r>
                      <a:endParaRPr lang="ru-RU" sz="140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аніж</a:t>
                      </a:r>
                      <a:r>
                        <a:rPr lang="uk-UA" sz="1400" spc="10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в</a:t>
                      </a:r>
                      <a:r>
                        <a:rPr lang="uk-UA" sz="1400" spc="5">
                          <a:effectLst/>
                        </a:rPr>
                        <a:t> </a:t>
                      </a:r>
                      <a:r>
                        <a:rPr lang="uk-UA" sz="1400">
                          <a:effectLst/>
                        </a:rPr>
                        <a:t>інших</a:t>
                      </a:r>
                      <a:r>
                        <a:rPr lang="uk-UA" sz="1400" spc="-35">
                          <a:effectLst/>
                        </a:rPr>
                        <a:t> </a:t>
                      </a:r>
                      <a:r>
                        <a:rPr lang="uk-UA" sz="1400" spc="-10">
                          <a:effectLst/>
                        </a:rPr>
                        <a:t>секторах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027918"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spc="-10">
                          <a:effectLst/>
                        </a:rPr>
                        <a:t>Латентний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Наявні лише окремі кластерні структури, не вистачає стійкої комунікативної</a:t>
                      </a:r>
                      <a:r>
                        <a:rPr lang="uk-UA" sz="1400" spc="-70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взаємодії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Наявність окремих </a:t>
                      </a:r>
                      <a:r>
                        <a:rPr lang="uk-UA" sz="1400" spc="-10" dirty="0">
                          <a:effectLst/>
                        </a:rPr>
                        <a:t>конкурентоспроможних </a:t>
                      </a:r>
                      <a:r>
                        <a:rPr lang="uk-UA" sz="1400" dirty="0">
                          <a:effectLst/>
                        </a:rPr>
                        <a:t>підприємств, їх взаємодія з зовнішніми постачальниками й організаціями,</a:t>
                      </a:r>
                      <a:r>
                        <a:rPr lang="uk-UA" sz="1400" spc="15" dirty="0">
                          <a:effectLst/>
                        </a:rPr>
                        <a:t> </a:t>
                      </a:r>
                      <a:r>
                        <a:rPr lang="uk-UA" sz="1400" dirty="0">
                          <a:effectLst/>
                        </a:rPr>
                        <a:t>які</a:t>
                      </a:r>
                      <a:r>
                        <a:rPr lang="uk-UA" sz="1400" spc="-20" dirty="0">
                          <a:effectLst/>
                        </a:rPr>
                        <a:t> </a:t>
                      </a:r>
                      <a:r>
                        <a:rPr lang="uk-UA" sz="1400" spc="-10" dirty="0">
                          <a:effectLst/>
                        </a:rPr>
                        <a:t>підтримують</a:t>
                      </a:r>
                      <a:endParaRPr lang="ru-RU" sz="1400" dirty="0">
                        <a:effectLst/>
                      </a:endParaRPr>
                    </a:p>
                    <a:p>
                      <a:pPr marL="18415" marR="73025" indent="18415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ці</a:t>
                      </a:r>
                      <a:r>
                        <a:rPr lang="uk-UA" sz="1400" spc="-25" dirty="0">
                          <a:effectLst/>
                        </a:rPr>
                        <a:t> </a:t>
                      </a:r>
                      <a:r>
                        <a:rPr lang="uk-UA" sz="1400" spc="-10" dirty="0">
                          <a:effectLst/>
                        </a:rPr>
                        <a:t>підприємства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37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Класифікація кластерів за економічною </a:t>
            </a:r>
            <a:r>
              <a:rPr lang="uk-UA" dirty="0" smtClean="0"/>
              <a:t>значущістю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311187"/>
              </p:ext>
            </p:extLst>
          </p:nvPr>
        </p:nvGraphicFramePr>
        <p:xfrm>
          <a:off x="611560" y="1484784"/>
          <a:ext cx="8280920" cy="50561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23840"/>
                <a:gridCol w="5357080"/>
              </a:tblGrid>
              <a:tr h="484156"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Тип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кластеру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marR="72390" indent="18415" algn="ctr">
                        <a:spcAft>
                          <a:spcPts val="0"/>
                        </a:spcAft>
                      </a:pPr>
                      <a:r>
                        <a:rPr lang="uk-UA" sz="2000" spc="-10">
                          <a:effectLst/>
                        </a:rPr>
                        <a:t>Характеристика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37533"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 dirty="0">
                          <a:effectLst/>
                        </a:rPr>
                        <a:t>Зростаючий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Чисельність зайнятих у кластері постійно </a:t>
                      </a:r>
                      <a:r>
                        <a:rPr lang="uk-UA" sz="2000" spc="-10" dirty="0">
                          <a:effectLst/>
                        </a:rPr>
                        <a:t>збільшується,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він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перетягує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людські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ресурси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з </a:t>
                      </a:r>
                      <a:r>
                        <a:rPr lang="uk-UA" sz="2000" dirty="0">
                          <a:effectLst/>
                        </a:rPr>
                        <a:t>інших секторів</a:t>
                      </a:r>
                      <a:r>
                        <a:rPr lang="uk-UA" sz="2000" spc="-2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економіки.</a:t>
                      </a:r>
                      <a:r>
                        <a:rPr lang="uk-UA" sz="2000" spc="-1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Частка</a:t>
                      </a:r>
                      <a:r>
                        <a:rPr lang="uk-UA" sz="2000" spc="-5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кластера в</a:t>
                      </a:r>
                      <a:endParaRPr lang="ru-RU" sz="2000" dirty="0">
                        <a:effectLst/>
                      </a:endParaRPr>
                    </a:p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 dirty="0">
                          <a:effectLst/>
                        </a:rPr>
                        <a:t>економіці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суттєва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і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має</a:t>
                      </a:r>
                      <a:r>
                        <a:rPr lang="uk-UA" sz="2000" spc="-7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позитивні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темпи</a:t>
                      </a:r>
                      <a:r>
                        <a:rPr lang="uk-UA" sz="2000" spc="-6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росту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03150"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>
                          <a:effectLst/>
                        </a:rPr>
                        <a:t>Зменшуваний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Чисельність зайнятих у кластері постійно </a:t>
                      </a:r>
                      <a:r>
                        <a:rPr lang="uk-UA" sz="2000" spc="-20">
                          <a:effectLst/>
                        </a:rPr>
                        <a:t>зменшується,</a:t>
                      </a:r>
                      <a:r>
                        <a:rPr lang="uk-UA" sz="2000">
                          <a:effectLst/>
                        </a:rPr>
                        <a:t> </a:t>
                      </a:r>
                      <a:r>
                        <a:rPr lang="uk-UA" sz="2000" spc="-20">
                          <a:effectLst/>
                        </a:rPr>
                        <a:t>його</a:t>
                      </a:r>
                      <a:r>
                        <a:rPr lang="uk-UA" sz="2000" spc="-5">
                          <a:effectLst/>
                        </a:rPr>
                        <a:t> </a:t>
                      </a:r>
                      <a:r>
                        <a:rPr lang="uk-UA" sz="2000" spc="-20">
                          <a:effectLst/>
                        </a:rPr>
                        <a:t>трудові</a:t>
                      </a:r>
                      <a:r>
                        <a:rPr lang="uk-UA" sz="2000" spc="-45">
                          <a:effectLst/>
                        </a:rPr>
                        <a:t> </a:t>
                      </a:r>
                      <a:r>
                        <a:rPr lang="uk-UA" sz="2000" spc="-20">
                          <a:effectLst/>
                        </a:rPr>
                        <a:t>ресурси</a:t>
                      </a:r>
                      <a:r>
                        <a:rPr lang="uk-UA" sz="2000" spc="-15">
                          <a:effectLst/>
                        </a:rPr>
                        <a:t> </a:t>
                      </a:r>
                      <a:r>
                        <a:rPr lang="uk-UA" sz="2000" spc="-20">
                          <a:effectLst/>
                        </a:rPr>
                        <a:t>вивільняються</a:t>
                      </a:r>
                      <a:endParaRPr lang="ru-RU" sz="2000">
                        <a:effectLst/>
                      </a:endParaRPr>
                    </a:p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>
                          <a:effectLst/>
                        </a:rPr>
                        <a:t>з</a:t>
                      </a:r>
                      <a:r>
                        <a:rPr lang="uk-UA" sz="2000" spc="-80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виробничого</a:t>
                      </a:r>
                      <a:r>
                        <a:rPr lang="uk-UA" sz="2000" spc="-75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циклу.</a:t>
                      </a:r>
                      <a:r>
                        <a:rPr lang="uk-UA" sz="2000" spc="-80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Частка</a:t>
                      </a:r>
                      <a:r>
                        <a:rPr lang="uk-UA" sz="2000" spc="-75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кластеру</a:t>
                      </a:r>
                      <a:r>
                        <a:rPr lang="uk-UA" sz="2000" spc="-80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в</a:t>
                      </a:r>
                      <a:r>
                        <a:rPr lang="uk-UA" sz="2000" spc="-75">
                          <a:effectLst/>
                        </a:rPr>
                        <a:t> </a:t>
                      </a:r>
                      <a:r>
                        <a:rPr lang="uk-UA" sz="2000" spc="-10">
                          <a:effectLst/>
                        </a:rPr>
                        <a:t>економіці падає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39656"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 dirty="0">
                          <a:effectLst/>
                        </a:rPr>
                        <a:t>Стабільний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Чисельність</a:t>
                      </a:r>
                      <a:r>
                        <a:rPr lang="uk-UA" sz="2000" spc="55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зайнятих</a:t>
                      </a:r>
                      <a:r>
                        <a:rPr lang="uk-UA" sz="2000" spc="7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у</a:t>
                      </a:r>
                      <a:r>
                        <a:rPr lang="uk-UA" sz="2000" spc="75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кластері</a:t>
                      </a:r>
                      <a:r>
                        <a:rPr lang="uk-UA" sz="2000" spc="65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суттєво</a:t>
                      </a:r>
                      <a:r>
                        <a:rPr lang="uk-UA" sz="2000" spc="100" dirty="0">
                          <a:effectLst/>
                        </a:rPr>
                        <a:t> </a:t>
                      </a:r>
                      <a:r>
                        <a:rPr lang="uk-UA" sz="2000" spc="-35" dirty="0">
                          <a:effectLst/>
                        </a:rPr>
                        <a:t>не</a:t>
                      </a:r>
                      <a:endParaRPr lang="ru-RU" sz="2000" dirty="0">
                        <a:effectLst/>
                      </a:endParaRPr>
                    </a:p>
                    <a:p>
                      <a:pPr marL="25400" marR="72390" indent="18415">
                        <a:spcAft>
                          <a:spcPts val="0"/>
                        </a:spcAft>
                      </a:pPr>
                      <a:r>
                        <a:rPr lang="uk-UA" sz="2000" spc="-10" dirty="0">
                          <a:effectLst/>
                        </a:rPr>
                        <a:t>змінюється,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його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частка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в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економіці</a:t>
                      </a:r>
                      <a:r>
                        <a:rPr lang="uk-UA" sz="2000" spc="-80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значна</a:t>
                      </a:r>
                      <a:r>
                        <a:rPr lang="uk-UA" sz="2000" spc="-75" dirty="0">
                          <a:effectLst/>
                        </a:rPr>
                        <a:t> </a:t>
                      </a:r>
                      <a:r>
                        <a:rPr lang="uk-UA" sz="2000" spc="-10" dirty="0">
                          <a:effectLst/>
                        </a:rPr>
                        <a:t>і стабільна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637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Класифікація кластерів за рівнем </a:t>
            </a:r>
            <a:r>
              <a:rPr lang="uk-UA" dirty="0" smtClean="0"/>
              <a:t>локалізації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491671"/>
              </p:ext>
            </p:extLst>
          </p:nvPr>
        </p:nvGraphicFramePr>
        <p:xfrm>
          <a:off x="323528" y="1628800"/>
          <a:ext cx="8496944" cy="47525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50618"/>
                <a:gridCol w="5746326"/>
              </a:tblGrid>
              <a:tr h="474218"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Тип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spc="-10" dirty="0">
                          <a:effectLst/>
                        </a:rPr>
                        <a:t>кластеру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2390"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Характеристика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48438"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Міський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Кластер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локалізований</a:t>
                      </a:r>
                      <a:r>
                        <a:rPr lang="uk-UA" sz="1800" spc="-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у</a:t>
                      </a:r>
                      <a:r>
                        <a:rPr lang="uk-UA" sz="1800" spc="-4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межах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міста</a:t>
                      </a:r>
                      <a:r>
                        <a:rPr lang="uk-UA" sz="1800" spc="-2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(town)</a:t>
                      </a:r>
                      <a:r>
                        <a:rPr lang="uk-UA" sz="1800" spc="-35">
                          <a:effectLst/>
                        </a:rPr>
                        <a:t> </a:t>
                      </a:r>
                      <a:r>
                        <a:rPr lang="uk-UA" sz="1800" spc="-25">
                          <a:effectLst/>
                        </a:rPr>
                        <a:t>або</a:t>
                      </a:r>
                      <a:endParaRPr lang="ru-RU" sz="1800">
                        <a:effectLst/>
                      </a:endParaRPr>
                    </a:p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визначеної</a:t>
                      </a:r>
                      <a:r>
                        <a:rPr lang="uk-UA" sz="1800" spc="-5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частини</a:t>
                      </a:r>
                      <a:r>
                        <a:rPr lang="uk-UA" sz="1800" spc="-6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великого</a:t>
                      </a:r>
                      <a:r>
                        <a:rPr lang="uk-UA" sz="1800" spc="-4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міста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 spc="-10">
                          <a:effectLst/>
                        </a:rPr>
                        <a:t>(city)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431520"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Регіональний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Кластер</a:t>
                      </a:r>
                      <a:r>
                        <a:rPr lang="uk-UA" sz="1800" spc="-2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локалізований</a:t>
                      </a:r>
                      <a:r>
                        <a:rPr lang="uk-UA" sz="1800" spc="-3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в</a:t>
                      </a:r>
                      <a:r>
                        <a:rPr lang="uk-UA" sz="1800" spc="-2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межах</a:t>
                      </a:r>
                      <a:r>
                        <a:rPr lang="uk-UA" sz="1800" spc="-5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регіону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spc="-10" dirty="0">
                          <a:effectLst/>
                        </a:rPr>
                        <a:t>(району,</a:t>
                      </a:r>
                      <a:endParaRPr lang="ru-RU" sz="1800" dirty="0">
                        <a:effectLst/>
                      </a:endParaRPr>
                    </a:p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області,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провінції,</a:t>
                      </a:r>
                      <a:r>
                        <a:rPr lang="uk-UA" sz="1800" spc="-4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штату)</a:t>
                      </a:r>
                      <a:r>
                        <a:rPr lang="uk-UA" sz="1800" spc="-6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або</a:t>
                      </a:r>
                      <a:r>
                        <a:rPr lang="uk-UA" sz="1800" spc="-55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декількох адміністративних регіонів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74218"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Національний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Кластер</a:t>
                      </a:r>
                      <a:r>
                        <a:rPr lang="uk-UA" sz="1800" spc="-3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локалізований</a:t>
                      </a:r>
                      <a:r>
                        <a:rPr lang="uk-UA" sz="1800" spc="-15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у</a:t>
                      </a:r>
                      <a:r>
                        <a:rPr lang="uk-UA" sz="1800" spc="-50">
                          <a:effectLst/>
                        </a:rPr>
                        <a:t> </a:t>
                      </a:r>
                      <a:r>
                        <a:rPr lang="uk-UA" sz="1800">
                          <a:effectLst/>
                        </a:rPr>
                        <a:t>межах</a:t>
                      </a:r>
                      <a:r>
                        <a:rPr lang="uk-UA" sz="1800" spc="-60">
                          <a:effectLst/>
                        </a:rPr>
                        <a:t> </a:t>
                      </a:r>
                      <a:r>
                        <a:rPr lang="uk-UA" sz="1800" spc="-10">
                          <a:effectLst/>
                        </a:rPr>
                        <a:t>держави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424133"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spc="-10">
                          <a:effectLst/>
                        </a:rPr>
                        <a:t>Міжнародний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Кластер</a:t>
                      </a:r>
                      <a:r>
                        <a:rPr lang="uk-UA" sz="1800" spc="-5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заснований</a:t>
                      </a:r>
                      <a:r>
                        <a:rPr lang="uk-UA" sz="1800" spc="-6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на</a:t>
                      </a:r>
                      <a:r>
                        <a:rPr lang="uk-UA" sz="1800" spc="-4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міжнародному</a:t>
                      </a:r>
                      <a:r>
                        <a:rPr lang="uk-UA" sz="1800" spc="-7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розподілі праці, і його учасники мають різну державну</a:t>
                      </a:r>
                      <a:endParaRPr lang="ru-RU" sz="1800" dirty="0">
                        <a:effectLst/>
                      </a:endParaRPr>
                    </a:p>
                    <a:p>
                      <a:pPr marL="18415" marR="72390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effectLst/>
                        </a:rPr>
                        <a:t>приналежність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659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56</TotalTime>
  <Words>746</Words>
  <Application>Microsoft Office PowerPoint</Application>
  <PresentationFormat>Экран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Главная</vt:lpstr>
      <vt:lpstr>Лекція 6. Теоретико-методологічні підходи до визначення поняття «кластер»  </vt:lpstr>
      <vt:lpstr>Класичне визначення</vt:lpstr>
      <vt:lpstr>Презентация PowerPoint</vt:lpstr>
      <vt:lpstr>концепція «5І» </vt:lpstr>
      <vt:lpstr>кластерні системи характеризуються такими ключовими особливостями</vt:lpstr>
      <vt:lpstr>Класифікація кластерів за критерієм стадії життєвого циклу</vt:lpstr>
      <vt:lpstr>Класифікація кластерів за рівнем розвитку</vt:lpstr>
      <vt:lpstr>Класифікація кластерів за економічною значущістю</vt:lpstr>
      <vt:lpstr>Класифікація кластерів за рівнем локалізації</vt:lpstr>
      <vt:lpstr>Класифікація кластерів за їх спеціалізацією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6. Теоретико-методологічні підходи до визначення поняття «кластер»  </dc:title>
  <dc:creator>Viktoria Holomb</dc:creator>
  <cp:lastModifiedBy>Viktoria Holomb</cp:lastModifiedBy>
  <cp:revision>7</cp:revision>
  <dcterms:created xsi:type="dcterms:W3CDTF">2022-10-18T10:11:55Z</dcterms:created>
  <dcterms:modified xsi:type="dcterms:W3CDTF">2022-10-18T11:18:12Z</dcterms:modified>
</cp:coreProperties>
</file>