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notesMasterIdLst>
    <p:notesMasterId r:id="rId7"/>
  </p:notesMasterIdLst>
  <p:sldSz cx="14630400" cy="8229600"/>
  <p:notesSz cx="8229600" cy="14630400"/>
  <p:embeddedFontLst>
    <p:embeddedFont>
      <p:font typeface="Prompt Medium"/>
      <p:regular r:id="rId12"/>
    </p:embeddedFont>
    <p:embeddedFont>
      <p:font typeface="Prompt Medium"/>
      <p:regular r:id="rId13"/>
    </p:embeddedFont>
    <p:embeddedFont>
      <p:font typeface="Prompt Medium"/>
      <p:regular r:id="rId14"/>
    </p:embeddedFont>
    <p:embeddedFont>
      <p:font typeface="Prompt Medium"/>
      <p:regular r:id="rId15"/>
    </p:embeddedFont>
    <p:embeddedFont>
      <p:font typeface="Mukta Light"/>
      <p:regular r:id="rId16"/>
    </p:embeddedFont>
    <p:embeddedFont>
      <p:font typeface="Mukta Light"/>
      <p:regular r:id="rId1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2" Type="http://schemas.openxmlformats.org/officeDocument/2006/relationships/font" Target="fonts/font1.fntdata"/><Relationship Id="rId13" Type="http://schemas.openxmlformats.org/officeDocument/2006/relationships/font" Target="fonts/font2.fntdata"/><Relationship Id="rId14" Type="http://schemas.openxmlformats.org/officeDocument/2006/relationships/font" Target="fonts/font3.fntdata"/><Relationship Id="rId15" Type="http://schemas.openxmlformats.org/officeDocument/2006/relationships/font" Target="fonts/font4.fntdata"/><Relationship Id="rId16" Type="http://schemas.openxmlformats.org/officeDocument/2006/relationships/font" Target="fonts/font5.fntdata"/><Relationship Id="rId17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674733"/>
            <a:ext cx="7415927" cy="411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800"/>
              </a:lnSpc>
              <a:buNone/>
            </a:pPr>
            <a:r>
              <a:rPr lang="en-US" sz="86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Маркетинг  соціальних мережах</a:t>
            </a:r>
            <a:endParaRPr lang="en-US" sz="8600" dirty="0"/>
          </a:p>
        </p:txBody>
      </p:sp>
      <p:sp>
        <p:nvSpPr>
          <p:cNvPr id="4" name="Text 1"/>
          <p:cNvSpPr/>
          <p:nvPr/>
        </p:nvSpPr>
        <p:spPr>
          <a:xfrm>
            <a:off x="864037" y="6159818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доц. Малтиз В.В.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9103" y="946785"/>
            <a:ext cx="7406402" cy="533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Що таке маркетинг у соцмережах?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159103" y="1961198"/>
            <a:ext cx="2135862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Визначення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6159103" y="2420303"/>
            <a:ext cx="3664863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Просування бізнесу через платформи Facebook, Instagram, TikTok, LinkedIn та інші соціальні канали для прямого контакту з аудиторією.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10300454" y="1961198"/>
            <a:ext cx="2135862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Чому це важливо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0300454" y="2420303"/>
            <a:ext cx="3664863" cy="1230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5,7 млрд активних користувачів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соцмереж у світі створюють безпрецедентні можливості для зв'язку бренду з потенційними клієнтами.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159103" y="4040148"/>
            <a:ext cx="7798594" cy="666512"/>
          </a:xfrm>
          <a:prstGeom prst="roundRect">
            <a:avLst>
              <a:gd name="adj" fmla="val 12114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58890" y="4239935"/>
            <a:ext cx="2755583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Збільшення впізнаваності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159103" y="4898827"/>
            <a:ext cx="7798594" cy="666512"/>
          </a:xfrm>
          <a:prstGeom prst="roundRect">
            <a:avLst>
              <a:gd name="adj" fmla="val 12114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58890" y="5098613"/>
            <a:ext cx="2138243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Залучення аудиторії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159103" y="5757505"/>
            <a:ext cx="7798594" cy="666512"/>
          </a:xfrm>
          <a:prstGeom prst="roundRect">
            <a:avLst>
              <a:gd name="adj" fmla="val 12114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58890" y="5957292"/>
            <a:ext cx="2135862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Генерація лідів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6159103" y="6616184"/>
            <a:ext cx="7798594" cy="666512"/>
          </a:xfrm>
          <a:prstGeom prst="roundRect">
            <a:avLst>
              <a:gd name="adj" fmla="val 12114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358890" y="6815971"/>
            <a:ext cx="2294573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Збільшення продажів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5448" y="756404"/>
            <a:ext cx="7040761" cy="57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Чому варто вивчати цей курс?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725448" y="1643063"/>
            <a:ext cx="466368" cy="466368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20400" y="1703487"/>
            <a:ext cx="276344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399103" y="1714262"/>
            <a:ext cx="2362557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Контент, що залучає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399103" y="2126456"/>
            <a:ext cx="701944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Освойте науку створення постів, відео та історій, які захоплюють уваги аудиторії та спонукають до дії.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25448" y="3204210"/>
            <a:ext cx="466368" cy="466368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20400" y="3264634"/>
            <a:ext cx="276344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1399103" y="3275409"/>
            <a:ext cx="2515433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Платформна стратегія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399103" y="3687604"/>
            <a:ext cx="701944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Розробляйте унікальні підходи для кожної платформи з глибоким розумінням цільової аудиторії та її поведінки.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25448" y="4765358"/>
            <a:ext cx="466368" cy="466368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20400" y="4825782"/>
            <a:ext cx="276344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1399103" y="4836557"/>
            <a:ext cx="2303264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Аналітика та ROI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399103" y="5248751"/>
            <a:ext cx="701944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Вивчіть інструменти вимірювання ефективності та оптимізації кампаній на основі даних і метрик.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725448" y="6326505"/>
            <a:ext cx="466368" cy="466368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20400" y="6386929"/>
            <a:ext cx="276344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4</a:t>
            </a:r>
            <a:endParaRPr lang="en-US" sz="2150" dirty="0"/>
          </a:p>
        </p:txBody>
      </p:sp>
      <p:sp>
        <p:nvSpPr>
          <p:cNvPr id="18" name="Text 15"/>
          <p:cNvSpPr/>
          <p:nvPr/>
        </p:nvSpPr>
        <p:spPr>
          <a:xfrm>
            <a:off x="1399103" y="6397704"/>
            <a:ext cx="2303264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Актуальні тренди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1399103" y="6809899"/>
            <a:ext cx="7019449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Дослідіть відеоконтент, соціальну комерцію, та інфлюенсер-маркетинг — майбутнє цифрового просування.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52" y="566380"/>
            <a:ext cx="4571167" cy="571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Основні теми курсу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19852" y="1549003"/>
            <a:ext cx="13190696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Комплексна програма, яка охоплює всі аспекти успішного маркетингу в соцмережах: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19852" y="2109430"/>
            <a:ext cx="13190696" cy="1234202"/>
          </a:xfrm>
          <a:prstGeom prst="roundRect">
            <a:avLst>
              <a:gd name="adj" fmla="val 7000"/>
            </a:avLst>
          </a:prstGeom>
          <a:solidFill>
            <a:srgbClr val="0B0C23">
              <a:alpha val="95000"/>
            </a:srgbClr>
          </a:solidFill>
          <a:ln w="22860">
            <a:solidFill>
              <a:srgbClr val="6D4562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42712" y="2132290"/>
            <a:ext cx="822722" cy="1188482"/>
          </a:xfrm>
          <a:prstGeom prst="roundRect">
            <a:avLst>
              <a:gd name="adj" fmla="val 7167"/>
            </a:avLst>
          </a:prstGeom>
          <a:solidFill>
            <a:srgbClr val="542C49"/>
          </a:solidFill>
          <a:ln/>
        </p:spPr>
      </p:sp>
      <p:sp>
        <p:nvSpPr>
          <p:cNvPr id="6" name="Text 4"/>
          <p:cNvSpPr/>
          <p:nvPr/>
        </p:nvSpPr>
        <p:spPr>
          <a:xfrm>
            <a:off x="995958" y="2533650"/>
            <a:ext cx="308491" cy="385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1771055" y="2337911"/>
            <a:ext cx="2285524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Огляд платформ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771055" y="2747010"/>
            <a:ext cx="12116633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Особливості, аудиторія та інструменти просування Facebook, Instagram, TikTok, LinkedIn, YouTube та інших.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19852" y="3549253"/>
            <a:ext cx="13190696" cy="1234202"/>
          </a:xfrm>
          <a:prstGeom prst="roundRect">
            <a:avLst>
              <a:gd name="adj" fmla="val 7000"/>
            </a:avLst>
          </a:prstGeom>
          <a:solidFill>
            <a:srgbClr val="0B0C23">
              <a:alpha val="95000"/>
            </a:srgbClr>
          </a:solidFill>
          <a:ln w="22860">
            <a:solidFill>
              <a:srgbClr val="6D4562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742712" y="3572113"/>
            <a:ext cx="822722" cy="1188482"/>
          </a:xfrm>
          <a:prstGeom prst="roundRect">
            <a:avLst>
              <a:gd name="adj" fmla="val 7167"/>
            </a:avLst>
          </a:prstGeom>
          <a:solidFill>
            <a:srgbClr val="542C49"/>
          </a:solidFill>
          <a:ln/>
        </p:spPr>
      </p:sp>
      <p:sp>
        <p:nvSpPr>
          <p:cNvPr id="11" name="Text 9"/>
          <p:cNvSpPr/>
          <p:nvPr/>
        </p:nvSpPr>
        <p:spPr>
          <a:xfrm>
            <a:off x="995958" y="3973473"/>
            <a:ext cx="308491" cy="385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1771055" y="3777734"/>
            <a:ext cx="2285524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Розробка стратегії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1771055" y="4186833"/>
            <a:ext cx="12116633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Постановка реалістичних цілей, складання контент-плану, бюджетування та планування кампаній.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719852" y="4989076"/>
            <a:ext cx="13190696" cy="1234202"/>
          </a:xfrm>
          <a:prstGeom prst="roundRect">
            <a:avLst>
              <a:gd name="adj" fmla="val 7000"/>
            </a:avLst>
          </a:prstGeom>
          <a:solidFill>
            <a:srgbClr val="0B0C23">
              <a:alpha val="95000"/>
            </a:srgbClr>
          </a:solidFill>
          <a:ln w="22860">
            <a:solidFill>
              <a:srgbClr val="6D4562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742712" y="5011936"/>
            <a:ext cx="822722" cy="1188482"/>
          </a:xfrm>
          <a:prstGeom prst="roundRect">
            <a:avLst>
              <a:gd name="adj" fmla="val 7167"/>
            </a:avLst>
          </a:prstGeom>
          <a:solidFill>
            <a:srgbClr val="542C49"/>
          </a:solidFill>
          <a:ln/>
        </p:spPr>
      </p:sp>
      <p:sp>
        <p:nvSpPr>
          <p:cNvPr id="16" name="Text 14"/>
          <p:cNvSpPr/>
          <p:nvPr/>
        </p:nvSpPr>
        <p:spPr>
          <a:xfrm>
            <a:off x="995958" y="5413296"/>
            <a:ext cx="308491" cy="385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1771055" y="5217557"/>
            <a:ext cx="2285524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Контент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1771055" y="5626656"/>
            <a:ext cx="12116633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Виробництво відео, графіки, текстів, робота з користувацьким контентом (UGC) та інфлюенсерами.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19852" y="6428899"/>
            <a:ext cx="13190696" cy="1234202"/>
          </a:xfrm>
          <a:prstGeom prst="roundRect">
            <a:avLst>
              <a:gd name="adj" fmla="val 7000"/>
            </a:avLst>
          </a:prstGeom>
          <a:solidFill>
            <a:srgbClr val="0B0C23">
              <a:alpha val="95000"/>
            </a:srgbClr>
          </a:solidFill>
          <a:ln w="22860">
            <a:solidFill>
              <a:srgbClr val="6D4562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742712" y="6451759"/>
            <a:ext cx="822722" cy="1188482"/>
          </a:xfrm>
          <a:prstGeom prst="roundRect">
            <a:avLst>
              <a:gd name="adj" fmla="val 7167"/>
            </a:avLst>
          </a:prstGeom>
          <a:solidFill>
            <a:srgbClr val="542C49"/>
          </a:solidFill>
          <a:ln/>
        </p:spPr>
      </p:sp>
      <p:sp>
        <p:nvSpPr>
          <p:cNvPr id="21" name="Text 19"/>
          <p:cNvSpPr/>
          <p:nvPr/>
        </p:nvSpPr>
        <p:spPr>
          <a:xfrm>
            <a:off x="995958" y="6853118"/>
            <a:ext cx="308491" cy="385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4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1771055" y="6657380"/>
            <a:ext cx="265795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Управління спільнотою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1771055" y="7066478"/>
            <a:ext cx="12116633" cy="329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Взаємодія з підписниками, соціальний моніторинг, управління репутацією та запуск реклами.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7934" y="626150"/>
            <a:ext cx="5478066" cy="490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0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Ваші результати після курсу</a:t>
            </a:r>
            <a:endParaRPr lang="en-US" sz="3050" dirty="0"/>
          </a:p>
        </p:txBody>
      </p:sp>
      <p:sp>
        <p:nvSpPr>
          <p:cNvPr id="3" name="Shape 1"/>
          <p:cNvSpPr/>
          <p:nvPr/>
        </p:nvSpPr>
        <p:spPr>
          <a:xfrm>
            <a:off x="3296841" y="1469827"/>
            <a:ext cx="1339453" cy="986671"/>
          </a:xfrm>
          <a:prstGeom prst="roundRect">
            <a:avLst>
              <a:gd name="adj" fmla="val 7516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842385" y="1807964"/>
            <a:ext cx="248245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4812863" y="1646396"/>
            <a:ext cx="1961912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Практичні навички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4812863" y="1997512"/>
            <a:ext cx="7789188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Вміння створювати SMM-кампанії для будь-якого бізнесу з розумінням особливостей галузі.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4724519" y="2446973"/>
            <a:ext cx="9199721" cy="11430"/>
          </a:xfrm>
          <a:prstGeom prst="roundRect">
            <a:avLst>
              <a:gd name="adj" fmla="val 648825"/>
            </a:avLst>
          </a:prstGeom>
          <a:solidFill>
            <a:srgbClr val="6D4562"/>
          </a:solidFill>
          <a:ln/>
        </p:spPr>
      </p:sp>
      <p:sp>
        <p:nvSpPr>
          <p:cNvPr id="8" name="Shape 6"/>
          <p:cNvSpPr/>
          <p:nvPr/>
        </p:nvSpPr>
        <p:spPr>
          <a:xfrm>
            <a:off x="2627114" y="2544723"/>
            <a:ext cx="2678906" cy="986671"/>
          </a:xfrm>
          <a:prstGeom prst="roundRect">
            <a:avLst>
              <a:gd name="adj" fmla="val 7516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42385" y="2882860"/>
            <a:ext cx="248245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82590" y="2721293"/>
            <a:ext cx="2101096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Аналітичне мислення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5482590" y="3072408"/>
            <a:ext cx="8349734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Здатність аналізувати поведінку аудиторії та адаптувати стратегії на основі реальних результатів.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5394246" y="3521869"/>
            <a:ext cx="8529995" cy="11430"/>
          </a:xfrm>
          <a:prstGeom prst="roundRect">
            <a:avLst>
              <a:gd name="adj" fmla="val 648825"/>
            </a:avLst>
          </a:prstGeom>
          <a:solidFill>
            <a:srgbClr val="6D4562"/>
          </a:solidFill>
          <a:ln/>
        </p:spPr>
      </p:sp>
      <p:sp>
        <p:nvSpPr>
          <p:cNvPr id="13" name="Shape 11"/>
          <p:cNvSpPr/>
          <p:nvPr/>
        </p:nvSpPr>
        <p:spPr>
          <a:xfrm>
            <a:off x="1957388" y="3619619"/>
            <a:ext cx="4018359" cy="1269087"/>
          </a:xfrm>
          <a:prstGeom prst="roundRect">
            <a:avLst>
              <a:gd name="adj" fmla="val 5844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842385" y="4098965"/>
            <a:ext cx="248245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6152317" y="3796189"/>
            <a:ext cx="2406134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Технічна компетентність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6152317" y="4147304"/>
            <a:ext cx="7683579" cy="564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Впевнена робота з рекламними інструментами, платформами для планування та аналітики.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6063972" y="4879181"/>
            <a:ext cx="7860268" cy="11430"/>
          </a:xfrm>
          <a:prstGeom prst="roundRect">
            <a:avLst>
              <a:gd name="adj" fmla="val 648825"/>
            </a:avLst>
          </a:prstGeom>
          <a:solidFill>
            <a:srgbClr val="6D4562"/>
          </a:solidFill>
          <a:ln/>
        </p:spPr>
      </p:sp>
      <p:sp>
        <p:nvSpPr>
          <p:cNvPr id="18" name="Shape 16"/>
          <p:cNvSpPr/>
          <p:nvPr/>
        </p:nvSpPr>
        <p:spPr>
          <a:xfrm>
            <a:off x="1287661" y="4976932"/>
            <a:ext cx="5357813" cy="1269087"/>
          </a:xfrm>
          <a:prstGeom prst="roundRect">
            <a:avLst>
              <a:gd name="adj" fmla="val 5844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842385" y="5456277"/>
            <a:ext cx="248245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4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6822043" y="5153501"/>
            <a:ext cx="2376607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Професійний сертифікат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6822043" y="5504617"/>
            <a:ext cx="7013853" cy="564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Офіційне підтвердження компетентності у цифровому маркетингу для потенційних роботодавців.</a:t>
            </a:r>
            <a:endParaRPr lang="en-US" sz="1350" dirty="0"/>
          </a:p>
        </p:txBody>
      </p:sp>
      <p:sp>
        <p:nvSpPr>
          <p:cNvPr id="22" name="Shape 20"/>
          <p:cNvSpPr/>
          <p:nvPr/>
        </p:nvSpPr>
        <p:spPr>
          <a:xfrm>
            <a:off x="6733699" y="6236494"/>
            <a:ext cx="7190542" cy="11430"/>
          </a:xfrm>
          <a:prstGeom prst="roundRect">
            <a:avLst>
              <a:gd name="adj" fmla="val 648825"/>
            </a:avLst>
          </a:prstGeom>
          <a:solidFill>
            <a:srgbClr val="6D4562"/>
          </a:solidFill>
          <a:ln/>
        </p:spPr>
      </p:sp>
      <p:sp>
        <p:nvSpPr>
          <p:cNvPr id="23" name="Shape 21"/>
          <p:cNvSpPr/>
          <p:nvPr/>
        </p:nvSpPr>
        <p:spPr>
          <a:xfrm>
            <a:off x="617934" y="6334244"/>
            <a:ext cx="6697266" cy="1269087"/>
          </a:xfrm>
          <a:prstGeom prst="roundRect">
            <a:avLst>
              <a:gd name="adj" fmla="val 5844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3842385" y="6813590"/>
            <a:ext cx="248245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5</a:t>
            </a:r>
            <a:endParaRPr lang="en-US" sz="1950" dirty="0"/>
          </a:p>
        </p:txBody>
      </p:sp>
      <p:sp>
        <p:nvSpPr>
          <p:cNvPr id="25" name="Text 23"/>
          <p:cNvSpPr/>
          <p:nvPr/>
        </p:nvSpPr>
        <p:spPr>
          <a:xfrm>
            <a:off x="7491770" y="6510814"/>
            <a:ext cx="2111335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Готовність до карієри</a:t>
            </a:r>
            <a:endParaRPr lang="en-US" sz="1500" dirty="0"/>
          </a:p>
        </p:txBody>
      </p:sp>
      <p:sp>
        <p:nvSpPr>
          <p:cNvPr id="26" name="Text 24"/>
          <p:cNvSpPr/>
          <p:nvPr/>
        </p:nvSpPr>
        <p:spPr>
          <a:xfrm>
            <a:off x="7491770" y="6861929"/>
            <a:ext cx="6344126" cy="564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Усі необхідні знання та навички для початкових позицій у маркетингу соцмереж та цифровому маркетингу.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2025-10-18T16:51:29Z</dcterms:created>
  <dcterms:modified xsi:type="dcterms:W3CDTF">2025-10-18T16:51:29Z</dcterms:modified>
</cp:coreProperties>
</file>