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CAA007-0B29-4A9A-B0B5-6CA98733FA44}" type="datetimeFigureOut">
              <a:rPr lang="ru-RU" smtClean="0"/>
              <a:pPr/>
              <a:t>23.05.2023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7A97064-C884-4B6F-95DE-B6820BC089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Психофізіологія свідомості та несвідомого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0" y="476672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Цікава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Дж.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Екклса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відводить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дендритам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пірамідних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Екклса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дендрити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пірамідних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збираються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IV шару в пучок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70-100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клітин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-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дендрон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піднімаючись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поверхні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шару кори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шипиковий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бутони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терміналей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аксонів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шипиках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транскрипції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протікають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дендроні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Екклс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". Таким чином,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Екклсом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результат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генеруються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дендронами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Едельмана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базується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рестимуляції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повторних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ту саму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довгострокової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тієї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асоційовані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порівняння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отримала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назву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повторного входу.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Іваницького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аналогічно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поглядам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Едельмана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ная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видобутої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інформаційного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синтезу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відчуттів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І,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нарешті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місце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займає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голографічна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Прибрама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вся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оптичної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голограми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розподілена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рівномірно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ділянці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представлена ​​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Але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основному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гіпокампальною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областю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спогаду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гіпокампальним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тета-ритмом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проводиться як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мірою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витягується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Передбачається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префронтальної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командні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прямують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асоціативну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тімянно-скроневу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зону, 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зберігається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закодованому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робочу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Там вона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спрямовує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відчуває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модулюючої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таламічних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стовбурових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переривання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Конорського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належить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гностичним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збирають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найпростіших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детекторів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розвиток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Соколов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пропонує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ієрархічну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модель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гностичним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нейроном за принципом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піраміди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піраміди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детектори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пейсмекерними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резонансну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частоту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близьку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гамма-коливань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гештальт-піраміда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представляє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базисний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повинна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активізуватися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схемі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три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відображення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веде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перцептивний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мнемонічний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Перцептивний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гештальт-піраміди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Мнемонічний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звірення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чином,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двосторонньо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спосіб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Перцептивний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 виникає внаслідок активізації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гештальтпіраміди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Мнемонічний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результаті активації старих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що використовуються для звірення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фіксації нових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енграм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Семантичний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рівень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рахунок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діяльності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специфічних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сематичних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двосторонньо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спосіб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тобто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дуже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значущими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гіпокамп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де,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клініцистів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локалізовані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довгострокової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відіграють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істотну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роль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-69250"/>
            <a:ext cx="9144000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відносини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асиметрією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призвело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розподіл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вербальн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представлено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домінантній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правши)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"Я"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самооцінка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самосвідомість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субдомінантному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правій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правші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правопівкульні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поразки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призводять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особистісних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лівопівкульні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приписують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інтерпретатора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вчинків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Газзаніга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невідомі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звичайно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інтерпретації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помилковими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Односторонні ураження півкуль призводять до порушень свідомості, що розрізняються, у шульг 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правшів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залежно від особливостей їх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міжпівкульної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асиметрії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Доброхотова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Брагіна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У зв'язку з цим запроваджується термін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асиметрія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Так, поразка правої півкулі у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правшів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характеризується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нападоподібним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ігноруванням лівого простору, виникненням переживань далекого минулого (наприклад, дитинства); поразка ж лівої півкулі призводить до втрати мови та розуміння, провалів у пам'яті, неадекватних вчинків (з наступною амнезією), проявів сутінкової свідомості, автоматичної неусвідомленої діяльності.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Порушення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шульг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подібних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ситуаціях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диференційовано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різноманітніше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так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стороною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поразки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розщепленим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виносить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приймає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Газзаніга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рішення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збігаються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спокійна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емоційно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приємна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розбіжності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оцінок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ситуації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виникає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некерованість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гіперактивність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агресивність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нормальному стані мозку провідна роль оцінці ситуації, винесенні судження і прийнятті рішення належить домінантній (частіше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лівій)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півкулі, хоча субдомінантна півкуля бере участь у цих операціях на підсвідомому рівні.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71527"/>
            <a:ext cx="9144000" cy="67864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Складність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 між мозком і свідомістю, впливом і реакцією у відповідь ще значною мірою посилюється впливом несвідомого на свідому психічну діяльність, а труднощі у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пізнані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 між несвідомим і усвідомлюваним рівнями психічної діяльності створюють </a:t>
            </a:r>
            <a:r>
              <a:rPr kumimoji="0" lang="uk-UA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незрозумілість</a:t>
            </a:r>
            <a:r>
              <a:rPr kumimoji="0" lang="uk-UA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непередбачуваність нашої поведінки.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сукупність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представлених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низці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особлива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сфера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якісно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відмінних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Особливо цікаві в галузі дослідження несвідомої концепції Фрейда та Юнга.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думку Фрейда,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потяги,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визначають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можуть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виводитися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тями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Юнг,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крім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колективного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lang="ru-RU" sz="15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характеризується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архетипами,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етнічної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людей,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народу, а,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всього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людства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15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ефективним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методом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Фрейд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тлумачення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сновидінь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“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королівську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дорогу”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вільних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асоціацій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хоча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Фрейд,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відкидав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того очевидного для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нього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факту,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нормальні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так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патологічні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ментальні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прояви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нейрофізіологічними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вважав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ряді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випадків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необхідним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абстрагуватися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них,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проникаючи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вірніше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психоаналітичними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методами в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мотивування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думок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вчинків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Звертаючись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Фрейд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вказував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вони “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мають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вільними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будь-яких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…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ідей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анатомічного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характеру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працювати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весь час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суто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допоміжними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гіпотезами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”.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 Фрейду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належить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висловлювання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“З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боку принципу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задоволення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”: “… Ми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повинні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усвідомити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недостовірність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нашої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спекуляції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надзвичайно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підвищується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внаслідок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необхідності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запозичень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Біологія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воістину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царством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необмежених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можливостей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можемо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очікувати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неї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найдивовижніших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одкровень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неможливо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вгадати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поставлені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їй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нами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дала б за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десятків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саме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перекинуть всю нашу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штучну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побудову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гіпотез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”. Тому,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природно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в наш час для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несвідомих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процесів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використовуються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методами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класичного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сучасного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психоаналізу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методи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об'єктивного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нейрофізіологічного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дослідження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зокрема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електрофізіологічні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реєстрацією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ЕЕГ, ЕКГ, КГР та </a:t>
            </a:r>
            <a:r>
              <a:rPr kumimoji="0" lang="ru-RU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ru-RU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.).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Фрейд запропонував ряд підходів вивчення несвідомого поверху психіки, дозволяють виявити суть </a:t>
            </a:r>
            <a:r>
              <a:rPr kumimoji="0" lang="uk-UA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“динамічної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травми”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вивести їх у свідомість, що буває іноді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досить для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 усунення. Фрейд використав із цією метою аналіз помилок, 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застережень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жартів, забування, проекцій, </a:t>
            </a:r>
            <a:r>
              <a:rPr kumimoji="0" lang="uk-UA" sz="15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раціоналізацій</a:t>
            </a:r>
            <a:r>
              <a:rPr kumimoji="0" lang="uk-UA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особливо – сновидінь. </a:t>
            </a:r>
            <a:endParaRPr kumimoji="0" lang="uk-UA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1600" dirty="0"/>
              <a:t>Однак, труднощі та суб'єктивність аналізу сновидінь пов'язані з тим, що їх сюжет і характер значною мірою залежать від особистого, індивідуального досвіду сновидця (хоча Юнг вважав, що, крім індивідуального досвіду, у сновидіннях відбивається й </a:t>
            </a:r>
            <a:r>
              <a:rPr lang="uk-UA" sz="1600" dirty="0" err="1"/>
              <a:t>архетипний</a:t>
            </a:r>
            <a:r>
              <a:rPr lang="uk-UA" sz="1600" dirty="0"/>
              <a:t> загальнолюдський досвід). Фрейдом була вивчена </a:t>
            </a:r>
            <a:r>
              <a:rPr lang="uk-UA" sz="1600" dirty="0" err="1"/>
              <a:t>“робота</a:t>
            </a:r>
            <a:r>
              <a:rPr lang="uk-UA" sz="1600" dirty="0"/>
              <a:t> </a:t>
            </a:r>
            <a:r>
              <a:rPr lang="uk-UA" sz="1600" dirty="0" err="1"/>
              <a:t>сновидінь”</a:t>
            </a:r>
            <a:r>
              <a:rPr lang="uk-UA" sz="1600" dirty="0"/>
              <a:t> з їхньою символікою (</a:t>
            </a:r>
            <a:r>
              <a:rPr lang="uk-UA" sz="1600" dirty="0" err="1"/>
              <a:t>“маски-об'єкти”</a:t>
            </a:r>
            <a:r>
              <a:rPr lang="uk-UA" sz="1600" dirty="0"/>
              <a:t> та </a:t>
            </a:r>
            <a:r>
              <a:rPr lang="uk-UA" sz="1600" dirty="0" err="1"/>
              <a:t>“маски-дії”</a:t>
            </a:r>
            <a:r>
              <a:rPr lang="uk-UA" sz="1600" dirty="0"/>
              <a:t>), зі </a:t>
            </a:r>
            <a:r>
              <a:rPr lang="uk-UA" sz="1600" dirty="0" err="1"/>
              <a:t>“зміщенням”</a:t>
            </a:r>
            <a:r>
              <a:rPr lang="uk-UA" sz="1600" dirty="0"/>
              <a:t> подій та образів у просторі та часі, </a:t>
            </a:r>
            <a:r>
              <a:rPr lang="uk-UA" sz="1600" dirty="0" err="1"/>
              <a:t>“згущенням”</a:t>
            </a:r>
            <a:r>
              <a:rPr lang="uk-UA" sz="1600" dirty="0"/>
              <a:t> подій та обставин, інверсією почуттів, регресією відчуттів тощо. </a:t>
            </a:r>
            <a:r>
              <a:rPr lang="ru-RU" sz="1600" dirty="0"/>
              <a:t>Фрейд </a:t>
            </a:r>
            <a:r>
              <a:rPr lang="ru-RU" sz="1600" dirty="0" err="1"/>
              <a:t>вперше</a:t>
            </a:r>
            <a:r>
              <a:rPr lang="ru-RU" sz="1600" dirty="0"/>
              <a:t> </a:t>
            </a:r>
            <a:r>
              <a:rPr lang="ru-RU" sz="1600" dirty="0" err="1"/>
              <a:t>спробував</a:t>
            </a:r>
            <a:r>
              <a:rPr lang="ru-RU" sz="1600" dirty="0"/>
              <a:t> </a:t>
            </a:r>
            <a:r>
              <a:rPr lang="ru-RU" sz="1600" dirty="0" err="1"/>
              <a:t>уявити</a:t>
            </a:r>
            <a:r>
              <a:rPr lang="ru-RU" sz="1600" dirty="0"/>
              <a:t> </a:t>
            </a:r>
            <a:r>
              <a:rPr lang="ru-RU" sz="1600" dirty="0" err="1"/>
              <a:t>загальну</a:t>
            </a:r>
            <a:r>
              <a:rPr lang="ru-RU" sz="1600" dirty="0"/>
              <a:t> структуру та </a:t>
            </a:r>
            <a:r>
              <a:rPr lang="ru-RU" sz="1600" dirty="0" err="1"/>
              <a:t>функцію</a:t>
            </a:r>
            <a:r>
              <a:rPr lang="ru-RU" sz="1600" dirty="0"/>
              <a:t> "душевного </a:t>
            </a:r>
            <a:r>
              <a:rPr lang="ru-RU" sz="1600" dirty="0" err="1"/>
              <a:t>апарату</a:t>
            </a:r>
            <a:r>
              <a:rPr lang="ru-RU" sz="1600" dirty="0"/>
              <a:t>", </a:t>
            </a:r>
            <a:r>
              <a:rPr lang="ru-RU" sz="1600" dirty="0" err="1"/>
              <a:t>розділивши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на три </a:t>
            </a:r>
            <a:r>
              <a:rPr lang="ru-RU" sz="1600" dirty="0" err="1"/>
              <a:t>складові</a:t>
            </a:r>
            <a:r>
              <a:rPr lang="ru-RU" sz="1600" dirty="0"/>
              <a:t>: "</a:t>
            </a:r>
            <a:r>
              <a:rPr lang="ru-RU" sz="1600" dirty="0" err="1"/>
              <a:t>Воно</a:t>
            </a:r>
            <a:r>
              <a:rPr lang="ru-RU" sz="1600" dirty="0"/>
              <a:t>" (</a:t>
            </a:r>
            <a:r>
              <a:rPr lang="ru-RU" sz="1600" dirty="0" err="1"/>
              <a:t>несвідоме</a:t>
            </a:r>
            <a:r>
              <a:rPr lang="ru-RU" sz="1600" dirty="0"/>
              <a:t>), "Я" (</a:t>
            </a:r>
            <a:r>
              <a:rPr lang="ru-RU" sz="1600" dirty="0" err="1"/>
              <a:t>підсвідомість</a:t>
            </a:r>
            <a:r>
              <a:rPr lang="ru-RU" sz="1600" dirty="0"/>
              <a:t>) </a:t>
            </a:r>
            <a:r>
              <a:rPr lang="ru-RU" sz="1600" dirty="0" err="1"/>
              <a:t>і</a:t>
            </a:r>
            <a:r>
              <a:rPr lang="ru-RU" sz="1600" dirty="0"/>
              <a:t> "</a:t>
            </a:r>
            <a:r>
              <a:rPr lang="ru-RU" sz="1600" dirty="0" err="1"/>
              <a:t>Над-Я</a:t>
            </a:r>
            <a:r>
              <a:rPr lang="ru-RU" sz="1600" dirty="0"/>
              <a:t>" (</a:t>
            </a:r>
            <a:r>
              <a:rPr lang="ru-RU" sz="1600" dirty="0" err="1"/>
              <a:t>свідомість</a:t>
            </a:r>
            <a:r>
              <a:rPr lang="ru-RU" sz="1600" dirty="0"/>
              <a:t>). "</a:t>
            </a:r>
            <a:r>
              <a:rPr lang="ru-RU" sz="1600" dirty="0" err="1"/>
              <a:t>Воно</a:t>
            </a:r>
            <a:r>
              <a:rPr lang="ru-RU" sz="1600" dirty="0"/>
              <a:t>" </a:t>
            </a:r>
            <a:r>
              <a:rPr lang="ru-RU" sz="1600" dirty="0" smtClean="0"/>
              <a:t>-</a:t>
            </a:r>
            <a:r>
              <a:rPr lang="ru-RU" sz="1600" dirty="0" smtClean="0"/>
              <a:t> </a:t>
            </a:r>
            <a:r>
              <a:rPr lang="ru-RU" sz="1600" dirty="0" err="1"/>
              <a:t>первинний</a:t>
            </a:r>
            <a:r>
              <a:rPr lang="ru-RU" sz="1600" dirty="0"/>
              <a:t> </a:t>
            </a:r>
            <a:r>
              <a:rPr lang="ru-RU" sz="1600" dirty="0" err="1"/>
              <a:t>двигун</a:t>
            </a:r>
            <a:r>
              <a:rPr lang="ru-RU" sz="1600" dirty="0"/>
              <a:t> </a:t>
            </a:r>
            <a:r>
              <a:rPr lang="ru-RU" sz="1600" dirty="0" smtClean="0"/>
              <a:t>духовного </a:t>
            </a:r>
            <a:r>
              <a:rPr lang="ru-RU" sz="1600" dirty="0" err="1" smtClean="0"/>
              <a:t>апарату</a:t>
            </a:r>
            <a:r>
              <a:rPr lang="ru-RU" sz="1600" dirty="0"/>
              <a:t>, тут </a:t>
            </a:r>
            <a:r>
              <a:rPr lang="ru-RU" sz="1600" dirty="0" err="1"/>
              <a:t>локалізовані</a:t>
            </a:r>
            <a:r>
              <a:rPr lang="ru-RU" sz="1600" dirty="0"/>
              <a:t> </a:t>
            </a:r>
            <a:r>
              <a:rPr lang="ru-RU" sz="1600" dirty="0" err="1"/>
              <a:t>інстинкти</a:t>
            </a:r>
            <a:r>
              <a:rPr lang="ru-RU" sz="1600" dirty="0"/>
              <a:t> (</a:t>
            </a:r>
            <a:r>
              <a:rPr lang="ru-RU" sz="1600" dirty="0" err="1"/>
              <a:t>сексуальний</a:t>
            </a:r>
            <a:r>
              <a:rPr lang="ru-RU" sz="1600" dirty="0"/>
              <a:t> та </a:t>
            </a:r>
            <a:r>
              <a:rPr lang="ru-RU" sz="1600" dirty="0" err="1"/>
              <a:t>агресивний</a:t>
            </a:r>
            <a:r>
              <a:rPr lang="ru-RU" sz="1600" dirty="0"/>
              <a:t>), принцип </a:t>
            </a:r>
            <a:r>
              <a:rPr lang="ru-RU" sz="1600" dirty="0" err="1"/>
              <a:t>роботи</a:t>
            </a:r>
            <a:r>
              <a:rPr lang="ru-RU" sz="1600" dirty="0"/>
              <a:t> </a:t>
            </a:r>
            <a:r>
              <a:rPr lang="ru-RU" sz="1600" dirty="0" err="1"/>
              <a:t>цього</a:t>
            </a:r>
            <a:r>
              <a:rPr lang="ru-RU" sz="1600" dirty="0"/>
              <a:t> поверху - принцип </a:t>
            </a:r>
            <a:r>
              <a:rPr lang="ru-RU" sz="1600" dirty="0" err="1"/>
              <a:t>задоволення</a:t>
            </a:r>
            <a:r>
              <a:rPr lang="ru-RU" sz="1600" dirty="0"/>
              <a:t>. "Я" </a:t>
            </a:r>
            <a:r>
              <a:rPr lang="ru-RU" sz="1600" dirty="0" smtClean="0"/>
              <a:t>(</a:t>
            </a:r>
            <a:r>
              <a:rPr lang="ru-RU" sz="1600" dirty="0" err="1" smtClean="0"/>
              <a:t>або</a:t>
            </a:r>
            <a:r>
              <a:rPr lang="ru-RU" sz="1600" dirty="0" smtClean="0"/>
              <a:t> "Его") - </a:t>
            </a:r>
            <a:r>
              <a:rPr lang="ru-RU" sz="1600" dirty="0" err="1"/>
              <a:t>це</a:t>
            </a:r>
            <a:r>
              <a:rPr lang="ru-RU" sz="1600" dirty="0"/>
              <a:t> поверх </a:t>
            </a:r>
            <a:r>
              <a:rPr lang="ru-RU" sz="1600" dirty="0" err="1"/>
              <a:t>взаємних</a:t>
            </a:r>
            <a:r>
              <a:rPr lang="ru-RU" sz="1600" dirty="0"/>
              <a:t> </a:t>
            </a:r>
            <a:r>
              <a:rPr lang="ru-RU" sz="1600" dirty="0" err="1"/>
              <a:t>адаптацій</a:t>
            </a:r>
            <a:r>
              <a:rPr lang="ru-RU" sz="1600" dirty="0"/>
              <a:t> </a:t>
            </a:r>
            <a:r>
              <a:rPr lang="ru-RU" sz="1600" dirty="0" err="1"/>
              <a:t>інстинктів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, </a:t>
            </a:r>
            <a:r>
              <a:rPr lang="ru-RU" sz="1600" dirty="0" err="1"/>
              <a:t>відповідно</a:t>
            </a:r>
            <a:r>
              <a:rPr lang="ru-RU" sz="1600" dirty="0"/>
              <a:t>, </a:t>
            </a:r>
            <a:r>
              <a:rPr lang="ru-RU" sz="1600" dirty="0" err="1"/>
              <a:t>поверх</a:t>
            </a:r>
            <a:r>
              <a:rPr lang="ru-RU" sz="1600" dirty="0"/>
              <a:t> </a:t>
            </a:r>
            <a:r>
              <a:rPr lang="ru-RU" sz="1600" dirty="0" err="1"/>
              <a:t>цензури</a:t>
            </a:r>
            <a:r>
              <a:rPr lang="ru-RU" sz="1600" dirty="0"/>
              <a:t> над ними,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працює</a:t>
            </a:r>
            <a:r>
              <a:rPr lang="ru-RU" sz="1600" dirty="0"/>
              <a:t> за принципом </a:t>
            </a:r>
            <a:r>
              <a:rPr lang="ru-RU" sz="1600" dirty="0" err="1"/>
              <a:t>реальності</a:t>
            </a:r>
            <a:r>
              <a:rPr lang="ru-RU" sz="1600" dirty="0"/>
              <a:t> (</a:t>
            </a:r>
            <a:r>
              <a:rPr lang="ru-RU" sz="1600" dirty="0" err="1"/>
              <a:t>біологічної</a:t>
            </a:r>
            <a:r>
              <a:rPr lang="ru-RU" sz="1600" dirty="0"/>
              <a:t> </a:t>
            </a:r>
            <a:r>
              <a:rPr lang="ru-RU" sz="1600" dirty="0" err="1"/>
              <a:t>доцільності</a:t>
            </a:r>
            <a:r>
              <a:rPr lang="ru-RU" sz="1600" dirty="0"/>
              <a:t>). "</a:t>
            </a:r>
            <a:r>
              <a:rPr lang="ru-RU" sz="1600" dirty="0" err="1"/>
              <a:t>Над-Я</a:t>
            </a:r>
            <a:r>
              <a:rPr lang="ru-RU" sz="1600" dirty="0"/>
              <a:t>" </a:t>
            </a:r>
            <a:r>
              <a:rPr lang="ru-RU" sz="1600" dirty="0" smtClean="0"/>
              <a:t>(</a:t>
            </a:r>
            <a:r>
              <a:rPr lang="ru-RU" sz="1600" dirty="0" err="1" smtClean="0"/>
              <a:t>або</a:t>
            </a:r>
            <a:r>
              <a:rPr lang="ru-RU" sz="1600" dirty="0" smtClean="0"/>
              <a:t> "</a:t>
            </a:r>
            <a:r>
              <a:rPr lang="ru-RU" sz="1600" dirty="0" err="1" smtClean="0"/>
              <a:t>Ідел-Я</a:t>
            </a:r>
            <a:r>
              <a:rPr lang="ru-RU" sz="1600" dirty="0" smtClean="0"/>
              <a:t>",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"</a:t>
            </a:r>
            <a:r>
              <a:rPr lang="ru-RU" sz="1600" dirty="0" err="1" smtClean="0"/>
              <a:t>Супер-Его</a:t>
            </a:r>
            <a:r>
              <a:rPr lang="ru-RU" sz="1600" dirty="0" smtClean="0"/>
              <a:t>") -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поверх </a:t>
            </a:r>
            <a:r>
              <a:rPr lang="ru-RU" sz="1600" dirty="0" err="1"/>
              <a:t>адаптацій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вже</a:t>
            </a:r>
            <a:r>
              <a:rPr lang="ru-RU" sz="1600" dirty="0"/>
              <a:t> до </a:t>
            </a:r>
            <a:r>
              <a:rPr lang="ru-RU" sz="1600" dirty="0" err="1"/>
              <a:t>середовища</a:t>
            </a:r>
            <a:r>
              <a:rPr lang="ru-RU" sz="1600" dirty="0"/>
              <a:t> </a:t>
            </a:r>
            <a:r>
              <a:rPr lang="ru-RU" sz="1600" dirty="0" err="1"/>
              <a:t>соціального</a:t>
            </a:r>
            <a:r>
              <a:rPr lang="ru-RU" sz="1600" dirty="0"/>
              <a:t>, тут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працює</a:t>
            </a:r>
            <a:r>
              <a:rPr lang="ru-RU" sz="1600" dirty="0"/>
              <a:t> цензура, </a:t>
            </a:r>
            <a:r>
              <a:rPr lang="ru-RU" sz="1600" dirty="0" err="1"/>
              <a:t>використовуючи</a:t>
            </a:r>
            <a:r>
              <a:rPr lang="ru-RU" sz="1600" dirty="0"/>
              <a:t> принцип </a:t>
            </a:r>
            <a:r>
              <a:rPr lang="ru-RU" sz="1600" dirty="0" err="1"/>
              <a:t>реальності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вже</a:t>
            </a:r>
            <a:r>
              <a:rPr lang="ru-RU" sz="1600" dirty="0"/>
              <a:t> не </a:t>
            </a:r>
            <a:r>
              <a:rPr lang="ru-RU" sz="1600" dirty="0" err="1"/>
              <a:t>біологічної</a:t>
            </a:r>
            <a:r>
              <a:rPr lang="ru-RU" sz="1600" dirty="0"/>
              <a:t>, а </a:t>
            </a:r>
            <a:r>
              <a:rPr lang="ru-RU" sz="1600" dirty="0" err="1"/>
              <a:t>соціальної</a:t>
            </a:r>
            <a:r>
              <a:rPr lang="ru-RU" sz="1600" dirty="0"/>
              <a:t>, </a:t>
            </a:r>
            <a:r>
              <a:rPr lang="ru-RU" sz="1600" dirty="0" err="1"/>
              <a:t>це</a:t>
            </a:r>
            <a:r>
              <a:rPr lang="ru-RU" sz="1600" dirty="0"/>
              <a:t> поверх </a:t>
            </a:r>
            <a:r>
              <a:rPr lang="ru-RU" sz="1600" dirty="0" err="1"/>
              <a:t>моралітету</a:t>
            </a:r>
            <a:r>
              <a:rPr lang="ru-RU" sz="1600" dirty="0"/>
              <a:t>, </a:t>
            </a:r>
            <a:r>
              <a:rPr lang="ru-RU" sz="1600" dirty="0" err="1"/>
              <a:t>соціокультурних</a:t>
            </a:r>
            <a:r>
              <a:rPr lang="ru-RU" sz="1600" dirty="0"/>
              <a:t> норм. У </a:t>
            </a:r>
            <a:r>
              <a:rPr lang="ru-RU" sz="1600" dirty="0" err="1"/>
              <a:t>житті</a:t>
            </a:r>
            <a:r>
              <a:rPr lang="ru-RU" sz="1600" dirty="0"/>
              <a:t> </a:t>
            </a:r>
            <a:r>
              <a:rPr lang="ru-RU" sz="1600" dirty="0" err="1"/>
              <a:t>основне</a:t>
            </a:r>
            <a:r>
              <a:rPr lang="ru-RU" sz="1600" dirty="0"/>
              <a:t> </a:t>
            </a:r>
            <a:r>
              <a:rPr lang="ru-RU" sz="1600" dirty="0" err="1"/>
              <a:t>навантаження</a:t>
            </a:r>
            <a:r>
              <a:rPr lang="ru-RU" sz="1600" dirty="0"/>
              <a:t> </a:t>
            </a:r>
            <a:r>
              <a:rPr lang="ru-RU" sz="1600" dirty="0" err="1"/>
              <a:t>падає</a:t>
            </a:r>
            <a:r>
              <a:rPr lang="ru-RU" sz="1600" dirty="0"/>
              <a:t> на “Его”, яке </a:t>
            </a:r>
            <a:r>
              <a:rPr lang="ru-RU" sz="1600" dirty="0" err="1"/>
              <a:t>має</a:t>
            </a:r>
            <a:r>
              <a:rPr lang="ru-RU" sz="1600" dirty="0"/>
              <a:t>, </a:t>
            </a:r>
            <a:r>
              <a:rPr lang="ru-RU" sz="1600" dirty="0" err="1"/>
              <a:t>з</a:t>
            </a:r>
            <a:r>
              <a:rPr lang="ru-RU" sz="1600" dirty="0"/>
              <a:t> одного боку, </a:t>
            </a:r>
            <a:r>
              <a:rPr lang="ru-RU" sz="1600" dirty="0" err="1"/>
              <a:t>пригнічувати</a:t>
            </a:r>
            <a:r>
              <a:rPr lang="ru-RU" sz="1600" dirty="0"/>
              <a:t> </a:t>
            </a:r>
            <a:r>
              <a:rPr lang="ru-RU" sz="1600" dirty="0" err="1"/>
              <a:t>домагання</a:t>
            </a:r>
            <a:r>
              <a:rPr lang="ru-RU" sz="1600" dirty="0"/>
              <a:t> “</a:t>
            </a:r>
            <a:r>
              <a:rPr lang="ru-RU" sz="1600" dirty="0" err="1"/>
              <a:t>Ід</a:t>
            </a:r>
            <a:r>
              <a:rPr lang="ru-RU" sz="1600" dirty="0"/>
              <a:t>”,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іншого</a:t>
            </a:r>
            <a:r>
              <a:rPr lang="ru-RU" sz="1600" dirty="0"/>
              <a:t>, - </a:t>
            </a:r>
            <a:r>
              <a:rPr lang="ru-RU" sz="1600" dirty="0" err="1"/>
              <a:t>узгоджувати</a:t>
            </a:r>
            <a:r>
              <a:rPr lang="ru-RU" sz="1600" dirty="0"/>
              <a:t> </a:t>
            </a:r>
            <a:r>
              <a:rPr lang="ru-RU" sz="1600" dirty="0" err="1"/>
              <a:t>свої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вимогами</a:t>
            </a:r>
            <a:r>
              <a:rPr lang="ru-RU" sz="1600" dirty="0"/>
              <a:t> “</a:t>
            </a:r>
            <a:r>
              <a:rPr lang="ru-RU" sz="1600" dirty="0" err="1"/>
              <a:t>Супер-Его</a:t>
            </a:r>
            <a:r>
              <a:rPr lang="ru-RU" sz="1600" dirty="0"/>
              <a:t>”, </a:t>
            </a:r>
            <a:r>
              <a:rPr lang="ru-RU" sz="1600" dirty="0" err="1"/>
              <a:t>виконуючи</a:t>
            </a:r>
            <a:r>
              <a:rPr lang="ru-RU" sz="1600" dirty="0"/>
              <a:t>, таким чином, </a:t>
            </a:r>
            <a:r>
              <a:rPr lang="ru-RU" sz="1600" dirty="0" err="1"/>
              <a:t>головну</a:t>
            </a:r>
            <a:r>
              <a:rPr lang="ru-RU" sz="1600" dirty="0"/>
              <a:t> </a:t>
            </a:r>
            <a:r>
              <a:rPr lang="ru-RU" sz="1600" dirty="0" err="1"/>
              <a:t>адаптаційну</a:t>
            </a:r>
            <a:r>
              <a:rPr lang="ru-RU" sz="1600" dirty="0"/>
              <a:t> </a:t>
            </a:r>
            <a:r>
              <a:rPr lang="ru-RU" sz="1600" dirty="0" err="1"/>
              <a:t>функцію</a:t>
            </a:r>
            <a:r>
              <a:rPr lang="ru-RU" sz="1600" dirty="0"/>
              <a:t> (</a:t>
            </a:r>
            <a:r>
              <a:rPr lang="ru-RU" sz="1600" dirty="0" err="1"/>
              <a:t>і</a:t>
            </a:r>
            <a:r>
              <a:rPr lang="ru-RU" sz="1600" dirty="0"/>
              <a:t> до </a:t>
            </a:r>
            <a:r>
              <a:rPr lang="ru-RU" sz="1600" dirty="0" err="1"/>
              <a:t>біологічного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до</a:t>
            </a:r>
            <a:r>
              <a:rPr lang="ru-RU" sz="1600" dirty="0"/>
              <a:t> </a:t>
            </a:r>
            <a:r>
              <a:rPr lang="ru-RU" sz="1600" dirty="0" err="1"/>
              <a:t>соціальної</a:t>
            </a:r>
            <a:r>
              <a:rPr lang="ru-RU" sz="1600" dirty="0"/>
              <a:t>). </a:t>
            </a:r>
            <a:r>
              <a:rPr lang="uk-UA" sz="1600" dirty="0"/>
              <a:t>Безперервні "заборонені" позиви з "</a:t>
            </a:r>
            <a:r>
              <a:rPr lang="uk-UA" sz="1600" dirty="0" err="1"/>
              <a:t>Ід</a:t>
            </a:r>
            <a:r>
              <a:rPr lang="uk-UA" sz="1600" dirty="0"/>
              <a:t>" доводиться придушувати верхнім поверхам особистості - "витісняти" їх у глибини несвідомого, звідки згодом періодично виникатимуть тривожні невротичні симптоми. </a:t>
            </a:r>
            <a:r>
              <a:rPr lang="ru-RU" sz="1600" dirty="0" err="1"/>
              <a:t>Щоб</a:t>
            </a:r>
            <a:r>
              <a:rPr lang="ru-RU" sz="1600" dirty="0"/>
              <a:t> </a:t>
            </a:r>
            <a:r>
              <a:rPr lang="ru-RU" sz="1600" dirty="0" err="1"/>
              <a:t>уникнути</a:t>
            </a:r>
            <a:r>
              <a:rPr lang="ru-RU" sz="1600" dirty="0"/>
              <a:t> </a:t>
            </a:r>
            <a:r>
              <a:rPr lang="ru-RU" sz="1600" dirty="0" err="1"/>
              <a:t>цього</a:t>
            </a:r>
            <a:r>
              <a:rPr lang="ru-RU" sz="1600" dirty="0"/>
              <a:t>,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енергію</a:t>
            </a:r>
            <a:r>
              <a:rPr lang="ru-RU" sz="1600" dirty="0"/>
              <a:t> “</a:t>
            </a:r>
            <a:r>
              <a:rPr lang="ru-RU" sz="1600" dirty="0" err="1"/>
              <a:t>Ід</a:t>
            </a:r>
            <a:r>
              <a:rPr lang="ru-RU" sz="1600" dirty="0"/>
              <a:t>” </a:t>
            </a:r>
            <a:r>
              <a:rPr lang="ru-RU" sz="1600" dirty="0" err="1"/>
              <a:t>переключати</a:t>
            </a:r>
            <a:r>
              <a:rPr lang="ru-RU" sz="1600" dirty="0"/>
              <a:t> на </a:t>
            </a:r>
            <a:r>
              <a:rPr lang="ru-RU" sz="1600" dirty="0" err="1"/>
              <a:t>будь-які</a:t>
            </a:r>
            <a:r>
              <a:rPr lang="ru-RU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(</a:t>
            </a:r>
            <a:r>
              <a:rPr lang="ru-RU" sz="1600" dirty="0" err="1"/>
              <a:t>найкраще</a:t>
            </a:r>
            <a:r>
              <a:rPr lang="ru-RU" sz="1600" dirty="0"/>
              <a:t> – </a:t>
            </a:r>
            <a:r>
              <a:rPr lang="ru-RU" sz="1600" dirty="0" err="1" smtClean="0"/>
              <a:t>творчу</a:t>
            </a:r>
            <a:r>
              <a:rPr lang="ru-RU" sz="1600" dirty="0" smtClean="0"/>
              <a:t>), </a:t>
            </a:r>
            <a:r>
              <a:rPr lang="ru-RU" sz="1600" dirty="0" err="1"/>
              <a:t>або</a:t>
            </a:r>
            <a:r>
              <a:rPr lang="ru-RU" sz="1600" dirty="0"/>
              <a:t> “</a:t>
            </a:r>
            <a:r>
              <a:rPr lang="ru-RU" sz="1600" dirty="0" err="1"/>
              <a:t>сублімувати</a:t>
            </a:r>
            <a:r>
              <a:rPr lang="ru-RU" sz="1600" dirty="0"/>
              <a:t>” </a:t>
            </a:r>
            <a:r>
              <a:rPr lang="ru-RU" sz="1600" dirty="0" err="1"/>
              <a:t>її</a:t>
            </a:r>
            <a:r>
              <a:rPr lang="ru-RU" sz="1600" dirty="0"/>
              <a:t>, за Фрейдом.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сублімація</a:t>
            </a:r>
            <a:r>
              <a:rPr lang="ru-RU" sz="1600" dirty="0"/>
              <a:t> </a:t>
            </a:r>
            <a:r>
              <a:rPr lang="ru-RU" sz="1600" dirty="0" err="1"/>
              <a:t>відбувається</a:t>
            </a:r>
            <a:r>
              <a:rPr lang="ru-RU" sz="1600" dirty="0"/>
              <a:t> </a:t>
            </a:r>
            <a:r>
              <a:rPr lang="ru-RU" sz="1600" dirty="0" err="1"/>
              <a:t>успішно</a:t>
            </a:r>
            <a:r>
              <a:rPr lang="ru-RU" sz="1600" dirty="0"/>
              <a:t>, </a:t>
            </a:r>
            <a:r>
              <a:rPr lang="ru-RU" sz="1600" dirty="0" smtClean="0"/>
              <a:t>неврозу </a:t>
            </a:r>
            <a:r>
              <a:rPr lang="ru-RU" sz="1600" dirty="0" err="1"/>
              <a:t>немає</a:t>
            </a:r>
            <a:r>
              <a:rPr lang="ru-RU" sz="1600" dirty="0"/>
              <a:t>. </a:t>
            </a:r>
            <a:r>
              <a:rPr lang="uk-UA" sz="1600" dirty="0"/>
              <a:t>За Фрейдом, "</a:t>
            </a:r>
            <a:r>
              <a:rPr lang="uk-UA" sz="1600" dirty="0" err="1"/>
              <a:t>Его</a:t>
            </a:r>
            <a:r>
              <a:rPr lang="uk-UA" sz="1600" dirty="0"/>
              <a:t>" має цілий арсенал захисних механізмів, які воно використовує, якщо виявляється не в змозі сприятливо збалансувати потяги ("імпульси з несвідомого"): це - придушення потягів і їх витіснення, регресія, проекція провини, перенесення, </a:t>
            </a:r>
            <a:r>
              <a:rPr lang="uk-UA" sz="1600" dirty="0" err="1"/>
              <a:t>гіперкомпенсація</a:t>
            </a:r>
            <a:r>
              <a:rPr lang="uk-UA" sz="1600" dirty="0"/>
              <a:t> і, звичайно, сублімація, психологічна втеча від проблеми, забування, раціоналізація, опір та заперечення, прояви мазохізму і т.д., аж до виникнення невротичних спазмів, заїкуватості, </a:t>
            </a:r>
            <a:r>
              <a:rPr lang="uk-UA" sz="1600" dirty="0" err="1"/>
              <a:t>парастезій</a:t>
            </a:r>
            <a:r>
              <a:rPr lang="uk-UA" sz="1600" dirty="0"/>
              <a:t>, паралічів, втрати зору, слуху тощо. </a:t>
            </a:r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-128528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Фрейд, аналізуючи невротичні симптоми і сновидіння, дійшов висновку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 необхідність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мобілізації репресованого матеріалу та розширення кругозору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(можливо, завдяки створенню нових ланцюгів рефлексів дома старих) шляхом ліквідації страху, що викликав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придушення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потягу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Несвідоме, за уявленням Юнга, як говорилося вище, включає особисте несвідоме, що представляє витіснений особистий матеріал, і колективне несвідоме, де зберігаються загальнолюдські архетипи (головні їх: персона,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тінь</a:t>
            </a:r>
            <a:r>
              <a:rPr kumimoji="0" lang="uk-UA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інших.), Сновидіння, по Юнгу, грають компенсаторну роль, відшкодовуючи сновидцю у символічному вигляді (а часом і відкритим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тестом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дефіцит інформації, потреби, відчуттів тощо, отже, часом навіть програмуючи майбутню поведінку (зокрема і особисті життєві катастрофи).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Фромм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вважав, що несвідоме звичайної людини те, чого він не дозволяє усвідомлювати, це думки і почуття, які несумісні з прийнятими у цій культурі нормами. Тому в людей різної культури несвідоме розрізнятиметься. По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Фромму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“…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культурі людина містить у собі всі можливості: і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архаїчна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людина, хижий звір, людожер, ідолопоклонник, але і істота, здатна до розуму, любові,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справедливості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Отже, зміст несвідомого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добро і зло, не раціональне і ірраціональне, воно й те, й інше, все людське. Характер взаємодії свідомості та несвідомого пов'язаний і з типологією особистості, корелюючи певною мірою з темпераментом, що є, у свою чергу, похідним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нейрохімії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мозку. Але жорсткого зв'язку між цими явищами немає, і цілком можливо (хоча і не завжди легко) перебудувати ці відносини за допомогою прийомів психоаналізу, психотерапії та психотренінгу, діючи іноді на свідомому рівні психіки індивіда (Дорослий поверх "Я", за Берном), а іноді -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впроваджуючись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неї через підсвідомість (чи в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релакс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навіть у гіпнозі, даючи установку Батьківському або Дитячому поверху психіки). Отже, відносини свідомого і несвідомого поверхів психіки лише певною мірою обумовлені темпераментом, тобто генотипом, а все більш розкривається в ході дослідження складність і інваріантність в організації мозку, значний вплив майже не піддається контролю несвідомого на свідомість і, нарешті, нескінченна різноманітність відтінків психофізіологічних особливостей індивіда роблять у більшості випадків дуже скрутним зведення процесів свідомості до виключно мозкових процесів, як і знайшло свій відбиток у заяві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Шеррингтона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(1933) про неможливість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ув'язнити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 розуму з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фізіологічним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й у зауваженні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Ільєнкова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(1962) у тому, що намагатися пояснити ідеальне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анатомо-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фізіологічними властивостями мозку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і наївно, як пояснювати грошову форму продукту праці, виходячи з фізико-хімічних властивостей золота.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28528"/>
            <a:ext cx="9144000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Становлення функцій свідомості та несвідомого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 стосується вікових аспектів розвитку свідомості та несвідомого, то зрозуміло, що ці функції пов'язані зі становленням в онтогенезі людини стовбурових та кіркових структур мозку, бо функції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Ід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пов'язані зі стовбуровими механізмами та з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архіпалеокортексом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Его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архіпалео-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неокортексом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"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Супер-Его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- всією корою, включаючи особливо специфічно людські поля, а на клітинному рівні - зірчасті нейрони, які задіяні і в "свідомій" діяльності вищих "інтелектуальних" тварин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Беріташвілі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Протягом першого року життя у дитини формуються безумовні рефлекси, вегетативні умовні та деякі соматичні умовні рефлекси, як, наприклад, мімічні (усмішка, адресована матері та знайомим, гримаса при очікуванні неприємних впливів), а також з'являються реакції у відповідь на словесні сигнали (такі як: "дай ручку", "покажи очі"), що говорить про прояв, хоча і просту, але цілком усвідомлену діяльність, особливо до кінця першого року життя, коли слово з другорядного перетворюється на самостійний сигнал (Кольцова). У період від 1 до 3 років, коли дитина вже самостійно і вільно переміщається в просторі, у неї розвивається усвідомлена дослідницька діяльність, пов'язана з розвитком її комунікацій з дітьми та дорослими та орієнтації в середовищі.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5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слово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набуває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узагальнюючого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7-8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головуюче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серед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подразників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Свідомість розвивається надалі у зв'язку з розвитком мови при взаємодії двох сигнальних систем (Павлов) й з протіканням процесу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індивідуації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(Юнг), коли архетип сягає своєї досконалості.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10-річного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становлення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міжпівкульних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відносин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щодо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обробки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неможливою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передача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лівої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півкулі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до 10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компенсація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необхідності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Правопівкульна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орієнтацією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просторі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акту)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стабілізується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поступово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6-річного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хлопчиків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після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13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дівчаток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середньому, до 17-річного віку організм входить у період гармонійного поєднання функцій сигнальних систем, тобто розвитку усвідомленої діяльності, і цей стан зберігається приблизно до 50-60 років, після чого у різних людей у ​​різні терміни починають виявлятися вікові зміни, що характеризують процес старіння: відзначається швидке настання втоми, порушення пам'яті, порушення взаємодії збудливого та гальмівного процесів при загальному їх ослабленні.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Характер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інволюції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старості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детермінований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рисами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особистості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соціальними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впливами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229332"/>
            <a:ext cx="9144000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Загальна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поняття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Категорія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важко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філософське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побутове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спроби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інформативні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Є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тому,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розуміння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почуттів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думок –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себе”;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Симоновим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кшталт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спільного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”. "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яке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математичних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символів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узагальнюючих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художніх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творів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бути передано, стати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досягненням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членів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суспільства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тому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числі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поколінь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вигляді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(Симонов).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філософії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сприймається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буття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ставлення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“Я” до “не Я”,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високоорганізованої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матерії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суб'єктивний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образ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об'єктивного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психології свідомість трактується як психічна діяльність, яка забезпечує узагальнене та цілеспрямоване відображення зовнішнього світу у знаковій формі, впізнавання, розуміння, виділення людиною себе з довкілля та протиставлення себе їй, як суб'єкта об'єкту. 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“При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вивченні свідомості ми фактично досліджуємо кордон, що окреслюється та створюється взаємодією дослідника зі свідомістю.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досліджувати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означає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вводити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визначеність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проводити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концептуальну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теоретичну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межу. А межа кордону, як сказав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математик,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дорівнює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нулю.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вивчаючи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досліджуємо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граничні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явища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те,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хіба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нульовий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характер.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завжди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досліджуємо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 ми не сказали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вичерпує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всього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ніколи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свідомістю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завжди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щось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Свідомість</a:t>
            </a:r>
            <a:r>
              <a:rPr lang="ru-RU" sz="1600" dirty="0"/>
              <a:t> </a:t>
            </a:r>
            <a:r>
              <a:rPr lang="ru-RU" sz="1600" dirty="0" err="1"/>
              <a:t>існує</a:t>
            </a:r>
            <a:r>
              <a:rPr lang="ru-RU" sz="1600" dirty="0"/>
              <a:t> для </a:t>
            </a:r>
            <a:r>
              <a:rPr lang="ru-RU" sz="1600" dirty="0" err="1"/>
              <a:t>об'єктивного</a:t>
            </a:r>
            <a:r>
              <a:rPr lang="ru-RU" sz="1600" dirty="0"/>
              <a:t> </a:t>
            </a:r>
            <a:r>
              <a:rPr lang="ru-RU" sz="1600" dirty="0" err="1"/>
              <a:t>спостерігача</a:t>
            </a:r>
            <a:r>
              <a:rPr lang="ru-RU" sz="1600" dirty="0"/>
              <a:t>, </a:t>
            </a:r>
            <a:r>
              <a:rPr lang="ru-RU" sz="1600" dirty="0" err="1"/>
              <a:t>дослідника</a:t>
            </a:r>
            <a:r>
              <a:rPr lang="ru-RU" sz="1600" dirty="0"/>
              <a:t> </a:t>
            </a:r>
            <a:r>
              <a:rPr lang="ru-RU" sz="1600" dirty="0" err="1"/>
              <a:t>лише</a:t>
            </a:r>
            <a:r>
              <a:rPr lang="ru-RU" sz="1600" dirty="0"/>
              <a:t> на </a:t>
            </a:r>
            <a:r>
              <a:rPr lang="ru-RU" sz="1600" dirty="0" err="1"/>
              <a:t>кордоні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у </a:t>
            </a:r>
            <a:r>
              <a:rPr lang="ru-RU" sz="1600" dirty="0" err="1"/>
              <a:t>смисловому</a:t>
            </a:r>
            <a:r>
              <a:rPr lang="ru-RU" sz="1600" dirty="0"/>
              <a:t>, “</a:t>
            </a:r>
            <a:r>
              <a:rPr lang="ru-RU" sz="1600" dirty="0" err="1"/>
              <a:t>внутрішньому</a:t>
            </a:r>
            <a:r>
              <a:rPr lang="ru-RU" sz="1600" dirty="0"/>
              <a:t>” </a:t>
            </a:r>
            <a:r>
              <a:rPr lang="ru-RU" sz="1600" dirty="0" err="1"/>
              <a:t>аспекті</a:t>
            </a:r>
            <a:r>
              <a:rPr lang="ru-RU" sz="1600" dirty="0"/>
              <a:t> вона </a:t>
            </a:r>
            <a:r>
              <a:rPr lang="ru-RU" sz="1600" dirty="0" err="1"/>
              <a:t>постає</a:t>
            </a:r>
            <a:r>
              <a:rPr lang="ru-RU" sz="1600" dirty="0"/>
              <a:t> як </a:t>
            </a:r>
            <a:r>
              <a:rPr lang="ru-RU" sz="1600" dirty="0" err="1"/>
              <a:t>чистий</a:t>
            </a:r>
            <a:r>
              <a:rPr lang="ru-RU" sz="1600" dirty="0"/>
              <a:t> нуль” (</a:t>
            </a:r>
            <a:r>
              <a:rPr lang="ru-RU" sz="1600" dirty="0" err="1"/>
              <a:t>Мамардашвілі</a:t>
            </a:r>
            <a:r>
              <a:rPr lang="ru-RU" sz="1600" dirty="0"/>
              <a:t>). На </a:t>
            </a:r>
            <a:r>
              <a:rPr lang="ru-RU" sz="1600" dirty="0" err="1"/>
              <a:t>запитання</a:t>
            </a:r>
            <a:r>
              <a:rPr lang="ru-RU" sz="1600" dirty="0"/>
              <a:t>: "То </a:t>
            </a:r>
            <a:r>
              <a:rPr lang="ru-RU" sz="1600" dirty="0" err="1"/>
              <a:t>що</a:t>
            </a:r>
            <a:r>
              <a:rPr lang="ru-RU" sz="1600" dirty="0"/>
              <a:t> ж так</a:t>
            </a:r>
            <a:r>
              <a:rPr lang="uk-UA" sz="1600" dirty="0"/>
              <a:t>е</a:t>
            </a:r>
            <a:r>
              <a:rPr lang="ru-RU" sz="1600" dirty="0"/>
              <a:t> </a:t>
            </a:r>
            <a:r>
              <a:rPr lang="ru-RU" sz="1600" dirty="0" err="1"/>
              <a:t>свідомість</a:t>
            </a:r>
            <a:r>
              <a:rPr lang="ru-RU" sz="1600" dirty="0"/>
              <a:t>?" </a:t>
            </a:r>
            <a:r>
              <a:rPr lang="ru-RU" sz="1600" dirty="0" err="1"/>
              <a:t>Мамардашвілі</a:t>
            </a:r>
            <a:r>
              <a:rPr lang="ru-RU" sz="1600" dirty="0"/>
              <a:t> у </a:t>
            </a:r>
            <a:r>
              <a:rPr lang="ru-RU" sz="1600" dirty="0" err="1"/>
              <a:t>своєму</a:t>
            </a:r>
            <a:r>
              <a:rPr lang="ru-RU" sz="1600" dirty="0"/>
              <a:t> </a:t>
            </a:r>
            <a:r>
              <a:rPr lang="ru-RU" sz="1600" dirty="0" err="1"/>
              <a:t>нарисі</a:t>
            </a:r>
            <a:r>
              <a:rPr lang="ru-RU" sz="1600" dirty="0"/>
              <a:t> "</a:t>
            </a:r>
            <a:r>
              <a:rPr lang="ru-RU" sz="1600" dirty="0" err="1"/>
              <a:t>Парадокси</a:t>
            </a:r>
            <a:r>
              <a:rPr lang="ru-RU" sz="1600" dirty="0"/>
              <a:t> </a:t>
            </a:r>
            <a:r>
              <a:rPr lang="ru-RU" sz="1600" dirty="0" err="1"/>
              <a:t>свідомості</a:t>
            </a:r>
            <a:r>
              <a:rPr lang="ru-RU" sz="1600" dirty="0"/>
              <a:t>" </a:t>
            </a:r>
            <a:r>
              <a:rPr lang="ru-RU" sz="1600" dirty="0" err="1"/>
              <a:t>відповідає</a:t>
            </a:r>
            <a:r>
              <a:rPr lang="ru-RU" sz="1600" dirty="0"/>
              <a:t>: "Не </a:t>
            </a:r>
            <a:r>
              <a:rPr lang="ru-RU" sz="1600" dirty="0" err="1"/>
              <a:t>зна</a:t>
            </a:r>
            <a:r>
              <a:rPr lang="uk-UA" sz="1600" dirty="0"/>
              <a:t>ю</a:t>
            </a:r>
            <a:r>
              <a:rPr lang="ru-RU" sz="1600" dirty="0"/>
              <a:t>... </a:t>
            </a:r>
            <a:r>
              <a:rPr lang="ru-RU" sz="1600" dirty="0" err="1"/>
              <a:t>Кожен</a:t>
            </a:r>
            <a:r>
              <a:rPr lang="ru-RU" sz="1600" dirty="0"/>
              <a:t>, </a:t>
            </a:r>
            <a:r>
              <a:rPr lang="ru-RU" sz="1600" dirty="0" err="1"/>
              <a:t>хто</a:t>
            </a:r>
            <a:r>
              <a:rPr lang="ru-RU" sz="1600" dirty="0"/>
              <a:t> </a:t>
            </a:r>
            <a:r>
              <a:rPr lang="ru-RU" sz="1600" dirty="0" err="1"/>
              <a:t>глибоко</a:t>
            </a:r>
            <a:r>
              <a:rPr lang="ru-RU" sz="1600" dirty="0"/>
              <a:t> </a:t>
            </a:r>
            <a:r>
              <a:rPr lang="ru-RU" sz="1600" dirty="0" err="1"/>
              <a:t>займається</a:t>
            </a:r>
            <a:r>
              <a:rPr lang="ru-RU" sz="1600" dirty="0"/>
              <a:t> </a:t>
            </a:r>
            <a:r>
              <a:rPr lang="ru-RU" sz="1600" dirty="0" err="1"/>
              <a:t>свідомістю</a:t>
            </a:r>
            <a:r>
              <a:rPr lang="ru-RU" sz="1600" dirty="0"/>
              <a:t>, входить у сферу </a:t>
            </a:r>
            <a:r>
              <a:rPr lang="ru-RU" sz="1600" dirty="0" err="1"/>
              <a:t>парадоксальності</a:t>
            </a:r>
            <a:r>
              <a:rPr lang="ru-RU" sz="1600" dirty="0"/>
              <a:t>, до </a:t>
            </a:r>
            <a:r>
              <a:rPr lang="ru-RU" sz="1600" dirty="0" err="1"/>
              <a:t>якої</a:t>
            </a:r>
            <a:r>
              <a:rPr lang="ru-RU" sz="1600" dirty="0"/>
              <a:t> </a:t>
            </a:r>
            <a:r>
              <a:rPr lang="ru-RU" sz="1600" dirty="0" err="1"/>
              <a:t>неможливо</a:t>
            </a:r>
            <a:r>
              <a:rPr lang="ru-RU" sz="1600" dirty="0"/>
              <a:t> </a:t>
            </a:r>
            <a:r>
              <a:rPr lang="ru-RU" sz="1600" dirty="0" err="1"/>
              <a:t>звикнути</a:t>
            </a:r>
            <a:r>
              <a:rPr lang="ru-RU" sz="1600" dirty="0"/>
              <a:t>". </a:t>
            </a:r>
            <a:endParaRPr lang="ru-RU" sz="1600" dirty="0" smtClean="0"/>
          </a:p>
          <a:p>
            <a:r>
              <a:rPr lang="uk-UA" sz="1600" dirty="0" smtClean="0"/>
              <a:t>У </a:t>
            </a:r>
            <a:r>
              <a:rPr lang="uk-UA" sz="1600" dirty="0"/>
              <a:t>фізіології під свідомістю розуміють результат інформаційної діяльності мозку на основі біохімічних, біоелектричних та інших матеріальних процесів, що протікають на нейронному рівні. За уявленнями </a:t>
            </a:r>
            <a:r>
              <a:rPr lang="uk-UA" sz="1600" dirty="0" err="1"/>
              <a:t>Костандова</a:t>
            </a:r>
            <a:r>
              <a:rPr lang="uk-UA" sz="1600" dirty="0"/>
              <a:t>, “… вирішальною ланкою у </a:t>
            </a:r>
            <a:r>
              <a:rPr lang="uk-UA" sz="1600" dirty="0" err="1"/>
              <a:t>структурно-</a:t>
            </a:r>
            <a:r>
              <a:rPr lang="uk-UA" sz="1600" dirty="0"/>
              <a:t> функціональній системі мозку людини, організуючої фізіологічну основу усвідомлення подразників довкілля, … є активація тимчасових зв'язків між сприймаючими і гностичними ділянками кори великих півкуль із руховою мовною </a:t>
            </a:r>
            <a:r>
              <a:rPr lang="uk-UA" sz="1600" dirty="0" err="1"/>
              <a:t>областю”</a:t>
            </a:r>
            <a:r>
              <a:rPr lang="uk-UA" sz="1600" dirty="0"/>
              <a:t>. </a:t>
            </a:r>
            <a:r>
              <a:rPr lang="ru-RU" sz="1600" dirty="0" err="1"/>
              <a:t>Неусвідомлювані</a:t>
            </a:r>
            <a:r>
              <a:rPr lang="ru-RU" sz="1600" dirty="0"/>
              <a:t> ж </a:t>
            </a:r>
            <a:r>
              <a:rPr lang="ru-RU" sz="1600" dirty="0" err="1"/>
              <a:t>процеси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у </a:t>
            </a:r>
            <a:r>
              <a:rPr lang="ru-RU" sz="1600" dirty="0" err="1"/>
              <a:t>мозку</a:t>
            </a:r>
            <a:r>
              <a:rPr lang="ru-RU" sz="1600" dirty="0"/>
              <a:t> (</a:t>
            </a:r>
            <a:r>
              <a:rPr lang="ru-RU" sz="1600" dirty="0" err="1"/>
              <a:t>лише</a:t>
            </a:r>
            <a:r>
              <a:rPr lang="ru-RU" sz="1600" dirty="0"/>
              <a:t> на </a:t>
            </a:r>
            <a:r>
              <a:rPr lang="ru-RU" sz="1600" dirty="0" err="1"/>
              <a:t>рівні</a:t>
            </a:r>
            <a:r>
              <a:rPr lang="ru-RU" sz="1600" dirty="0"/>
              <a:t> </a:t>
            </a:r>
            <a:r>
              <a:rPr lang="ru-RU" sz="1600" dirty="0" err="1"/>
              <a:t>інстинктивно-емоційному</a:t>
            </a:r>
            <a:r>
              <a:rPr lang="ru-RU" sz="1600" dirty="0"/>
              <a:t>), </a:t>
            </a:r>
            <a:r>
              <a:rPr lang="ru-RU" sz="1600" dirty="0" err="1"/>
              <a:t>вважають</a:t>
            </a:r>
            <a:r>
              <a:rPr lang="ru-RU" sz="1600" dirty="0"/>
              <a:t> </a:t>
            </a:r>
            <a:r>
              <a:rPr lang="ru-RU" sz="1600" dirty="0" err="1"/>
              <a:t>несвідомими</a:t>
            </a:r>
            <a:r>
              <a:rPr lang="ru-RU" sz="1600" dirty="0"/>
              <a:t>. </a:t>
            </a:r>
            <a:endParaRPr lang="ru-RU" sz="1600" dirty="0" smtClean="0"/>
          </a:p>
          <a:p>
            <a:r>
              <a:rPr lang="ru-RU" sz="1600" dirty="0" smtClean="0"/>
              <a:t>Симонов </a:t>
            </a:r>
            <a:r>
              <a:rPr lang="ru-RU" sz="1600" dirty="0" err="1"/>
              <a:t>виділяє</a:t>
            </a:r>
            <a:r>
              <a:rPr lang="ru-RU" sz="1600" dirty="0"/>
              <a:t> три </a:t>
            </a:r>
            <a:r>
              <a:rPr lang="ru-RU" sz="1600" dirty="0" err="1"/>
              <a:t>групи</a:t>
            </a:r>
            <a:r>
              <a:rPr lang="ru-RU" sz="1600" dirty="0"/>
              <a:t> </a:t>
            </a:r>
            <a:r>
              <a:rPr lang="ru-RU" sz="1600" dirty="0" err="1"/>
              <a:t>несвідомих</a:t>
            </a:r>
            <a:r>
              <a:rPr lang="ru-RU" sz="1600" dirty="0"/>
              <a:t> </a:t>
            </a:r>
            <a:r>
              <a:rPr lang="ru-RU" sz="1600" dirty="0" err="1"/>
              <a:t>явищ</a:t>
            </a:r>
            <a:r>
              <a:rPr lang="ru-RU" sz="1600" dirty="0"/>
              <a:t>: </a:t>
            </a:r>
            <a:r>
              <a:rPr lang="ru-RU" sz="1600" dirty="0" err="1"/>
              <a:t>досвідоме</a:t>
            </a:r>
            <a:r>
              <a:rPr lang="ru-RU" sz="1600" dirty="0"/>
              <a:t> – </a:t>
            </a:r>
            <a:r>
              <a:rPr lang="ru-RU" sz="1600" dirty="0" err="1"/>
              <a:t>біологічна</a:t>
            </a:r>
            <a:r>
              <a:rPr lang="ru-RU" sz="1600" dirty="0"/>
              <a:t> </a:t>
            </a:r>
            <a:r>
              <a:rPr lang="uk-UA" sz="1600" dirty="0" err="1"/>
              <a:t>інстиктивна</a:t>
            </a:r>
            <a:r>
              <a:rPr lang="ru-RU" sz="1600" dirty="0"/>
              <a:t> сфера, </a:t>
            </a:r>
            <a:r>
              <a:rPr lang="ru-RU" sz="1600" dirty="0" err="1"/>
              <a:t>підсвідомість</a:t>
            </a:r>
            <a:r>
              <a:rPr lang="ru-RU" sz="1600" dirty="0"/>
              <a:t> – </a:t>
            </a:r>
            <a:r>
              <a:rPr lang="ru-RU" sz="1600" dirty="0" err="1"/>
              <a:t>насамперед</a:t>
            </a:r>
            <a:r>
              <a:rPr lang="ru-RU" sz="1600" dirty="0"/>
              <a:t> </a:t>
            </a:r>
            <a:r>
              <a:rPr lang="ru-RU" sz="1600" dirty="0" err="1"/>
              <a:t>усвідомлені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витіснені</a:t>
            </a:r>
            <a:r>
              <a:rPr lang="ru-RU" sz="1600" dirty="0"/>
              <a:t>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/>
              <a:t>свідомості</a:t>
            </a:r>
            <a:r>
              <a:rPr lang="ru-RU" sz="1600" dirty="0"/>
              <a:t> </a:t>
            </a:r>
            <a:r>
              <a:rPr lang="ru-RU" sz="1600" dirty="0" err="1"/>
              <a:t>мотиваційні</a:t>
            </a:r>
            <a:r>
              <a:rPr lang="ru-RU" sz="1600" dirty="0"/>
              <a:t> </a:t>
            </a:r>
            <a:r>
              <a:rPr lang="ru-RU" sz="1600" dirty="0" err="1"/>
              <a:t>конфлікти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у </a:t>
            </a:r>
            <a:r>
              <a:rPr lang="ru-RU" sz="1600" dirty="0" err="1"/>
              <a:t>певн</a:t>
            </a:r>
            <a:r>
              <a:rPr lang="uk-UA" sz="1600" dirty="0" err="1"/>
              <a:t>ій</a:t>
            </a:r>
            <a:r>
              <a:rPr lang="ru-RU" sz="1600" dirty="0"/>
              <a:t> </a:t>
            </a:r>
            <a:r>
              <a:rPr lang="ru-RU" sz="1600" dirty="0" err="1"/>
              <a:t>ситуації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знову</a:t>
            </a:r>
            <a:r>
              <a:rPr lang="ru-RU" sz="1600" dirty="0"/>
              <a:t> </a:t>
            </a:r>
            <a:r>
              <a:rPr lang="ru-RU" sz="1600" dirty="0" err="1"/>
              <a:t>усвідомлюватися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надсвідоме</a:t>
            </a:r>
            <a:r>
              <a:rPr lang="ru-RU" sz="1600" dirty="0"/>
              <a:t> – </a:t>
            </a:r>
            <a:r>
              <a:rPr lang="ru-RU" sz="1600" dirty="0" err="1"/>
              <a:t>інтуїція</a:t>
            </a:r>
            <a:r>
              <a:rPr lang="ru-RU" sz="1600" dirty="0"/>
              <a:t>, яка не </a:t>
            </a:r>
            <a:r>
              <a:rPr lang="ru-RU" sz="1600" dirty="0" err="1"/>
              <a:t>контролюється</a:t>
            </a:r>
            <a:r>
              <a:rPr lang="ru-RU" sz="1600" dirty="0"/>
              <a:t> </a:t>
            </a:r>
            <a:r>
              <a:rPr lang="ru-RU" sz="1600" dirty="0" err="1"/>
              <a:t>свідомістю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не</a:t>
            </a:r>
            <a:r>
              <a:rPr lang="ru-RU" sz="1600" dirty="0"/>
              <a:t> </a:t>
            </a:r>
            <a:r>
              <a:rPr lang="ru-RU" sz="1600" dirty="0" err="1"/>
              <a:t>усвідомлюється</a:t>
            </a:r>
            <a:r>
              <a:rPr lang="ru-RU" sz="1600" dirty="0"/>
              <a:t> за </a:t>
            </a:r>
            <a:r>
              <a:rPr lang="ru-RU" sz="1600" dirty="0" err="1"/>
              <a:t>жодних</a:t>
            </a:r>
            <a:r>
              <a:rPr lang="ru-RU" sz="1600" dirty="0"/>
              <a:t> </a:t>
            </a:r>
            <a:r>
              <a:rPr lang="ru-RU" sz="1600" dirty="0" err="1"/>
              <a:t>обставин</a:t>
            </a:r>
            <a:r>
              <a:rPr lang="ru-RU" sz="1600" dirty="0"/>
              <a:t>. Є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наближена</a:t>
            </a:r>
            <a:r>
              <a:rPr lang="ru-RU" sz="1600" dirty="0"/>
              <a:t> до </a:t>
            </a:r>
            <a:r>
              <a:rPr lang="ru-RU" sz="1600" dirty="0" err="1"/>
              <a:t>фізіологічної</a:t>
            </a:r>
            <a:r>
              <a:rPr lang="ru-RU" sz="1600" dirty="0"/>
              <a:t> характеристика </a:t>
            </a:r>
            <a:r>
              <a:rPr lang="ru-RU" sz="1600" dirty="0" err="1"/>
              <a:t>свідомості</a:t>
            </a:r>
            <a:r>
              <a:rPr lang="ru-RU" sz="1600" dirty="0"/>
              <a:t> - як </a:t>
            </a:r>
            <a:r>
              <a:rPr lang="ru-RU" sz="1600" dirty="0" err="1"/>
              <a:t>певного</a:t>
            </a:r>
            <a:r>
              <a:rPr lang="ru-RU" sz="1600" dirty="0"/>
              <a:t> стану пильного </a:t>
            </a:r>
            <a:r>
              <a:rPr lang="ru-RU" sz="1600" dirty="0" err="1"/>
              <a:t>мозку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як </a:t>
            </a:r>
            <a:r>
              <a:rPr lang="ru-RU" sz="1600" dirty="0" err="1"/>
              <a:t>певного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 </a:t>
            </a:r>
            <a:r>
              <a:rPr lang="ru-RU" sz="1600" dirty="0" err="1"/>
              <a:t>реактивності</a:t>
            </a:r>
            <a:r>
              <a:rPr lang="ru-RU" sz="1600" dirty="0"/>
              <a:t> </a:t>
            </a:r>
            <a:r>
              <a:rPr lang="ru-RU" sz="1600" dirty="0" err="1"/>
              <a:t>мозку</a:t>
            </a:r>
            <a:r>
              <a:rPr lang="ru-RU" sz="1600" dirty="0"/>
              <a:t>, про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судити</a:t>
            </a:r>
            <a:r>
              <a:rPr lang="ru-RU" sz="1600" dirty="0"/>
              <a:t> за типом ЕЕГ </a:t>
            </a:r>
            <a:r>
              <a:rPr lang="ru-RU" sz="1600" dirty="0" err="1"/>
              <a:t>активності</a:t>
            </a:r>
            <a:r>
              <a:rPr lang="ru-RU" sz="1600" dirty="0"/>
              <a:t> та за характером ЕЕГ </a:t>
            </a:r>
            <a:r>
              <a:rPr lang="ru-RU" sz="1600" dirty="0" err="1"/>
              <a:t>реакцій</a:t>
            </a:r>
            <a:r>
              <a:rPr lang="ru-RU" sz="1600" dirty="0"/>
              <a:t> на </a:t>
            </a:r>
            <a:r>
              <a:rPr lang="ru-RU" sz="1600" dirty="0" err="1"/>
              <a:t>сенсорні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. Так, показано,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структури</a:t>
            </a:r>
            <a:r>
              <a:rPr lang="ru-RU" sz="1600" dirty="0"/>
              <a:t> </a:t>
            </a:r>
            <a:r>
              <a:rPr lang="ru-RU" sz="1600" dirty="0" err="1"/>
              <a:t>мозку</a:t>
            </a:r>
            <a:r>
              <a:rPr lang="ru-RU" sz="1600" dirty="0"/>
              <a:t>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під</a:t>
            </a:r>
            <a:r>
              <a:rPr lang="ru-RU" sz="1600" dirty="0"/>
              <a:t> час </a:t>
            </a:r>
            <a:r>
              <a:rPr lang="ru-RU" sz="1600" dirty="0" err="1"/>
              <a:t>неспання</a:t>
            </a:r>
            <a:r>
              <a:rPr lang="ru-RU" sz="1600" dirty="0"/>
              <a:t> </a:t>
            </a:r>
            <a:r>
              <a:rPr lang="ru-RU" sz="1600" dirty="0" err="1"/>
              <a:t>обробляють</a:t>
            </a:r>
            <a:r>
              <a:rPr lang="ru-RU" sz="1600" dirty="0"/>
              <a:t> </a:t>
            </a:r>
            <a:r>
              <a:rPr lang="ru-RU" sz="1600" dirty="0" err="1"/>
              <a:t>екстероцептивну</a:t>
            </a:r>
            <a:r>
              <a:rPr lang="ru-RU" sz="1600" dirty="0"/>
              <a:t> </a:t>
            </a:r>
            <a:r>
              <a:rPr lang="ru-RU" sz="1600" dirty="0" err="1"/>
              <a:t>інформацію</a:t>
            </a:r>
            <a:r>
              <a:rPr lang="ru-RU" sz="1600" dirty="0"/>
              <a:t>, </a:t>
            </a:r>
            <a:r>
              <a:rPr lang="ru-RU" sz="1600" dirty="0" err="1"/>
              <a:t>увісні</a:t>
            </a:r>
            <a:r>
              <a:rPr lang="ru-RU" sz="1600" dirty="0"/>
              <a:t> </a:t>
            </a:r>
            <a:r>
              <a:rPr lang="ru-RU" sz="1600" dirty="0" err="1"/>
              <a:t>перемикаються</a:t>
            </a:r>
            <a:r>
              <a:rPr lang="ru-RU" sz="1600" dirty="0"/>
              <a:t> на </a:t>
            </a:r>
            <a:r>
              <a:rPr lang="ru-RU" sz="1600" dirty="0" err="1"/>
              <a:t>сприйняття</a:t>
            </a:r>
            <a:r>
              <a:rPr lang="ru-RU" sz="1600" dirty="0"/>
              <a:t> та </a:t>
            </a:r>
            <a:r>
              <a:rPr lang="ru-RU" sz="1600" dirty="0" err="1"/>
              <a:t>обробку</a:t>
            </a:r>
            <a:r>
              <a:rPr lang="ru-RU" sz="1600" dirty="0"/>
              <a:t> </a:t>
            </a:r>
            <a:r>
              <a:rPr lang="ru-RU" sz="1600" dirty="0" err="1"/>
              <a:t>інтероцептивних</a:t>
            </a:r>
            <a:r>
              <a:rPr lang="ru-RU" sz="1600" dirty="0"/>
              <a:t> </a:t>
            </a:r>
            <a:r>
              <a:rPr lang="ru-RU" sz="1600" dirty="0" err="1"/>
              <a:t>стимулів</a:t>
            </a:r>
            <a:r>
              <a:rPr lang="ru-RU" sz="1600" dirty="0"/>
              <a:t>, 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обробка</a:t>
            </a:r>
            <a:r>
              <a:rPr lang="ru-RU" sz="1600" dirty="0"/>
              <a:t> </a:t>
            </a:r>
            <a:r>
              <a:rPr lang="ru-RU" sz="1600" dirty="0" err="1"/>
              <a:t>екстеро</a:t>
            </a:r>
            <a:r>
              <a:rPr lang="ru-RU" sz="1600" dirty="0"/>
              <a:t>- </a:t>
            </a:r>
            <a:r>
              <a:rPr lang="ru-RU" sz="1600" dirty="0" err="1"/>
              <a:t>та</a:t>
            </a:r>
            <a:r>
              <a:rPr lang="ru-RU" sz="1600" dirty="0"/>
              <a:t> </a:t>
            </a:r>
            <a:r>
              <a:rPr lang="ru-RU" sz="1600" dirty="0" err="1"/>
              <a:t>інтероцептивних</a:t>
            </a:r>
            <a:r>
              <a:rPr lang="ru-RU" sz="1600" dirty="0"/>
              <a:t> </a:t>
            </a:r>
            <a:r>
              <a:rPr lang="ru-RU" sz="1600" dirty="0" err="1"/>
              <a:t>сигналів</a:t>
            </a:r>
            <a:r>
              <a:rPr lang="ru-RU" sz="1600" dirty="0"/>
              <a:t> </a:t>
            </a:r>
            <a:r>
              <a:rPr lang="ru-RU" sz="1600" dirty="0" err="1"/>
              <a:t>відбувається</a:t>
            </a:r>
            <a:r>
              <a:rPr lang="ru-RU" sz="1600" dirty="0"/>
              <a:t> в одних </a:t>
            </a:r>
            <a:r>
              <a:rPr lang="ru-RU" sz="1600" dirty="0" err="1"/>
              <a:t>і</a:t>
            </a:r>
            <a:r>
              <a:rPr lang="ru-RU" sz="1600" dirty="0"/>
              <a:t> тих же структурах </a:t>
            </a:r>
            <a:r>
              <a:rPr lang="ru-RU" sz="1600" dirty="0" err="1"/>
              <a:t>мозку</a:t>
            </a:r>
            <a:r>
              <a:rPr lang="ru-RU" sz="1600" dirty="0"/>
              <a:t> (особливо в </a:t>
            </a:r>
            <a:r>
              <a:rPr lang="ru-RU" sz="1600" dirty="0" err="1"/>
              <a:t>сенсомоторній</a:t>
            </a:r>
            <a:r>
              <a:rPr lang="ru-RU" sz="1600" dirty="0"/>
              <a:t>, </a:t>
            </a:r>
            <a:r>
              <a:rPr lang="ru-RU" sz="1600" dirty="0" err="1"/>
              <a:t>скроневій</a:t>
            </a:r>
            <a:r>
              <a:rPr lang="ru-RU" sz="1600" dirty="0"/>
              <a:t> та </a:t>
            </a:r>
            <a:r>
              <a:rPr lang="ru-RU" sz="1600" dirty="0" err="1"/>
              <a:t>асоціативній</a:t>
            </a:r>
            <a:r>
              <a:rPr lang="ru-RU" sz="1600" dirty="0"/>
              <a:t> </a:t>
            </a:r>
            <a:r>
              <a:rPr lang="ru-RU" sz="1600" dirty="0" err="1"/>
              <a:t>корі</a:t>
            </a:r>
            <a:r>
              <a:rPr lang="ru-RU" sz="1600" dirty="0"/>
              <a:t>), </a:t>
            </a:r>
            <a:r>
              <a:rPr lang="ru-RU" sz="1600" dirty="0" err="1"/>
              <a:t>але</a:t>
            </a:r>
            <a:r>
              <a:rPr lang="ru-RU" sz="1600" dirty="0"/>
              <a:t> не </a:t>
            </a:r>
            <a:r>
              <a:rPr lang="ru-RU" sz="1600" dirty="0" err="1"/>
              <a:t>одночасно</a:t>
            </a:r>
            <a:r>
              <a:rPr lang="ru-RU" sz="1600" dirty="0"/>
              <a:t>: у </a:t>
            </a:r>
            <a:r>
              <a:rPr lang="ru-RU" sz="1600" dirty="0" err="1"/>
              <a:t>бадьорому</a:t>
            </a:r>
            <a:r>
              <a:rPr lang="ru-RU" sz="1600" dirty="0"/>
              <a:t> </a:t>
            </a:r>
            <a:r>
              <a:rPr lang="ru-RU" sz="1600" dirty="0" err="1"/>
              <a:t>стані</a:t>
            </a:r>
            <a:r>
              <a:rPr lang="ru-RU" sz="1600" dirty="0"/>
              <a:t> </a:t>
            </a:r>
            <a:r>
              <a:rPr lang="ru-RU" sz="1600" dirty="0" err="1"/>
              <a:t>здійснюється</a:t>
            </a:r>
            <a:r>
              <a:rPr lang="ru-RU" sz="1600" dirty="0"/>
              <a:t> </a:t>
            </a:r>
            <a:r>
              <a:rPr lang="ru-RU" sz="1600" dirty="0" err="1"/>
              <a:t>обробка</a:t>
            </a:r>
            <a:r>
              <a:rPr lang="ru-RU" sz="1600" dirty="0"/>
              <a:t> </a:t>
            </a:r>
            <a:r>
              <a:rPr lang="ru-RU" sz="1600" dirty="0" err="1"/>
              <a:t>інформації</a:t>
            </a:r>
            <a:r>
              <a:rPr lang="ru-RU" sz="1600" dirty="0"/>
              <a:t> в основному про стан </a:t>
            </a:r>
            <a:r>
              <a:rPr lang="ru-RU" sz="1600" dirty="0" err="1"/>
              <a:t>зовнішнього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, а </a:t>
            </a:r>
            <a:r>
              <a:rPr lang="ru-RU" sz="1600" dirty="0" err="1"/>
              <a:t>увісні</a:t>
            </a:r>
            <a:r>
              <a:rPr lang="ru-RU" sz="1600" dirty="0"/>
              <a:t> – </a:t>
            </a:r>
            <a:r>
              <a:rPr lang="ru-RU" sz="1600" dirty="0" err="1"/>
              <a:t>внутрішнє</a:t>
            </a:r>
            <a:r>
              <a:rPr lang="ru-RU" sz="1600" dirty="0"/>
              <a:t> (</a:t>
            </a:r>
            <a:r>
              <a:rPr lang="ru-RU" sz="1600" dirty="0" err="1"/>
              <a:t>Пігарєв</a:t>
            </a:r>
            <a:r>
              <a:rPr lang="ru-RU" sz="1600" dirty="0"/>
              <a:t>), </a:t>
            </a:r>
            <a:r>
              <a:rPr lang="ru-RU" sz="1600" dirty="0" err="1"/>
              <a:t>і</a:t>
            </a:r>
            <a:r>
              <a:rPr lang="ru-RU" sz="1600" dirty="0"/>
              <a:t> таким чином, </a:t>
            </a:r>
            <a:r>
              <a:rPr lang="ru-RU" sz="1600" dirty="0" err="1"/>
              <a:t>екстероцептивна</a:t>
            </a:r>
            <a:r>
              <a:rPr lang="ru-RU" sz="1600" dirty="0"/>
              <a:t> </a:t>
            </a:r>
            <a:r>
              <a:rPr lang="ru-RU" sz="1600" dirty="0" err="1"/>
              <a:t>сигналізація</a:t>
            </a:r>
            <a:r>
              <a:rPr lang="ru-RU" sz="1600" dirty="0"/>
              <a:t> </a:t>
            </a:r>
            <a:r>
              <a:rPr lang="ru-RU" sz="1600" dirty="0" err="1"/>
              <a:t>усвідомлюється</a:t>
            </a:r>
            <a:r>
              <a:rPr lang="ru-RU" sz="1600" dirty="0"/>
              <a:t>, а </a:t>
            </a:r>
            <a:r>
              <a:rPr lang="uk-UA" sz="1600" dirty="0"/>
              <a:t>і</a:t>
            </a:r>
            <a:r>
              <a:rPr lang="ru-RU" sz="1600" dirty="0" err="1"/>
              <a:t>нтероцептивна</a:t>
            </a:r>
            <a:r>
              <a:rPr lang="ru-RU" sz="1600" dirty="0"/>
              <a:t> (при </a:t>
            </a:r>
            <a:r>
              <a:rPr lang="ru-RU" sz="1600" dirty="0" err="1"/>
              <a:t>нормальних</a:t>
            </a:r>
            <a:r>
              <a:rPr lang="ru-RU" sz="1600" dirty="0"/>
              <a:t> </a:t>
            </a:r>
            <a:r>
              <a:rPr lang="ru-RU" sz="1600" dirty="0" err="1"/>
              <a:t>регуляціях</a:t>
            </a:r>
            <a:r>
              <a:rPr lang="ru-RU" sz="1600" dirty="0"/>
              <a:t>) – не </a:t>
            </a:r>
            <a:r>
              <a:rPr lang="ru-RU" sz="1600" dirty="0" err="1"/>
              <a:t>сягає</a:t>
            </a:r>
            <a:r>
              <a:rPr lang="ru-RU" sz="1600" dirty="0"/>
              <a:t> </a:t>
            </a:r>
            <a:r>
              <a:rPr lang="ru-RU" sz="1600" dirty="0" err="1"/>
              <a:t>свідомості</a:t>
            </a:r>
            <a:r>
              <a:rPr lang="ru-RU" sz="1600" dirty="0"/>
              <a:t>, </a:t>
            </a:r>
            <a:r>
              <a:rPr lang="ru-RU" sz="1600" dirty="0" err="1"/>
              <a:t>залишаючись</a:t>
            </a:r>
            <a:r>
              <a:rPr lang="ru-RU" sz="1600" dirty="0"/>
              <a:t> </a:t>
            </a:r>
            <a:r>
              <a:rPr lang="ru-RU" sz="1600" dirty="0" err="1"/>
              <a:t>йому</a:t>
            </a:r>
            <a:r>
              <a:rPr lang="ru-RU" sz="1600" dirty="0"/>
              <a:t> </a:t>
            </a:r>
            <a:r>
              <a:rPr lang="ru-RU" sz="1600" dirty="0" err="1"/>
              <a:t>п</a:t>
            </a:r>
            <a:r>
              <a:rPr lang="uk-UA" sz="1600" dirty="0"/>
              <a:t>і</a:t>
            </a:r>
            <a:r>
              <a:rPr lang="ru-RU" sz="1600" dirty="0" err="1"/>
              <a:t>дпорогово</a:t>
            </a:r>
            <a:r>
              <a:rPr lang="uk-UA" sz="1600" dirty="0"/>
              <a:t>ю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75444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Соколов пропонує більш узагальнене визначення свідомості як специфічного стану мозку, що дозволяє здійснювати певні когнітивні операції. На початку тридцятих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наприкінці сорокових років ХХ ст. Найбільший фізіолог століття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Шеррінгтон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переконався, що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ще недалеко пішли в поясненні розумових процесів від позиції Аристотеля, який жив понад 2000 років тому...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Яке право 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розуму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фізіологічним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?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Жодного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наукового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права...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(1933).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фізичне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психічне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співіснують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кожне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двох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досягає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цілей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завдяки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contact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utile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ними.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виступити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остаточна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завершує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індивідуальність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залишається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невирішеним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там, де Аристотель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залишив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2000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років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(1947). Але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Шеррінгтон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нарікав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нерозв'язність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цієї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проблеми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Набагато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раніше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Павлов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Природознавство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(1909) писав: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правом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нестримний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Галілея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природознавства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вперше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помітно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припиняється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відділом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...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здавалося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недарма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тут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дійсно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критичний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момент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природознавства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оскільки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вищій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людського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створив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природознавство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сам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об'єктом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природознавства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спробі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вирішити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потрапляємо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теорему Геделя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неможливість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пізнання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алфавіту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засобами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алфавіту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Деякі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сучасні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уявлення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роботу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нейронної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Тепер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очевидно,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примітивної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детерміністської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пояснення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мозкових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зовсім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недостатньо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(Бернс).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Найвища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ступінь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​​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хімічна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гетерогенність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множинна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конвергенція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потоків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нейронах,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ймовірнісна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участь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реалізації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(Коган) та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роблять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невизначеною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нежорсткою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зв'язок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вхідними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сигналами;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здійснюється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допомогою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розмитих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множин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чекати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жорстку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однозначну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(Коган,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Чораян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лише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відповідність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стимулом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реакцією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кодування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декодування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нервовій</a:t>
            </a: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системі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надходять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зазнають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множинної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трансформації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синапсах, перш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виявиться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можливим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вихідної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Проблема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кодування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нервовій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багато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стосується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інтегративних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область, де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ніж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відповідей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сигналу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кодуються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дискретно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детектори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континуально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працюють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ознаки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сигналу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детектори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Фактично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виступати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одночасно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детектор,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як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фільтр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нейрона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виражені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детекторні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менше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континуальні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навпаки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Алейникова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сміливо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сказати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нейрона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працює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“принцип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постульований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Бором для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електрона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поєднує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собі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властивості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частки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хвилі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цьому на різних поверхах нервової системи домінують різні типи обробки інформації: з підвищенням поверху (і відповідно – з ускладненням аналізу) на перший (якщо не єдиний) план виходить спосіб континуального опису сигналу характер імпульсної активності нейрона (</a:t>
            </a:r>
            <a:r>
              <a:rPr kumimoji="0" lang="uk-UA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Глезер</a:t>
            </a:r>
            <a:r>
              <a:rPr kumimoji="0" lang="uk-UA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 </a:t>
            </a:r>
            <a:endParaRPr kumimoji="0" lang="uk-UA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4868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Але для повного упізнання (і усвідомлення) образу окремих нейронів недостатньо, і аналіз переноситься з окремих нейронних одиниць до рівня нейронних ансамблів (</a:t>
            </a:r>
            <a:r>
              <a:rPr lang="uk-UA" dirty="0" err="1"/>
              <a:t>Коган</a:t>
            </a:r>
            <a:r>
              <a:rPr lang="uk-UA" dirty="0"/>
              <a:t>, </a:t>
            </a:r>
            <a:r>
              <a:rPr lang="uk-UA" dirty="0" err="1"/>
              <a:t>Перкел</a:t>
            </a:r>
            <a:r>
              <a:rPr lang="uk-UA" dirty="0"/>
              <a:t> і </a:t>
            </a:r>
            <a:r>
              <a:rPr lang="uk-UA" dirty="0" err="1"/>
              <a:t>Буллок</a:t>
            </a:r>
            <a:r>
              <a:rPr lang="uk-UA" dirty="0"/>
              <a:t>), де відбувається включення </a:t>
            </a:r>
            <a:r>
              <a:rPr lang="uk-UA" dirty="0" err="1"/>
              <a:t>нейроголографічних</a:t>
            </a:r>
            <a:r>
              <a:rPr lang="uk-UA" dirty="0"/>
              <a:t> способів опису сигналу (</a:t>
            </a:r>
            <a:r>
              <a:rPr lang="uk-UA" dirty="0" err="1"/>
              <a:t>Прибрам</a:t>
            </a:r>
            <a:r>
              <a:rPr lang="uk-UA" dirty="0"/>
              <a:t>). </a:t>
            </a:r>
            <a:r>
              <a:rPr lang="ru-RU" dirty="0"/>
              <a:t>А </a:t>
            </a:r>
            <a:r>
              <a:rPr lang="ru-RU" dirty="0" err="1"/>
              <a:t>далі</a:t>
            </a:r>
            <a:r>
              <a:rPr lang="ru-RU" dirty="0"/>
              <a:t> все </a:t>
            </a:r>
            <a:r>
              <a:rPr lang="ru-RU" dirty="0" err="1"/>
              <a:t>спирається</a:t>
            </a:r>
            <a:r>
              <a:rPr lang="ru-RU" dirty="0"/>
              <a:t> на проблему </a:t>
            </a:r>
            <a:r>
              <a:rPr lang="ru-RU" dirty="0" err="1"/>
              <a:t>декодування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зчитування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(</a:t>
            </a:r>
            <a:r>
              <a:rPr lang="ru-RU" dirty="0" err="1"/>
              <a:t>можливо</a:t>
            </a:r>
            <a:r>
              <a:rPr lang="ru-RU" dirty="0"/>
              <a:t> </a:t>
            </a:r>
            <a:r>
              <a:rPr lang="ru-RU" dirty="0" err="1"/>
              <a:t>інтегративними</a:t>
            </a:r>
            <a:r>
              <a:rPr lang="ru-RU" dirty="0"/>
              <a:t> нейронами). Але </a:t>
            </a:r>
            <a:r>
              <a:rPr lang="ru-RU" dirty="0" err="1"/>
              <a:t>тоді</a:t>
            </a:r>
            <a:r>
              <a:rPr lang="ru-RU" dirty="0"/>
              <a:t> просто </a:t>
            </a:r>
            <a:r>
              <a:rPr lang="ru-RU" dirty="0" err="1"/>
              <a:t>опис</a:t>
            </a:r>
            <a:r>
              <a:rPr lang="ru-RU" dirty="0"/>
              <a:t> образу переноситься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"</a:t>
            </a:r>
            <a:r>
              <a:rPr lang="ru-RU" dirty="0" err="1"/>
              <a:t>нейронних</a:t>
            </a:r>
            <a:r>
              <a:rPr lang="ru-RU" dirty="0"/>
              <a:t> </a:t>
            </a:r>
            <a:r>
              <a:rPr lang="ru-RU" dirty="0" err="1"/>
              <a:t>ансамблів</a:t>
            </a:r>
            <a:r>
              <a:rPr lang="ru-RU" dirty="0"/>
              <a:t>" на </a:t>
            </a:r>
            <a:r>
              <a:rPr lang="ru-RU" dirty="0" err="1"/>
              <a:t>рівень</a:t>
            </a:r>
            <a:r>
              <a:rPr lang="ru-RU" dirty="0"/>
              <a:t> "</a:t>
            </a:r>
            <a:r>
              <a:rPr lang="ru-RU" dirty="0" err="1"/>
              <a:t>синаптичних</a:t>
            </a:r>
            <a:r>
              <a:rPr lang="ru-RU" dirty="0"/>
              <a:t> </a:t>
            </a:r>
            <a:r>
              <a:rPr lang="ru-RU" dirty="0" err="1"/>
              <a:t>ансамблів</a:t>
            </a:r>
            <a:r>
              <a:rPr lang="ru-RU" dirty="0"/>
              <a:t>" (</a:t>
            </a:r>
            <a:r>
              <a:rPr lang="ru-RU" dirty="0" err="1"/>
              <a:t>Алейникова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функціональними</a:t>
            </a:r>
            <a:r>
              <a:rPr lang="ru-RU" dirty="0"/>
              <a:t> </a:t>
            </a:r>
            <a:r>
              <a:rPr lang="ru-RU" dirty="0" err="1"/>
              <a:t>мозаїками</a:t>
            </a:r>
            <a:r>
              <a:rPr lang="ru-RU" dirty="0"/>
              <a:t> </a:t>
            </a:r>
            <a:r>
              <a:rPr lang="ru-RU" dirty="0" err="1"/>
              <a:t>актуалізованих</a:t>
            </a:r>
            <a:r>
              <a:rPr lang="ru-RU" dirty="0"/>
              <a:t> </a:t>
            </a:r>
            <a:r>
              <a:rPr lang="ru-RU" dirty="0" err="1"/>
              <a:t>синапсів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</a:t>
            </a:r>
            <a:r>
              <a:rPr lang="ru-RU" dirty="0" err="1"/>
              <a:t>мембрані</a:t>
            </a:r>
            <a:r>
              <a:rPr lang="ru-RU" dirty="0"/>
              <a:t> </a:t>
            </a:r>
            <a:r>
              <a:rPr lang="ru-RU" dirty="0" err="1"/>
              <a:t>інтегративного</a:t>
            </a:r>
            <a:r>
              <a:rPr lang="ru-RU" dirty="0"/>
              <a:t> нейрона, </a:t>
            </a:r>
            <a:r>
              <a:rPr lang="ru-RU" dirty="0" err="1"/>
              <a:t>який</a:t>
            </a:r>
            <a:r>
              <a:rPr lang="ru-RU" dirty="0"/>
              <a:t> повинен </a:t>
            </a:r>
            <a:r>
              <a:rPr lang="ru-RU" dirty="0" err="1"/>
              <a:t>прийняти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видати</a:t>
            </a:r>
            <a:r>
              <a:rPr lang="ru-RU" dirty="0"/>
              <a:t> ту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команду (</a:t>
            </a:r>
            <a:r>
              <a:rPr lang="ru-RU" dirty="0" err="1"/>
              <a:t>збудження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гальмування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зрозуміло</a:t>
            </a:r>
            <a:r>
              <a:rPr lang="ru-RU" dirty="0"/>
              <a:t> ) до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(а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не </a:t>
            </a:r>
            <a:r>
              <a:rPr lang="ru-RU" dirty="0" err="1"/>
              <a:t>дуже</a:t>
            </a:r>
            <a:r>
              <a:rPr lang="ru-RU" dirty="0"/>
              <a:t> </a:t>
            </a:r>
            <a:r>
              <a:rPr lang="ru-RU" dirty="0" err="1"/>
              <a:t>зрозуміло</a:t>
            </a:r>
            <a:r>
              <a:rPr lang="ru-RU" dirty="0"/>
              <a:t>, а, </a:t>
            </a:r>
            <a:r>
              <a:rPr lang="ru-RU" dirty="0" err="1"/>
              <a:t>можливо</a:t>
            </a:r>
            <a:r>
              <a:rPr lang="ru-RU" dirty="0"/>
              <a:t>,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незрозуміло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). </a:t>
            </a:r>
            <a:r>
              <a:rPr lang="uk-UA" dirty="0"/>
              <a:t>І це все – на рівні суто фізіологічних рефлекторних актів, і чим складніша функція, тим, природно, важко зрозуміти, як нейрон приймає рішення. Тим більше це важко в таких складних випадках, коли йдеться про вихід на психологічний рівень, де неоднозначність ухвалення рішення у подібних ситуаціях взагалі створює враження про незалежність психологічних проявів від фізіологічних процесів.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не дивно,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справді</a:t>
            </a:r>
            <a:r>
              <a:rPr lang="ru-RU" dirty="0"/>
              <a:t> </a:t>
            </a:r>
            <a:r>
              <a:rPr lang="ru-RU" dirty="0" err="1"/>
              <a:t>жорсткого</a:t>
            </a:r>
            <a:r>
              <a:rPr lang="ru-RU" dirty="0"/>
              <a:t>, однозначного </a:t>
            </a:r>
            <a:r>
              <a:rPr lang="ru-RU" dirty="0" err="1"/>
              <a:t>зв'язку</a:t>
            </a:r>
            <a:r>
              <a:rPr lang="ru-RU" dirty="0"/>
              <a:t> тут </a:t>
            </a:r>
            <a:r>
              <a:rPr lang="ru-RU" dirty="0" err="1"/>
              <a:t>немає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зовсім</a:t>
            </a:r>
            <a:r>
              <a:rPr lang="ru-RU" dirty="0"/>
              <a:t> неясно, як </a:t>
            </a:r>
            <a:r>
              <a:rPr lang="ru-RU" dirty="0" err="1"/>
              <a:t>базові</a:t>
            </a:r>
            <a:r>
              <a:rPr lang="ru-RU" dirty="0"/>
              <a:t> </a:t>
            </a:r>
            <a:r>
              <a:rPr lang="ru-RU" dirty="0" err="1"/>
              <a:t>фізіологічні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зрештою</a:t>
            </a:r>
            <a:r>
              <a:rPr lang="ru-RU" dirty="0"/>
              <a:t> </a:t>
            </a:r>
            <a:r>
              <a:rPr lang="ru-RU" dirty="0" err="1"/>
              <a:t>втілюються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, </a:t>
            </a:r>
            <a:r>
              <a:rPr lang="ru-RU" dirty="0" err="1"/>
              <a:t>вірніше</a:t>
            </a:r>
            <a:r>
              <a:rPr lang="ru-RU" dirty="0"/>
              <a:t>,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виявленню</a:t>
            </a:r>
            <a:r>
              <a:rPr lang="ru-RU" dirty="0"/>
              <a:t> того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</a:t>
            </a:r>
            <a:r>
              <a:rPr lang="ru-RU" dirty="0" err="1"/>
              <a:t>психологічного</a:t>
            </a:r>
            <a:r>
              <a:rPr lang="ru-RU" dirty="0"/>
              <a:t> стану.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698213"/>
            <a:ext cx="91440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Питання хімічної організації </a:t>
            </a:r>
            <a:r>
              <a:rPr kumimoji="0" lang="uk-UA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endParaRPr kumimoji="0" lang="uk-UA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Успіхи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нейрохімії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показали високу пластичність і множинність варіантів у роботі навіть одного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синапсу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а кожна нервова клітина пов'язана з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синаптичними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контактами з тисячами інших клітин, і, таким чином, кількість можливих варіантів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міжнейронних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зв'язків близька до нескінченності. Виявлення нового класу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передавачів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регуляторних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нейропептидів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яких сьогодні вже відомо понад 600, дозволило пояснити найвищу пластичність та значне ускладнення імовірних відносин у роботі окремих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синапсів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Показано,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нейронах в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результаті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інтеграції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всієї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інформації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приходить,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генетичний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апарат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здійснити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перебудову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синтезу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білків-рецепторів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мембран.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Поряд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кількості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активних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мембрані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відбуватися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зміна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чутливості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рецепторів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медіатора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Ашмарин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Дуже велика чисельність різних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нейропептидів-медіаторів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значно розширює та ускладнює можливості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міжнейронної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співпраці.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Взаємодія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нейропептидів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дозволяє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формувати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регуляторні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каскади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використовувати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ієрархію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регуляції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Було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також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виявлено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виділення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різних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нейрохімічною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природою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медіаторів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режимів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імпульсації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одиночної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ритмічної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Звідси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принципово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нові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можливості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функціонуванні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пластичності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варіабельності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44957"/>
            <a:ext cx="9144000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 </a:t>
            </a:r>
            <a:r>
              <a:rPr lang="ru-RU" b="1" i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мовірно-статистичної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організації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нейронних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ансамблів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менш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важливий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шлях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зростання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варіабельності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пластичності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надійності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пов'язаний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імовірно-статистичним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принципом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об'єднання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робочі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ансамблі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(Коган,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Чораян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Дослідження архітектоніки кори мозку (Поляків) виявило колосальний достаток входів та виходів кожного коркового нейрона, що робить нереальною однозначність його реакції, виходячи з можливостей інтеграції станів усіх входів та виходів. Така надмірність нейронних елементів та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міжнейронних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зв'язків забезпечує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мультифункціональність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пластичність нервових механізмів (Адріанів). Імовірність механізмів спільної діяльності нейронних об'єднань значно збільшується за рахунок зростання частки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нежорстких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компонентів нейронних ансамблів (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Коган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 при цьому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ускладнюються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залежності між впливом та варіантами реакцій у нейронних системах мозку.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Таким чином,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сказати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мозок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складна система,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деталях,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надто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детальна,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описати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її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статистично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”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(Конрад).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Тому не дивно,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такій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неймовірній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складності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конструкції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мозку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одиниць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системному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рівні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завжди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однозначні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взагалі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непередбачувані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більше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ступенів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свободи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між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входом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виходом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альтернативніша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реакція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форма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поведінки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той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психологічний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стан (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навіть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однаковій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поведінці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відповідь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певні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стимули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0"/>
            <a:ext cx="91440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Основні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теорії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Що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ж до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розглядають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ймовірні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його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можна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говорити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групи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теорій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—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структурних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функціональних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Структурні теорії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фіксують</a:t>
            </a:r>
            <a:r>
              <a:rPr kumimoji="0" lang="uk-UA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розгляд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ролі певних відділів мозку, а функціональні – тих чи інших когнітивних операціях. Так, Павлов при вивченні динаміки кіркових процесів прийшов до теорії світлої плями, за якою свідомість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пов'язується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 фокусом збудження в корі, аналогічним зі світлою плямою, висвітленим на тлі мозаїчності, що створюється процесами, що рухаються. За уявленнями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Бериташвілі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усвідомлення образів і в людини, і тварин здійснюється за рахунок функції зірчастих клітин, які утворюють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нейронні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ланцюжки зі зворотними зв'язками, забезпечуючи реверберацію збудження, і створюють базу для свідомості в системі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психонервової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діяльності. Близько до </a:t>
            </a:r>
            <a:r>
              <a:rPr kumimoji="0" lang="uk-UA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павлівської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теорії світлої плями примикає, розвиваючи її, природно, з позицій сучасних уявлень, "прожекторна теорія свідомості" Крику, за якою "промінь прожектора" уваги "виділяє" групу нейронів, пов'язаних з переробкою певної інформації, або нейронний ансамбль, об'єднаний гамма - активністю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(35-70 Гц) без фазового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зсуву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Нейронні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висвічені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” таким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променем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прожектора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уваги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виявляються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усвідомленими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проте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потрапляє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сферу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При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цьому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відзначається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роль таламуса,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який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створюючи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додаткове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неспецифічне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збудження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кори (особливо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фронтальної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забезпечує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"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підсвічування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"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цього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прожектора. У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всіх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процесах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свідомості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задіяні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механізми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пам'яті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76</TotalTime>
  <Words>4677</Words>
  <Application>Microsoft Office PowerPoint</Application>
  <PresentationFormat>Экран (4:3)</PresentationFormat>
  <Paragraphs>44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Бумажная</vt:lpstr>
      <vt:lpstr>Психофізіологія свідомості та несвідомого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Психофізіологія свідомості та несвідомого</dc:title>
  <dc:creator>Руслан Аминов</dc:creator>
  <cp:lastModifiedBy>Руслан Аминов</cp:lastModifiedBy>
  <cp:revision>24</cp:revision>
  <dcterms:created xsi:type="dcterms:W3CDTF">2023-05-22T18:55:26Z</dcterms:created>
  <dcterms:modified xsi:type="dcterms:W3CDTF">2023-05-23T07:13:48Z</dcterms:modified>
</cp:coreProperties>
</file>