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87" r:id="rId3"/>
    <p:sldMasterId id="2147483713" r:id="rId4"/>
    <p:sldMasterId id="2147483726" r:id="rId5"/>
  </p:sldMasterIdLst>
  <p:sldIdLst>
    <p:sldId id="256" r:id="rId6"/>
    <p:sldId id="257" r:id="rId7"/>
    <p:sldId id="284" r:id="rId8"/>
    <p:sldId id="285" r:id="rId9"/>
    <p:sldId id="286" r:id="rId10"/>
    <p:sldId id="287" r:id="rId11"/>
    <p:sldId id="288" r:id="rId12"/>
    <p:sldId id="289" r:id="rId13"/>
    <p:sldId id="258" r:id="rId14"/>
    <p:sldId id="269" r:id="rId15"/>
    <p:sldId id="297" r:id="rId16"/>
    <p:sldId id="270" r:id="rId17"/>
    <p:sldId id="268" r:id="rId18"/>
    <p:sldId id="266" r:id="rId19"/>
    <p:sldId id="272" r:id="rId20"/>
    <p:sldId id="274" r:id="rId21"/>
    <p:sldId id="296" r:id="rId22"/>
    <p:sldId id="275" r:id="rId23"/>
    <p:sldId id="290" r:id="rId24"/>
    <p:sldId id="262" r:id="rId25"/>
    <p:sldId id="291" r:id="rId26"/>
    <p:sldId id="292" r:id="rId27"/>
    <p:sldId id="294" r:id="rId28"/>
    <p:sldId id="276" r:id="rId29"/>
    <p:sldId id="277" r:id="rId30"/>
    <p:sldId id="281" r:id="rId31"/>
    <p:sldId id="295" r:id="rId32"/>
    <p:sldId id="283" r:id="rId33"/>
    <p:sldId id="298" r:id="rId34"/>
  </p:sldIdLst>
  <p:sldSz cx="9144000" cy="6858000" type="screen4x3"/>
  <p:notesSz cx="7559675" cy="10691813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FD79C32-C3A3-43FB-A78F-FC98DD7372B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6E25EEA-B95E-4BAA-9BF4-7FED63AB3C4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B476366-F27A-462D-8F38-CEF40560F1F9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D9E09B7-3003-44E3-B8DA-630FF22556C4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679A02F-6438-411F-A8B0-A0D3F3AD9F5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B18F150-6A50-4C6E-A419-A177FC214EB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72CCDD0-F90A-4EEC-A875-6916712610A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8D4E4D2-F82B-495A-B1B3-82FE3BC6A3C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1B0C72A-F1EB-4F98-877F-00B23A67DB0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7800" cy="530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93D9509-6220-44BA-9053-4006AFA576C6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61D1CBF-7A5E-4767-AAAB-7A8D43F09EE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EABE915-80CA-4643-A494-26251C96DA19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63138AD-C9E7-4C32-9B75-17FD22D1B88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D5EEFEC-516C-4AD8-B293-F67114EFA05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0927A79-3F9C-466A-AAD4-9A1F4D0BCB5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ABB4B76-1D03-4D23-BE62-592D6FC253F2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CC79397-6728-480F-BF5B-935B36044B8A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93B3B9B5-3047-4B32-BCBB-10358D7DD97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BF9F1C70-926B-4866-A050-315DDD09493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4E6425CF-F9A1-4071-A146-CFFE4828F231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EC9731EF-C3B2-479C-BAA4-AECB8D1EFCB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EBC52EAF-4E73-40ED-A658-AB5E7B38D8D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52F02AC-8219-4FF3-B0E2-F92B8211DF4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7800" cy="530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C6305A99-0EB4-49DF-BC26-0E4AE65ACE8B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BAF5F43-EE2A-4158-9EF8-1441D18596A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3BABB99-C6DB-4AC7-B78D-BE2701C9FDD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56AD0A5F-AA9A-4A0C-BC8C-2DFD620CD6D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A4196786-1296-4D98-B3B0-5DB462C6A2F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B1AA3885-2768-4467-A758-DCE972ACBA3B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2A33B4BD-9F17-47D4-B3AA-C3414BA82EA3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FE3108BE-340E-496E-95DC-3A769DC40175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9F97B3E7-AEFD-429E-8CC0-DC83AC170FA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95131FC4-5930-402D-84F3-5CEFF178348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65AADDF-D4CD-4A59-B140-EC76D1AD5CF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3F3D4E94-AC32-4370-BD47-EC527822D63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C1C519F1-EA92-45DD-B2EA-6E3D3BD8807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7800" cy="530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401DD4FA-DD08-4C7B-A265-D8CAB2E82AD6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952D3D69-E7DE-4037-86F1-782C6B5BF91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A5E0D82C-3B8F-42CD-82C2-A139EE55F7D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0A1C21CE-2A19-4052-8B96-76C6780523D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A754652E-86B6-4934-8728-91E85B1625E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79EB9EDF-5C60-4502-9E83-9CF2D2BF57D8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D5D3B88C-0A98-4544-AF0E-FD8862383B61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8519F328-3F72-44C7-A810-570B0E885C3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BB13252-82D7-4830-98BD-77A65313B7B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7FE43558-51B4-4C7D-82AC-E6E0043DF4D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57CC1E73-CB76-499F-BC40-ADF37A34BFA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9C3AD34F-B65D-4421-B82F-FF26861EB5F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7C9930A5-2E69-43E7-A991-CEF97E9CEEF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7800" cy="530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94F6776B-1C84-4470-8AC2-6D0ABCBF68F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91F4857D-C099-43FD-BD9E-CC43D635A9A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3B3BD4D8-11DB-423E-B096-2817102A143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E36260D4-2BA4-43F0-B309-7E2DD0A95B1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B624ED25-9171-4F73-846E-4C91AFC728DB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FC5D1DA1-5DB3-4244-8A2A-8634E52294B4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7800" cy="530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C032F78-AD74-4AE0-A192-04E2B284BF7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62E4E458-1784-421D-804F-DD6DC804B4C7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F8D699B-C87B-4345-B154-8EA05AC2AEB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148753D-63FB-42F8-A31D-C94DE532CF7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B03A7C3-2FA1-434A-BC36-4750B3F3752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66FF"/>
            </a:gs>
            <a:gs pos="100000">
              <a:srgbClr val="CC99F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Сьомий рівень структури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Сьомий рівень структури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Сьомий рівень структури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ftr" idx="1"/>
          </p:nvPr>
        </p:nvSpPr>
        <p:spPr>
          <a:xfrm>
            <a:off x="3124080" y="6356520"/>
            <a:ext cx="2893680" cy="36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uk-UA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&lt;нижній колонтитул&gt;</a:t>
            </a:r>
            <a:endParaRPr lang="uk-UA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sldNum" idx="2"/>
          </p:nvPr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A3E8C66-BF4B-486F-813D-F318C20A1633}" type="slidenum">
              <a:rPr lang="ru-R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‹#›</a:t>
            </a:fld>
            <a:endParaRPr lang="uk-UA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dt" idx="3"/>
          </p:nvPr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&lt;дата/час&gt;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66FF"/>
            </a:gs>
            <a:gs pos="100000">
              <a:srgbClr val="CC99F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ftr" idx="4"/>
          </p:nvPr>
        </p:nvSpPr>
        <p:spPr>
          <a:xfrm>
            <a:off x="3124080" y="6356520"/>
            <a:ext cx="2893680" cy="36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uk-UA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&lt;нижній колонтитул&gt;</a:t>
            </a:r>
            <a:endParaRPr lang="uk-UA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ldNum" idx="5"/>
          </p:nvPr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B3D1BBA-76F3-4FEB-A9F7-15BF9408E6EB}" type="slidenum">
              <a:rPr lang="ru-R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‹#›</a:t>
            </a:fld>
            <a:endParaRPr lang="uk-UA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dt" idx="6"/>
          </p:nvPr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&lt;дата/час&gt;</a:t>
            </a:r>
          </a:p>
        </p:txBody>
      </p:sp>
      <p:sp>
        <p:nvSpPr>
          <p:cNvPr id="46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uk-UA" sz="4400" b="0" strike="noStrike" spc="-1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47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800" b="0" strike="noStrike" spc="-1">
                <a:solidFill>
                  <a:srgbClr val="000000"/>
                </a:solidFill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solidFill>
                  <a:srgbClr val="000000"/>
                </a:solidFill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Сьомий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66FF"/>
            </a:gs>
            <a:gs pos="100000">
              <a:srgbClr val="CC99F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126" name="PlaceHolder 2"/>
          <p:cNvSpPr>
            <a:spLocks noGrp="1"/>
          </p:cNvSpPr>
          <p:nvPr>
            <p:ph type="ftr" idx="10"/>
          </p:nvPr>
        </p:nvSpPr>
        <p:spPr>
          <a:xfrm>
            <a:off x="3124080" y="6356520"/>
            <a:ext cx="2893680" cy="36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uk-UA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&lt;нижній колонтитул&gt;</a:t>
            </a:r>
            <a:endParaRPr lang="uk-UA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sldNum" idx="11"/>
          </p:nvPr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6D543EC-57BD-4C6C-95EC-0658E27CC2E9}" type="slidenum">
              <a:rPr lang="ru-R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‹#›</a:t>
            </a:fld>
            <a:endParaRPr lang="uk-UA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dt" idx="12"/>
          </p:nvPr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&lt;дата/час&gt;</a:t>
            </a:r>
          </a:p>
        </p:txBody>
      </p:sp>
      <p:sp>
        <p:nvSpPr>
          <p:cNvPr id="129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800" b="0" strike="noStrike" spc="-1">
                <a:solidFill>
                  <a:srgbClr val="000000"/>
                </a:solidFill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solidFill>
                  <a:srgbClr val="000000"/>
                </a:solidFill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Сьомий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66FF"/>
            </a:gs>
            <a:gs pos="100000">
              <a:srgbClr val="CC99F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ftr" idx="16"/>
          </p:nvPr>
        </p:nvSpPr>
        <p:spPr>
          <a:xfrm>
            <a:off x="3124080" y="6356520"/>
            <a:ext cx="2893680" cy="36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uk-UA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&lt;нижній колонтитул&gt;</a:t>
            </a:r>
            <a:endParaRPr lang="uk-UA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sldNum" idx="17"/>
          </p:nvPr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0B49008-6C4B-48BC-BF6D-93E37BC2FE84}" type="slidenum">
              <a:rPr lang="ru-R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‹#›</a:t>
            </a:fld>
            <a:endParaRPr lang="uk-UA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dt" idx="18"/>
          </p:nvPr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&lt;дата/час&gt;</a:t>
            </a:r>
          </a:p>
        </p:txBody>
      </p:sp>
      <p:sp>
        <p:nvSpPr>
          <p:cNvPr id="210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uk-UA" sz="4400" b="0" strike="noStrike" spc="-1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211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800" b="0" strike="noStrike" spc="-1">
                <a:solidFill>
                  <a:srgbClr val="000000"/>
                </a:solidFill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solidFill>
                  <a:srgbClr val="000000"/>
                </a:solidFill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Сьомий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66FF"/>
            </a:gs>
            <a:gs pos="100000">
              <a:srgbClr val="CC99F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249" name="PlaceHolder 2"/>
          <p:cNvSpPr>
            <a:spLocks noGrp="1"/>
          </p:cNvSpPr>
          <p:nvPr>
            <p:ph type="ftr" idx="19"/>
          </p:nvPr>
        </p:nvSpPr>
        <p:spPr>
          <a:xfrm>
            <a:off x="3124080" y="6356520"/>
            <a:ext cx="2893680" cy="36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uk-UA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&lt;нижній колонтитул&gt;</a:t>
            </a:r>
            <a:endParaRPr lang="uk-UA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 type="sldNum" idx="20"/>
          </p:nvPr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4B4EA46-E947-4F5A-BC7B-213EF7E0D377}" type="slidenum">
              <a:rPr lang="ru-R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‹#›</a:t>
            </a:fld>
            <a:endParaRPr lang="uk-UA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1" name="PlaceHolder 4"/>
          <p:cNvSpPr>
            <a:spLocks noGrp="1"/>
          </p:cNvSpPr>
          <p:nvPr>
            <p:ph type="dt" idx="21"/>
          </p:nvPr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&lt;дата/час&gt;</a:t>
            </a:r>
          </a:p>
        </p:txBody>
      </p:sp>
      <p:sp>
        <p:nvSpPr>
          <p:cNvPr id="252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800" b="0" strike="noStrike" spc="-1">
                <a:solidFill>
                  <a:srgbClr val="000000"/>
                </a:solidFill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solidFill>
                  <a:srgbClr val="000000"/>
                </a:solidFill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Сьомий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461520" y="261360"/>
            <a:ext cx="8227800" cy="165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4000" b="1" dirty="0" err="1"/>
              <a:t>Технологія</a:t>
            </a:r>
            <a:r>
              <a:rPr lang="en-US" sz="4000" b="1" dirty="0"/>
              <a:t> </a:t>
            </a:r>
            <a:r>
              <a:rPr lang="en-US" sz="4000" b="1" dirty="0" err="1"/>
              <a:t>приготування</a:t>
            </a:r>
            <a:r>
              <a:rPr lang="en-US" sz="4000" b="1" dirty="0"/>
              <a:t> </a:t>
            </a:r>
            <a:r>
              <a:rPr lang="en-US" sz="4000" b="1" dirty="0" err="1"/>
              <a:t>страв</a:t>
            </a:r>
            <a:r>
              <a:rPr lang="en-US" sz="4000" b="1" dirty="0"/>
              <a:t> у </a:t>
            </a:r>
            <a:r>
              <a:rPr lang="en-US" sz="4000" b="1" dirty="0" err="1"/>
              <a:t>закладах</a:t>
            </a:r>
            <a:r>
              <a:rPr lang="en-US" sz="4000" b="1" dirty="0"/>
              <a:t> </a:t>
            </a:r>
            <a:r>
              <a:rPr lang="en-US" sz="4000" b="1" dirty="0" err="1"/>
              <a:t>ресторанного</a:t>
            </a:r>
            <a:r>
              <a:rPr lang="en-US" sz="4000" b="1" dirty="0"/>
              <a:t> </a:t>
            </a:r>
            <a:r>
              <a:rPr lang="en-US" sz="4000" b="1" dirty="0" err="1"/>
              <a:t>бізнесу</a:t>
            </a:r>
            <a:br>
              <a:rPr lang="ru-UA" b="1" dirty="0"/>
            </a:br>
            <a:endParaRPr lang="uk-UA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/>
          </p:nvPr>
        </p:nvSpPr>
        <p:spPr>
          <a:xfrm>
            <a:off x="6804360" y="1917000"/>
            <a:ext cx="1884960" cy="129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/>
          </p:nvPr>
        </p:nvSpPr>
        <p:spPr>
          <a:xfrm>
            <a:off x="5508000" y="4509000"/>
            <a:ext cx="3527640" cy="2348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2" name="Picture 3"/>
          <p:cNvPicPr/>
          <p:nvPr/>
        </p:nvPicPr>
        <p:blipFill>
          <a:blip r:embed="rId2"/>
          <a:stretch/>
        </p:blipFill>
        <p:spPr>
          <a:xfrm>
            <a:off x="0" y="1772640"/>
            <a:ext cx="9143280" cy="5156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Прямоугольник 1"/>
          <p:cNvSpPr/>
          <p:nvPr/>
        </p:nvSpPr>
        <p:spPr>
          <a:xfrm>
            <a:off x="107640" y="665280"/>
            <a:ext cx="5290920" cy="47998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50000"/>
              </a:lnSpc>
              <a:tabLst>
                <a:tab pos="0" algn="l"/>
              </a:tabLst>
            </a:pPr>
            <a:r>
              <a:rPr lang="uk-UA" sz="2400" b="0" strike="noStrike" spc="-1" dirty="0">
                <a:solidFill>
                  <a:srgbClr val="FFFF00"/>
                </a:solidFill>
                <a:latin typeface="Times New Roman"/>
                <a:ea typeface="Times New Roman"/>
              </a:rPr>
              <a:t>       Приготування на сковороді ВОК</a:t>
            </a:r>
            <a:endParaRPr lang="uk-UA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Цей вид посуду здавна широко</a:t>
            </a:r>
            <a:br>
              <a:rPr sz="1800" dirty="0"/>
            </a:b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використовується в азіатській кухні. Наразі ВОК активно застосовують і в  європейських ресторанах. Завдяки сферичній формі сковороди й високій температурі нагрівання, нарізані невеликими шматочками продукти, майже моментально прогріваються в найгарячішій точці і швидко доходять до готовності. </a:t>
            </a:r>
            <a:endParaRPr lang="uk-UA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 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Перед смаженням м'ясо, рибу, птицю, зазвичай, маринують і обсушують. Жир у сковороді повинен бути добре прогрітий, перш ніж туди потрапить підготовлений продукт. Як правило, обсмажують продукти окремо за видами і невеликими партіями, перемішуючи дерев'яними паличками</a:t>
            </a:r>
            <a:endParaRPr lang="uk-UA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4" name="Picture 3"/>
          <p:cNvPicPr/>
          <p:nvPr/>
        </p:nvPicPr>
        <p:blipFill>
          <a:blip r:embed="rId2"/>
          <a:stretch/>
        </p:blipFill>
        <p:spPr>
          <a:xfrm>
            <a:off x="5652000" y="0"/>
            <a:ext cx="3490560" cy="2419200"/>
          </a:xfrm>
          <a:prstGeom prst="rect">
            <a:avLst/>
          </a:prstGeom>
          <a:ln w="0">
            <a:noFill/>
          </a:ln>
        </p:spPr>
      </p:pic>
      <p:pic>
        <p:nvPicPr>
          <p:cNvPr id="335" name="Picture 4"/>
          <p:cNvPicPr/>
          <p:nvPr/>
        </p:nvPicPr>
        <p:blipFill>
          <a:blip r:embed="rId3"/>
          <a:stretch/>
        </p:blipFill>
        <p:spPr>
          <a:xfrm>
            <a:off x="5652000" y="4725000"/>
            <a:ext cx="3490560" cy="211356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5"/>
          <p:cNvPicPr/>
          <p:nvPr/>
        </p:nvPicPr>
        <p:blipFill>
          <a:blip r:embed="rId4"/>
          <a:stretch/>
        </p:blipFill>
        <p:spPr>
          <a:xfrm>
            <a:off x="5652000" y="2520000"/>
            <a:ext cx="3490560" cy="2158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napInsta.to_AQNXJTy3KQJjx0W2ME3yAQvpyl_T7VuQdAxZAXXF0hMCFubx1n7Ll8NgUKSx2o_Y8VEyc_ME-_lGvzuXPq2m2ZEwI0rsEeVfMhbWkqg">
            <a:hlinkClick r:id="" action="ppaction://media"/>
            <a:extLst>
              <a:ext uri="{FF2B5EF4-FFF2-40B4-BE49-F238E27FC236}">
                <a16:creationId xmlns:a16="http://schemas.microsoft.com/office/drawing/2014/main" id="{A01248DD-0974-0C44-F1B5-91328ABD1C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4775" y="0"/>
            <a:ext cx="3854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7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Прямоугольник 1"/>
          <p:cNvSpPr/>
          <p:nvPr/>
        </p:nvSpPr>
        <p:spPr>
          <a:xfrm>
            <a:off x="539640" y="612720"/>
            <a:ext cx="5974920" cy="618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2000" b="1" i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Вок</a:t>
            </a:r>
            <a:r>
              <a:rPr lang="uk-UA" sz="2000" b="1" i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– універсальний посуд, який здатен практично повністю замінити більшу частину сучасного кухонного посуду. Страви, приготовані таким способом, характеризуються особливими смаковими якостями і зовнішнім виглядом. </a:t>
            </a:r>
            <a:endParaRPr lang="uk-UA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Серед особливостей страв,  що готуються в подібній посудині слід відзначити наступні:</a:t>
            </a:r>
            <a:endParaRPr lang="uk-UA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невелика кількість жиру для готування достатньо однієї столової ложки соняшникової олії, що дозволяє готувати їжу на пару, позбавляючи від зайвих калорій;</a:t>
            </a:r>
            <a:endParaRPr lang="uk-UA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користь – їжа обробляється на пару з високою швидкістю, тому страва не встигає втратити свої корисні властивості, як це буває під час смаження або варіння;</a:t>
            </a:r>
            <a:endParaRPr lang="uk-UA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незвичайний смак – всі страви характеризуються пряним ароматом і приємними смаковими якостями в порівнянні з традиційними методами приготування їжі</a:t>
            </a:r>
            <a:endParaRPr lang="uk-UA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uk-UA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8" name="Picture 2"/>
          <p:cNvPicPr/>
          <p:nvPr/>
        </p:nvPicPr>
        <p:blipFill>
          <a:blip r:embed="rId2"/>
          <a:stretch/>
        </p:blipFill>
        <p:spPr>
          <a:xfrm>
            <a:off x="6516360" y="476640"/>
            <a:ext cx="2446560" cy="208656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4"/>
          <p:cNvPicPr/>
          <p:nvPr/>
        </p:nvPicPr>
        <p:blipFill>
          <a:blip r:embed="rId3"/>
          <a:stretch/>
        </p:blipFill>
        <p:spPr>
          <a:xfrm>
            <a:off x="6516360" y="5127840"/>
            <a:ext cx="2597040" cy="166500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5"/>
          <p:cNvPicPr/>
          <p:nvPr/>
        </p:nvPicPr>
        <p:blipFill>
          <a:blip r:embed="rId4"/>
          <a:stretch/>
        </p:blipFill>
        <p:spPr>
          <a:xfrm>
            <a:off x="6516360" y="2892960"/>
            <a:ext cx="2438640" cy="1731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Прямоугольник 1"/>
          <p:cNvSpPr/>
          <p:nvPr/>
        </p:nvSpPr>
        <p:spPr>
          <a:xfrm>
            <a:off x="108360" y="0"/>
            <a:ext cx="4570200" cy="94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3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              </a:t>
            </a:r>
            <a:r>
              <a:rPr lang="uk-UA" sz="3600" b="0" strike="noStrike" spc="-1">
                <a:solidFill>
                  <a:srgbClr val="FFFF00"/>
                </a:solidFill>
                <a:latin typeface="Times New Roman"/>
                <a:ea typeface="DejaVu Sans"/>
              </a:rPr>
              <a:t>Соте </a:t>
            </a:r>
            <a:endParaRPr lang="uk-UA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uk-UA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0" name="Picture 2"/>
          <p:cNvPicPr/>
          <p:nvPr/>
        </p:nvPicPr>
        <p:blipFill>
          <a:blip r:embed="rId2"/>
          <a:stretch/>
        </p:blipFill>
        <p:spPr>
          <a:xfrm>
            <a:off x="5580000" y="36000"/>
            <a:ext cx="3562560" cy="3382560"/>
          </a:xfrm>
          <a:prstGeom prst="rect">
            <a:avLst/>
          </a:prstGeom>
          <a:ln w="0">
            <a:noFill/>
          </a:ln>
        </p:spPr>
      </p:pic>
      <p:sp>
        <p:nvSpPr>
          <p:cNvPr id="331" name="TextBox 205"/>
          <p:cNvSpPr/>
          <p:nvPr/>
        </p:nvSpPr>
        <p:spPr>
          <a:xfrm>
            <a:off x="0" y="476280"/>
            <a:ext cx="5578560" cy="638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Ця назва прийому кулінарної обробки має французьке походження. Полягає він у миттєвому опусканні продукту в невелику кількість киплячого масла з метою руйнування клітинних структур. У цього </a:t>
            </a:r>
            <a:r>
              <a:rPr lang="uk-UA" sz="22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терміна</a:t>
            </a:r>
            <a:r>
              <a:rPr lang="uk-UA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кілька значень, і одне з них — «стрибати» або «підкидати». Сковорода або лист швидко рухається назад-вперед і вгору-вниз так, що продукт, який готується, ударяється об бічні стінки сковороди й підстрибує, перевертаючись у повітрі й падаючи назад. </a:t>
            </a:r>
            <a:r>
              <a:rPr lang="uk-UA" sz="22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Сотування</a:t>
            </a:r>
            <a:r>
              <a:rPr lang="uk-UA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використовують тоді, коли смажать м'ясо, птицю, картоплю, кабачки, цибулю або нирки, нарізані тоненькими скибочками чи шматочками, струшуючи їх на сковороді в невеликій кількості гарячого жиру або масла. Смажать, доки вони не стануть золотаво-рум’яними.</a:t>
            </a:r>
            <a:endParaRPr lang="uk-UA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2" name="Рисунок 206"/>
          <p:cNvPicPr/>
          <p:nvPr/>
        </p:nvPicPr>
        <p:blipFill>
          <a:blip r:embed="rId3"/>
          <a:stretch/>
        </p:blipFill>
        <p:spPr>
          <a:xfrm>
            <a:off x="5796000" y="3600000"/>
            <a:ext cx="3346560" cy="3238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590760" y="180000"/>
            <a:ext cx="8227800" cy="89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3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        </a:t>
            </a:r>
            <a:endParaRPr lang="uk-UA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Прямоугольник 3"/>
          <p:cNvSpPr/>
          <p:nvPr/>
        </p:nvSpPr>
        <p:spPr>
          <a:xfrm>
            <a:off x="720000" y="980640"/>
            <a:ext cx="5794920" cy="36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uk-UA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22" name="TextBox 196"/>
          <p:cNvSpPr/>
          <p:nvPr/>
        </p:nvSpPr>
        <p:spPr>
          <a:xfrm>
            <a:off x="311040" y="396720"/>
            <a:ext cx="5627520" cy="634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uk-UA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               </a:t>
            </a:r>
            <a:r>
              <a:rPr lang="uk-UA" sz="3600" b="0" strike="noStrike" spc="-1" dirty="0" err="1">
                <a:solidFill>
                  <a:srgbClr val="FFFF00"/>
                </a:solidFill>
                <a:latin typeface="Times New Roman"/>
                <a:ea typeface="DejaVu Sans"/>
              </a:rPr>
              <a:t>Деглясування</a:t>
            </a:r>
            <a:endParaRPr lang="uk-UA" sz="3600" b="0" strike="noStrike" spc="-1" dirty="0">
              <a:solidFill>
                <a:srgbClr val="FFFF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endParaRPr lang="uk-UA" sz="3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  </a:t>
            </a:r>
            <a:r>
              <a:rPr lang="uk-UA" sz="22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Деглясування</a:t>
            </a:r>
            <a:r>
              <a:rPr lang="uk-UA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страв - це кулінарний процес, під час якого після смаження м'яса або птиці зі сковороди зливають жир, а потім додають рідину (бульйон, вино, вершки, сік) і уварюють її, щоб зібрати екстрактивні речовини. Отримана рідина використовується як основа для соусу</a:t>
            </a:r>
            <a:r>
              <a:rPr lang="uk-UA" sz="2200" spc="-1" dirty="0">
                <a:solidFill>
                  <a:srgbClr val="000000"/>
                </a:solidFill>
                <a:latin typeface="Times New Roman"/>
              </a:rPr>
              <a:t>. Таке приготування соусу називається «а-ля </a:t>
            </a:r>
            <a:r>
              <a:rPr lang="uk-UA" sz="2200" spc="-1" dirty="0" err="1">
                <a:solidFill>
                  <a:srgbClr val="000000"/>
                </a:solidFill>
                <a:latin typeface="Times New Roman"/>
              </a:rPr>
              <a:t>мінуте</a:t>
            </a:r>
            <a:r>
              <a:rPr lang="uk-UA" sz="2200" spc="-1" dirty="0">
                <a:solidFill>
                  <a:srgbClr val="000000"/>
                </a:solidFill>
                <a:latin typeface="Times New Roman"/>
              </a:rPr>
              <a:t>», тобто «зараз, не заздалегідь». </a:t>
            </a:r>
          </a:p>
          <a:p>
            <a:pPr>
              <a:lnSpc>
                <a:spcPct val="100000"/>
              </a:lnSpc>
            </a:pPr>
            <a:r>
              <a:rPr lang="uk-UA" sz="2200" spc="-1" dirty="0">
                <a:solidFill>
                  <a:srgbClr val="000000"/>
                </a:solidFill>
                <a:latin typeface="Times New Roman"/>
              </a:rPr>
              <a:t>Цей </a:t>
            </a:r>
            <a:r>
              <a:rPr lang="uk-UA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метод дозволяє отримати насичений смак і аромат, використовуючи залишки від смаження.    </a:t>
            </a:r>
            <a:endParaRPr lang="uk-UA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3" name="Рисунок 197"/>
          <p:cNvPicPr/>
          <p:nvPr/>
        </p:nvPicPr>
        <p:blipFill>
          <a:blip r:embed="rId2"/>
          <a:stretch/>
        </p:blipFill>
        <p:spPr>
          <a:xfrm>
            <a:off x="5806440" y="9360"/>
            <a:ext cx="3336120" cy="3229200"/>
          </a:xfrm>
          <a:prstGeom prst="rect">
            <a:avLst/>
          </a:prstGeom>
          <a:ln w="0">
            <a:noFill/>
          </a:ln>
        </p:spPr>
      </p:pic>
      <p:pic>
        <p:nvPicPr>
          <p:cNvPr id="324" name="Рисунок 198"/>
          <p:cNvPicPr/>
          <p:nvPr/>
        </p:nvPicPr>
        <p:blipFill>
          <a:blip r:embed="rId3"/>
          <a:stretch/>
        </p:blipFill>
        <p:spPr>
          <a:xfrm>
            <a:off x="5760000" y="3420000"/>
            <a:ext cx="3382560" cy="3238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Прямоугольник 1"/>
          <p:cNvSpPr/>
          <p:nvPr/>
        </p:nvSpPr>
        <p:spPr>
          <a:xfrm>
            <a:off x="0" y="89640"/>
            <a:ext cx="5038560" cy="6627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50000"/>
              </a:lnSpc>
              <a:tabLst>
                <a:tab pos="0" algn="l"/>
              </a:tabLst>
            </a:pPr>
            <a:r>
              <a:rPr lang="uk-UA" sz="1800" b="1" strike="noStrike" spc="-1">
                <a:solidFill>
                  <a:srgbClr val="0070C0"/>
                </a:solidFill>
                <a:latin typeface="Times New Roman"/>
                <a:ea typeface="Times New Roman"/>
              </a:rPr>
              <a:t>                        </a:t>
            </a:r>
            <a:r>
              <a:rPr lang="uk-UA" sz="2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Папільйот</a:t>
            </a:r>
            <a:endParaRPr lang="uk-UA" sz="2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50000"/>
              </a:lnSpc>
              <a:tabLst>
                <a:tab pos="0" algn="l"/>
              </a:tabLst>
            </a:pPr>
            <a:r>
              <a:rPr lang="uk-UA" sz="2000" b="1" strike="noStrike" spc="-1">
                <a:solidFill>
                  <a:srgbClr val="111111"/>
                </a:solidFill>
                <a:latin typeface="Times New Roman"/>
                <a:ea typeface="Times New Roman"/>
              </a:rPr>
              <a:t>С</a:t>
            </a:r>
            <a:r>
              <a:rPr lang="uk-UA" sz="20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посіб теплової обробки, що передбачає приготування їжі, загорненої в папір. Останнім часом папір стали замінювати фольгою або термостійкою плівкою, іноді спеціальними пластиковими пакетами. Даний метод використовується, якщо потрібно максимально зберегти природну вологість продукту, сік та ароматичні речовини. Продукти щільно загортають у промаслений папір або фольгу так, щоб пара не виходила в процесі теплової обробки і зберігався натуральний смак та поживні речовини.</a:t>
            </a:r>
            <a:endParaRPr lang="uk-UA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8" name="Picture 2"/>
          <p:cNvPicPr/>
          <p:nvPr/>
        </p:nvPicPr>
        <p:blipFill>
          <a:blip r:embed="rId2"/>
          <a:stretch/>
        </p:blipFill>
        <p:spPr>
          <a:xfrm>
            <a:off x="7297560" y="0"/>
            <a:ext cx="1845000" cy="1438560"/>
          </a:xfrm>
          <a:prstGeom prst="rect">
            <a:avLst/>
          </a:prstGeom>
          <a:ln w="0">
            <a:noFill/>
          </a:ln>
        </p:spPr>
      </p:pic>
      <p:pic>
        <p:nvPicPr>
          <p:cNvPr id="349" name="Рисунок 224"/>
          <p:cNvPicPr/>
          <p:nvPr/>
        </p:nvPicPr>
        <p:blipFill>
          <a:blip r:embed="rId3"/>
          <a:stretch/>
        </p:blipFill>
        <p:spPr>
          <a:xfrm>
            <a:off x="5256000" y="4140000"/>
            <a:ext cx="3922560" cy="2698560"/>
          </a:xfrm>
          <a:prstGeom prst="rect">
            <a:avLst/>
          </a:prstGeom>
          <a:ln w="0">
            <a:noFill/>
          </a:ln>
        </p:spPr>
      </p:pic>
      <p:pic>
        <p:nvPicPr>
          <p:cNvPr id="350" name="Рисунок 225"/>
          <p:cNvPicPr/>
          <p:nvPr/>
        </p:nvPicPr>
        <p:blipFill>
          <a:blip r:embed="rId4"/>
          <a:stretch/>
        </p:blipFill>
        <p:spPr>
          <a:xfrm>
            <a:off x="5256000" y="1440000"/>
            <a:ext cx="3886560" cy="2698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Прямоугольник 1"/>
          <p:cNvSpPr/>
          <p:nvPr/>
        </p:nvSpPr>
        <p:spPr>
          <a:xfrm>
            <a:off x="0" y="0"/>
            <a:ext cx="5398560" cy="11418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50000"/>
              </a:lnSpc>
              <a:tabLst>
                <a:tab pos="0" algn="l"/>
              </a:tabLst>
            </a:pPr>
            <a:r>
              <a:rPr lang="uk-UA" sz="2400" b="1" strike="noStrike" spc="-1" dirty="0">
                <a:solidFill>
                  <a:srgbClr val="0070C0"/>
                </a:solidFill>
                <a:latin typeface="Times New Roman"/>
                <a:ea typeface="Times New Roman"/>
              </a:rPr>
              <a:t>                    </a:t>
            </a:r>
            <a:r>
              <a:rPr lang="uk-UA" sz="28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Фламбування</a:t>
            </a:r>
            <a:endParaRPr lang="uk-UA" sz="2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50000"/>
              </a:lnSpc>
              <a:tabLst>
                <a:tab pos="0" algn="l"/>
              </a:tabLst>
            </a:pPr>
            <a:endParaRPr lang="uk-UA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3" name="Picture 2"/>
          <p:cNvPicPr/>
          <p:nvPr/>
        </p:nvPicPr>
        <p:blipFill>
          <a:blip r:embed="rId2"/>
          <a:stretch/>
        </p:blipFill>
        <p:spPr>
          <a:xfrm>
            <a:off x="5940000" y="0"/>
            <a:ext cx="3202560" cy="2158560"/>
          </a:xfrm>
          <a:prstGeom prst="rect">
            <a:avLst/>
          </a:prstGeom>
          <a:ln w="0">
            <a:noFill/>
          </a:ln>
        </p:spPr>
      </p:pic>
      <p:sp>
        <p:nvSpPr>
          <p:cNvPr id="354" name="TextBox 229"/>
          <p:cNvSpPr/>
          <p:nvPr/>
        </p:nvSpPr>
        <p:spPr>
          <a:xfrm>
            <a:off x="234721" y="765083"/>
            <a:ext cx="5705279" cy="649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uk-UA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2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Фламбування</a:t>
            </a:r>
            <a:r>
              <a:rPr lang="uk-UA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- це прийом кулінарної обробки, шляхом обливання її алкоголем та підпалювання. Звичайно ж, сама страва не палає, випаровується алкоголь залишаючи лише свій аромат. Це слово французькою мовою означає «палати, палаючий»</a:t>
            </a:r>
          </a:p>
          <a:p>
            <a:pPr>
              <a:lnSpc>
                <a:spcPct val="100000"/>
              </a:lnSpc>
            </a:pPr>
            <a:endParaRPr lang="uk-UA" sz="2200" b="0" strike="noStrike" spc="-1" dirty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uk-UA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Завдяки ефектності часто цей прийом використовують не так з кулінарною метою, як для </a:t>
            </a:r>
            <a:r>
              <a:rPr lang="uk-UA" sz="22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видовищності</a:t>
            </a:r>
            <a:r>
              <a:rPr lang="uk-UA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endParaRPr lang="uk-UA" sz="22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   Найчастіше </a:t>
            </a:r>
            <a:r>
              <a:rPr lang="uk-UA" sz="22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фламбування</a:t>
            </a:r>
            <a:r>
              <a:rPr lang="uk-UA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використовують для м'ясних страв, аби надати їм присмаку, який схожий на той, що виникає під час приготування на вогнищі. </a:t>
            </a:r>
            <a:endParaRPr lang="uk-UA" sz="22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uk-UA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5" name="Рисунок 230"/>
          <p:cNvPicPr/>
          <p:nvPr/>
        </p:nvPicPr>
        <p:blipFill>
          <a:blip r:embed="rId3"/>
          <a:stretch/>
        </p:blipFill>
        <p:spPr>
          <a:xfrm>
            <a:off x="5940000" y="4320000"/>
            <a:ext cx="3202560" cy="2716560"/>
          </a:xfrm>
          <a:prstGeom prst="rect">
            <a:avLst/>
          </a:prstGeom>
          <a:ln w="0">
            <a:noFill/>
          </a:ln>
        </p:spPr>
      </p:pic>
      <p:pic>
        <p:nvPicPr>
          <p:cNvPr id="356" name="Рисунок 231"/>
          <p:cNvPicPr/>
          <p:nvPr/>
        </p:nvPicPr>
        <p:blipFill>
          <a:blip r:embed="rId4"/>
          <a:stretch/>
        </p:blipFill>
        <p:spPr>
          <a:xfrm>
            <a:off x="5940000" y="2160000"/>
            <a:ext cx="3202560" cy="2158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veClip.App_AQNebuC1o7GT3B9NXl_L56agH-rByoz4h5UBmd_WR38vEg6bvk1po8OTm9ku2E8CXRi-9RD_fdqyxUn_3kPem0nM_pKtvLBHHIvWdOI">
            <a:hlinkClick r:id="" action="ppaction://media"/>
            <a:extLst>
              <a:ext uri="{FF2B5EF4-FFF2-40B4-BE49-F238E27FC236}">
                <a16:creationId xmlns:a16="http://schemas.microsoft.com/office/drawing/2014/main" id="{4779633D-CBC2-544C-E8BB-CBA8D6D47C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TextBox 232"/>
          <p:cNvSpPr/>
          <p:nvPr/>
        </p:nvSpPr>
        <p:spPr>
          <a:xfrm>
            <a:off x="74160" y="180000"/>
            <a:ext cx="8744400" cy="303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20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lang="uk-UA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Також часом фламбують кондитерські вироби, але тут це суто видовищний ефект — спиртом збризкують не сам виріб, а посуд.</a:t>
            </a:r>
            <a:endParaRPr lang="uk-UA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Фламбування є досить ризикованим прийомом, тож в ресторанах зазвичай його роблять на підносах з глибокими кришками, щоб в разі чого загасити полум'я, накривши страву.</a:t>
            </a:r>
            <a:endParaRPr lang="uk-UA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uk-UA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uk-UA" sz="2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uk-UA" sz="2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uk-UA" sz="2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8" name="Рисунок 233"/>
          <p:cNvPicPr/>
          <p:nvPr/>
        </p:nvPicPr>
        <p:blipFill>
          <a:blip r:embed="rId2"/>
          <a:stretch/>
        </p:blipFill>
        <p:spPr>
          <a:xfrm>
            <a:off x="180000" y="2160000"/>
            <a:ext cx="8998560" cy="4678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236D6B-FFE6-1562-38CE-241AA39F6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Су-від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A13A6C6-2AF0-BDF2-A3CC-9A611EEABD35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2451F0-9B1E-6EFA-8DA4-A072A1E3E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25" y="1416960"/>
            <a:ext cx="8576349" cy="439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37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Прямоугольник 1"/>
          <p:cNvSpPr/>
          <p:nvPr/>
        </p:nvSpPr>
        <p:spPr>
          <a:xfrm>
            <a:off x="180000" y="404640"/>
            <a:ext cx="5580000" cy="3414866"/>
          </a:xfrm>
          <a:prstGeom prst="rect">
            <a:avLst/>
          </a:prstGeom>
          <a:gradFill rotWithShape="0">
            <a:gsLst>
              <a:gs pos="0">
                <a:srgbClr val="9966FF"/>
              </a:gs>
              <a:gs pos="100000">
                <a:srgbClr val="CC99FF"/>
              </a:gs>
            </a:gsLst>
            <a:lin ang="54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dirty="0" err="1"/>
              <a:t>Технологія</a:t>
            </a:r>
            <a:r>
              <a:rPr lang="en-US" dirty="0"/>
              <a:t> </a:t>
            </a:r>
            <a:r>
              <a:rPr lang="en-US" dirty="0" err="1"/>
              <a:t>приготування</a:t>
            </a:r>
            <a:r>
              <a:rPr lang="en-US" dirty="0"/>
              <a:t> </a:t>
            </a:r>
            <a:r>
              <a:rPr lang="en-US" dirty="0" err="1"/>
              <a:t>страв</a:t>
            </a:r>
            <a:r>
              <a:rPr lang="en-US" dirty="0"/>
              <a:t> — </a:t>
            </a:r>
            <a:r>
              <a:rPr lang="en-US" dirty="0" err="1"/>
              <a:t>це</a:t>
            </a:r>
            <a:r>
              <a:rPr lang="en-US" dirty="0"/>
              <a:t> </a:t>
            </a:r>
            <a:r>
              <a:rPr lang="en-US" dirty="0" err="1"/>
              <a:t>сукупність</a:t>
            </a:r>
            <a:r>
              <a:rPr lang="en-US" dirty="0"/>
              <a:t> </a:t>
            </a:r>
            <a:r>
              <a:rPr lang="en-US" dirty="0" err="1"/>
              <a:t>методів</a:t>
            </a:r>
            <a:r>
              <a:rPr lang="en-US" dirty="0"/>
              <a:t> і </a:t>
            </a:r>
            <a:r>
              <a:rPr lang="en-US" dirty="0" err="1"/>
              <a:t>прийомів</a:t>
            </a:r>
            <a:r>
              <a:rPr lang="en-US" dirty="0"/>
              <a:t> </a:t>
            </a:r>
            <a:r>
              <a:rPr lang="en-US" dirty="0" err="1"/>
              <a:t>обробки</a:t>
            </a:r>
            <a:r>
              <a:rPr lang="en-US" dirty="0"/>
              <a:t> </a:t>
            </a:r>
            <a:r>
              <a:rPr lang="en-US" dirty="0" err="1"/>
              <a:t>сировини</a:t>
            </a:r>
            <a:r>
              <a:rPr lang="en-US" dirty="0"/>
              <a:t>, </a:t>
            </a:r>
            <a:r>
              <a:rPr lang="en-US" dirty="0" err="1"/>
              <a:t>що</a:t>
            </a:r>
            <a:r>
              <a:rPr lang="en-US" dirty="0"/>
              <a:t> </a:t>
            </a:r>
            <a:r>
              <a:rPr lang="en-US" dirty="0" err="1"/>
              <a:t>забезпечують</a:t>
            </a:r>
            <a:r>
              <a:rPr lang="en-US" dirty="0"/>
              <a:t> </a:t>
            </a:r>
            <a:r>
              <a:rPr lang="en-US" dirty="0" err="1"/>
              <a:t>отримання</a:t>
            </a:r>
            <a:r>
              <a:rPr lang="en-US" dirty="0"/>
              <a:t> </a:t>
            </a:r>
            <a:r>
              <a:rPr lang="en-US" dirty="0" err="1"/>
              <a:t>кулінарної</a:t>
            </a:r>
            <a:r>
              <a:rPr lang="en-US" dirty="0"/>
              <a:t> </a:t>
            </a:r>
            <a:r>
              <a:rPr lang="en-US" dirty="0" err="1"/>
              <a:t>продукції</a:t>
            </a:r>
            <a:r>
              <a:rPr lang="en-US" dirty="0"/>
              <a:t> з </a:t>
            </a:r>
            <a:r>
              <a:rPr lang="en-US" dirty="0" err="1"/>
              <a:t>високими</a:t>
            </a:r>
            <a:r>
              <a:rPr lang="en-US" dirty="0"/>
              <a:t> </a:t>
            </a:r>
            <a:r>
              <a:rPr lang="en-US" dirty="0" err="1"/>
              <a:t>органолептичними</a:t>
            </a:r>
            <a:r>
              <a:rPr lang="en-US" dirty="0"/>
              <a:t> </a:t>
            </a:r>
            <a:r>
              <a:rPr lang="en-US" dirty="0" err="1"/>
              <a:t>властивостями</a:t>
            </a:r>
            <a:r>
              <a:rPr lang="en-US" dirty="0"/>
              <a:t> </a:t>
            </a:r>
            <a:r>
              <a:rPr lang="en-US" dirty="0" err="1"/>
              <a:t>та</a:t>
            </a:r>
            <a:r>
              <a:rPr lang="en-US" dirty="0"/>
              <a:t> </a:t>
            </a:r>
            <a:r>
              <a:rPr lang="en-US" dirty="0" err="1"/>
              <a:t>безпечної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споживання</a:t>
            </a:r>
            <a:r>
              <a:rPr lang="en-US" dirty="0"/>
              <a:t>. </a:t>
            </a:r>
            <a:r>
              <a:rPr lang="en-US" dirty="0" err="1"/>
              <a:t>Вона</a:t>
            </a:r>
            <a:r>
              <a:rPr lang="en-US" dirty="0"/>
              <a:t> є </a:t>
            </a:r>
            <a:r>
              <a:rPr lang="en-US" dirty="0" err="1"/>
              <a:t>основою</a:t>
            </a:r>
            <a:r>
              <a:rPr lang="en-US" dirty="0"/>
              <a:t> </a:t>
            </a:r>
            <a:r>
              <a:rPr lang="en-US" dirty="0" err="1"/>
              <a:t>діяльності</a:t>
            </a:r>
            <a:r>
              <a:rPr lang="en-US" dirty="0"/>
              <a:t> </a:t>
            </a:r>
            <a:r>
              <a:rPr lang="en-US" dirty="0" err="1"/>
              <a:t>будь-якого</a:t>
            </a:r>
            <a:r>
              <a:rPr lang="en-US" dirty="0"/>
              <a:t> </a:t>
            </a:r>
            <a:r>
              <a:rPr lang="en-US" dirty="0" err="1"/>
              <a:t>закладу</a:t>
            </a:r>
            <a:r>
              <a:rPr lang="en-US" dirty="0"/>
              <a:t> </a:t>
            </a:r>
            <a:r>
              <a:rPr lang="en-US" dirty="0" err="1"/>
              <a:t>ресторанного</a:t>
            </a:r>
            <a:r>
              <a:rPr lang="en-US" dirty="0"/>
              <a:t> </a:t>
            </a:r>
            <a:r>
              <a:rPr lang="en-US" dirty="0" err="1"/>
              <a:t>бізнесу</a:t>
            </a:r>
            <a:r>
              <a:rPr lang="en-US" dirty="0"/>
              <a:t>.</a:t>
            </a:r>
            <a:endParaRPr lang="ru-UA" dirty="0"/>
          </a:p>
          <a:p>
            <a:r>
              <a:rPr lang="en-US" dirty="0" err="1"/>
              <a:t>Знання</a:t>
            </a:r>
            <a:r>
              <a:rPr lang="en-US" dirty="0"/>
              <a:t> </a:t>
            </a:r>
            <a:r>
              <a:rPr lang="en-US" dirty="0" err="1"/>
              <a:t>технологічних</a:t>
            </a:r>
            <a:r>
              <a:rPr lang="en-US" dirty="0"/>
              <a:t> </a:t>
            </a:r>
            <a:r>
              <a:rPr lang="en-US" dirty="0" err="1"/>
              <a:t>процесів</a:t>
            </a:r>
            <a:r>
              <a:rPr lang="en-US" dirty="0"/>
              <a:t> </a:t>
            </a:r>
            <a:r>
              <a:rPr lang="en-US" dirty="0" err="1"/>
              <a:t>дозволяє</a:t>
            </a:r>
            <a:r>
              <a:rPr lang="en-US" dirty="0"/>
              <a:t> </a:t>
            </a:r>
            <a:r>
              <a:rPr lang="en-US" dirty="0" err="1"/>
              <a:t>кухарям</a:t>
            </a:r>
            <a:r>
              <a:rPr lang="en-US" dirty="0"/>
              <a:t> </a:t>
            </a:r>
            <a:r>
              <a:rPr lang="en-US" dirty="0" err="1"/>
              <a:t>ефективно</a:t>
            </a:r>
            <a:r>
              <a:rPr lang="en-US" dirty="0"/>
              <a:t> </a:t>
            </a:r>
            <a:r>
              <a:rPr lang="en-US" dirty="0" err="1"/>
              <a:t>використовувати</a:t>
            </a:r>
            <a:r>
              <a:rPr lang="en-US" dirty="0"/>
              <a:t> </a:t>
            </a:r>
            <a:r>
              <a:rPr lang="en-US" dirty="0" err="1"/>
              <a:t>сировину</a:t>
            </a:r>
            <a:r>
              <a:rPr lang="en-US" dirty="0"/>
              <a:t>, </a:t>
            </a:r>
            <a:r>
              <a:rPr lang="en-US" dirty="0" err="1"/>
              <a:t>забезпечувати</a:t>
            </a:r>
            <a:r>
              <a:rPr lang="en-US" dirty="0"/>
              <a:t> </a:t>
            </a:r>
            <a:r>
              <a:rPr lang="en-US" dirty="0" err="1"/>
              <a:t>стабільну</a:t>
            </a:r>
            <a:r>
              <a:rPr lang="en-US" dirty="0"/>
              <a:t> </a:t>
            </a:r>
            <a:r>
              <a:rPr lang="en-US" dirty="0" err="1"/>
              <a:t>якість</a:t>
            </a:r>
            <a:r>
              <a:rPr lang="en-US" dirty="0"/>
              <a:t> </a:t>
            </a:r>
            <a:r>
              <a:rPr lang="en-US" dirty="0" err="1"/>
              <a:t>продукції</a:t>
            </a:r>
            <a:r>
              <a:rPr lang="en-US" dirty="0"/>
              <a:t>, </a:t>
            </a:r>
            <a:r>
              <a:rPr lang="en-US" dirty="0" err="1"/>
              <a:t>зменшувати</a:t>
            </a:r>
            <a:r>
              <a:rPr lang="en-US" dirty="0"/>
              <a:t> </a:t>
            </a:r>
            <a:r>
              <a:rPr lang="en-US" dirty="0" err="1"/>
              <a:t>втрати</a:t>
            </a:r>
            <a:r>
              <a:rPr lang="en-US" dirty="0"/>
              <a:t> і </a:t>
            </a:r>
            <a:r>
              <a:rPr lang="en-US" dirty="0" err="1"/>
              <a:t>підвищувати</a:t>
            </a:r>
            <a:r>
              <a:rPr lang="en-US" dirty="0"/>
              <a:t> </a:t>
            </a:r>
            <a:r>
              <a:rPr lang="en-US" dirty="0" err="1"/>
              <a:t>рентабельність</a:t>
            </a:r>
            <a:r>
              <a:rPr lang="en-US" dirty="0"/>
              <a:t> </a:t>
            </a:r>
            <a:r>
              <a:rPr lang="en-US" dirty="0" err="1"/>
              <a:t>виробництва</a:t>
            </a:r>
            <a:r>
              <a:rPr lang="en-US" dirty="0"/>
              <a:t>.</a:t>
            </a:r>
            <a:endParaRPr lang="ru-UA" dirty="0"/>
          </a:p>
        </p:txBody>
      </p:sp>
      <p:pic>
        <p:nvPicPr>
          <p:cNvPr id="295" name="Picture 3"/>
          <p:cNvPicPr/>
          <p:nvPr/>
        </p:nvPicPr>
        <p:blipFill>
          <a:blip r:embed="rId2"/>
          <a:stretch/>
        </p:blipFill>
        <p:spPr>
          <a:xfrm>
            <a:off x="5940000" y="260640"/>
            <a:ext cx="2950560" cy="309672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5"/>
          <p:cNvPicPr/>
          <p:nvPr/>
        </p:nvPicPr>
        <p:blipFill>
          <a:blip r:embed="rId3"/>
          <a:stretch/>
        </p:blipFill>
        <p:spPr>
          <a:xfrm>
            <a:off x="5940000" y="3573000"/>
            <a:ext cx="2950560" cy="3022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Прямоугольник 1"/>
          <p:cNvSpPr/>
          <p:nvPr/>
        </p:nvSpPr>
        <p:spPr>
          <a:xfrm>
            <a:off x="253080" y="369083"/>
            <a:ext cx="6406920" cy="705175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2000" dirty="0" err="1"/>
              <a:t>Sous</a:t>
            </a:r>
            <a:r>
              <a:rPr lang="uk-UA" sz="2000" dirty="0"/>
              <a:t> </a:t>
            </a:r>
            <a:r>
              <a:rPr lang="uk-UA" sz="2000" dirty="0" err="1"/>
              <a:t>Vide</a:t>
            </a:r>
            <a:r>
              <a:rPr lang="uk-UA" sz="2000" dirty="0"/>
              <a:t> (</a:t>
            </a:r>
            <a:r>
              <a:rPr lang="uk-UA" sz="2000" dirty="0" err="1"/>
              <a:t>фр</a:t>
            </a:r>
            <a:r>
              <a:rPr lang="uk-UA" sz="2000" dirty="0"/>
              <a:t>. "під вакуумом") — це метод приготування їжі, за якого продукт герметично запаковується у вакуумний пакет, а потім готується у водяній бані або </a:t>
            </a:r>
            <a:r>
              <a:rPr lang="uk-UA" sz="2000" dirty="0" err="1"/>
              <a:t>пароконвектоматі</a:t>
            </a:r>
            <a:r>
              <a:rPr lang="uk-UA" sz="2000" dirty="0"/>
              <a:t> при точно контрольованій та постійній низькій температурі протягом тривалого часу.</a:t>
            </a:r>
          </a:p>
          <a:p>
            <a:endParaRPr lang="uk-UA" dirty="0"/>
          </a:p>
          <a:p>
            <a:r>
              <a:rPr lang="uk-UA" sz="2000" dirty="0"/>
              <a:t>Ключові параметри:</a:t>
            </a:r>
            <a:endParaRPr lang="ru-UA" sz="2000" dirty="0"/>
          </a:p>
          <a:p>
            <a:r>
              <a:rPr lang="uk-UA" sz="2000" dirty="0"/>
              <a:t>Температура: набагато нижча за традиційні методи (зазвичай від 50 до 85).</a:t>
            </a:r>
            <a:endParaRPr lang="ru-UA" sz="2000" dirty="0"/>
          </a:p>
          <a:p>
            <a:r>
              <a:rPr lang="uk-UA" sz="2000" dirty="0"/>
              <a:t>Точність: температура води підтримується з точністю до 0,1 за допомогою спеціального термостата-</a:t>
            </a:r>
            <a:r>
              <a:rPr lang="uk-UA" sz="2000" dirty="0" err="1"/>
              <a:t>циркулятора</a:t>
            </a:r>
            <a:r>
              <a:rPr lang="uk-UA" sz="2000" dirty="0"/>
              <a:t> (</a:t>
            </a:r>
            <a:r>
              <a:rPr lang="uk-UA" sz="2000" dirty="0" err="1"/>
              <a:t>занурювального</a:t>
            </a:r>
            <a:r>
              <a:rPr lang="uk-UA" sz="2000" dirty="0"/>
              <a:t> термостата).</a:t>
            </a:r>
            <a:endParaRPr lang="ru-UA" sz="2000" dirty="0"/>
          </a:p>
          <a:p>
            <a:r>
              <a:rPr lang="uk-UA" sz="2000" dirty="0"/>
              <a:t>Час: від 1 години до 48 годин і більше, залежно від продукту та бажаного результату.</a:t>
            </a:r>
          </a:p>
          <a:p>
            <a:endParaRPr lang="uk-UA" sz="2000" dirty="0"/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UA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Головна </a:t>
            </a:r>
            <a:r>
              <a:rPr lang="ru-UA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перевага</a:t>
            </a:r>
            <a:r>
              <a:rPr lang="ru-UA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Су-</a:t>
            </a:r>
            <a:r>
              <a:rPr lang="ru-UA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UA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полягає</a:t>
            </a:r>
            <a:r>
              <a:rPr lang="ru-UA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UA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фізичній</a:t>
            </a:r>
            <a:r>
              <a:rPr lang="ru-UA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UA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біохімічній</a:t>
            </a:r>
            <a:r>
              <a:rPr lang="ru-UA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точності</a:t>
            </a:r>
            <a:r>
              <a:rPr lang="ru-UA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UA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ru-UA" sz="2000" dirty="0"/>
          </a:p>
          <a:p>
            <a:pPr>
              <a:lnSpc>
                <a:spcPct val="100000"/>
              </a:lnSpc>
            </a:pPr>
            <a:endParaRPr lang="uk-UA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uk-UA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1" name="Рисунок 185"/>
          <p:cNvPicPr/>
          <p:nvPr/>
        </p:nvPicPr>
        <p:blipFill>
          <a:blip r:embed="rId2"/>
          <a:stretch/>
        </p:blipFill>
        <p:spPr>
          <a:xfrm>
            <a:off x="6480000" y="3600000"/>
            <a:ext cx="2620800" cy="3256560"/>
          </a:xfrm>
          <a:prstGeom prst="rect">
            <a:avLst/>
          </a:prstGeom>
          <a:ln w="0">
            <a:noFill/>
          </a:ln>
        </p:spPr>
      </p:pic>
      <p:pic>
        <p:nvPicPr>
          <p:cNvPr id="312" name="Рисунок 186"/>
          <p:cNvPicPr/>
          <p:nvPr/>
        </p:nvPicPr>
        <p:blipFill>
          <a:blip r:embed="rId3"/>
          <a:stretch/>
        </p:blipFill>
        <p:spPr>
          <a:xfrm>
            <a:off x="6660000" y="180000"/>
            <a:ext cx="2440800" cy="3058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DA9495E-52B6-EE25-CD22-1FC49CDC6E14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у-від__Наука_готування">
            <a:hlinkClick r:id="" action="ppaction://media"/>
            <a:extLst>
              <a:ext uri="{FF2B5EF4-FFF2-40B4-BE49-F238E27FC236}">
                <a16:creationId xmlns:a16="http://schemas.microsoft.com/office/drawing/2014/main" id="{BB525DD6-15AB-386C-5954-E882D919E0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1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59582D-CCFB-EFCA-3BFE-79DC68945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2840"/>
            <a:ext cx="8227800" cy="1143360"/>
          </a:xfrm>
        </p:spPr>
        <p:txBody>
          <a:bodyPr/>
          <a:lstStyle/>
          <a:p>
            <a:r>
              <a:rPr lang="uk-UA" sz="2400" dirty="0"/>
              <a:t>🍲 Етапи технології </a:t>
            </a:r>
            <a:r>
              <a:rPr lang="en-US" sz="2400" dirty="0"/>
              <a:t>Sous Vide</a:t>
            </a:r>
            <a:endParaRPr lang="uk-UA" sz="24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534986A-B598-6424-CFAF-C083A1943384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2054686"/>
            <a:ext cx="8229240" cy="3977280"/>
          </a:xfrm>
        </p:spPr>
        <p:txBody>
          <a:bodyPr/>
          <a:lstStyle/>
          <a:p>
            <a:r>
              <a:rPr lang="ru-RU" sz="1600" dirty="0"/>
              <a:t>1. </a:t>
            </a:r>
            <a:r>
              <a:rPr lang="ru-RU" sz="1600" dirty="0" err="1"/>
              <a:t>Вакуумування</a:t>
            </a:r>
            <a:r>
              <a:rPr lang="ru-RU" sz="1600" dirty="0"/>
              <a:t> (</a:t>
            </a:r>
            <a:r>
              <a:rPr lang="ru-RU" sz="1600" dirty="0" err="1"/>
              <a:t>підготовка</a:t>
            </a:r>
            <a:r>
              <a:rPr lang="ru-RU" sz="1600" dirty="0"/>
              <a:t>)</a:t>
            </a:r>
          </a:p>
          <a:p>
            <a:r>
              <a:rPr lang="ru-RU" sz="1600" dirty="0"/>
              <a:t>Продукт (</a:t>
            </a:r>
            <a:r>
              <a:rPr lang="ru-RU" sz="1600" dirty="0" err="1"/>
              <a:t>м'ясо</a:t>
            </a:r>
            <a:r>
              <a:rPr lang="ru-RU" sz="1600" dirty="0"/>
              <a:t>, риба, </a:t>
            </a:r>
            <a:r>
              <a:rPr lang="ru-RU" sz="1600" dirty="0" err="1"/>
              <a:t>овочі</a:t>
            </a:r>
            <a:r>
              <a:rPr lang="ru-RU" sz="1600" dirty="0"/>
              <a:t>) </a:t>
            </a:r>
            <a:r>
              <a:rPr lang="ru-RU" sz="1600" dirty="0" err="1"/>
              <a:t>приправляють</a:t>
            </a:r>
            <a:r>
              <a:rPr lang="ru-RU" sz="1600" dirty="0"/>
              <a:t> </a:t>
            </a:r>
            <a:r>
              <a:rPr lang="ru-RU" sz="1600" dirty="0" err="1"/>
              <a:t>спеціями</a:t>
            </a:r>
            <a:r>
              <a:rPr lang="ru-RU" sz="1600" dirty="0"/>
              <a:t> та </a:t>
            </a:r>
            <a:r>
              <a:rPr lang="ru-RU" sz="1600" dirty="0" err="1"/>
              <a:t>поміщають</a:t>
            </a:r>
            <a:r>
              <a:rPr lang="ru-RU" sz="1600" dirty="0"/>
              <a:t> у </a:t>
            </a:r>
            <a:r>
              <a:rPr lang="ru-RU" sz="1600" dirty="0" err="1"/>
              <a:t>спеціальний</a:t>
            </a:r>
            <a:r>
              <a:rPr lang="ru-RU" sz="1600" dirty="0"/>
              <a:t> </a:t>
            </a:r>
            <a:r>
              <a:rPr lang="ru-RU" sz="1600" dirty="0" err="1"/>
              <a:t>термостійкий</a:t>
            </a:r>
            <a:r>
              <a:rPr lang="ru-RU" sz="1600" dirty="0"/>
              <a:t> пакет.</a:t>
            </a:r>
          </a:p>
          <a:p>
            <a:r>
              <a:rPr lang="ru-RU" sz="1600" dirty="0"/>
              <a:t>За </a:t>
            </a:r>
            <a:r>
              <a:rPr lang="ru-RU" sz="1600" dirty="0" err="1"/>
              <a:t>допомогою</a:t>
            </a:r>
            <a:r>
              <a:rPr lang="ru-RU" sz="1600" dirty="0"/>
              <a:t> вакууматора з пакета </a:t>
            </a:r>
            <a:r>
              <a:rPr lang="ru-RU" sz="1600" dirty="0" err="1"/>
              <a:t>видаляють</a:t>
            </a:r>
            <a:r>
              <a:rPr lang="ru-RU" sz="1600" dirty="0"/>
              <a:t> </a:t>
            </a:r>
            <a:r>
              <a:rPr lang="ru-RU" sz="1600" dirty="0" err="1"/>
              <a:t>повітря</a:t>
            </a:r>
            <a:r>
              <a:rPr lang="ru-RU" sz="1600" dirty="0"/>
              <a:t> і герметично </a:t>
            </a:r>
            <a:r>
              <a:rPr lang="ru-RU" sz="1600" dirty="0" err="1"/>
              <a:t>його</a:t>
            </a:r>
            <a:r>
              <a:rPr lang="ru-RU" sz="1600" dirty="0"/>
              <a:t> </a:t>
            </a:r>
            <a:r>
              <a:rPr lang="ru-RU" sz="1600" dirty="0" err="1"/>
              <a:t>запаюють</a:t>
            </a:r>
            <a:r>
              <a:rPr lang="ru-RU" sz="1600" dirty="0"/>
              <a:t>. </a:t>
            </a:r>
            <a:r>
              <a:rPr lang="ru-RU" sz="1600" dirty="0" err="1"/>
              <a:t>Відсутність</a:t>
            </a:r>
            <a:r>
              <a:rPr lang="ru-RU" sz="1600" dirty="0"/>
              <a:t> </a:t>
            </a:r>
            <a:r>
              <a:rPr lang="ru-RU" sz="1600" dirty="0" err="1"/>
              <a:t>повітря</a:t>
            </a:r>
            <a:r>
              <a:rPr lang="ru-RU" sz="1600" dirty="0"/>
              <a:t> </a:t>
            </a:r>
            <a:r>
              <a:rPr lang="ru-RU" sz="1600" dirty="0" err="1"/>
              <a:t>забезпечує</a:t>
            </a:r>
            <a:r>
              <a:rPr lang="ru-RU" sz="1600" dirty="0"/>
              <a:t> </a:t>
            </a:r>
            <a:r>
              <a:rPr lang="ru-RU" sz="1600" dirty="0" err="1"/>
              <a:t>максимальний</a:t>
            </a:r>
            <a:r>
              <a:rPr lang="ru-RU" sz="1600" dirty="0"/>
              <a:t> контакт продукту з водою та </a:t>
            </a:r>
            <a:r>
              <a:rPr lang="ru-RU" sz="1600" dirty="0" err="1"/>
              <a:t>запобігає</a:t>
            </a:r>
            <a:r>
              <a:rPr lang="ru-RU" sz="1600" dirty="0"/>
              <a:t> </a:t>
            </a:r>
            <a:r>
              <a:rPr lang="ru-RU" sz="1600" dirty="0" err="1"/>
              <a:t>окисленню</a:t>
            </a:r>
            <a:r>
              <a:rPr lang="ru-RU" sz="1600" dirty="0"/>
              <a:t>.</a:t>
            </a:r>
          </a:p>
          <a:p>
            <a:r>
              <a:rPr lang="ru-RU" sz="1600" dirty="0"/>
              <a:t>2. </a:t>
            </a:r>
            <a:r>
              <a:rPr lang="ru-RU" sz="1600" dirty="0" err="1"/>
              <a:t>Приготування</a:t>
            </a:r>
            <a:r>
              <a:rPr lang="ru-RU" sz="1600" dirty="0"/>
              <a:t> (</a:t>
            </a:r>
            <a:r>
              <a:rPr lang="ru-RU" sz="1600" dirty="0" err="1"/>
              <a:t>еплова</a:t>
            </a:r>
            <a:r>
              <a:rPr lang="ru-RU" sz="1600" dirty="0"/>
              <a:t> </a:t>
            </a:r>
            <a:r>
              <a:rPr lang="ru-RU" sz="1600" dirty="0" err="1"/>
              <a:t>обробка</a:t>
            </a:r>
            <a:r>
              <a:rPr lang="ru-RU" sz="1600" dirty="0"/>
              <a:t>)</a:t>
            </a:r>
          </a:p>
          <a:p>
            <a:r>
              <a:rPr lang="ru-RU" sz="1600" dirty="0" err="1"/>
              <a:t>Пакети</a:t>
            </a:r>
            <a:r>
              <a:rPr lang="ru-RU" sz="1600" dirty="0"/>
              <a:t> </a:t>
            </a:r>
            <a:r>
              <a:rPr lang="ru-RU" sz="1600" dirty="0" err="1"/>
              <a:t>занурюють</a:t>
            </a:r>
            <a:r>
              <a:rPr lang="ru-RU" sz="1600" dirty="0"/>
              <a:t> у </a:t>
            </a:r>
            <a:r>
              <a:rPr lang="ru-RU" sz="1600" dirty="0" err="1"/>
              <a:t>водяну</a:t>
            </a:r>
            <a:r>
              <a:rPr lang="ru-RU" sz="1600" dirty="0"/>
              <a:t> баню, </a:t>
            </a:r>
            <a:r>
              <a:rPr lang="ru-RU" sz="1600" dirty="0" err="1"/>
              <a:t>налаштовану</a:t>
            </a:r>
            <a:r>
              <a:rPr lang="ru-RU" sz="1600" dirty="0"/>
              <a:t> на </a:t>
            </a:r>
            <a:r>
              <a:rPr lang="ru-RU" sz="1600" dirty="0" err="1"/>
              <a:t>точну</a:t>
            </a:r>
            <a:r>
              <a:rPr lang="ru-RU" sz="1600" dirty="0"/>
              <a:t> </a:t>
            </a:r>
            <a:r>
              <a:rPr lang="ru-RU" sz="1600" dirty="0" err="1"/>
              <a:t>кінцеву</a:t>
            </a:r>
            <a:r>
              <a:rPr lang="ru-RU" sz="1600" dirty="0"/>
              <a:t> температуру продукту.</a:t>
            </a:r>
          </a:p>
          <a:p>
            <a:r>
              <a:rPr lang="ru-RU" sz="1600" dirty="0" err="1"/>
              <a:t>Процес</a:t>
            </a:r>
            <a:r>
              <a:rPr lang="ru-RU" sz="1600" dirty="0"/>
              <a:t> </a:t>
            </a:r>
            <a:r>
              <a:rPr lang="ru-RU" sz="1600" dirty="0" err="1"/>
              <a:t>триває</a:t>
            </a:r>
            <a:r>
              <a:rPr lang="ru-RU" sz="1600" dirty="0"/>
              <a:t> </a:t>
            </a:r>
            <a:r>
              <a:rPr lang="ru-RU" sz="1600" dirty="0" err="1"/>
              <a:t>доти</a:t>
            </a:r>
            <a:r>
              <a:rPr lang="ru-RU" sz="1600" dirty="0"/>
              <a:t>, доки центр продукту не </a:t>
            </a:r>
            <a:r>
              <a:rPr lang="ru-RU" sz="1600" dirty="0" err="1"/>
              <a:t>досягне</a:t>
            </a:r>
            <a:r>
              <a:rPr lang="ru-RU" sz="1600" dirty="0"/>
              <a:t> </a:t>
            </a:r>
            <a:r>
              <a:rPr lang="ru-RU" sz="1600" dirty="0" err="1"/>
              <a:t>температури</a:t>
            </a:r>
            <a:r>
              <a:rPr lang="ru-RU" sz="1600" dirty="0"/>
              <a:t> води. Час </a:t>
            </a:r>
            <a:r>
              <a:rPr lang="ru-RU" sz="1600" dirty="0" err="1"/>
              <a:t>залежить</a:t>
            </a:r>
            <a:r>
              <a:rPr lang="ru-RU" sz="1600" dirty="0"/>
              <a:t> </a:t>
            </a:r>
            <a:r>
              <a:rPr lang="ru-RU" sz="1600" dirty="0" err="1"/>
              <a:t>лише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товщини</a:t>
            </a:r>
            <a:r>
              <a:rPr lang="ru-RU" sz="1600" dirty="0"/>
              <a:t> продукту, а не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його</a:t>
            </a:r>
            <a:r>
              <a:rPr lang="ru-RU" sz="1600" dirty="0"/>
              <a:t> </a:t>
            </a:r>
            <a:r>
              <a:rPr lang="ru-RU" sz="1600" dirty="0" err="1"/>
              <a:t>початкової</a:t>
            </a:r>
            <a:r>
              <a:rPr lang="ru-RU" sz="1600" dirty="0"/>
              <a:t> </a:t>
            </a:r>
            <a:r>
              <a:rPr lang="ru-RU" sz="1600" dirty="0" err="1"/>
              <a:t>температури</a:t>
            </a:r>
            <a:r>
              <a:rPr lang="ru-RU" sz="1600" dirty="0"/>
              <a:t>.</a:t>
            </a:r>
          </a:p>
          <a:p>
            <a:r>
              <a:rPr lang="ru-RU" sz="1600" dirty="0"/>
              <a:t>3. </a:t>
            </a:r>
            <a:r>
              <a:rPr lang="ru-RU" sz="1600" dirty="0" err="1"/>
              <a:t>Фінішна</a:t>
            </a:r>
            <a:r>
              <a:rPr lang="ru-RU" sz="1600" dirty="0"/>
              <a:t> </a:t>
            </a:r>
            <a:r>
              <a:rPr lang="ru-RU" sz="1600" dirty="0" err="1"/>
              <a:t>обробка</a:t>
            </a:r>
            <a:endParaRPr lang="ru-RU" sz="1600" dirty="0"/>
          </a:p>
          <a:p>
            <a:r>
              <a:rPr lang="ru-RU" sz="1600" dirty="0" err="1"/>
              <a:t>Після</a:t>
            </a:r>
            <a:r>
              <a:rPr lang="ru-RU" sz="1600" dirty="0"/>
              <a:t> Су-</a:t>
            </a:r>
            <a:r>
              <a:rPr lang="ru-RU" sz="1600" dirty="0" err="1"/>
              <a:t>від</a:t>
            </a:r>
            <a:r>
              <a:rPr lang="ru-RU" sz="1600" dirty="0"/>
              <a:t> продукт є </a:t>
            </a:r>
            <a:r>
              <a:rPr lang="ru-RU" sz="1600" dirty="0" err="1"/>
              <a:t>ідеально</a:t>
            </a:r>
            <a:r>
              <a:rPr lang="ru-RU" sz="1600" dirty="0"/>
              <a:t> готовим, </a:t>
            </a:r>
            <a:r>
              <a:rPr lang="ru-RU" sz="1600" dirty="0" err="1"/>
              <a:t>але</a:t>
            </a:r>
            <a:r>
              <a:rPr lang="ru-RU" sz="1600" dirty="0"/>
              <a:t> не </a:t>
            </a:r>
            <a:r>
              <a:rPr lang="ru-RU" sz="1600" dirty="0" err="1"/>
              <a:t>має</a:t>
            </a:r>
            <a:r>
              <a:rPr lang="ru-RU" sz="1600" dirty="0"/>
              <a:t> </a:t>
            </a:r>
            <a:r>
              <a:rPr lang="ru-RU" sz="1600" dirty="0" err="1"/>
              <a:t>скоринки</a:t>
            </a:r>
            <a:r>
              <a:rPr lang="ru-RU" sz="1600" dirty="0"/>
              <a:t> (</a:t>
            </a:r>
            <a:r>
              <a:rPr lang="ru-RU" sz="1600" dirty="0" err="1"/>
              <a:t>реакція</a:t>
            </a:r>
            <a:r>
              <a:rPr lang="ru-RU" sz="1600" dirty="0"/>
              <a:t> </a:t>
            </a:r>
            <a:r>
              <a:rPr lang="ru-RU" sz="1600" dirty="0" err="1"/>
              <a:t>Майяра</a:t>
            </a:r>
            <a:r>
              <a:rPr lang="ru-RU" sz="1600" dirty="0"/>
              <a:t>, яка </a:t>
            </a:r>
            <a:r>
              <a:rPr lang="ru-RU" sz="1600" dirty="0" err="1"/>
              <a:t>дає</a:t>
            </a:r>
            <a:r>
              <a:rPr lang="ru-RU" sz="1600" dirty="0"/>
              <a:t> смак і аромат).</a:t>
            </a:r>
          </a:p>
          <a:p>
            <a:r>
              <a:rPr lang="ru-RU" sz="1600" dirty="0"/>
              <a:t>Для </a:t>
            </a:r>
            <a:r>
              <a:rPr lang="ru-RU" sz="1600" dirty="0" err="1"/>
              <a:t>м'яса</a:t>
            </a:r>
            <a:r>
              <a:rPr lang="ru-RU" sz="1600" dirty="0"/>
              <a:t> та </a:t>
            </a:r>
            <a:r>
              <a:rPr lang="ru-RU" sz="1600" dirty="0" err="1"/>
              <a:t>риби</a:t>
            </a:r>
            <a:r>
              <a:rPr lang="ru-RU" sz="1600" dirty="0"/>
              <a:t> </a:t>
            </a:r>
            <a:r>
              <a:rPr lang="ru-RU" sz="1600" dirty="0" err="1"/>
              <a:t>необхідна</a:t>
            </a:r>
            <a:r>
              <a:rPr lang="ru-RU" sz="1600" dirty="0"/>
              <a:t> </a:t>
            </a:r>
            <a:r>
              <a:rPr lang="ru-RU" sz="1600" dirty="0" err="1"/>
              <a:t>швидка</a:t>
            </a:r>
            <a:r>
              <a:rPr lang="ru-RU" sz="1600" dirty="0"/>
              <a:t> </a:t>
            </a:r>
            <a:r>
              <a:rPr lang="ru-RU" sz="1600" dirty="0" err="1"/>
              <a:t>фінішна</a:t>
            </a:r>
            <a:r>
              <a:rPr lang="ru-RU" sz="1600" dirty="0"/>
              <a:t> </a:t>
            </a:r>
            <a:r>
              <a:rPr lang="ru-RU" sz="1600" dirty="0" err="1"/>
              <a:t>обробка</a:t>
            </a:r>
            <a:r>
              <a:rPr lang="ru-RU" sz="1600" dirty="0"/>
              <a:t>:</a:t>
            </a:r>
          </a:p>
          <a:p>
            <a:r>
              <a:rPr lang="ru-RU" sz="1600" dirty="0" err="1"/>
              <a:t>Швидке</a:t>
            </a:r>
            <a:r>
              <a:rPr lang="ru-RU" sz="1600" dirty="0"/>
              <a:t> </a:t>
            </a:r>
            <a:r>
              <a:rPr lang="ru-RU" sz="1600" dirty="0" err="1"/>
              <a:t>обсмаження</a:t>
            </a:r>
            <a:r>
              <a:rPr lang="ru-RU" sz="1600" dirty="0"/>
              <a:t> на </a:t>
            </a:r>
            <a:r>
              <a:rPr lang="ru-RU" sz="1600" dirty="0" err="1"/>
              <a:t>дуже</a:t>
            </a:r>
            <a:r>
              <a:rPr lang="ru-RU" sz="1600" dirty="0"/>
              <a:t> </a:t>
            </a:r>
            <a:r>
              <a:rPr lang="ru-RU" sz="1600" dirty="0" err="1"/>
              <a:t>гарячій</a:t>
            </a:r>
            <a:r>
              <a:rPr lang="ru-RU" sz="1600" dirty="0"/>
              <a:t> </a:t>
            </a:r>
            <a:r>
              <a:rPr lang="ru-RU" sz="1600" dirty="0" err="1"/>
              <a:t>сковороді</a:t>
            </a:r>
            <a:r>
              <a:rPr lang="ru-RU" sz="1600" dirty="0"/>
              <a:t> (200+) </a:t>
            </a:r>
            <a:r>
              <a:rPr lang="ru-RU" sz="1600" dirty="0" err="1"/>
              <a:t>або</a:t>
            </a:r>
            <a:r>
              <a:rPr lang="ru-RU" sz="1600" dirty="0"/>
              <a:t> </a:t>
            </a:r>
            <a:r>
              <a:rPr lang="ru-RU" sz="1600" dirty="0" err="1"/>
              <a:t>Обпалювання</a:t>
            </a:r>
            <a:r>
              <a:rPr lang="ru-RU" sz="1600" dirty="0"/>
              <a:t> </a:t>
            </a:r>
            <a:r>
              <a:rPr lang="ru-RU" sz="1600" dirty="0" err="1"/>
              <a:t>кулінарним</a:t>
            </a:r>
            <a:r>
              <a:rPr lang="ru-RU" sz="1600" dirty="0"/>
              <a:t> пальником (</a:t>
            </a:r>
            <a:r>
              <a:rPr lang="ru-RU" sz="1600" dirty="0" err="1"/>
              <a:t>гартріллером</a:t>
            </a:r>
            <a:r>
              <a:rPr lang="ru-RU" sz="1600" dirty="0"/>
              <a:t>).</a:t>
            </a:r>
          </a:p>
          <a:p>
            <a:r>
              <a:rPr lang="ru-RU" sz="1600" dirty="0" err="1"/>
              <a:t>Цей</a:t>
            </a:r>
            <a:r>
              <a:rPr lang="ru-RU" sz="1600" dirty="0"/>
              <a:t> </a:t>
            </a:r>
            <a:r>
              <a:rPr lang="ru-RU" sz="1600" dirty="0" err="1"/>
              <a:t>процес</a:t>
            </a:r>
            <a:r>
              <a:rPr lang="ru-RU" sz="1600" dirty="0"/>
              <a:t> </a:t>
            </a:r>
            <a:r>
              <a:rPr lang="ru-RU" sz="1600" dirty="0" err="1"/>
              <a:t>триває</a:t>
            </a:r>
            <a:r>
              <a:rPr lang="ru-RU" sz="1600" dirty="0"/>
              <a:t> </a:t>
            </a:r>
            <a:r>
              <a:rPr lang="ru-RU" sz="1600" dirty="0" err="1"/>
              <a:t>лише</a:t>
            </a:r>
            <a:r>
              <a:rPr lang="ru-RU" sz="1600" dirty="0"/>
              <a:t> 30–60 секунд з кожного боку.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63869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E58B1-84DA-CC43-AC15-D53475A78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657" y="-996"/>
            <a:ext cx="8588326" cy="1143360"/>
          </a:xfrm>
        </p:spPr>
        <p:txBody>
          <a:bodyPr/>
          <a:lstStyle/>
          <a:p>
            <a:r>
              <a:rPr lang="uk-UA" sz="3200" dirty="0"/>
              <a:t>Порівняння: Традиційні Методи </a:t>
            </a:r>
            <a:r>
              <a:rPr lang="en-US" sz="3200" dirty="0"/>
              <a:t>vs. Sous Vide</a:t>
            </a:r>
            <a:endParaRPr lang="uk-UA" sz="32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266B25D-E373-1ACB-895A-1BCF2368C6FA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uk-UA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AB038C2-F2C9-4A53-2DDB-6F1F5FB038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074704"/>
              </p:ext>
            </p:extLst>
          </p:nvPr>
        </p:nvGraphicFramePr>
        <p:xfrm>
          <a:off x="457200" y="1000995"/>
          <a:ext cx="8229600" cy="55615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58213291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15909523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5680335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 dirty="0">
                          <a:effectLst/>
                        </a:rPr>
                        <a:t>Фактор</a:t>
                      </a:r>
                      <a:endParaRPr lang="ru-UA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 dirty="0" err="1">
                          <a:effectLst/>
                        </a:rPr>
                        <a:t>Традиційні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методи</a:t>
                      </a:r>
                      <a:r>
                        <a:rPr lang="ru-UA" sz="1600" dirty="0">
                          <a:effectLst/>
                        </a:rPr>
                        <a:t> (</a:t>
                      </a:r>
                      <a:r>
                        <a:rPr lang="ru-UA" sz="1600" dirty="0" err="1">
                          <a:effectLst/>
                        </a:rPr>
                        <a:t>Варіння</a:t>
                      </a:r>
                      <a:r>
                        <a:rPr lang="ru-UA" sz="1600" dirty="0">
                          <a:effectLst/>
                        </a:rPr>
                        <a:t>, </a:t>
                      </a:r>
                      <a:r>
                        <a:rPr lang="ru-UA" sz="1600" dirty="0" err="1">
                          <a:effectLst/>
                        </a:rPr>
                        <a:t>Смаження</a:t>
                      </a:r>
                      <a:r>
                        <a:rPr lang="ru-UA" sz="1600" dirty="0">
                          <a:effectLst/>
                        </a:rPr>
                        <a:t>)</a:t>
                      </a:r>
                      <a:endParaRPr lang="ru-UA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>
                          <a:effectLst/>
                        </a:rPr>
                        <a:t>Sous Vide</a:t>
                      </a:r>
                      <a:endParaRPr lang="ru-UA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extLst>
                  <a:ext uri="{0D108BD9-81ED-4DB2-BD59-A6C34878D82A}">
                    <a16:rowId xmlns:a16="http://schemas.microsoft.com/office/drawing/2014/main" val="39629124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>
                          <a:effectLst/>
                        </a:rPr>
                        <a:t>Вилуговування (Leaching)</a:t>
                      </a:r>
                      <a:endParaRPr lang="ru-UA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 dirty="0" err="1">
                          <a:effectLst/>
                        </a:rPr>
                        <a:t>Високе</a:t>
                      </a:r>
                      <a:r>
                        <a:rPr lang="ru-UA" sz="1600" dirty="0">
                          <a:effectLst/>
                        </a:rPr>
                        <a:t>, </a:t>
                      </a:r>
                      <a:r>
                        <a:rPr lang="ru-UA" sz="1600" dirty="0" err="1">
                          <a:effectLst/>
                        </a:rPr>
                        <a:t>оскільки</a:t>
                      </a:r>
                      <a:r>
                        <a:rPr lang="ru-UA" sz="1600" dirty="0">
                          <a:effectLst/>
                        </a:rPr>
                        <a:t> продукт </a:t>
                      </a:r>
                      <a:r>
                        <a:rPr lang="ru-UA" sz="1600" dirty="0" err="1">
                          <a:effectLst/>
                        </a:rPr>
                        <a:t>контактує</a:t>
                      </a:r>
                      <a:r>
                        <a:rPr lang="ru-UA" sz="1600" dirty="0">
                          <a:effectLst/>
                        </a:rPr>
                        <a:t> з великим </a:t>
                      </a:r>
                      <a:r>
                        <a:rPr lang="ru-UA" sz="1600" dirty="0" err="1">
                          <a:effectLst/>
                        </a:rPr>
                        <a:t>об'ємом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рідини</a:t>
                      </a:r>
                      <a:r>
                        <a:rPr lang="ru-UA" sz="1600" dirty="0">
                          <a:effectLst/>
                        </a:rPr>
                        <a:t>, яка </a:t>
                      </a:r>
                      <a:r>
                        <a:rPr lang="ru-UA" sz="1600" dirty="0" err="1">
                          <a:effectLst/>
                        </a:rPr>
                        <a:t>потім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зливається</a:t>
                      </a:r>
                      <a:r>
                        <a:rPr lang="ru-UA" sz="1600" dirty="0">
                          <a:effectLst/>
                        </a:rPr>
                        <a:t> (</a:t>
                      </a:r>
                      <a:r>
                        <a:rPr lang="ru-UA" sz="1600" dirty="0" err="1">
                          <a:effectLst/>
                        </a:rPr>
                        <a:t>наприклад</a:t>
                      </a:r>
                      <a:r>
                        <a:rPr lang="ru-UA" sz="1600" dirty="0">
                          <a:effectLst/>
                        </a:rPr>
                        <a:t>, вода </a:t>
                      </a:r>
                      <a:r>
                        <a:rPr lang="ru-UA" sz="1600" dirty="0" err="1">
                          <a:effectLst/>
                        </a:rPr>
                        <a:t>після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варіння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овочів</a:t>
                      </a:r>
                      <a:r>
                        <a:rPr lang="ru-UA" sz="1600" dirty="0">
                          <a:effectLst/>
                        </a:rPr>
                        <a:t>).</a:t>
                      </a:r>
                      <a:endParaRPr lang="ru-UA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>
                          <a:effectLst/>
                        </a:rPr>
                        <a:t>Нульове, оскільки продукт герметично запакований у вакуумний пакет; всі соки, вітаміни та мінерали залишаються всередині пакета.</a:t>
                      </a:r>
                      <a:endParaRPr lang="ru-UA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extLst>
                  <a:ext uri="{0D108BD9-81ED-4DB2-BD59-A6C34878D82A}">
                    <a16:rowId xmlns:a16="http://schemas.microsoft.com/office/drawing/2014/main" val="20754333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>
                          <a:effectLst/>
                        </a:rPr>
                        <a:t>Температура</a:t>
                      </a:r>
                      <a:endParaRPr lang="ru-UA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 dirty="0" err="1">
                          <a:effectLst/>
                        </a:rPr>
                        <a:t>Висока</a:t>
                      </a:r>
                      <a:r>
                        <a:rPr lang="ru-UA" sz="1600" dirty="0">
                          <a:effectLst/>
                        </a:rPr>
                        <a:t> (до 100 при </a:t>
                      </a:r>
                      <a:r>
                        <a:rPr lang="ru-UA" sz="1600" dirty="0" err="1">
                          <a:effectLst/>
                        </a:rPr>
                        <a:t>варінні</a:t>
                      </a:r>
                      <a:r>
                        <a:rPr lang="ru-UA" sz="1600" dirty="0">
                          <a:effectLst/>
                        </a:rPr>
                        <a:t>, до 200 при </a:t>
                      </a:r>
                      <a:r>
                        <a:rPr lang="ru-UA" sz="1600" dirty="0" err="1">
                          <a:effectLst/>
                        </a:rPr>
                        <a:t>смаженні</a:t>
                      </a:r>
                      <a:r>
                        <a:rPr lang="ru-UA" sz="1600" dirty="0">
                          <a:effectLst/>
                        </a:rPr>
                        <a:t>), </a:t>
                      </a:r>
                      <a:r>
                        <a:rPr lang="ru-UA" sz="1600" dirty="0" err="1">
                          <a:effectLst/>
                        </a:rPr>
                        <a:t>що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прискорює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руйнування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термочутливих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вітамінів</a:t>
                      </a:r>
                      <a:r>
                        <a:rPr lang="ru-UA" sz="1600" dirty="0">
                          <a:effectLst/>
                        </a:rPr>
                        <a:t>.</a:t>
                      </a:r>
                      <a:endParaRPr lang="ru-UA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 dirty="0" err="1">
                          <a:effectLst/>
                        </a:rPr>
                        <a:t>Низька</a:t>
                      </a:r>
                      <a:r>
                        <a:rPr lang="ru-UA" sz="1600" dirty="0">
                          <a:effectLst/>
                        </a:rPr>
                        <a:t> та </a:t>
                      </a:r>
                      <a:r>
                        <a:rPr lang="ru-UA" sz="1600" dirty="0" err="1">
                          <a:effectLst/>
                        </a:rPr>
                        <a:t>контрольована</a:t>
                      </a:r>
                      <a:r>
                        <a:rPr lang="ru-UA" sz="1600" dirty="0">
                          <a:effectLst/>
                        </a:rPr>
                        <a:t> (</a:t>
                      </a:r>
                      <a:r>
                        <a:rPr lang="ru-UA" sz="1600" dirty="0" err="1">
                          <a:effectLst/>
                        </a:rPr>
                        <a:t>зазвичай</a:t>
                      </a:r>
                      <a:r>
                        <a:rPr lang="ru-UA" sz="1600" dirty="0">
                          <a:effectLst/>
                        </a:rPr>
                        <a:t> 50-65), </a:t>
                      </a:r>
                      <a:r>
                        <a:rPr lang="ru-UA" sz="1600" dirty="0" err="1">
                          <a:effectLst/>
                        </a:rPr>
                        <a:t>що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значно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уповільнює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швидкість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руйнування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термочутливих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вітамінів</a:t>
                      </a:r>
                      <a:r>
                        <a:rPr lang="ru-UA" sz="1600" dirty="0">
                          <a:effectLst/>
                        </a:rPr>
                        <a:t>.</a:t>
                      </a:r>
                      <a:endParaRPr lang="ru-UA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extLst>
                  <a:ext uri="{0D108BD9-81ED-4DB2-BD59-A6C34878D82A}">
                    <a16:rowId xmlns:a16="http://schemas.microsoft.com/office/drawing/2014/main" val="11975028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>
                          <a:effectLst/>
                        </a:rPr>
                        <a:t>Кисень</a:t>
                      </a:r>
                      <a:endParaRPr lang="ru-UA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>
                          <a:effectLst/>
                        </a:rPr>
                        <a:t>Продукт контактує з повітрям або водою, насиченою киснем, що викликає окислення вітамінів (особливо C).</a:t>
                      </a:r>
                      <a:endParaRPr lang="ru-UA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 dirty="0" err="1">
                          <a:effectLst/>
                        </a:rPr>
                        <a:t>Відсутність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кисню</a:t>
                      </a:r>
                      <a:r>
                        <a:rPr lang="ru-UA" sz="1600" dirty="0">
                          <a:effectLst/>
                        </a:rPr>
                        <a:t> (</a:t>
                      </a:r>
                      <a:r>
                        <a:rPr lang="ru-UA" sz="1600" dirty="0" err="1">
                          <a:effectLst/>
                        </a:rPr>
                        <a:t>вакуумна</a:t>
                      </a:r>
                      <a:r>
                        <a:rPr lang="ru-UA" sz="1600" dirty="0">
                          <a:effectLst/>
                        </a:rPr>
                        <a:t> упаковка) </a:t>
                      </a:r>
                      <a:r>
                        <a:rPr lang="ru-UA" sz="1600" dirty="0" err="1">
                          <a:effectLst/>
                        </a:rPr>
                        <a:t>захищає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вітаміни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від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окислення</a:t>
                      </a:r>
                      <a:r>
                        <a:rPr lang="ru-UA" sz="1600" dirty="0">
                          <a:effectLst/>
                        </a:rPr>
                        <a:t>.</a:t>
                      </a:r>
                      <a:endParaRPr lang="ru-UA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extLst>
                  <a:ext uri="{0D108BD9-81ED-4DB2-BD59-A6C34878D82A}">
                    <a16:rowId xmlns:a16="http://schemas.microsoft.com/office/drawing/2014/main" val="35681472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4848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extBox 236"/>
          <p:cNvSpPr/>
          <p:nvPr/>
        </p:nvSpPr>
        <p:spPr>
          <a:xfrm>
            <a:off x="180000" y="180000"/>
            <a:ext cx="6118560" cy="651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uk-UA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800" b="0" strike="noStrike" spc="-1" dirty="0">
                <a:solidFill>
                  <a:srgbClr val="3465A4"/>
                </a:solidFill>
                <a:latin typeface="Times New Roman"/>
                <a:ea typeface="DejaVu Sans"/>
              </a:rPr>
              <a:t>                       </a:t>
            </a:r>
            <a:r>
              <a:rPr lang="uk-UA" sz="2800" b="0" strike="noStrike" spc="-1" dirty="0" err="1">
                <a:solidFill>
                  <a:srgbClr val="FF0000"/>
                </a:solidFill>
                <a:latin typeface="Times New Roman"/>
                <a:ea typeface="DejaVu Sans"/>
              </a:rPr>
              <a:t>Дегідрація</a:t>
            </a:r>
            <a:endParaRPr lang="uk-UA" sz="2800" b="0" strike="noStrike" spc="-1" dirty="0">
              <a:solidFill>
                <a:srgbClr val="FF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uk-UA" sz="2800" b="0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endParaRPr lang="uk-UA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400" spc="-1" dirty="0">
                <a:solidFill>
                  <a:srgbClr val="000000"/>
                </a:solidFill>
                <a:latin typeface="Times New Roman"/>
                <a:ea typeface="DejaVu Sans"/>
              </a:rPr>
              <a:t>Це с</a:t>
            </a:r>
            <a:r>
              <a:rPr lang="uk-UA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ушіння фруктів, овочів тощо. Даний спосіб обробки використовується в ресторанній практиці для одержання чіпсів.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За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допомогою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дегідратора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з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продуктів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харчування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видаляють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вологу.</a:t>
            </a:r>
          </a:p>
          <a:p>
            <a:pPr>
              <a:lnSpc>
                <a:spcPct val="100000"/>
              </a:lnSpc>
            </a:pPr>
            <a:r>
              <a:rPr lang="uk-UA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Чіпси зазвичай використовують для прикрашання ресторанних страв. Крім декоративної, вони виконують неабияку функцію в смаку страви, наприклад, створюють контраст ніжного присмаку мусів і хрустких чіпсів.</a:t>
            </a:r>
            <a:endParaRPr lang="uk-UA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0" name="Рисунок 237"/>
          <p:cNvPicPr/>
          <p:nvPr/>
        </p:nvPicPr>
        <p:blipFill>
          <a:blip r:embed="rId2"/>
          <a:stretch/>
        </p:blipFill>
        <p:spPr>
          <a:xfrm>
            <a:off x="6299280" y="2700000"/>
            <a:ext cx="2879280" cy="4156560"/>
          </a:xfrm>
          <a:prstGeom prst="rect">
            <a:avLst/>
          </a:prstGeom>
          <a:ln w="0">
            <a:noFill/>
          </a:ln>
        </p:spPr>
      </p:pic>
      <p:pic>
        <p:nvPicPr>
          <p:cNvPr id="361" name="Рисунок 238"/>
          <p:cNvPicPr/>
          <p:nvPr/>
        </p:nvPicPr>
        <p:blipFill>
          <a:blip r:embed="rId3"/>
          <a:stretch/>
        </p:blipFill>
        <p:spPr>
          <a:xfrm>
            <a:off x="6300000" y="0"/>
            <a:ext cx="2802600" cy="2878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extBox 239"/>
          <p:cNvSpPr/>
          <p:nvPr/>
        </p:nvSpPr>
        <p:spPr>
          <a:xfrm>
            <a:off x="180000" y="180000"/>
            <a:ext cx="5903280" cy="656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2400" b="0" strike="noStrike" spc="-1">
                <a:solidFill>
                  <a:srgbClr val="3465A4"/>
                </a:solidFill>
                <a:latin typeface="Times New Roman"/>
                <a:ea typeface="DejaVu Sans"/>
              </a:rPr>
              <a:t>                          </a:t>
            </a:r>
            <a:r>
              <a:rPr lang="uk-UA" sz="2800" b="0" strike="noStrike" spc="-1">
                <a:solidFill>
                  <a:srgbClr val="FF0000"/>
                </a:solidFill>
                <a:latin typeface="Times New Roman"/>
                <a:ea typeface="DejaVu Sans"/>
              </a:rPr>
              <a:t>Підпікання</a:t>
            </a:r>
            <a:endParaRPr lang="uk-UA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      </a:t>
            </a:r>
            <a:r>
              <a:rPr lang="uk-UA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Цей спосіб відомий у вітчизняній технології при тепловій обробці цибулі, моркви, коренів для приготування бульйонів, його використовують лише як допоміжний. Але останнім часом він став більш поширеним, модним і часто застосовується у приготуванні страв з риби й морепродуктів. Вважається, що дана технологія є компромісом між японськими сашимі й приготуванням на грилі. Фактично застосовується та сама техніка, що й у приготуванні майже сирого м'яса. </a:t>
            </a: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   </a:t>
            </a:r>
            <a:r>
              <a:rPr lang="uk-UA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На розпечену сковороду кладуть підготовлений шматок риби, потримавши трохи з одного боку, перевертають на іншу, а потім майже відразу подають на стіл. У результаті утвориться ароматна хрустка кірочка, а всередині риба лишається ніжною, соковитою і практично сирою. Приготовлена у такий спосіб риба, рідше м'ясо, стає основним інгредієнтом популярних на сьогодні «теплих салатів» з різними видами листкових овочів і навіть із фруктами. Підпечену рибу перед подаванням спеціально розламують або нарізають скибочками, щоб було видно цей незвичайний контраст. Найчастіше використовують  тунця і морського гребінця.</a:t>
            </a: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uk-UA" sz="2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uk-UA" sz="2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uk-UA" sz="2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uk-UA" sz="2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3" name="Picture 2"/>
          <p:cNvPicPr/>
          <p:nvPr/>
        </p:nvPicPr>
        <p:blipFill>
          <a:blip r:embed="rId2"/>
          <a:stretch/>
        </p:blipFill>
        <p:spPr>
          <a:xfrm>
            <a:off x="6084000" y="3460680"/>
            <a:ext cx="3059280" cy="3396600"/>
          </a:xfrm>
          <a:prstGeom prst="rect">
            <a:avLst/>
          </a:prstGeom>
          <a:ln w="0">
            <a:noFill/>
          </a:ln>
        </p:spPr>
      </p:pic>
      <p:pic>
        <p:nvPicPr>
          <p:cNvPr id="364" name="Picture 3"/>
          <p:cNvPicPr/>
          <p:nvPr/>
        </p:nvPicPr>
        <p:blipFill>
          <a:blip r:embed="rId3"/>
          <a:stretch/>
        </p:blipFill>
        <p:spPr>
          <a:xfrm>
            <a:off x="6116040" y="180000"/>
            <a:ext cx="2950560" cy="2888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extBox 240"/>
          <p:cNvSpPr/>
          <p:nvPr/>
        </p:nvSpPr>
        <p:spPr>
          <a:xfrm>
            <a:off x="256320" y="253800"/>
            <a:ext cx="8742240" cy="6884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2600" b="0" strike="noStrike" spc="-1" dirty="0">
                <a:solidFill>
                  <a:srgbClr val="3465A4"/>
                </a:solidFill>
                <a:latin typeface="Times New Roman"/>
                <a:ea typeface="DejaVu Sans"/>
              </a:rPr>
              <a:t>      </a:t>
            </a:r>
            <a:r>
              <a:rPr lang="uk-UA" sz="2800" b="0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Інтенсивне охолодження й шокове замороження.</a:t>
            </a:r>
            <a:r>
              <a:rPr lang="uk-UA" sz="2600" b="0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endParaRPr lang="uk-UA" sz="2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r>
              <a:rPr lang="uk-UA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   </a:t>
            </a:r>
            <a:r>
              <a:rPr lang="uk-UA" dirty="0"/>
              <a:t>Шокове заморожування продуктів харчування – це особлива технологія, що дозволяє протягом довгого часу зберігати естетичні, смакові та корисні якості готових страв і напівфабрикатів.</a:t>
            </a:r>
          </a:p>
          <a:p>
            <a:endParaRPr lang="uk-UA" dirty="0"/>
          </a:p>
          <a:p>
            <a:r>
              <a:rPr lang="uk-UA" dirty="0"/>
              <a:t>Головний принцип шокової заморозки полягає у максимально швидкому заморожуванні продуктів харчування. Це запобігає виникненню крижаних кристалів, які є причиною погіршення смаку і структури продуктів. Завдяки технології шокового заморожування продукція зберігає свій зовнішній вигляд, поживну цінність та смакові якості.</a:t>
            </a:r>
            <a:br>
              <a:rPr lang="uk-UA" sz="2400" dirty="0"/>
            </a:br>
            <a:br>
              <a:rPr lang="uk-UA" sz="2400" dirty="0"/>
            </a:br>
            <a:endParaRPr lang="uk-UA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uk-UA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B0A283-3CE6-5401-338D-04B8DCAAF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749" y="3325973"/>
            <a:ext cx="4752931" cy="327822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50FC15-5B0F-D6FE-8AC0-BE9348D1A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79" y="3740075"/>
            <a:ext cx="4861427" cy="250060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C1DD55-2081-6F26-1182-F9E7096F3872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30771" y="1440360"/>
            <a:ext cx="8229240" cy="3977280"/>
          </a:xfrm>
        </p:spPr>
        <p:txBody>
          <a:bodyPr/>
          <a:lstStyle/>
          <a:p>
            <a:pPr marL="0" indent="0">
              <a:buNone/>
            </a:pPr>
            <a:r>
              <a:rPr lang="uk-UA" sz="1800" b="1" dirty="0"/>
              <a:t>Процес заморозки здійснюється у декілька етапів, кожен з яких грає важливу роль:</a:t>
            </a:r>
            <a:br>
              <a:rPr lang="uk-UA" sz="1800" dirty="0"/>
            </a:br>
            <a:br>
              <a:rPr lang="uk-UA" sz="1800" dirty="0"/>
            </a:br>
            <a:r>
              <a:rPr lang="uk-UA" sz="1800" dirty="0"/>
              <a:t>1. </a:t>
            </a:r>
            <a:r>
              <a:rPr lang="uk-UA" sz="2000" dirty="0"/>
              <a:t>Охолодження від +20 до 0°С.</a:t>
            </a:r>
          </a:p>
          <a:p>
            <a:pPr marL="0" indent="0">
              <a:buNone/>
            </a:pPr>
            <a:r>
              <a:rPr lang="uk-UA" sz="2000" dirty="0"/>
              <a:t>2. Перехід до твердого стану завдяки заморожуванню від 0 до -5°С. На цьому етапі здійснюється кристалізація 70% продукту.</a:t>
            </a:r>
          </a:p>
          <a:p>
            <a:pPr marL="0" indent="0">
              <a:buNone/>
            </a:pPr>
            <a:r>
              <a:rPr lang="uk-UA" sz="2000" dirty="0"/>
              <a:t>3. Глибока </a:t>
            </a:r>
            <a:r>
              <a:rPr lang="uk-UA" sz="2000" dirty="0" err="1"/>
              <a:t>заморозка</a:t>
            </a:r>
            <a:r>
              <a:rPr lang="uk-UA" sz="2000" dirty="0"/>
              <a:t> від -5 до -18°С, яка забезпечує тривале зберігання продукту.</a:t>
            </a:r>
          </a:p>
          <a:p>
            <a:endParaRPr lang="uk-UA" sz="2000" dirty="0"/>
          </a:p>
          <a:p>
            <a:pPr marL="0" indent="0">
              <a:buNone/>
            </a:pPr>
            <a:r>
              <a:rPr lang="uk-UA" sz="2000" dirty="0"/>
              <a:t>Продукти, що піддаються шоковому заморожуванню, зберігають структуру свіжої страви. Такий ефект забезпечується завдяки високій швидкості термічних процесів. Завдяки шоковій </a:t>
            </a:r>
            <a:r>
              <a:rPr lang="uk-UA" sz="2000" dirty="0" err="1"/>
              <a:t>заморозці</a:t>
            </a:r>
            <a:r>
              <a:rPr lang="uk-UA" sz="2000" dirty="0"/>
              <a:t> продуктам харчування забезпечується висока бактеріологічна чистота. Більшість мікроорганізмів не здатні підтримувати власну життєдіяльність в умовах різких температурних змін. Втрата маси продукції зводиться до мінімуму, адже не відбувається висихання інгредієнтів. Через цей фактор також зберігаються поживні і смакові якості наших страв.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524890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360000" y="273600"/>
            <a:ext cx="8227800" cy="114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800" b="0" strike="noStrike" spc="-1">
                <a:solidFill>
                  <a:srgbClr val="3465A4"/>
                </a:solidFill>
                <a:latin typeface="Times New Roman"/>
                <a:ea typeface="DejaVu Sans"/>
              </a:rPr>
              <a:t>                                  </a:t>
            </a:r>
            <a:r>
              <a:rPr lang="ru-RU" sz="2800" b="0" strike="noStrike" spc="-1">
                <a:solidFill>
                  <a:srgbClr val="FF0000"/>
                </a:solidFill>
                <a:latin typeface="Times New Roman"/>
                <a:ea typeface="DejaVu Sans"/>
              </a:rPr>
              <a:t>Висновки</a:t>
            </a:r>
            <a:endParaRPr lang="uk-UA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TextBox 243"/>
          <p:cNvSpPr/>
          <p:nvPr/>
        </p:nvSpPr>
        <p:spPr>
          <a:xfrm>
            <a:off x="540000" y="1260000"/>
            <a:ext cx="8278560" cy="5398560"/>
          </a:xfrm>
          <a:prstGeom prst="rect">
            <a:avLst/>
          </a:prstGeom>
          <a:gradFill rotWithShape="0">
            <a:gsLst>
              <a:gs pos="0">
                <a:srgbClr val="9966FF"/>
              </a:gs>
              <a:gs pos="100000">
                <a:srgbClr val="CC99FF"/>
              </a:gs>
            </a:gsLst>
            <a:lin ang="54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2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  Технологія приготування їжі - це системний підхід, що вимагає уваги до всіх етапів: від вибору сировини до фінальної подачі. Розуміння механічної та теплової обробки є основою для створення якісної, безпечної та смачної кулінарної продукції.</a:t>
            </a:r>
          </a:p>
          <a:p>
            <a:pPr>
              <a:lnSpc>
                <a:spcPct val="100000"/>
              </a:lnSpc>
            </a:pPr>
            <a:endParaRPr lang="uk-UA" sz="2600" b="0" strike="noStrike" spc="-1" dirty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uk-UA" sz="2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Головний принцип: контроль температури та часу є ключем до успіху.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F4B5B-1D14-6E26-226B-6519905E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00" y="88934"/>
            <a:ext cx="8227800" cy="1143360"/>
          </a:xfrm>
        </p:spPr>
        <p:txBody>
          <a:bodyPr/>
          <a:lstStyle/>
          <a:p>
            <a:r>
              <a:rPr lang="uk-UA" dirty="0"/>
              <a:t>Практичне завдання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BE27D8-4034-B3FA-6EBD-A564893A9766}"/>
              </a:ext>
            </a:extLst>
          </p:cNvPr>
          <p:cNvSpPr txBox="1"/>
          <p:nvPr/>
        </p:nvSpPr>
        <p:spPr>
          <a:xfrm>
            <a:off x="295422" y="1035347"/>
            <a:ext cx="6822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Виберіть</a:t>
            </a:r>
            <a:r>
              <a:rPr lang="ru-RU" dirty="0"/>
              <a:t> одну </a:t>
            </a:r>
            <a:r>
              <a:rPr lang="ru-RU" dirty="0" err="1"/>
              <a:t>страву</a:t>
            </a:r>
            <a:r>
              <a:rPr lang="ru-RU" dirty="0"/>
              <a:t> і </a:t>
            </a:r>
            <a:r>
              <a:rPr lang="ru-RU" dirty="0" err="1"/>
              <a:t>проаналізуйте</a:t>
            </a:r>
            <a:r>
              <a:rPr lang="ru-RU" dirty="0"/>
              <a:t>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приготування</a:t>
            </a:r>
            <a:r>
              <a:rPr lang="ru-RU" dirty="0"/>
              <a:t>, </a:t>
            </a:r>
          </a:p>
          <a:p>
            <a:r>
              <a:rPr lang="ru-RU" dirty="0" err="1"/>
              <a:t>заповнивши</a:t>
            </a:r>
            <a:r>
              <a:rPr lang="ru-RU" dirty="0"/>
              <a:t> </a:t>
            </a:r>
            <a:r>
              <a:rPr lang="ru-RU" dirty="0" err="1"/>
              <a:t>таблицю</a:t>
            </a:r>
            <a:r>
              <a:rPr lang="ru-RU" dirty="0"/>
              <a:t>.</a:t>
            </a:r>
            <a:endParaRPr lang="uk-UA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A1471E6-5AF5-49AF-682C-2C467C149A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333807"/>
              </p:ext>
            </p:extLst>
          </p:nvPr>
        </p:nvGraphicFramePr>
        <p:xfrm>
          <a:off x="457200" y="2257741"/>
          <a:ext cx="8229600" cy="41287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81523327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549956766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404565758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5788049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400" kern="0" dirty="0" err="1">
                          <a:effectLst/>
                        </a:rPr>
                        <a:t>Етап</a:t>
                      </a:r>
                      <a:r>
                        <a:rPr lang="ru-UA" sz="1400" kern="0" dirty="0">
                          <a:effectLst/>
                        </a:rPr>
                        <a:t> </a:t>
                      </a:r>
                      <a:r>
                        <a:rPr lang="ru-UA" sz="1400" kern="0" dirty="0" err="1">
                          <a:effectLst/>
                        </a:rPr>
                        <a:t>технологічного</a:t>
                      </a:r>
                      <a:r>
                        <a:rPr lang="ru-UA" sz="1400" kern="0" dirty="0">
                          <a:effectLst/>
                        </a:rPr>
                        <a:t> </a:t>
                      </a:r>
                      <a:r>
                        <a:rPr lang="ru-UA" sz="1400" kern="0" dirty="0" err="1">
                          <a:effectLst/>
                        </a:rPr>
                        <a:t>процесу</a:t>
                      </a:r>
                      <a:endParaRPr lang="ru-UA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400" kern="0" dirty="0">
                          <a:effectLst/>
                        </a:rPr>
                        <a:t>Вид </a:t>
                      </a:r>
                      <a:r>
                        <a:rPr lang="ru-UA" sz="1400" kern="0" dirty="0" err="1">
                          <a:effectLst/>
                        </a:rPr>
                        <a:t>обробки</a:t>
                      </a:r>
                      <a:r>
                        <a:rPr lang="ru-UA" sz="1400" kern="0" dirty="0">
                          <a:effectLst/>
                        </a:rPr>
                        <a:t> (</a:t>
                      </a:r>
                      <a:r>
                        <a:rPr lang="ru-UA" sz="1400" kern="0" dirty="0" err="1">
                          <a:effectLst/>
                        </a:rPr>
                        <a:t>механічна</a:t>
                      </a:r>
                      <a:r>
                        <a:rPr lang="ru-UA" sz="1400" kern="0" dirty="0">
                          <a:effectLst/>
                        </a:rPr>
                        <a:t>/</a:t>
                      </a:r>
                      <a:r>
                        <a:rPr lang="ru-UA" sz="1400" kern="0" dirty="0" err="1">
                          <a:effectLst/>
                        </a:rPr>
                        <a:t>теплова</a:t>
                      </a:r>
                      <a:r>
                        <a:rPr lang="ru-UA" sz="1400" kern="0" dirty="0">
                          <a:effectLst/>
                        </a:rPr>
                        <a:t>)</a:t>
                      </a:r>
                      <a:endParaRPr lang="ru-UA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400" kern="0">
                          <a:effectLst/>
                        </a:rPr>
                        <a:t>Конкретні дії та процеси</a:t>
                      </a:r>
                      <a:endParaRPr lang="ru-U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400" kern="0">
                          <a:effectLst/>
                        </a:rPr>
                        <a:t>Мета обробки</a:t>
                      </a:r>
                      <a:endParaRPr lang="ru-U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extLst>
                  <a:ext uri="{0D108BD9-81ED-4DB2-BD59-A6C34878D82A}">
                    <a16:rowId xmlns:a16="http://schemas.microsoft.com/office/drawing/2014/main" val="39841793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400" kern="0">
                          <a:effectLst/>
                        </a:rPr>
                        <a:t>1. Підготовка сировини (наприклад, для борщу)</a:t>
                      </a:r>
                      <a:endParaRPr lang="ru-U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400" kern="0" dirty="0" err="1">
                          <a:effectLst/>
                        </a:rPr>
                        <a:t>Механічна</a:t>
                      </a:r>
                      <a:endParaRPr lang="ru-UA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400" kern="0" dirty="0" err="1">
                          <a:effectLst/>
                        </a:rPr>
                        <a:t>Миття</a:t>
                      </a:r>
                      <a:r>
                        <a:rPr lang="ru-UA" sz="1400" kern="0" dirty="0">
                          <a:effectLst/>
                        </a:rPr>
                        <a:t>, </a:t>
                      </a:r>
                      <a:r>
                        <a:rPr lang="ru-UA" sz="1400" kern="0" dirty="0" err="1">
                          <a:effectLst/>
                        </a:rPr>
                        <a:t>чищення</a:t>
                      </a:r>
                      <a:r>
                        <a:rPr lang="ru-UA" sz="1400" kern="0" dirty="0">
                          <a:effectLst/>
                        </a:rPr>
                        <a:t>, </a:t>
                      </a:r>
                      <a:r>
                        <a:rPr lang="ru-UA" sz="1400" kern="0" dirty="0" err="1">
                          <a:effectLst/>
                        </a:rPr>
                        <a:t>нарізання</a:t>
                      </a:r>
                      <a:r>
                        <a:rPr lang="ru-UA" sz="1400" kern="0" dirty="0">
                          <a:effectLst/>
                        </a:rPr>
                        <a:t> </a:t>
                      </a:r>
                      <a:r>
                        <a:rPr lang="ru-UA" sz="1400" kern="0" dirty="0" err="1">
                          <a:effectLst/>
                        </a:rPr>
                        <a:t>овочів</a:t>
                      </a:r>
                      <a:r>
                        <a:rPr lang="ru-UA" sz="1400" kern="0" dirty="0">
                          <a:effectLst/>
                        </a:rPr>
                        <a:t>, </a:t>
                      </a:r>
                      <a:r>
                        <a:rPr lang="ru-UA" sz="1400" kern="0" dirty="0" err="1">
                          <a:effectLst/>
                        </a:rPr>
                        <a:t>обробка</a:t>
                      </a:r>
                      <a:r>
                        <a:rPr lang="ru-UA" sz="1400" kern="0" dirty="0">
                          <a:effectLst/>
                        </a:rPr>
                        <a:t> </a:t>
                      </a:r>
                      <a:r>
                        <a:rPr lang="ru-UA" sz="1400" kern="0" dirty="0" err="1">
                          <a:effectLst/>
                        </a:rPr>
                        <a:t>м'яса</a:t>
                      </a:r>
                      <a:r>
                        <a:rPr lang="ru-UA" sz="1400" kern="0" dirty="0">
                          <a:effectLst/>
                        </a:rPr>
                        <a:t>.</a:t>
                      </a:r>
                      <a:endParaRPr lang="ru-UA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400" kern="0">
                          <a:effectLst/>
                        </a:rPr>
                        <a:t>Санітарна обробка, підготовка до теплової.</a:t>
                      </a:r>
                      <a:endParaRPr lang="ru-U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extLst>
                  <a:ext uri="{0D108BD9-81ED-4DB2-BD59-A6C34878D82A}">
                    <a16:rowId xmlns:a16="http://schemas.microsoft.com/office/drawing/2014/main" val="18920887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400" kern="0">
                          <a:effectLst/>
                        </a:rPr>
                        <a:t>2. Основна теплова обробка</a:t>
                      </a:r>
                      <a:endParaRPr lang="ru-U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400" kern="0">
                          <a:effectLst/>
                        </a:rPr>
                        <a:t>Теплова</a:t>
                      </a:r>
                      <a:endParaRPr lang="ru-U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endParaRPr lang="ru-UA" sz="14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endParaRPr lang="ru-UA" sz="14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extLst>
                  <a:ext uri="{0D108BD9-81ED-4DB2-BD59-A6C34878D82A}">
                    <a16:rowId xmlns:a16="http://schemas.microsoft.com/office/drawing/2014/main" val="1716857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400" kern="0">
                          <a:effectLst/>
                        </a:rPr>
                        <a:t>3. Допоміжні процеси (наприклад, пасерування)</a:t>
                      </a:r>
                      <a:endParaRPr lang="ru-U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400" kern="0">
                          <a:effectLst/>
                        </a:rPr>
                        <a:t>Теплова</a:t>
                      </a:r>
                      <a:endParaRPr lang="ru-U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endParaRPr lang="ru-UA" sz="14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endParaRPr lang="ru-UA" sz="14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extLst>
                  <a:ext uri="{0D108BD9-81ED-4DB2-BD59-A6C34878D82A}">
                    <a16:rowId xmlns:a16="http://schemas.microsoft.com/office/drawing/2014/main" val="19215938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400" kern="0">
                          <a:effectLst/>
                        </a:rPr>
                        <a:t>4. Фіналізація/З'єднання</a:t>
                      </a:r>
                      <a:endParaRPr lang="ru-U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400" kern="0">
                          <a:effectLst/>
                        </a:rPr>
                        <a:t>—</a:t>
                      </a:r>
                      <a:endParaRPr lang="ru-U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endParaRPr lang="ru-UA" sz="14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400" kern="0" dirty="0" err="1">
                          <a:effectLst/>
                        </a:rPr>
                        <a:t>Формування</a:t>
                      </a:r>
                      <a:r>
                        <a:rPr lang="ru-UA" sz="1400" kern="0" dirty="0">
                          <a:effectLst/>
                        </a:rPr>
                        <a:t> </a:t>
                      </a:r>
                      <a:r>
                        <a:rPr lang="ru-UA" sz="1400" kern="0" dirty="0" err="1">
                          <a:effectLst/>
                        </a:rPr>
                        <a:t>готової</a:t>
                      </a:r>
                      <a:r>
                        <a:rPr lang="ru-UA" sz="1400" kern="0" dirty="0">
                          <a:effectLst/>
                        </a:rPr>
                        <a:t> страви.</a:t>
                      </a:r>
                      <a:endParaRPr lang="ru-UA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extLst>
                  <a:ext uri="{0D108BD9-81ED-4DB2-BD59-A6C34878D82A}">
                    <a16:rowId xmlns:a16="http://schemas.microsoft.com/office/drawing/2014/main" val="33047243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3320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9F4DF6-BD1F-F650-9DA6-C9F5563E4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dirty="0" err="1"/>
              <a:t>Будь-яке</a:t>
            </a:r>
            <a:r>
              <a:rPr lang="en-US" sz="2000" b="1" dirty="0"/>
              <a:t> </a:t>
            </a:r>
            <a:r>
              <a:rPr lang="en-US" sz="2000" b="1" dirty="0" err="1"/>
              <a:t>приготування</a:t>
            </a:r>
            <a:r>
              <a:rPr lang="en-US" sz="2000" b="1" dirty="0"/>
              <a:t>, </a:t>
            </a:r>
            <a:r>
              <a:rPr lang="en-US" sz="2000" b="1" dirty="0" err="1"/>
              <a:t>від</a:t>
            </a:r>
            <a:r>
              <a:rPr lang="en-US" sz="2000" b="1" dirty="0"/>
              <a:t> </a:t>
            </a:r>
            <a:r>
              <a:rPr lang="en-US" sz="2000" b="1" dirty="0" err="1"/>
              <a:t>простої</a:t>
            </a:r>
            <a:r>
              <a:rPr lang="en-US" sz="2000" b="1" dirty="0"/>
              <a:t> </a:t>
            </a:r>
            <a:r>
              <a:rPr lang="en-US" sz="2000" b="1" dirty="0" err="1"/>
              <a:t>вечері</a:t>
            </a:r>
            <a:r>
              <a:rPr lang="en-US" sz="2000" b="1" dirty="0"/>
              <a:t> </a:t>
            </a:r>
            <a:r>
              <a:rPr lang="en-US" sz="2000" b="1" dirty="0" err="1"/>
              <a:t>до</a:t>
            </a:r>
            <a:r>
              <a:rPr lang="en-US" sz="2000" b="1" dirty="0"/>
              <a:t> </a:t>
            </a:r>
            <a:r>
              <a:rPr lang="en-US" sz="2000" b="1" dirty="0" err="1"/>
              <a:t>ресторанної</a:t>
            </a:r>
            <a:r>
              <a:rPr lang="en-US" sz="2000" b="1" dirty="0"/>
              <a:t> </a:t>
            </a:r>
            <a:r>
              <a:rPr lang="en-US" sz="2000" b="1" dirty="0" err="1"/>
              <a:t>страви</a:t>
            </a:r>
            <a:r>
              <a:rPr lang="en-US" sz="2000" b="1" dirty="0"/>
              <a:t>, </a:t>
            </a:r>
            <a:r>
              <a:rPr lang="en-US" sz="2000" b="1" dirty="0" err="1"/>
              <a:t>проходить</a:t>
            </a:r>
            <a:r>
              <a:rPr lang="en-US" sz="2000" b="1" dirty="0"/>
              <a:t> </a:t>
            </a:r>
            <a:r>
              <a:rPr lang="en-US" sz="2000" b="1" dirty="0" err="1"/>
              <a:t>через</a:t>
            </a:r>
            <a:r>
              <a:rPr lang="en-US" sz="2000" b="1" dirty="0"/>
              <a:t> </a:t>
            </a:r>
            <a:r>
              <a:rPr lang="en-US" sz="2000" b="1" dirty="0" err="1"/>
              <a:t>ключові</a:t>
            </a:r>
            <a:r>
              <a:rPr lang="en-US" sz="2000" b="1" dirty="0"/>
              <a:t> </a:t>
            </a:r>
            <a:r>
              <a:rPr lang="en-US" sz="2000" b="1" dirty="0" err="1"/>
              <a:t>етапи</a:t>
            </a:r>
            <a:r>
              <a:rPr lang="uk-UA" sz="2000" b="1" dirty="0"/>
              <a:t>:</a:t>
            </a:r>
            <a:br>
              <a:rPr lang="ru-UA" sz="2000" b="1" dirty="0"/>
            </a:br>
            <a:endParaRPr lang="uk-UA" sz="2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5D6CFA4-3E68-DE40-210C-9EEC0FAB77FB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uk-UA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1BBACCF-7080-71E5-E7D7-9E20FBE395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208423"/>
              </p:ext>
            </p:extLst>
          </p:nvPr>
        </p:nvGraphicFramePr>
        <p:xfrm>
          <a:off x="457200" y="1889886"/>
          <a:ext cx="8229600" cy="42880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0418">
                  <a:extLst>
                    <a:ext uri="{9D8B030D-6E8A-4147-A177-3AD203B41FA5}">
                      <a16:colId xmlns:a16="http://schemas.microsoft.com/office/drawing/2014/main" val="2797711822"/>
                    </a:ext>
                  </a:extLst>
                </a:gridCol>
                <a:gridCol w="3727939">
                  <a:extLst>
                    <a:ext uri="{9D8B030D-6E8A-4147-A177-3AD203B41FA5}">
                      <a16:colId xmlns:a16="http://schemas.microsoft.com/office/drawing/2014/main" val="1734679388"/>
                    </a:ext>
                  </a:extLst>
                </a:gridCol>
                <a:gridCol w="3791243">
                  <a:extLst>
                    <a:ext uri="{9D8B030D-6E8A-4147-A177-3AD203B41FA5}">
                      <a16:colId xmlns:a16="http://schemas.microsoft.com/office/drawing/2014/main" val="10896567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 dirty="0">
                          <a:effectLst/>
                        </a:rPr>
                        <a:t>№</a:t>
                      </a:r>
                      <a:endParaRPr lang="ru-UA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>
                          <a:effectLst/>
                        </a:rPr>
                        <a:t>Стадія</a:t>
                      </a:r>
                      <a:endParaRPr lang="ru-UA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>
                          <a:effectLst/>
                        </a:rPr>
                        <a:t>Опис</a:t>
                      </a:r>
                      <a:endParaRPr lang="ru-UA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extLst>
                  <a:ext uri="{0D108BD9-81ED-4DB2-BD59-A6C34878D82A}">
                    <a16:rowId xmlns:a16="http://schemas.microsoft.com/office/drawing/2014/main" val="15902839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>
                          <a:effectLst/>
                        </a:rPr>
                        <a:t>1.</a:t>
                      </a:r>
                      <a:endParaRPr lang="ru-UA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 dirty="0" err="1">
                          <a:effectLst/>
                        </a:rPr>
                        <a:t>Приймання</a:t>
                      </a:r>
                      <a:r>
                        <a:rPr lang="ru-UA" sz="1600" dirty="0">
                          <a:effectLst/>
                        </a:rPr>
                        <a:t> та </a:t>
                      </a:r>
                      <a:r>
                        <a:rPr lang="ru-UA" sz="1600" dirty="0" err="1">
                          <a:effectLst/>
                        </a:rPr>
                        <a:t>зберігання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сировини</a:t>
                      </a:r>
                      <a:endParaRPr lang="ru-UA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>
                          <a:effectLst/>
                        </a:rPr>
                        <a:t>Контроль якості, ваги, термінів придатності; дотримання температурних режимів зберігання (холод, сухе місце).</a:t>
                      </a:r>
                      <a:endParaRPr lang="ru-UA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extLst>
                  <a:ext uri="{0D108BD9-81ED-4DB2-BD59-A6C34878D82A}">
                    <a16:rowId xmlns:a16="http://schemas.microsoft.com/office/drawing/2014/main" val="5553201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 dirty="0">
                          <a:effectLst/>
                        </a:rPr>
                        <a:t>2.</a:t>
                      </a:r>
                      <a:endParaRPr lang="ru-UA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 dirty="0" err="1">
                          <a:effectLst/>
                        </a:rPr>
                        <a:t>Механічна</a:t>
                      </a:r>
                      <a:r>
                        <a:rPr lang="ru-UA" sz="1600" dirty="0">
                          <a:effectLst/>
                        </a:rPr>
                        <a:t> (холодна) </a:t>
                      </a:r>
                      <a:r>
                        <a:rPr lang="ru-UA" sz="1600" dirty="0" err="1">
                          <a:effectLst/>
                        </a:rPr>
                        <a:t>кулінарна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обробка</a:t>
                      </a:r>
                      <a:endParaRPr lang="ru-UA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>
                          <a:effectLst/>
                        </a:rPr>
                        <a:t>Первинна обробка продуктів для підготовки до теплової обробки.</a:t>
                      </a:r>
                      <a:endParaRPr lang="ru-UA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extLst>
                  <a:ext uri="{0D108BD9-81ED-4DB2-BD59-A6C34878D82A}">
                    <a16:rowId xmlns:a16="http://schemas.microsoft.com/office/drawing/2014/main" val="22084602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>
                          <a:effectLst/>
                        </a:rPr>
                        <a:t>3.</a:t>
                      </a:r>
                      <a:endParaRPr lang="ru-UA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 dirty="0" err="1">
                          <a:effectLst/>
                        </a:rPr>
                        <a:t>Виробництво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готової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кулінарної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продукції</a:t>
                      </a:r>
                      <a:endParaRPr lang="ru-UA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 dirty="0">
                          <a:effectLst/>
                        </a:rPr>
                        <a:t>Теплова </a:t>
                      </a:r>
                      <a:r>
                        <a:rPr lang="ru-UA" sz="1600" dirty="0" err="1">
                          <a:effectLst/>
                        </a:rPr>
                        <a:t>обробка</a:t>
                      </a:r>
                      <a:r>
                        <a:rPr lang="ru-UA" sz="1600" dirty="0">
                          <a:effectLst/>
                        </a:rPr>
                        <a:t>, </a:t>
                      </a:r>
                      <a:r>
                        <a:rPr lang="ru-UA" sz="1600" dirty="0" err="1">
                          <a:effectLst/>
                        </a:rPr>
                        <a:t>приготування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соусів</a:t>
                      </a:r>
                      <a:r>
                        <a:rPr lang="ru-UA" sz="1600" dirty="0">
                          <a:effectLst/>
                        </a:rPr>
                        <a:t>, </a:t>
                      </a:r>
                      <a:r>
                        <a:rPr lang="ru-UA" sz="1600" dirty="0" err="1">
                          <a:effectLst/>
                        </a:rPr>
                        <a:t>гарнірів</a:t>
                      </a:r>
                      <a:r>
                        <a:rPr lang="ru-UA" sz="1600" dirty="0">
                          <a:effectLst/>
                        </a:rPr>
                        <a:t>, </a:t>
                      </a:r>
                      <a:r>
                        <a:rPr lang="ru-UA" sz="1600" dirty="0" err="1">
                          <a:effectLst/>
                        </a:rPr>
                        <a:t>з'єднання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компонентів</a:t>
                      </a:r>
                      <a:r>
                        <a:rPr lang="ru-UA" sz="1600" dirty="0">
                          <a:effectLst/>
                        </a:rPr>
                        <a:t> страви.</a:t>
                      </a:r>
                      <a:endParaRPr lang="ru-UA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extLst>
                  <a:ext uri="{0D108BD9-81ED-4DB2-BD59-A6C34878D82A}">
                    <a16:rowId xmlns:a16="http://schemas.microsoft.com/office/drawing/2014/main" val="28576069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>
                          <a:effectLst/>
                        </a:rPr>
                        <a:t>4.</a:t>
                      </a:r>
                      <a:endParaRPr lang="ru-UA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>
                          <a:effectLst/>
                        </a:rPr>
                        <a:t>Порціонування та реалізація</a:t>
                      </a:r>
                      <a:endParaRPr lang="ru-UA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 dirty="0" err="1">
                          <a:effectLst/>
                        </a:rPr>
                        <a:t>Оформлення</a:t>
                      </a:r>
                      <a:r>
                        <a:rPr lang="ru-UA" sz="1600" dirty="0">
                          <a:effectLst/>
                        </a:rPr>
                        <a:t>, </a:t>
                      </a:r>
                      <a:r>
                        <a:rPr lang="ru-UA" sz="1600" dirty="0" err="1">
                          <a:effectLst/>
                        </a:rPr>
                        <a:t>розподіл</a:t>
                      </a:r>
                      <a:r>
                        <a:rPr lang="ru-UA" sz="1600" dirty="0">
                          <a:effectLst/>
                        </a:rPr>
                        <a:t> на </a:t>
                      </a:r>
                      <a:r>
                        <a:rPr lang="ru-UA" sz="1600" dirty="0" err="1">
                          <a:effectLst/>
                        </a:rPr>
                        <a:t>порції</a:t>
                      </a:r>
                      <a:r>
                        <a:rPr lang="ru-UA" sz="1600" dirty="0">
                          <a:effectLst/>
                        </a:rPr>
                        <a:t>, </a:t>
                      </a:r>
                      <a:r>
                        <a:rPr lang="ru-UA" sz="1600" dirty="0" err="1">
                          <a:effectLst/>
                        </a:rPr>
                        <a:t>видача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споживачам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або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короткочасне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зберігання</a:t>
                      </a:r>
                      <a:r>
                        <a:rPr lang="ru-UA" sz="1600" dirty="0">
                          <a:effectLst/>
                        </a:rPr>
                        <a:t>.</a:t>
                      </a:r>
                      <a:endParaRPr lang="ru-UA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extLst>
                  <a:ext uri="{0D108BD9-81ED-4DB2-BD59-A6C34878D82A}">
                    <a16:rowId xmlns:a16="http://schemas.microsoft.com/office/drawing/2014/main" val="25956141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9927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A9BCB1-B24C-B478-DA9E-5CFF70D50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UA" sz="2400" b="1" dirty="0" err="1"/>
              <a:t>Механічна</a:t>
            </a:r>
            <a:r>
              <a:rPr lang="ru-UA" sz="2400" b="1" dirty="0"/>
              <a:t> (</a:t>
            </a:r>
            <a:r>
              <a:rPr lang="uk-UA" sz="2400" b="1" dirty="0"/>
              <a:t>х</a:t>
            </a:r>
            <a:r>
              <a:rPr lang="ru-UA" sz="2400" b="1" dirty="0" err="1"/>
              <a:t>олодна</a:t>
            </a:r>
            <a:r>
              <a:rPr lang="ru-UA" sz="2400" b="1" dirty="0"/>
              <a:t>) </a:t>
            </a:r>
            <a:r>
              <a:rPr lang="uk-UA" sz="2400" b="1" dirty="0"/>
              <a:t>о</a:t>
            </a:r>
            <a:r>
              <a:rPr lang="ru-UA" sz="2400" b="1" dirty="0" err="1"/>
              <a:t>бробка</a:t>
            </a:r>
            <a:r>
              <a:rPr lang="ru-UA" sz="2400" b="1" dirty="0"/>
              <a:t> </a:t>
            </a:r>
            <a:r>
              <a:rPr lang="uk-UA" sz="2400" b="1" dirty="0"/>
              <a:t>с</a:t>
            </a:r>
            <a:r>
              <a:rPr lang="ru-UA" sz="2400" b="1" dirty="0" err="1"/>
              <a:t>ировини</a:t>
            </a:r>
            <a:r>
              <a:rPr lang="ru-UA" sz="2400" b="1" dirty="0"/>
              <a:t> </a:t>
            </a:r>
            <a:r>
              <a:rPr lang="uk-UA" sz="2400" b="1" dirty="0"/>
              <a:t>- </a:t>
            </a:r>
            <a:r>
              <a:rPr lang="uk-UA" sz="2400" dirty="0"/>
              <a:t>ц</a:t>
            </a:r>
            <a:r>
              <a:rPr lang="ru-UA" sz="2400" dirty="0"/>
              <a:t>е </a:t>
            </a:r>
            <a:r>
              <a:rPr lang="ru-UA" sz="2400" dirty="0" err="1"/>
              <a:t>первинна</a:t>
            </a:r>
            <a:r>
              <a:rPr lang="ru-UA" sz="2400" dirty="0"/>
              <a:t> </a:t>
            </a:r>
            <a:r>
              <a:rPr lang="ru-UA" sz="2400" dirty="0" err="1"/>
              <a:t>обробка</a:t>
            </a:r>
            <a:r>
              <a:rPr lang="ru-UA" sz="2400" dirty="0"/>
              <a:t>, яка </a:t>
            </a:r>
            <a:r>
              <a:rPr lang="ru-UA" sz="2400" dirty="0" err="1"/>
              <a:t>фізично</a:t>
            </a:r>
            <a:r>
              <a:rPr lang="ru-UA" sz="2400" dirty="0"/>
              <a:t> </a:t>
            </a:r>
            <a:r>
              <a:rPr lang="ru-UA" sz="2400" dirty="0" err="1"/>
              <a:t>змінює</a:t>
            </a:r>
            <a:r>
              <a:rPr lang="ru-UA" sz="2400" dirty="0"/>
              <a:t> продукт, </a:t>
            </a:r>
            <a:r>
              <a:rPr lang="ru-UA" sz="2400" dirty="0" err="1"/>
              <a:t>роблячи</a:t>
            </a:r>
            <a:r>
              <a:rPr lang="ru-UA" sz="2400" dirty="0"/>
              <a:t> </a:t>
            </a:r>
            <a:r>
              <a:rPr lang="ru-UA" sz="2400" dirty="0" err="1"/>
              <a:t>його</a:t>
            </a:r>
            <a:r>
              <a:rPr lang="ru-UA" sz="2400" dirty="0"/>
              <a:t> </a:t>
            </a:r>
            <a:r>
              <a:rPr lang="ru-UA" sz="2400" dirty="0" err="1"/>
              <a:t>придатним</a:t>
            </a:r>
            <a:r>
              <a:rPr lang="ru-UA" sz="2400" dirty="0"/>
              <a:t> для </a:t>
            </a:r>
            <a:r>
              <a:rPr lang="ru-UA" sz="2400" dirty="0" err="1"/>
              <a:t>подальшого</a:t>
            </a:r>
            <a:r>
              <a:rPr lang="ru-UA" sz="2400" dirty="0"/>
              <a:t> </a:t>
            </a:r>
            <a:r>
              <a:rPr lang="ru-UA" sz="2400" dirty="0" err="1"/>
              <a:t>приготування</a:t>
            </a:r>
            <a:r>
              <a:rPr lang="ru-UA" sz="2400" dirty="0"/>
              <a:t>.</a:t>
            </a:r>
            <a:br>
              <a:rPr lang="ru-UA" sz="2400" dirty="0"/>
            </a:br>
            <a:endParaRPr lang="uk-UA" sz="24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51E91E-B3DE-31A3-0FE8-FEE405C42541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1942145"/>
            <a:ext cx="8229240" cy="3977280"/>
          </a:xfrm>
        </p:spPr>
        <p:txBody>
          <a:bodyPr/>
          <a:lstStyle/>
          <a:p>
            <a:r>
              <a:rPr lang="ru-UA" sz="1800" b="1" dirty="0" err="1"/>
              <a:t>Основні</a:t>
            </a:r>
            <a:r>
              <a:rPr lang="ru-UA" sz="1800" b="1" dirty="0"/>
              <a:t> </a:t>
            </a:r>
            <a:r>
              <a:rPr lang="uk-UA" sz="1800" b="1" dirty="0"/>
              <a:t>п</a:t>
            </a:r>
            <a:r>
              <a:rPr lang="ru-UA" sz="1800" b="1" dirty="0" err="1"/>
              <a:t>роцеси</a:t>
            </a:r>
            <a:r>
              <a:rPr lang="ru-UA" sz="1800" b="1" dirty="0"/>
              <a:t>:</a:t>
            </a:r>
            <a:endParaRPr lang="ru-UA" sz="1800" dirty="0"/>
          </a:p>
          <a:p>
            <a:pPr lvl="0"/>
            <a:r>
              <a:rPr lang="ru-UA" sz="1800" b="1" dirty="0" err="1"/>
              <a:t>Миття</a:t>
            </a:r>
            <a:r>
              <a:rPr lang="ru-UA" sz="1800" b="1" dirty="0"/>
              <a:t>:</a:t>
            </a:r>
            <a:r>
              <a:rPr lang="ru-UA" sz="1800" dirty="0"/>
              <a:t> </a:t>
            </a:r>
            <a:r>
              <a:rPr lang="ru-UA" sz="1800" dirty="0" err="1"/>
              <a:t>Видалення</a:t>
            </a:r>
            <a:r>
              <a:rPr lang="ru-UA" sz="1800" dirty="0"/>
              <a:t> </a:t>
            </a:r>
            <a:r>
              <a:rPr lang="ru-UA" sz="1800" dirty="0" err="1"/>
              <a:t>забруднень</a:t>
            </a:r>
            <a:r>
              <a:rPr lang="ru-UA" sz="1800" dirty="0"/>
              <a:t> (</a:t>
            </a:r>
            <a:r>
              <a:rPr lang="ru-UA" sz="1800" dirty="0" err="1"/>
              <a:t>овочі</a:t>
            </a:r>
            <a:r>
              <a:rPr lang="ru-UA" sz="1800" dirty="0"/>
              <a:t>, </a:t>
            </a:r>
            <a:r>
              <a:rPr lang="ru-UA" sz="1800" dirty="0" err="1"/>
              <a:t>фрукти</a:t>
            </a:r>
            <a:r>
              <a:rPr lang="ru-UA" sz="1800" dirty="0"/>
              <a:t>, </a:t>
            </a:r>
            <a:r>
              <a:rPr lang="ru-UA" sz="1800" dirty="0" err="1"/>
              <a:t>крупи</a:t>
            </a:r>
            <a:r>
              <a:rPr lang="ru-UA" sz="1800" dirty="0"/>
              <a:t>, </a:t>
            </a:r>
            <a:r>
              <a:rPr lang="ru-UA" sz="1800" dirty="0" err="1"/>
              <a:t>м'ясо</a:t>
            </a:r>
            <a:r>
              <a:rPr lang="ru-UA" sz="1800" dirty="0"/>
              <a:t>, риба).</a:t>
            </a:r>
          </a:p>
          <a:p>
            <a:pPr lvl="0"/>
            <a:r>
              <a:rPr lang="ru-UA" sz="1800" b="1" dirty="0" err="1"/>
              <a:t>Калібрування</a:t>
            </a:r>
            <a:r>
              <a:rPr lang="ru-UA" sz="1800" b="1" dirty="0"/>
              <a:t>:</a:t>
            </a:r>
            <a:r>
              <a:rPr lang="ru-UA" sz="1800" dirty="0"/>
              <a:t> </a:t>
            </a:r>
            <a:r>
              <a:rPr lang="ru-UA" sz="1800" dirty="0" err="1"/>
              <a:t>Сортування</a:t>
            </a:r>
            <a:r>
              <a:rPr lang="ru-UA" sz="1800" dirty="0"/>
              <a:t> за </a:t>
            </a:r>
            <a:r>
              <a:rPr lang="ru-UA" sz="1800" dirty="0" err="1"/>
              <a:t>розміром</a:t>
            </a:r>
            <a:r>
              <a:rPr lang="ru-UA" sz="1800" dirty="0"/>
              <a:t> та </a:t>
            </a:r>
            <a:r>
              <a:rPr lang="ru-UA" sz="1800" dirty="0" err="1"/>
              <a:t>якістю</a:t>
            </a:r>
            <a:r>
              <a:rPr lang="ru-UA" sz="1800" dirty="0"/>
              <a:t> (</a:t>
            </a:r>
            <a:r>
              <a:rPr lang="ru-UA" sz="1800" dirty="0" err="1"/>
              <a:t>овочі</a:t>
            </a:r>
            <a:r>
              <a:rPr lang="ru-UA" sz="1800" dirty="0"/>
              <a:t>, </a:t>
            </a:r>
            <a:r>
              <a:rPr lang="ru-UA" sz="1800" dirty="0" err="1"/>
              <a:t>фрукти</a:t>
            </a:r>
            <a:r>
              <a:rPr lang="ru-UA" sz="1800" dirty="0"/>
              <a:t>).</a:t>
            </a:r>
          </a:p>
          <a:p>
            <a:pPr lvl="0"/>
            <a:r>
              <a:rPr lang="ru-UA" sz="1800" b="1" dirty="0" err="1"/>
              <a:t>Очищення</a:t>
            </a:r>
            <a:r>
              <a:rPr lang="ru-UA" sz="1800" b="1" dirty="0"/>
              <a:t>:</a:t>
            </a:r>
            <a:r>
              <a:rPr lang="ru-UA" sz="1800" dirty="0"/>
              <a:t> </a:t>
            </a:r>
            <a:r>
              <a:rPr lang="ru-UA" sz="1800" dirty="0" err="1"/>
              <a:t>Видалення</a:t>
            </a:r>
            <a:r>
              <a:rPr lang="ru-UA" sz="1800" dirty="0"/>
              <a:t> </a:t>
            </a:r>
            <a:r>
              <a:rPr lang="ru-UA" sz="1800" dirty="0" err="1"/>
              <a:t>неїстівних</a:t>
            </a:r>
            <a:r>
              <a:rPr lang="ru-UA" sz="1800" dirty="0"/>
              <a:t> </a:t>
            </a:r>
            <a:r>
              <a:rPr lang="ru-UA" sz="1800" dirty="0" err="1"/>
              <a:t>або</a:t>
            </a:r>
            <a:r>
              <a:rPr lang="ru-UA" sz="1800" dirty="0"/>
              <a:t> </a:t>
            </a:r>
            <a:r>
              <a:rPr lang="ru-UA" sz="1800" dirty="0" err="1"/>
              <a:t>малоцінних</a:t>
            </a:r>
            <a:r>
              <a:rPr lang="ru-UA" sz="1800" dirty="0"/>
              <a:t> </a:t>
            </a:r>
            <a:r>
              <a:rPr lang="ru-UA" sz="1800" dirty="0" err="1"/>
              <a:t>частин</a:t>
            </a:r>
            <a:r>
              <a:rPr lang="ru-UA" sz="1800" dirty="0"/>
              <a:t> (</a:t>
            </a:r>
            <a:r>
              <a:rPr lang="ru-UA" sz="1800" dirty="0" err="1"/>
              <a:t>шкірка</a:t>
            </a:r>
            <a:r>
              <a:rPr lang="ru-UA" sz="1800" dirty="0"/>
              <a:t>, </a:t>
            </a:r>
            <a:r>
              <a:rPr lang="ru-UA" sz="1800" dirty="0" err="1"/>
              <a:t>луска</a:t>
            </a:r>
            <a:r>
              <a:rPr lang="ru-UA" sz="1800" dirty="0"/>
              <a:t>, </a:t>
            </a:r>
            <a:r>
              <a:rPr lang="ru-UA" sz="1800" dirty="0" err="1"/>
              <a:t>кістки</a:t>
            </a:r>
            <a:r>
              <a:rPr lang="ru-UA" sz="1800" dirty="0"/>
              <a:t>, жилки).</a:t>
            </a:r>
          </a:p>
          <a:p>
            <a:pPr lvl="1"/>
            <a:r>
              <a:rPr lang="ru-UA" sz="1800" i="1" dirty="0" err="1"/>
              <a:t>Приклади</a:t>
            </a:r>
            <a:r>
              <a:rPr lang="ru-UA" sz="1800" i="1" dirty="0"/>
              <a:t>:</a:t>
            </a:r>
            <a:r>
              <a:rPr lang="ru-UA" sz="1800" dirty="0"/>
              <a:t> </a:t>
            </a:r>
            <a:r>
              <a:rPr lang="ru-UA" sz="1800" dirty="0" err="1"/>
              <a:t>Чищення</a:t>
            </a:r>
            <a:r>
              <a:rPr lang="ru-UA" sz="1800" dirty="0"/>
              <a:t> </a:t>
            </a:r>
            <a:r>
              <a:rPr lang="ru-UA" sz="1800" dirty="0" err="1"/>
              <a:t>картоплі</a:t>
            </a:r>
            <a:r>
              <a:rPr lang="ru-UA" sz="1800" dirty="0"/>
              <a:t>, </a:t>
            </a:r>
            <a:r>
              <a:rPr lang="ru-UA" sz="1800" dirty="0" err="1"/>
              <a:t>патрання</a:t>
            </a:r>
            <a:r>
              <a:rPr lang="ru-UA" sz="1800" dirty="0"/>
              <a:t> </a:t>
            </a:r>
            <a:r>
              <a:rPr lang="ru-UA" sz="1800" dirty="0" err="1"/>
              <a:t>риби</a:t>
            </a:r>
            <a:r>
              <a:rPr lang="ru-UA" sz="1800" dirty="0"/>
              <a:t>/</a:t>
            </a:r>
            <a:r>
              <a:rPr lang="ru-UA" sz="1800" dirty="0" err="1"/>
              <a:t>птиці</a:t>
            </a:r>
            <a:r>
              <a:rPr lang="ru-UA" sz="1800" dirty="0"/>
              <a:t>.</a:t>
            </a:r>
          </a:p>
          <a:p>
            <a:pPr lvl="0"/>
            <a:r>
              <a:rPr lang="ru-UA" sz="1800" b="1" dirty="0" err="1"/>
              <a:t>Подрібнення</a:t>
            </a:r>
            <a:r>
              <a:rPr lang="ru-UA" sz="1800" b="1" dirty="0"/>
              <a:t> (</a:t>
            </a:r>
            <a:r>
              <a:rPr lang="ru-UA" sz="1800" b="1" dirty="0" err="1"/>
              <a:t>Нарізання</a:t>
            </a:r>
            <a:r>
              <a:rPr lang="ru-UA" sz="1800" b="1" dirty="0"/>
              <a:t>):</a:t>
            </a:r>
            <a:r>
              <a:rPr lang="ru-UA" sz="1800" dirty="0"/>
              <a:t> </a:t>
            </a:r>
            <a:r>
              <a:rPr lang="ru-UA" sz="1800" dirty="0" err="1"/>
              <a:t>Надання</a:t>
            </a:r>
            <a:r>
              <a:rPr lang="ru-UA" sz="1800" dirty="0"/>
              <a:t> продукту </a:t>
            </a:r>
            <a:r>
              <a:rPr lang="ru-UA" sz="1800" dirty="0" err="1"/>
              <a:t>певної</a:t>
            </a:r>
            <a:r>
              <a:rPr lang="ru-UA" sz="1800" dirty="0"/>
              <a:t> </a:t>
            </a:r>
            <a:r>
              <a:rPr lang="ru-UA" sz="1800" dirty="0" err="1"/>
              <a:t>форми</a:t>
            </a:r>
            <a:r>
              <a:rPr lang="ru-UA" sz="1800" dirty="0"/>
              <a:t> та </a:t>
            </a:r>
            <a:r>
              <a:rPr lang="ru-UA" sz="1800" dirty="0" err="1"/>
              <a:t>розміру</a:t>
            </a:r>
            <a:r>
              <a:rPr lang="ru-UA" sz="1800" dirty="0"/>
              <a:t>.</a:t>
            </a:r>
          </a:p>
          <a:p>
            <a:pPr lvl="1"/>
            <a:r>
              <a:rPr lang="ru-UA" sz="1800" i="1" dirty="0" err="1"/>
              <a:t>Функція</a:t>
            </a:r>
            <a:r>
              <a:rPr lang="ru-UA" sz="1800" i="1" dirty="0"/>
              <a:t>:</a:t>
            </a:r>
            <a:r>
              <a:rPr lang="ru-UA" sz="1800" dirty="0"/>
              <a:t> </a:t>
            </a:r>
            <a:r>
              <a:rPr lang="ru-UA" sz="1800" dirty="0" err="1"/>
              <a:t>Забезпечує</a:t>
            </a:r>
            <a:r>
              <a:rPr lang="ru-UA" sz="1800" dirty="0"/>
              <a:t> </a:t>
            </a:r>
            <a:r>
              <a:rPr lang="ru-UA" sz="1800" dirty="0" err="1"/>
              <a:t>рівномірність</a:t>
            </a:r>
            <a:r>
              <a:rPr lang="ru-UA" sz="1800" dirty="0"/>
              <a:t> </a:t>
            </a:r>
            <a:r>
              <a:rPr lang="ru-UA" sz="1800" dirty="0" err="1"/>
              <a:t>теплової</a:t>
            </a:r>
            <a:r>
              <a:rPr lang="ru-UA" sz="1800" dirty="0"/>
              <a:t> </a:t>
            </a:r>
            <a:r>
              <a:rPr lang="ru-UA" sz="1800" dirty="0" err="1"/>
              <a:t>обробки</a:t>
            </a:r>
            <a:r>
              <a:rPr lang="ru-UA" sz="1800" dirty="0"/>
              <a:t>, </a:t>
            </a:r>
            <a:r>
              <a:rPr lang="ru-UA" sz="1800" dirty="0" err="1"/>
              <a:t>покращує</a:t>
            </a:r>
            <a:r>
              <a:rPr lang="ru-UA" sz="1800" dirty="0"/>
              <a:t> </a:t>
            </a:r>
            <a:r>
              <a:rPr lang="ru-UA" sz="1800" dirty="0" err="1"/>
              <a:t>зовнішній</a:t>
            </a:r>
            <a:r>
              <a:rPr lang="ru-UA" sz="1800" dirty="0"/>
              <a:t> </a:t>
            </a:r>
            <a:r>
              <a:rPr lang="ru-UA" sz="1800" dirty="0" err="1"/>
              <a:t>вигляд</a:t>
            </a:r>
            <a:r>
              <a:rPr lang="ru-UA" sz="1800" dirty="0"/>
              <a:t>.</a:t>
            </a:r>
          </a:p>
          <a:p>
            <a:pPr lvl="0"/>
            <a:r>
              <a:rPr lang="ru-UA" sz="1800" b="1" dirty="0" err="1"/>
              <a:t>Перебирання</a:t>
            </a:r>
            <a:r>
              <a:rPr lang="ru-UA" sz="1800" b="1" dirty="0"/>
              <a:t>:</a:t>
            </a:r>
            <a:r>
              <a:rPr lang="ru-UA" sz="1800" dirty="0"/>
              <a:t> </a:t>
            </a:r>
            <a:r>
              <a:rPr lang="ru-UA" sz="1800" dirty="0" err="1"/>
              <a:t>Видалення</a:t>
            </a:r>
            <a:r>
              <a:rPr lang="ru-UA" sz="1800" dirty="0"/>
              <a:t> </a:t>
            </a:r>
            <a:r>
              <a:rPr lang="ru-UA" sz="1800" dirty="0" err="1"/>
              <a:t>домішок</a:t>
            </a:r>
            <a:r>
              <a:rPr lang="ru-UA" sz="1800" dirty="0"/>
              <a:t> (</a:t>
            </a:r>
            <a:r>
              <a:rPr lang="ru-UA" sz="1800" dirty="0" err="1"/>
              <a:t>крупи</a:t>
            </a:r>
            <a:r>
              <a:rPr lang="ru-UA" sz="1800" dirty="0"/>
              <a:t>, </a:t>
            </a:r>
            <a:r>
              <a:rPr lang="ru-UA" sz="1800" dirty="0" err="1"/>
              <a:t>бобові</a:t>
            </a:r>
            <a:r>
              <a:rPr lang="ru-UA" sz="1800" dirty="0"/>
              <a:t>).</a:t>
            </a:r>
          </a:p>
          <a:p>
            <a:pPr lvl="0"/>
            <a:r>
              <a:rPr lang="ru-UA" sz="1800" b="1" dirty="0" err="1"/>
              <a:t>Просіювання</a:t>
            </a:r>
            <a:r>
              <a:rPr lang="ru-UA" sz="1800" b="1" dirty="0"/>
              <a:t>:</a:t>
            </a:r>
            <a:r>
              <a:rPr lang="ru-UA" sz="1800" dirty="0"/>
              <a:t> </a:t>
            </a:r>
            <a:r>
              <a:rPr lang="ru-UA" sz="1800" dirty="0" err="1"/>
              <a:t>Збагачення</a:t>
            </a:r>
            <a:r>
              <a:rPr lang="ru-UA" sz="1800" dirty="0"/>
              <a:t> киснем, </a:t>
            </a:r>
            <a:r>
              <a:rPr lang="ru-UA" sz="1800" dirty="0" err="1"/>
              <a:t>видалення</a:t>
            </a:r>
            <a:r>
              <a:rPr lang="ru-UA" sz="1800" dirty="0"/>
              <a:t> </a:t>
            </a:r>
            <a:r>
              <a:rPr lang="ru-UA" sz="1800" dirty="0" err="1"/>
              <a:t>домішок</a:t>
            </a:r>
            <a:r>
              <a:rPr lang="ru-UA" sz="1800" dirty="0"/>
              <a:t> (</a:t>
            </a:r>
            <a:r>
              <a:rPr lang="ru-UA" sz="1800" dirty="0" err="1"/>
              <a:t>борошно</a:t>
            </a:r>
            <a:r>
              <a:rPr lang="ru-UA" sz="1800" dirty="0"/>
              <a:t>, </a:t>
            </a:r>
            <a:r>
              <a:rPr lang="ru-UA" sz="1800" dirty="0" err="1"/>
              <a:t>цукрова</a:t>
            </a:r>
            <a:r>
              <a:rPr lang="ru-UA" sz="1800" dirty="0"/>
              <a:t> пудра).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79813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8CE0AB-F0C2-EB39-DE77-CE80463C9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3939"/>
            <a:ext cx="8227800" cy="1143360"/>
          </a:xfrm>
        </p:spPr>
        <p:txBody>
          <a:bodyPr/>
          <a:lstStyle/>
          <a:p>
            <a:r>
              <a:rPr lang="uk-UA" sz="2400" b="1" dirty="0"/>
              <a:t>Теплова кулінарна обробка</a:t>
            </a:r>
            <a:r>
              <a:rPr lang="uk-UA" sz="2400" dirty="0"/>
              <a:t> -це ключовий етап, під час якого продукт нагрівається. </a:t>
            </a:r>
            <a:br>
              <a:rPr lang="uk-UA" sz="2400" dirty="0"/>
            </a:br>
            <a:r>
              <a:rPr lang="uk-UA" sz="2000" dirty="0"/>
              <a:t>Мета: розм'якшення, підвищення засвоюваності, знищення мікроорганізмів, формування смаку, аромату та кольору.</a:t>
            </a:r>
            <a:br>
              <a:rPr lang="ru-UA" sz="2000" dirty="0"/>
            </a:br>
            <a:endParaRPr lang="uk-UA" sz="2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79BEA85-C44D-303D-082F-1D582A35E51B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uk-UA" sz="2400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D437A83-4CC4-CEBA-8DE0-93A6BF0C0F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506971"/>
              </p:ext>
            </p:extLst>
          </p:nvPr>
        </p:nvGraphicFramePr>
        <p:xfrm>
          <a:off x="457200" y="1487299"/>
          <a:ext cx="8229600" cy="50007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3448260178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79665834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975033985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6295031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 dirty="0" err="1">
                          <a:effectLst/>
                        </a:rPr>
                        <a:t>Спосіб</a:t>
                      </a:r>
                      <a:endParaRPr lang="ru-UA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>
                          <a:effectLst/>
                        </a:rPr>
                        <a:t>Температура</a:t>
                      </a:r>
                      <a:endParaRPr lang="ru-UA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>
                          <a:effectLst/>
                        </a:rPr>
                        <a:t>Опис</a:t>
                      </a:r>
                      <a:endParaRPr lang="ru-UA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>
                          <a:effectLst/>
                        </a:rPr>
                        <a:t>Приклади</a:t>
                      </a:r>
                      <a:endParaRPr lang="ru-UA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extLst>
                  <a:ext uri="{0D108BD9-81ED-4DB2-BD59-A6C34878D82A}">
                    <a16:rowId xmlns:a16="http://schemas.microsoft.com/office/drawing/2014/main" val="3649132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>
                          <a:effectLst/>
                        </a:rPr>
                        <a:t>Варіння (у воді)</a:t>
                      </a:r>
                      <a:endParaRPr lang="ru-UA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 dirty="0">
                          <a:effectLst/>
                        </a:rPr>
                        <a:t>100</a:t>
                      </a:r>
                      <a:endParaRPr lang="ru-UA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>
                          <a:effectLst/>
                        </a:rPr>
                        <a:t>Нагрівання в рідкому середовищі (вода, бульйон, молоко).</a:t>
                      </a:r>
                      <a:endParaRPr lang="ru-UA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>
                          <a:effectLst/>
                        </a:rPr>
                        <a:t>Супи, каші, відварне м'ясо.</a:t>
                      </a:r>
                      <a:endParaRPr lang="ru-UA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extLst>
                  <a:ext uri="{0D108BD9-81ED-4DB2-BD59-A6C34878D82A}">
                    <a16:rowId xmlns:a16="http://schemas.microsoft.com/office/drawing/2014/main" val="33722665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>
                          <a:effectLst/>
                        </a:rPr>
                        <a:t>Припускання</a:t>
                      </a:r>
                      <a:endParaRPr lang="ru-UA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 dirty="0">
                          <a:effectLst/>
                        </a:rPr>
                        <a:t>85-95</a:t>
                      </a:r>
                      <a:endParaRPr lang="ru-UA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 dirty="0" err="1">
                          <a:effectLst/>
                        </a:rPr>
                        <a:t>Варіння</a:t>
                      </a:r>
                      <a:r>
                        <a:rPr lang="ru-UA" sz="1600" dirty="0">
                          <a:effectLst/>
                        </a:rPr>
                        <a:t> в </a:t>
                      </a:r>
                      <a:r>
                        <a:rPr lang="ru-UA" sz="1600" dirty="0" err="1">
                          <a:effectLst/>
                        </a:rPr>
                        <a:t>невеликій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кількості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рідини</a:t>
                      </a:r>
                      <a:r>
                        <a:rPr lang="ru-UA" sz="1600" dirty="0">
                          <a:effectLst/>
                        </a:rPr>
                        <a:t> (30-40% </a:t>
                      </a:r>
                      <a:r>
                        <a:rPr lang="ru-UA" sz="1600" dirty="0" err="1">
                          <a:effectLst/>
                        </a:rPr>
                        <a:t>від</a:t>
                      </a:r>
                      <a:r>
                        <a:rPr lang="ru-UA" sz="1600" dirty="0">
                          <a:effectLst/>
                        </a:rPr>
                        <a:t> ваги продукту) </a:t>
                      </a:r>
                      <a:r>
                        <a:rPr lang="ru-UA" sz="1600" dirty="0" err="1">
                          <a:effectLst/>
                        </a:rPr>
                        <a:t>або</a:t>
                      </a:r>
                      <a:r>
                        <a:rPr lang="ru-UA" sz="1600" dirty="0">
                          <a:effectLst/>
                        </a:rPr>
                        <a:t> у </a:t>
                      </a:r>
                      <a:r>
                        <a:rPr lang="ru-UA" sz="1600" dirty="0" err="1">
                          <a:effectLst/>
                        </a:rPr>
                        <a:t>власному</a:t>
                      </a:r>
                      <a:r>
                        <a:rPr lang="ru-UA" sz="1600" dirty="0">
                          <a:effectLst/>
                        </a:rPr>
                        <a:t> соку.</a:t>
                      </a:r>
                      <a:endParaRPr lang="ru-UA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>
                          <a:effectLst/>
                        </a:rPr>
                        <a:t>Риба, овочі, тушковані страви.</a:t>
                      </a:r>
                      <a:endParaRPr lang="ru-UA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extLst>
                  <a:ext uri="{0D108BD9-81ED-4DB2-BD59-A6C34878D82A}">
                    <a16:rowId xmlns:a16="http://schemas.microsoft.com/office/drawing/2014/main" val="27639615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>
                          <a:effectLst/>
                        </a:rPr>
                        <a:t>Варіння на парі</a:t>
                      </a:r>
                      <a:endParaRPr lang="ru-UA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>
                          <a:effectLst/>
                        </a:rPr>
                        <a:t>100 і вище</a:t>
                      </a:r>
                      <a:endParaRPr lang="ru-UA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 dirty="0" err="1">
                          <a:effectLst/>
                        </a:rPr>
                        <a:t>Обробка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насиченою</a:t>
                      </a:r>
                      <a:r>
                        <a:rPr lang="ru-UA" sz="1600" dirty="0">
                          <a:effectLst/>
                        </a:rPr>
                        <a:t> водяною парою. </a:t>
                      </a:r>
                      <a:r>
                        <a:rPr lang="ru-UA" sz="1600" dirty="0" err="1">
                          <a:effectLst/>
                        </a:rPr>
                        <a:t>Зберігає</a:t>
                      </a:r>
                      <a:r>
                        <a:rPr lang="ru-UA" sz="1600" dirty="0">
                          <a:effectLst/>
                        </a:rPr>
                        <a:t> максимум </a:t>
                      </a:r>
                      <a:r>
                        <a:rPr lang="ru-UA" sz="1600" dirty="0" err="1">
                          <a:effectLst/>
                        </a:rPr>
                        <a:t>поживних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речовин</a:t>
                      </a:r>
                      <a:r>
                        <a:rPr lang="ru-UA" sz="1600" dirty="0">
                          <a:effectLst/>
                        </a:rPr>
                        <a:t> та форму.</a:t>
                      </a:r>
                      <a:endParaRPr lang="ru-UA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 dirty="0" err="1">
                          <a:effectLst/>
                        </a:rPr>
                        <a:t>Дієтичні</a:t>
                      </a:r>
                      <a:r>
                        <a:rPr lang="ru-UA" sz="1600" dirty="0">
                          <a:effectLst/>
                        </a:rPr>
                        <a:t> страви, </a:t>
                      </a:r>
                      <a:r>
                        <a:rPr lang="ru-UA" sz="1600" dirty="0" err="1">
                          <a:effectLst/>
                        </a:rPr>
                        <a:t>манти</a:t>
                      </a:r>
                      <a:r>
                        <a:rPr lang="ru-UA" sz="1600" dirty="0">
                          <a:effectLst/>
                        </a:rPr>
                        <a:t>, </a:t>
                      </a:r>
                      <a:r>
                        <a:rPr lang="ru-UA" sz="1600" dirty="0" err="1">
                          <a:effectLst/>
                        </a:rPr>
                        <a:t>парові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котлети</a:t>
                      </a:r>
                      <a:r>
                        <a:rPr lang="ru-UA" sz="1600" dirty="0">
                          <a:effectLst/>
                        </a:rPr>
                        <a:t>.</a:t>
                      </a:r>
                      <a:endParaRPr lang="ru-UA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extLst>
                  <a:ext uri="{0D108BD9-81ED-4DB2-BD59-A6C34878D82A}">
                    <a16:rowId xmlns:a16="http://schemas.microsoft.com/office/drawing/2014/main" val="4418903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9211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43666C-C050-637A-AAAB-49EA477BBECE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uk-UA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FED03129-643B-64D1-4881-D8971680A0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227830"/>
              </p:ext>
            </p:extLst>
          </p:nvPr>
        </p:nvGraphicFramePr>
        <p:xfrm>
          <a:off x="456840" y="916254"/>
          <a:ext cx="8229600" cy="53538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1107556397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4194590778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66702796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3088393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 dirty="0" err="1">
                          <a:effectLst/>
                        </a:rPr>
                        <a:t>Смаження</a:t>
                      </a:r>
                      <a:r>
                        <a:rPr lang="ru-UA" sz="1600" dirty="0">
                          <a:effectLst/>
                        </a:rPr>
                        <a:t> (</a:t>
                      </a:r>
                      <a:r>
                        <a:rPr lang="ru-UA" sz="1600" dirty="0" err="1">
                          <a:effectLst/>
                        </a:rPr>
                        <a:t>основний</a:t>
                      </a:r>
                      <a:r>
                        <a:rPr lang="ru-UA" sz="1600" dirty="0">
                          <a:effectLst/>
                        </a:rPr>
                        <a:t>)</a:t>
                      </a:r>
                      <a:endParaRPr lang="ru-UA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 dirty="0">
                          <a:effectLst/>
                        </a:rPr>
                        <a:t>140-180</a:t>
                      </a:r>
                      <a:endParaRPr lang="ru-UA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>
                          <a:effectLst/>
                        </a:rPr>
                        <a:t>Обробка з невеликою кількістю жиру. Утворюється рум'яна скоринка.</a:t>
                      </a:r>
                      <a:endParaRPr lang="ru-UA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>
                          <a:effectLst/>
                        </a:rPr>
                        <a:t>Стейки, котлети, млинці.</a:t>
                      </a:r>
                      <a:endParaRPr lang="ru-UA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extLst>
                  <a:ext uri="{0D108BD9-81ED-4DB2-BD59-A6C34878D82A}">
                    <a16:rowId xmlns:a16="http://schemas.microsoft.com/office/drawing/2014/main" val="20748767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>
                          <a:effectLst/>
                        </a:rPr>
                        <a:t>Смаження у фритюрі</a:t>
                      </a:r>
                      <a:endParaRPr lang="ru-UA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 dirty="0">
                          <a:effectLst/>
                        </a:rPr>
                        <a:t>160-180</a:t>
                      </a:r>
                      <a:endParaRPr lang="ru-UA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 dirty="0" err="1">
                          <a:effectLst/>
                        </a:rPr>
                        <a:t>Повне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занурення</a:t>
                      </a:r>
                      <a:r>
                        <a:rPr lang="ru-UA" sz="1600" dirty="0">
                          <a:effectLst/>
                        </a:rPr>
                        <a:t> продукту в сильно </a:t>
                      </a:r>
                      <a:r>
                        <a:rPr lang="ru-UA" sz="1600" dirty="0" err="1">
                          <a:effectLst/>
                        </a:rPr>
                        <a:t>нагрітий</a:t>
                      </a:r>
                      <a:r>
                        <a:rPr lang="ru-UA" sz="1600" dirty="0">
                          <a:effectLst/>
                        </a:rPr>
                        <a:t> жир.</a:t>
                      </a:r>
                      <a:endParaRPr lang="ru-UA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>
                          <a:effectLst/>
                        </a:rPr>
                        <a:t>Картопля фрі, пончики, чебуреки.</a:t>
                      </a:r>
                      <a:endParaRPr lang="ru-UA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extLst>
                  <a:ext uri="{0D108BD9-81ED-4DB2-BD59-A6C34878D82A}">
                    <a16:rowId xmlns:a16="http://schemas.microsoft.com/office/drawing/2014/main" val="25083516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 dirty="0" err="1">
                          <a:effectLst/>
                        </a:rPr>
                        <a:t>Смаження</a:t>
                      </a:r>
                      <a:r>
                        <a:rPr lang="ru-UA" sz="1600" dirty="0">
                          <a:effectLst/>
                        </a:rPr>
                        <a:t> без жиру</a:t>
                      </a:r>
                      <a:endParaRPr lang="uk-UA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uk-UA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uk-UA" sz="160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Запікання </a:t>
                      </a:r>
                      <a:endParaRPr lang="ru-UA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 dirty="0">
                          <a:effectLst/>
                        </a:rPr>
                        <a:t>180-250</a:t>
                      </a:r>
                      <a:endParaRPr lang="uk-UA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uk-UA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uk-UA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uk-UA" sz="160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від 150</a:t>
                      </a:r>
                      <a:endParaRPr lang="ru-UA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 dirty="0">
                          <a:effectLst/>
                        </a:rPr>
                        <a:t>На </a:t>
                      </a:r>
                      <a:r>
                        <a:rPr lang="ru-UA" sz="1600" dirty="0" err="1">
                          <a:effectLst/>
                        </a:rPr>
                        <a:t>сухій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сковороді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або</a:t>
                      </a:r>
                      <a:r>
                        <a:rPr lang="ru-UA" sz="1600" dirty="0">
                          <a:effectLst/>
                        </a:rPr>
                        <a:t> </a:t>
                      </a:r>
                      <a:r>
                        <a:rPr lang="ru-UA" sz="1600" dirty="0" err="1">
                          <a:effectLst/>
                        </a:rPr>
                        <a:t>решітці</a:t>
                      </a:r>
                      <a:r>
                        <a:rPr lang="ru-UA" sz="1600" dirty="0">
                          <a:effectLst/>
                        </a:rPr>
                        <a:t> (гриль, </a:t>
                      </a:r>
                      <a:r>
                        <a:rPr lang="ru-UA" sz="1600" dirty="0" err="1">
                          <a:effectLst/>
                        </a:rPr>
                        <a:t>тости</a:t>
                      </a:r>
                      <a:r>
                        <a:rPr lang="ru-UA" sz="1600" dirty="0">
                          <a:effectLst/>
                        </a:rPr>
                        <a:t>).</a:t>
                      </a:r>
                      <a:endParaRPr lang="uk-UA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uk-UA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600" dirty="0" err="1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Тривала</a:t>
                      </a:r>
                      <a:r>
                        <a:rPr lang="ru-RU" sz="160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обробка</a:t>
                      </a:r>
                      <a:r>
                        <a:rPr lang="ru-RU" sz="160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продукту </a:t>
                      </a:r>
                      <a:r>
                        <a:rPr lang="ru-RU" sz="1600" dirty="0" err="1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гарячим</a:t>
                      </a:r>
                      <a:r>
                        <a:rPr lang="ru-RU" sz="160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сухим </a:t>
                      </a:r>
                      <a:r>
                        <a:rPr lang="ru-RU" sz="1600" dirty="0" err="1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повітрям</a:t>
                      </a:r>
                      <a:r>
                        <a:rPr lang="ru-RU" sz="160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, як правило, у </a:t>
                      </a:r>
                      <a:r>
                        <a:rPr lang="ru-RU" sz="1600" dirty="0" err="1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духовці</a:t>
                      </a:r>
                      <a:r>
                        <a:rPr lang="ru-RU" sz="160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. </a:t>
                      </a:r>
                      <a:endParaRPr lang="ru-UA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UA" sz="1600" dirty="0" err="1">
                          <a:effectLst/>
                        </a:rPr>
                        <a:t>Овочі</a:t>
                      </a:r>
                      <a:r>
                        <a:rPr lang="ru-UA" sz="1600" dirty="0">
                          <a:effectLst/>
                        </a:rPr>
                        <a:t>-гриль, </a:t>
                      </a:r>
                      <a:r>
                        <a:rPr lang="ru-UA" sz="1600" dirty="0" err="1">
                          <a:effectLst/>
                        </a:rPr>
                        <a:t>тости</a:t>
                      </a:r>
                      <a:r>
                        <a:rPr lang="ru-UA" sz="1600" dirty="0">
                          <a:effectLst/>
                        </a:rPr>
                        <a:t>.</a:t>
                      </a:r>
                      <a:endParaRPr lang="uk-UA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uk-UA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uk-UA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uk-UA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uk-UA" sz="160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М’ясо, овочі тощо.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uk-UA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ru-UA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4300" marR="114300" marT="76200" marB="76200" anchor="ctr"/>
                </a:tc>
                <a:extLst>
                  <a:ext uri="{0D108BD9-81ED-4DB2-BD59-A6C34878D82A}">
                    <a16:rowId xmlns:a16="http://schemas.microsoft.com/office/drawing/2014/main" val="1863915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3406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6F5E2B-F4E2-EFF4-3897-F522EBD1E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40" y="461160"/>
            <a:ext cx="8227800" cy="1143360"/>
          </a:xfrm>
        </p:spPr>
        <p:txBody>
          <a:bodyPr/>
          <a:lstStyle/>
          <a:p>
            <a:r>
              <a:rPr lang="ru-UA" sz="2400" b="1" dirty="0" err="1"/>
              <a:t>Комбіновані</a:t>
            </a:r>
            <a:r>
              <a:rPr lang="ru-UA" sz="2400" b="1" dirty="0"/>
              <a:t> </a:t>
            </a:r>
            <a:r>
              <a:rPr lang="uk-UA" sz="2400" b="1" dirty="0"/>
              <a:t>с</a:t>
            </a:r>
            <a:r>
              <a:rPr lang="ru-UA" sz="2400" b="1" dirty="0"/>
              <a:t>пособи (</a:t>
            </a:r>
            <a:r>
              <a:rPr lang="uk-UA" sz="2400" b="1" dirty="0"/>
              <a:t>п</a:t>
            </a:r>
            <a:r>
              <a:rPr lang="ru-UA" sz="2400" b="1" dirty="0" err="1"/>
              <a:t>оєднання</a:t>
            </a:r>
            <a:r>
              <a:rPr lang="ru-UA" sz="2400" b="1" dirty="0"/>
              <a:t> </a:t>
            </a:r>
            <a:r>
              <a:rPr lang="ru-UA" sz="2400" b="1" dirty="0" err="1"/>
              <a:t>двох</a:t>
            </a:r>
            <a:r>
              <a:rPr lang="ru-UA" sz="2400" b="1" dirty="0"/>
              <a:t> </a:t>
            </a:r>
            <a:r>
              <a:rPr lang="ru-UA" sz="2400" b="1" dirty="0" err="1"/>
              <a:t>основних</a:t>
            </a:r>
            <a:r>
              <a:rPr lang="ru-UA" sz="2400" b="1" dirty="0"/>
              <a:t>):</a:t>
            </a:r>
            <a:br>
              <a:rPr lang="ru-UA" sz="2400" dirty="0"/>
            </a:br>
            <a:endParaRPr lang="uk-UA" sz="24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A83F64-52EA-83FE-2B44-5F56411D3BEE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560" y="605713"/>
            <a:ext cx="8229240" cy="3977280"/>
          </a:xfrm>
        </p:spPr>
        <p:txBody>
          <a:bodyPr/>
          <a:lstStyle/>
          <a:p>
            <a:pPr lvl="0"/>
            <a:r>
              <a:rPr lang="ru-UA" sz="1800" b="1" dirty="0" err="1"/>
              <a:t>Тушкування</a:t>
            </a:r>
            <a:r>
              <a:rPr lang="ru-UA" sz="1800" b="1" dirty="0"/>
              <a:t>:</a:t>
            </a:r>
            <a:r>
              <a:rPr lang="ru-UA" sz="1800" dirty="0"/>
              <a:t> </a:t>
            </a:r>
            <a:r>
              <a:rPr lang="ru-UA" sz="1800" dirty="0" err="1"/>
              <a:t>Попереднє</a:t>
            </a:r>
            <a:r>
              <a:rPr lang="ru-UA" sz="1800" dirty="0"/>
              <a:t> </a:t>
            </a:r>
            <a:r>
              <a:rPr lang="ru-UA" sz="1800" b="1" dirty="0" err="1"/>
              <a:t>обсмажування</a:t>
            </a:r>
            <a:r>
              <a:rPr lang="ru-UA" sz="1800" dirty="0"/>
              <a:t>, а </a:t>
            </a:r>
            <a:r>
              <a:rPr lang="ru-UA" sz="1800" dirty="0" err="1"/>
              <a:t>потім</a:t>
            </a:r>
            <a:r>
              <a:rPr lang="ru-UA" sz="1800" dirty="0"/>
              <a:t> </a:t>
            </a:r>
            <a:r>
              <a:rPr lang="ru-UA" sz="1800" b="1" dirty="0" err="1"/>
              <a:t>припускання</a:t>
            </a:r>
            <a:r>
              <a:rPr lang="ru-UA" sz="1800" dirty="0"/>
              <a:t> (</a:t>
            </a:r>
            <a:r>
              <a:rPr lang="ru-UA" sz="1800" dirty="0" err="1"/>
              <a:t>варіння</a:t>
            </a:r>
            <a:r>
              <a:rPr lang="ru-UA" sz="1800" dirty="0"/>
              <a:t>) з </a:t>
            </a:r>
            <a:r>
              <a:rPr lang="ru-UA" sz="1800" dirty="0" err="1"/>
              <a:t>додаванням</a:t>
            </a:r>
            <a:r>
              <a:rPr lang="ru-UA" sz="1800" dirty="0"/>
              <a:t> </a:t>
            </a:r>
            <a:r>
              <a:rPr lang="ru-UA" sz="1800" dirty="0" err="1"/>
              <a:t>бульйону</a:t>
            </a:r>
            <a:r>
              <a:rPr lang="ru-UA" sz="1800" dirty="0"/>
              <a:t>, соусу, </a:t>
            </a:r>
            <a:r>
              <a:rPr lang="ru-UA" sz="1800" dirty="0" err="1"/>
              <a:t>спецій</a:t>
            </a:r>
            <a:r>
              <a:rPr lang="ru-UA" sz="1800" dirty="0"/>
              <a:t>.</a:t>
            </a:r>
          </a:p>
          <a:p>
            <a:pPr lvl="1"/>
            <a:r>
              <a:rPr lang="ru-UA" sz="1800" i="1" dirty="0"/>
              <a:t>Мета:</a:t>
            </a:r>
            <a:r>
              <a:rPr lang="ru-UA" sz="1800" dirty="0"/>
              <a:t> </a:t>
            </a:r>
            <a:r>
              <a:rPr lang="ru-UA" sz="1800" dirty="0" err="1"/>
              <a:t>Розм'якшення</a:t>
            </a:r>
            <a:r>
              <a:rPr lang="ru-UA" sz="1800" dirty="0"/>
              <a:t> </a:t>
            </a:r>
            <a:r>
              <a:rPr lang="ru-UA" sz="1800" dirty="0" err="1"/>
              <a:t>жорстких</a:t>
            </a:r>
            <a:r>
              <a:rPr lang="ru-UA" sz="1800" dirty="0"/>
              <a:t> </a:t>
            </a:r>
            <a:r>
              <a:rPr lang="ru-UA" sz="1800" dirty="0" err="1"/>
              <a:t>продуктів</a:t>
            </a:r>
            <a:r>
              <a:rPr lang="ru-UA" sz="1800" dirty="0"/>
              <a:t> (</a:t>
            </a:r>
            <a:r>
              <a:rPr lang="ru-UA" sz="1800" dirty="0" err="1"/>
              <a:t>м'ясо</a:t>
            </a:r>
            <a:r>
              <a:rPr lang="ru-UA" sz="1800" dirty="0"/>
              <a:t>, </a:t>
            </a:r>
            <a:r>
              <a:rPr lang="ru-UA" sz="1800" dirty="0" err="1"/>
              <a:t>овочі</a:t>
            </a:r>
            <a:r>
              <a:rPr lang="ru-UA" sz="1800" dirty="0"/>
              <a:t>).</a:t>
            </a:r>
          </a:p>
          <a:p>
            <a:r>
              <a:rPr lang="ru-UA" sz="1800" b="1" dirty="0" err="1"/>
              <a:t>Варіння</a:t>
            </a:r>
            <a:r>
              <a:rPr lang="ru-UA" sz="1800" b="1" dirty="0"/>
              <a:t> з </a:t>
            </a:r>
            <a:r>
              <a:rPr lang="ru-UA" sz="1800" b="1" dirty="0" err="1"/>
              <a:t>обсмажуванням</a:t>
            </a:r>
            <a:r>
              <a:rPr lang="ru-UA" sz="1800" b="1" dirty="0"/>
              <a:t> (</a:t>
            </a:r>
            <a:r>
              <a:rPr lang="uk-UA" sz="1800" b="1" dirty="0"/>
              <a:t>б</a:t>
            </a:r>
            <a:r>
              <a:rPr lang="ru-UA" sz="1800" b="1" dirty="0"/>
              <a:t>рез</a:t>
            </a:r>
            <a:r>
              <a:rPr lang="uk-UA" sz="1800" b="1" dirty="0"/>
              <a:t>и</a:t>
            </a:r>
            <a:r>
              <a:rPr lang="ru-UA" sz="1800" b="1" dirty="0"/>
              <a:t>р</a:t>
            </a:r>
            <a:r>
              <a:rPr lang="uk-UA" sz="1800" b="1" dirty="0"/>
              <a:t>у</a:t>
            </a:r>
            <a:r>
              <a:rPr lang="ru-UA" sz="1800" b="1" dirty="0" err="1"/>
              <a:t>вання</a:t>
            </a:r>
            <a:r>
              <a:rPr lang="ru-UA" sz="1800" b="1" dirty="0"/>
              <a:t>):</a:t>
            </a:r>
            <a:r>
              <a:rPr lang="ru-UA" sz="1800" dirty="0"/>
              <a:t> </a:t>
            </a:r>
            <a:r>
              <a:rPr lang="uk-UA" sz="1800" dirty="0"/>
              <a:t>техніка приготування їжі, за якої продукт спочатку припускають, тобто варять з невеликою кількістю бульйону з жиром (</a:t>
            </a:r>
            <a:r>
              <a:rPr lang="uk-UA" sz="1800" dirty="0" err="1"/>
              <a:t>брезом</a:t>
            </a:r>
            <a:r>
              <a:rPr lang="uk-UA" sz="1800" dirty="0"/>
              <a:t>), а потім обсмажують у духовці (глазурують).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98FA4E-F692-6466-599D-24A8253EF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373" y="4303177"/>
            <a:ext cx="3017769" cy="2240648"/>
          </a:xfrm>
          <a:prstGeom prst="rect">
            <a:avLst/>
          </a:prstGeom>
        </p:spPr>
      </p:pic>
      <p:pic>
        <p:nvPicPr>
          <p:cNvPr id="4100" name="Picture 4" descr="Як правильно тушкувати та чи треба смажити продукти перед тушкуванням — Шуба">
            <a:extLst>
              <a:ext uri="{FF2B5EF4-FFF2-40B4-BE49-F238E27FC236}">
                <a16:creationId xmlns:a16="http://schemas.microsoft.com/office/drawing/2014/main" id="{2A1882BA-2E67-379B-388D-5313C7371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18" y="4303178"/>
            <a:ext cx="3367092" cy="224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799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25FD96-809F-9FEA-7FE7-80405224B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b="1" dirty="0"/>
              <a:t>Допоміжні способи (короткочасна обробка):</a:t>
            </a:r>
            <a:br>
              <a:rPr lang="ru-UA" dirty="0"/>
            </a:br>
            <a:endParaRPr lang="uk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E746CBA-73D7-2E40-283F-54D753D683ED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5760" y="273600"/>
            <a:ext cx="8229240" cy="3977280"/>
          </a:xfrm>
        </p:spPr>
        <p:txBody>
          <a:bodyPr/>
          <a:lstStyle/>
          <a:p>
            <a:r>
              <a:rPr lang="uk-UA" sz="1800" dirty="0"/>
              <a:t>Пасерування: </a:t>
            </a:r>
            <a:r>
              <a:rPr lang="ru-RU" sz="1800" dirty="0" err="1"/>
              <a:t>це</a:t>
            </a:r>
            <a:r>
              <a:rPr lang="ru-RU" sz="1800" dirty="0"/>
              <a:t> </a:t>
            </a:r>
            <a:r>
              <a:rPr lang="ru-RU" sz="1800" dirty="0" err="1"/>
              <a:t>легке</a:t>
            </a:r>
            <a:r>
              <a:rPr lang="ru-RU" sz="1800" dirty="0"/>
              <a:t> </a:t>
            </a:r>
            <a:r>
              <a:rPr lang="ru-RU" sz="1800" dirty="0" err="1"/>
              <a:t>обсмажування</a:t>
            </a:r>
            <a:r>
              <a:rPr lang="ru-RU" sz="1800" dirty="0"/>
              <a:t> </a:t>
            </a:r>
            <a:r>
              <a:rPr lang="ru-RU" sz="1800" dirty="0" err="1"/>
              <a:t>продуктів</a:t>
            </a:r>
            <a:r>
              <a:rPr lang="ru-RU" sz="1800" dirty="0"/>
              <a:t>, як-от </a:t>
            </a:r>
            <a:r>
              <a:rPr lang="ru-RU" sz="1800" dirty="0" err="1"/>
              <a:t>овочів</a:t>
            </a:r>
            <a:r>
              <a:rPr lang="ru-RU" sz="1800" dirty="0"/>
              <a:t> </a:t>
            </a:r>
            <a:r>
              <a:rPr lang="ru-RU" sz="1800" dirty="0" err="1"/>
              <a:t>або</a:t>
            </a:r>
            <a:r>
              <a:rPr lang="ru-RU" sz="1800" dirty="0"/>
              <a:t> </a:t>
            </a:r>
            <a:r>
              <a:rPr lang="ru-RU" sz="1800" dirty="0" err="1"/>
              <a:t>борошна</a:t>
            </a:r>
            <a:r>
              <a:rPr lang="ru-RU" sz="1800" dirty="0"/>
              <a:t>, на </a:t>
            </a:r>
            <a:r>
              <a:rPr lang="ru-RU" sz="1800" dirty="0" err="1"/>
              <a:t>жирі</a:t>
            </a:r>
            <a:r>
              <a:rPr lang="ru-RU" sz="1800" dirty="0"/>
              <a:t> </a:t>
            </a:r>
            <a:r>
              <a:rPr lang="ru-RU" sz="1800" dirty="0" err="1"/>
              <a:t>або</a:t>
            </a:r>
            <a:r>
              <a:rPr lang="ru-RU" sz="1800" dirty="0"/>
              <a:t> без </a:t>
            </a:r>
            <a:r>
              <a:rPr lang="ru-RU" sz="1800" dirty="0" err="1"/>
              <a:t>нього</a:t>
            </a:r>
            <a:r>
              <a:rPr lang="ru-RU" sz="1800" dirty="0"/>
              <a:t> перед </a:t>
            </a:r>
            <a:r>
              <a:rPr lang="ru-RU" sz="1800" dirty="0" err="1"/>
              <a:t>наступною</a:t>
            </a:r>
            <a:r>
              <a:rPr lang="ru-RU" sz="1800" dirty="0"/>
              <a:t> тепловою </a:t>
            </a:r>
            <a:r>
              <a:rPr lang="ru-RU" sz="1800" dirty="0" err="1"/>
              <a:t>обробкою</a:t>
            </a:r>
            <a:r>
              <a:rPr lang="ru-RU" dirty="0"/>
              <a:t>. </a:t>
            </a:r>
          </a:p>
          <a:p>
            <a:r>
              <a:rPr lang="uk-UA" sz="1800" dirty="0"/>
              <a:t>Бланшування (обшпарювання): Короткочасна обробка окропом або парою (від 1 до 5 хв) з подальшим охолодженням.</a:t>
            </a:r>
          </a:p>
          <a:p>
            <a:r>
              <a:rPr lang="uk-UA" sz="1800" dirty="0"/>
              <a:t>Обсмалювання: Обробка відкритим вогнем для видалення пір'я, волосків (птиця, субпродукти).</a:t>
            </a:r>
            <a:endParaRPr lang="ru-UA" sz="1800" dirty="0"/>
          </a:p>
          <a:p>
            <a:endParaRPr lang="uk-UA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9986E45-C880-8ED4-1A86-5AD8A860A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306" y="3101327"/>
            <a:ext cx="2599308" cy="348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1CDE79-E8A0-7D87-1994-FCC540962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933" y="2899116"/>
            <a:ext cx="3048000" cy="19716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9473B4-1B11-58A7-516A-1A418944D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932" y="5133627"/>
            <a:ext cx="3047999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53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Прямоугольник 1"/>
          <p:cNvSpPr/>
          <p:nvPr/>
        </p:nvSpPr>
        <p:spPr>
          <a:xfrm>
            <a:off x="251640" y="332640"/>
            <a:ext cx="8567280" cy="35379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uk-UA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 сучасній технології продукції ресторанного господарства України з’являється чимало технологічних інновацій. Серед них і способи теплової обробки продуктів. Розглянемо деякі з них: приготування на сковороді ВОК, соте, </a:t>
            </a:r>
            <a:r>
              <a:rPr lang="uk-UA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деглясування</a:t>
            </a:r>
            <a:r>
              <a:rPr lang="uk-UA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r>
              <a:rPr lang="uk-UA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папільйот</a:t>
            </a:r>
            <a:r>
              <a:rPr lang="uk-UA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r>
              <a:rPr lang="uk-UA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фламбування</a:t>
            </a:r>
            <a:r>
              <a:rPr lang="uk-UA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су-від, </a:t>
            </a:r>
            <a:r>
              <a:rPr lang="uk-UA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дегідрація</a:t>
            </a:r>
            <a:r>
              <a:rPr lang="uk-UA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r>
              <a:rPr lang="uk-UA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підпікання</a:t>
            </a:r>
            <a:r>
              <a:rPr lang="uk-UA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інтенсивне охолодження й шокове замороження</a:t>
            </a:r>
            <a:r>
              <a:rPr lang="uk-UA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lang="uk-UA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8" name="Picture 2"/>
          <p:cNvPicPr/>
          <p:nvPr/>
        </p:nvPicPr>
        <p:blipFill>
          <a:blip r:embed="rId2"/>
          <a:stretch/>
        </p:blipFill>
        <p:spPr>
          <a:xfrm>
            <a:off x="6200999" y="4274058"/>
            <a:ext cx="2833560" cy="2203200"/>
          </a:xfrm>
          <a:prstGeom prst="rect">
            <a:avLst/>
          </a:prstGeom>
          <a:ln w="0">
            <a:noFill/>
          </a:ln>
        </p:spPr>
      </p:pic>
      <p:pic>
        <p:nvPicPr>
          <p:cNvPr id="299" name="Picture 3"/>
          <p:cNvPicPr/>
          <p:nvPr/>
        </p:nvPicPr>
        <p:blipFill>
          <a:blip r:embed="rId3"/>
          <a:stretch/>
        </p:blipFill>
        <p:spPr>
          <a:xfrm>
            <a:off x="3460956" y="4292418"/>
            <a:ext cx="2617560" cy="218484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4"/>
          <p:cNvPicPr/>
          <p:nvPr/>
        </p:nvPicPr>
        <p:blipFill>
          <a:blip r:embed="rId4"/>
          <a:stretch/>
        </p:blipFill>
        <p:spPr>
          <a:xfrm>
            <a:off x="251640" y="4346917"/>
            <a:ext cx="3086833" cy="2075843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882</TotalTime>
  <Words>2282</Words>
  <Application>Microsoft Office PowerPoint</Application>
  <PresentationFormat>Экран (4:3)</PresentationFormat>
  <Paragraphs>186</Paragraphs>
  <Slides>29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29</vt:i4>
      </vt:variant>
    </vt:vector>
  </HeadingPairs>
  <TitlesOfParts>
    <vt:vector size="40" baseType="lpstr">
      <vt:lpstr>Arial</vt:lpstr>
      <vt:lpstr>Calibri</vt:lpstr>
      <vt:lpstr>Cambria</vt:lpstr>
      <vt:lpstr>Symbol</vt:lpstr>
      <vt:lpstr>Times New Roman</vt:lpstr>
      <vt:lpstr>Wingdings</vt:lpstr>
      <vt:lpstr>Тема Office</vt:lpstr>
      <vt:lpstr>Тема Office</vt:lpstr>
      <vt:lpstr>Тема Office</vt:lpstr>
      <vt:lpstr>Тема Office</vt:lpstr>
      <vt:lpstr>Тема Office</vt:lpstr>
      <vt:lpstr>Технологія приготування страв у закладах ресторанного бізнесу </vt:lpstr>
      <vt:lpstr>Презентация PowerPoint</vt:lpstr>
      <vt:lpstr>Будь-яке приготування, від простої вечері до ресторанної страви, проходить через ключові етапи: </vt:lpstr>
      <vt:lpstr>Механічна (холодна) обробка сировини - це первинна обробка, яка фізично змінює продукт, роблячи його придатним для подальшого приготування. </vt:lpstr>
      <vt:lpstr>Теплова кулінарна обробка -це ключовий етап, під час якого продукт нагрівається.  Мета: розм'якшення, підвищення засвоюваності, знищення мікроорганізмів, формування смаку, аромату та кольору. </vt:lpstr>
      <vt:lpstr>Презентация PowerPoint</vt:lpstr>
      <vt:lpstr>Комбіновані способи (поєднання двох основних): </vt:lpstr>
      <vt:lpstr>Допоміжні способи (короткочасна обробка):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Су-від</vt:lpstr>
      <vt:lpstr>Презентация PowerPoint</vt:lpstr>
      <vt:lpstr>Презентация PowerPoint</vt:lpstr>
      <vt:lpstr>🍲 Етапи технології Sous Vide</vt:lpstr>
      <vt:lpstr>Порівняння: Традиційні Методи vs. Sous Vide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Висновки</vt:lpstr>
      <vt:lpstr>Практичне завдання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Сучасні способи теплової обробки продуктів з використанням інноваційних технологій в  кулінарії</dc:title>
  <dc:subject/>
  <dc:creator>Пользователь</dc:creator>
  <dc:description/>
  <cp:lastModifiedBy>Анна Сидорук</cp:lastModifiedBy>
  <cp:revision>31</cp:revision>
  <dcterms:created xsi:type="dcterms:W3CDTF">2023-02-24T21:11:18Z</dcterms:created>
  <dcterms:modified xsi:type="dcterms:W3CDTF">2025-11-06T12:10:29Z</dcterms:modified>
  <dc:language>uk-UA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Экран (4:3)</vt:lpwstr>
  </property>
  <property fmtid="{D5CDD505-2E9C-101B-9397-08002B2CF9AE}" pid="3" name="Slides">
    <vt:i4>25</vt:i4>
  </property>
</Properties>
</file>