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61" r:id="rId5"/>
    <p:sldId id="262" r:id="rId6"/>
    <p:sldId id="266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50" autoAdjust="0"/>
    <p:restoredTop sz="94660"/>
  </p:normalViewPr>
  <p:slideViewPr>
    <p:cSldViewPr>
      <p:cViewPr varScale="1">
        <p:scale>
          <a:sx n="75" d="100"/>
          <a:sy n="75" d="100"/>
        </p:scale>
        <p:origin x="161" y="11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09411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70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92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996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81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496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929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52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83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68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58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08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26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66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24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1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37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2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gif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3312368"/>
          </a:xfrm>
        </p:spPr>
        <p:txBody>
          <a:bodyPr>
            <a:normAutofit/>
          </a:bodyPr>
          <a:lstStyle/>
          <a:p>
            <a:pPr algn="ctr"/>
            <a:r>
              <a:rPr lang="uk-UA" sz="40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Тема 10.</a:t>
            </a:r>
            <a:r>
              <a:rPr lang="en-US" sz="40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 </a:t>
            </a:r>
            <a:r>
              <a:rPr lang="uk-UA" sz="40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Основні характеристики розчинів</a:t>
            </a:r>
            <a:r>
              <a:rPr lang="en-US" sz="40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 </a:t>
            </a:r>
            <a:r>
              <a:rPr lang="uk-UA" sz="40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електролітів. </a:t>
            </a:r>
            <a:br>
              <a:rPr lang="ru-RU" b="1" dirty="0">
                <a:latin typeface="Calibri Light" panose="020F0302020204030204" pitchFamily="34" charset="0"/>
              </a:rPr>
            </a:br>
            <a:endParaRPr lang="ru-RU" b="1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829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755232"/>
          </a:xfrm>
        </p:spPr>
        <p:txBody>
          <a:bodyPr/>
          <a:lstStyle/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sz="2400" b="1" dirty="0" err="1"/>
              <a:t>Зв'язок</a:t>
            </a:r>
            <a:r>
              <a:rPr lang="ru-RU" sz="2400" b="1" dirty="0"/>
              <a:t> </a:t>
            </a:r>
            <a:r>
              <a:rPr lang="ru-RU" sz="2400" b="1" dirty="0" err="1"/>
              <a:t>між</a:t>
            </a:r>
            <a:r>
              <a:rPr lang="ru-RU" sz="2400" b="1" dirty="0"/>
              <a:t> </a:t>
            </a:r>
            <a:r>
              <a:rPr lang="ru-RU" sz="2400" b="1" dirty="0" err="1"/>
              <a:t>кислотністю</a:t>
            </a:r>
            <a:r>
              <a:rPr lang="ru-RU" sz="2400" b="1" dirty="0"/>
              <a:t> </a:t>
            </a:r>
            <a:r>
              <a:rPr lang="ru-RU" sz="2400" b="1" dirty="0" err="1"/>
              <a:t>середовища</a:t>
            </a:r>
            <a:r>
              <a:rPr lang="ru-RU" sz="2400" b="1" dirty="0"/>
              <a:t> и величиною </a:t>
            </a:r>
            <a:r>
              <a:rPr lang="ru-RU" sz="2400" b="1" dirty="0" err="1"/>
              <a:t>рН</a:t>
            </a:r>
            <a:endParaRPr lang="ru-RU" sz="2400" dirty="0"/>
          </a:p>
        </p:txBody>
      </p:sp>
      <p:pic>
        <p:nvPicPr>
          <p:cNvPr id="25602" name="Picture 2" descr="https://elearning.sumdu.edu.ua/free_content/lectured:c63732c3bf9b7070c82625f128c7980998d6c700/latest/40083/index.files/image0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536" y="1726322"/>
            <a:ext cx="8714928" cy="34053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548680"/>
            <a:ext cx="8244408" cy="537321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Точне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розрахувати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експериментально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визначити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допомогою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спеціальних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електрохімічних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методів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наближеного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знаходження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величини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користуються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індикаторами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Індикатор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UA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хімічна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сполука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яка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дозволяє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візуалізувати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досягнення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системою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певного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стану 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величиною рН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що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виявляється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виникненні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помітної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ознаки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змінення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забарвлення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випадіння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осаду,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поява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люмінісценції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Існує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декілька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груп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індикаторів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кожна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своє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призначення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здебільшого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кислотно-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осн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індикатори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найчастіше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складні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органічні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кислоти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основи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змінюють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своє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забарвлення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Інтервал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значень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інтервал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переходу),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якому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спостерігається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змінення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забарвлення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пов'язаний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константою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диссоціації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індикатору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співвідношенням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pH=pK±1.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проведення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індикатор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вибирають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таким чином,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інтервал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переходу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кольору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включав те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яке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точці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еквівалентності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дозволяє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встановити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точну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кількість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цільового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компонента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47667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Кислотно-основні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індикатори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766048" cy="5257800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1843"/>
            <a:ext cx="9172575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6211669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Змінення</a:t>
            </a:r>
            <a:r>
              <a:rPr lang="ru-RU" b="1" dirty="0"/>
              <a:t> </a:t>
            </a:r>
            <a:r>
              <a:rPr lang="ru-RU" b="1" dirty="0" err="1"/>
              <a:t>забарвлення</a:t>
            </a:r>
            <a:r>
              <a:rPr lang="ru-RU" b="1" dirty="0"/>
              <a:t> </a:t>
            </a:r>
            <a:r>
              <a:rPr lang="ru-RU" b="1" dirty="0" err="1"/>
              <a:t>деяких</a:t>
            </a:r>
            <a:r>
              <a:rPr lang="ru-RU" b="1" dirty="0"/>
              <a:t> </a:t>
            </a:r>
            <a:r>
              <a:rPr lang="ru-RU" b="1" dirty="0" err="1"/>
              <a:t>індикаторів</a:t>
            </a:r>
            <a:r>
              <a:rPr lang="ru-RU" b="1" dirty="0"/>
              <a:t> </a:t>
            </a:r>
            <a:r>
              <a:rPr lang="ru-RU" b="1" dirty="0" err="1"/>
              <a:t>залежно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рН</a:t>
            </a:r>
            <a:r>
              <a:rPr lang="ru-RU" b="1" dirty="0"/>
              <a:t> </a:t>
            </a:r>
            <a:r>
              <a:rPr lang="ru-RU" b="1" dirty="0" err="1"/>
              <a:t>середовища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063" y="7946"/>
            <a:ext cx="7704667" cy="853442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3. Добуток розчинності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861388"/>
            <a:ext cx="8028384" cy="512429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обмеженою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розчинністю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схильні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систем, в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осад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малорозчинної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сполуки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перебуває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UA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стані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рівноваги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насиченим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розчином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Завдяки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динамічному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характеру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рівноваги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швидкість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розчинення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осаду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дорівнює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швидкості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зворотного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кристалізації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осаду з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насиченого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помістити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у воду осад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малорозчинного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електроліту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К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кр</a:t>
            </a:r>
            <a:r>
              <a:rPr lang="ru-RU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відбувається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часткове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розчинення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переходить невелика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кількість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катіонів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Kt</a:t>
            </a:r>
            <a:r>
              <a:rPr lang="en-US" sz="22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р-н)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аніонів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22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р-н)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U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Після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досягнення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насичення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починається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зворотний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перехід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насиченого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в осад. У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якийсь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момент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встановлюється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динамічна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рівновага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обома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процесами</a:t>
            </a:r>
            <a:r>
              <a:rPr lang="ru-UA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загального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випадку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константа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рівноваги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вигляд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dirty="0"/>
          </a:p>
        </p:txBody>
      </p:sp>
      <p:pic>
        <p:nvPicPr>
          <p:cNvPr id="30722" name="Picture 2" descr="https://elearning.sumdu.edu.ua/free_content/lectured:c63732c3bf9b7070c82625f128c7980998d6c700/latest/40083/index.files/image02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2570" y="5877271"/>
            <a:ext cx="4653026" cy="828209"/>
          </a:xfrm>
          <a:prstGeom prst="rect">
            <a:avLst/>
          </a:prstGeom>
          <a:noFill/>
        </p:spPr>
      </p:pic>
      <p:pic>
        <p:nvPicPr>
          <p:cNvPr id="30726" name="Picture 6" descr="https://elearning.sumdu.edu.ua/free_content/lectured:c63732c3bf9b7070c82625f128c7980998d6c700/latest/40083/index.files/image02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5801012"/>
            <a:ext cx="2808313" cy="980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8028384" cy="666936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Однак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твердої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вважається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постійною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([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Kt</a:t>
            </a:r>
            <a:r>
              <a:rPr lang="en-US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кр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const)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тому вона вводиться у константу:</a:t>
            </a:r>
            <a:b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Kt</a:t>
            </a:r>
            <a:r>
              <a:rPr lang="en-US" b="1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· [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b="1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=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 · [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Kt</a:t>
            </a:r>
            <a:r>
              <a:rPr lang="en-US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].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Добуток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К·[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Kt</a:t>
            </a:r>
            <a:r>
              <a:rPr lang="ru-RU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називається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добутком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розчинності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позначається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ДР:</a:t>
            </a: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ДР</a:t>
            </a:r>
            <a:r>
              <a:rPr lang="en-US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KtxAny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= [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Kt</a:t>
            </a:r>
            <a:r>
              <a:rPr lang="en-US" b="1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· [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b="1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Добуток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розчинності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– стала 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даної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температури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величина, що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кількісно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характеризує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здатність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малорозчинних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електролітів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визначається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добутком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піднесених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ступенів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добутків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розчинності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різних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сполук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наводяться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спеціальних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довідниках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обчислюються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розчинністю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иходячи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величини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ДР,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розрахувати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розчинність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будь-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малорозчинної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Чим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менша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величина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добутку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розчинності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ДР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тим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гірше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UA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ця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сіль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розчиняється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воді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Оскільки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ДР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певній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температурі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сталою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величиною, то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підвищення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одного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що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міститься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призводить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зменшення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іншого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іона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548680"/>
            <a:ext cx="7884368" cy="544522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U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насиченого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малорозчинної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долити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невелику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кількість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сильного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електроліту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спільний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іон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повністю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дисоціює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іони</a:t>
            </a: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CaCl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⇒ Ca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+ 2Cl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⇒ 2Na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+ SO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2–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викличе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додаткову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кристалізацію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тому що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згідно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принципом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Ле-Шательє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збільшенні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2– 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рівновага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зміщується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зворотного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процесу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U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Введення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одноіменного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іона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розчин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малорозчинного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електроліту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зменшує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розчинність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28674" name="Picture 2" descr="https://elearning.sumdu.edu.ua/free_content/lectured:c63732c3bf9b7070c82625f128c7980998d6c700/latest/40083/index.files/image0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2119" y="3933056"/>
            <a:ext cx="3736407" cy="6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9658" y="116632"/>
            <a:ext cx="8244408" cy="648072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6. Фізіологічна дія іонів водню та гідроксид-іонів.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775500"/>
            <a:ext cx="8388424" cy="561662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Внутрішнє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середовище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організму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−</a:t>
            </a:r>
            <a:r>
              <a:rPr lang="ru-UA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кров,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лімфа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шлунковий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сік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− є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водними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розчинами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pH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цих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розчинів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впливає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життєдіяльність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клітин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, тканин,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органів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організму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цілому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pH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внутрішнього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організму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характеризується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сталістю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стійкістю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pH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крові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підтримується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інтервалі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значень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7,35-7,45. </a:t>
            </a:r>
            <a:r>
              <a:rPr lang="ru-UA" sz="560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езначні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зрушення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(на 0,2-0,3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одиниці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) у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кислотну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лужну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область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спричиняють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великі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зміни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життєдіяльності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організму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процесі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обміну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клітинах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безперервно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утворюються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продукти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кислотного характеру. </a:t>
            </a:r>
            <a:endParaRPr lang="ru-UA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Кінцевий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продукт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окиснення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поживних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− 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5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накопичується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крові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унаслідок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чого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виникає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загроза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підвищення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концентрації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йонів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Гідрогену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Надлишок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5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крові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збуджує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дихальний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центр, той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підсилює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акти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вдиху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видиху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результаті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концентрація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5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знижується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Білки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також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стійкі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лише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певних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межах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pH.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Для кожного виду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білка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існує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pH, 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якого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денатурує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Кислотно-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лужний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стан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внутрішнього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організму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визначає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сприйнятливість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інфекційних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захворювань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. Так,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оптимальне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pH 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розмноження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холерних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вібріонів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− 7,6-9,2. </a:t>
            </a:r>
            <a:endParaRPr lang="ru-UA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Люди з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підвищеною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кислотністю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шлункового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соку не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заражуються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холерою,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навіть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вони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перебувають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осередку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інфекції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04667" cy="81155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7. Г</a:t>
            </a:r>
            <a:r>
              <a:rPr lang="uk-U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ідроліз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 солей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96752"/>
            <a:ext cx="8028384" cy="537321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Більшість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солей у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водних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розчинах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тільки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піддається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гідратації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внаслідок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якої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катіони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аніони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оточуються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диполями води,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але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взаємодії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водою.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U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солей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 –</a:t>
            </a:r>
            <a:r>
              <a:rPr lang="ru-UA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взаємодія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складових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частин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з водою, яка приводить до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утворення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слабкого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електроліту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слабкої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кислоти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слабкої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основи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кислої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основної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U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ru-U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</a:t>
            </a:r>
            <a:r>
              <a:rPr lang="ru-UA" sz="1400" dirty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обмінного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розкладу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водою,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тобто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зворотним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відносно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нейтралізації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U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рівноважна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тому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зміщувати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рівновагу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бажаний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бік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створивши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такі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умови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за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сіль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піддається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повному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навпаки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зовсім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не буде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гідролізуватися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U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розглядати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як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продукти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взаємодії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кислот з основами, то в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залежності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сили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кислот і основ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розрізняють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чотири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типи солей:</a:t>
            </a:r>
            <a:endParaRPr lang="ru-U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U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що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сильною кислотою і сильною основою;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що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слабкою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кислотою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сильною основою;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що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сильною кислотою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слабкою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основою;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що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слабкою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кислотою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слабкою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основою.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0841" y="404664"/>
            <a:ext cx="8100392" cy="544522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Сіль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що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складається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катіонів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сильних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основ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аніонів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сильних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кислот (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NaCI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KNO</a:t>
            </a:r>
            <a:r>
              <a:rPr lang="en-US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Na</a:t>
            </a:r>
            <a:r>
              <a:rPr lang="en-US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ніколи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гідролізується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оскільки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катіони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аніони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таких солей не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зв’язують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складові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частини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води (Н</a:t>
            </a:r>
            <a:r>
              <a:rPr lang="ru-RU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 і ОН</a:t>
            </a:r>
            <a:r>
              <a:rPr lang="ru-RU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), 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отже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не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порушують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іонну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рівновагу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UA" sz="260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онцентрація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Н</a:t>
            </a:r>
            <a:r>
              <a:rPr lang="ru-RU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 і ОН</a:t>
            </a:r>
            <a:r>
              <a:rPr lang="ru-RU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UA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залишається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звичайно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такою, як у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чистої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води, 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нейтральне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середовище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(рН=7). </a:t>
            </a:r>
            <a:endParaRPr lang="ru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Отже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при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розчиненні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таких солей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відбувається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тільки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дисоціація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NaCI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⇒ Na</a:t>
            </a:r>
            <a:r>
              <a:rPr lang="en-US" sz="2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+ 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+ CI</a:t>
            </a:r>
            <a:r>
              <a:rPr lang="en-US" sz="2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KNO</a:t>
            </a:r>
            <a:r>
              <a:rPr lang="en-US" sz="2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 ⇒ K</a:t>
            </a:r>
            <a:r>
              <a:rPr lang="en-US" sz="2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+ 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+ NO</a:t>
            </a:r>
            <a:r>
              <a:rPr lang="en-US" sz="2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утворені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сильною основою та сильною кислотою, </a:t>
            </a:r>
            <a:br>
              <a:rPr lang="ru-UA" sz="2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піддаються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солей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типів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спостерігається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змінення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60648"/>
            <a:ext cx="7812360" cy="5832648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UA" sz="35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реакцію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вступають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лише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ті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містять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кислотні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залишки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слабких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кислот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катіони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слабких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основ. </a:t>
            </a:r>
            <a:endParaRPr lang="ru-UA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природи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поділяють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3500" b="1" dirty="0">
                <a:latin typeface="Arial" panose="020B0604020202020204" pitchFamily="34" charset="0"/>
                <a:cs typeface="Arial" panose="020B0604020202020204" pitchFamily="34" charset="0"/>
              </a:rPr>
              <a:t>три типи.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500" b="1" dirty="0">
                <a:latin typeface="Arial" panose="020B0604020202020204" pitchFamily="34" charset="0"/>
                <a:cs typeface="Arial" panose="020B0604020202020204" pitchFamily="34" charset="0"/>
              </a:rPr>
              <a:t>І тип – </a:t>
            </a:r>
            <a:r>
              <a:rPr lang="ru-RU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3500" b="1" dirty="0">
                <a:latin typeface="Arial" panose="020B0604020202020204" pitchFamily="34" charset="0"/>
                <a:cs typeface="Arial" panose="020B0604020202020204" pitchFamily="34" charset="0"/>
              </a:rPr>
              <a:t> солей, </a:t>
            </a:r>
            <a:r>
              <a:rPr lang="ru-RU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утворених</a:t>
            </a:r>
            <a:r>
              <a:rPr lang="ru-RU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сильними</a:t>
            </a:r>
            <a:r>
              <a:rPr lang="ru-RU" sz="3500" b="1" dirty="0">
                <a:latin typeface="Arial" panose="020B0604020202020204" pitchFamily="34" charset="0"/>
                <a:cs typeface="Arial" panose="020B0604020202020204" pitchFamily="34" charset="0"/>
              </a:rPr>
              <a:t> основами і </a:t>
            </a:r>
            <a:r>
              <a:rPr lang="ru-RU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слабкими</a:t>
            </a:r>
            <a:r>
              <a:rPr lang="ru-RU" sz="3500" b="1" dirty="0">
                <a:latin typeface="Arial" panose="020B0604020202020204" pitchFamily="34" charset="0"/>
                <a:cs typeface="Arial" panose="020B0604020202020204" pitchFamily="34" charset="0"/>
              </a:rPr>
              <a:t> кислотами, 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тобто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аніону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До таких солей належать 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3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 , CH</a:t>
            </a:r>
            <a:r>
              <a:rPr lang="en-US" sz="3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COONa, KCN, K</a:t>
            </a:r>
            <a:r>
              <a:rPr lang="en-US" sz="3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sz="35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, Na</a:t>
            </a:r>
            <a:r>
              <a:rPr lang="en-US" sz="3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інші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сіль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містить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однозарядний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кислотний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залишок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, то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реакція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відбувається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в одну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стадію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натрій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ацетату:</a:t>
            </a:r>
            <a:endParaRPr lang="ru-UA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3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СОО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Na + H</a:t>
            </a:r>
            <a:r>
              <a:rPr lang="en-US" sz="3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O ⇔ CH</a:t>
            </a:r>
            <a:r>
              <a:rPr lang="en-US" sz="3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COOH + NaOH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3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СОО</a:t>
            </a:r>
            <a:r>
              <a:rPr lang="ru-RU" sz="35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 +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5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sz="3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O ⇔ CH</a:t>
            </a:r>
            <a:r>
              <a:rPr lang="en-US" sz="3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COOH + Na</a:t>
            </a:r>
            <a:r>
              <a:rPr lang="en-US" sz="35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 + OH</a:t>
            </a:r>
            <a:r>
              <a:rPr lang="en-US" sz="35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3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СОО</a:t>
            </a:r>
            <a:r>
              <a:rPr lang="ru-RU" sz="35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 + 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O ⇔ CH</a:t>
            </a:r>
            <a:r>
              <a:rPr lang="en-US" sz="3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COOH + OH</a:t>
            </a:r>
            <a:r>
              <a:rPr lang="en-US" sz="35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ru-UA" sz="35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скороченого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іонного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рівняння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видно, що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іони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5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беруть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участі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реакціїї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гідролізується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лише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аніон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СН</a:t>
            </a:r>
            <a:r>
              <a:rPr lang="ru-RU" sz="3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СОО</a:t>
            </a:r>
            <a:r>
              <a:rPr lang="ru-RU" sz="35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зв’язує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одну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складових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частин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води, і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утворює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малодисоційовану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сполуку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слабку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оцтову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кислоту СН</a:t>
            </a:r>
            <a:r>
              <a:rPr lang="ru-RU" sz="3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СООН. </a:t>
            </a:r>
            <a:endParaRPr lang="ru-UA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цьому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розчині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накопичується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надлишок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незв’язаних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гідроксид-іонів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забезпечує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лужну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реакцію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і рН&gt;7.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UA" sz="3500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ідроліз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оборотним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процесом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, то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підкоряється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закону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діючих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мас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характеризується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константою 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рівноваги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dirty="0"/>
          </a:p>
        </p:txBody>
      </p:sp>
      <p:pic>
        <p:nvPicPr>
          <p:cNvPr id="2050" name="Picture 2" descr="https://elearning.sumdu.edu.ua/free_content/lectured:c63732c3bf9b7070c82625f128c7980998d6c700/latest/40083/index.files/image03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5777846"/>
            <a:ext cx="3299480" cy="836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04667" cy="739551"/>
          </a:xfrm>
        </p:spPr>
        <p:txBody>
          <a:bodyPr/>
          <a:lstStyle/>
          <a:p>
            <a:pPr algn="ctr"/>
            <a:r>
              <a:rPr lang="ru-RU" dirty="0"/>
              <a:t>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133" y="1988840"/>
            <a:ext cx="7704667" cy="401097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Clr>
                <a:schemeClr val="tx2"/>
              </a:buClr>
              <a:buSzPct val="80000"/>
              <a:buFont typeface="+mj-lt"/>
              <a:buAutoNum type="arabicPeriod"/>
            </a:pP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Іонний добуток води. </a:t>
            </a:r>
          </a:p>
          <a:p>
            <a:pPr marL="0" indent="0" algn="just">
              <a:spcBef>
                <a:spcPts val="0"/>
              </a:spcBef>
              <a:buClr>
                <a:schemeClr val="tx2"/>
              </a:buClr>
              <a:buSzPct val="80000"/>
              <a:buFont typeface="+mj-lt"/>
              <a:buAutoNum type="arabicPeriod"/>
            </a:pP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Водневий і гідроксильний показник.</a:t>
            </a:r>
          </a:p>
          <a:p>
            <a:pPr marL="0" indent="0" algn="just">
              <a:spcBef>
                <a:spcPts val="0"/>
              </a:spcBef>
              <a:buClr>
                <a:schemeClr val="tx2"/>
              </a:buClr>
              <a:buSzPct val="80000"/>
              <a:buFont typeface="+mj-lt"/>
              <a:buAutoNum type="arabicPeriod"/>
            </a:pP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Добуток розчинності.</a:t>
            </a:r>
          </a:p>
          <a:p>
            <a:pPr marL="0" indent="0" algn="just">
              <a:spcBef>
                <a:spcPts val="0"/>
              </a:spcBef>
              <a:buClr>
                <a:schemeClr val="tx2"/>
              </a:buClr>
              <a:buSzPct val="80000"/>
              <a:buFont typeface="+mj-lt"/>
              <a:buAutoNum type="arabicPeriod"/>
            </a:pP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Сильні та слабкі електроліти.</a:t>
            </a:r>
          </a:p>
          <a:p>
            <a:pPr marL="0" indent="0" algn="just">
              <a:spcBef>
                <a:spcPts val="0"/>
              </a:spcBef>
              <a:buClr>
                <a:schemeClr val="tx2"/>
              </a:buClr>
              <a:buSzPct val="80000"/>
              <a:buFont typeface="+mj-lt"/>
              <a:buAutoNum type="arabicPeriod"/>
            </a:pP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Ступінь та константа дисоціації.</a:t>
            </a:r>
          </a:p>
          <a:p>
            <a:pPr marL="0" indent="0" algn="just">
              <a:spcBef>
                <a:spcPts val="0"/>
              </a:spcBef>
              <a:buClr>
                <a:schemeClr val="tx2"/>
              </a:buClr>
              <a:buSzPct val="80000"/>
              <a:buFont typeface="+mj-lt"/>
              <a:buAutoNum type="arabicPeriod"/>
            </a:pP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Фізіологічна дія іонів водню та гідроксид-іонів.</a:t>
            </a:r>
          </a:p>
          <a:p>
            <a:pPr marL="0" indent="0" algn="just">
              <a:spcBef>
                <a:spcPts val="0"/>
              </a:spcBef>
              <a:buClr>
                <a:schemeClr val="tx2"/>
              </a:buClr>
              <a:buSzPct val="80000"/>
              <a:buFont typeface="+mj-lt"/>
              <a:buAutoNum type="arabicPeriod"/>
            </a:pP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Гідроліз солей.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2942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0"/>
            <a:ext cx="8100392" cy="544522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розведених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розчинах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відбувається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кількість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води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порівняно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кількістю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дуже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велика, тому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води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вважати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постійною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O]=const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об'єднати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константою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рівноваги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Добуток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правій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частині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одержаного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рівняння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(К·[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O])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називається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константа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Помножимо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чисельник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лівої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частини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рівняння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 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знаменник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[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]:</a:t>
            </a:r>
          </a:p>
          <a:p>
            <a:pPr marL="0" indent="0">
              <a:buNone/>
            </a:pPr>
            <a:br>
              <a:rPr lang="en-US" dirty="0"/>
            </a:br>
            <a:endParaRPr lang="ru-RU" dirty="0"/>
          </a:p>
        </p:txBody>
      </p:sp>
      <p:pic>
        <p:nvPicPr>
          <p:cNvPr id="1026" name="Picture 2" descr="https://elearning.sumdu.edu.ua/free_content/lectured:c63732c3bf9b7070c82625f128c7980998d6c700/latest/40083/index.files/image0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772816"/>
            <a:ext cx="3693308" cy="741264"/>
          </a:xfrm>
          <a:prstGeom prst="rect">
            <a:avLst/>
          </a:prstGeom>
          <a:noFill/>
        </p:spPr>
      </p:pic>
      <p:pic>
        <p:nvPicPr>
          <p:cNvPr id="1028" name="Picture 4" descr="https://elearning.sumdu.edu.ua/free_content/lectured:c63732c3bf9b7070c82625f128c7980998d6c700/latest/40083/index.files/image04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142" y="4532731"/>
            <a:ext cx="3693307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42674" y="0"/>
            <a:ext cx="7901325" cy="68580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обуток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]·[OH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] –</a:t>
            </a: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іонний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добуток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води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H2O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інша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частина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рівняння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вираз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оборотний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константі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дисоціації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оцтової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кислоти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урахуванням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цього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одержуємо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складі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багатозарядний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аніон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кислоти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то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сіль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ступінчасто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причому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першому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ступені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утворюються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кислі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натрій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карбонату: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ступінь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U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 ⇔ NaHCO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NaOH,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2Na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CO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2–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 ⇔ Na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HCO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Na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OH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2–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 ⇔ HCO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OH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ІІ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ступінь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endParaRPr lang="ru-U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 ⇔ 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 ⇔ 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Na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OH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НСО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+ Н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 ⇔ Н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+ ОН</a:t>
            </a:r>
            <a:r>
              <a:rPr lang="ru-RU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  <p:pic>
        <p:nvPicPr>
          <p:cNvPr id="35842" name="Picture 2" descr="https://elearning.sumdu.edu.ua/free_content/lectured:c63732c3bf9b7070c82625f128c7980998d6c700/latest/40083/index.files/image04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435" y="404664"/>
            <a:ext cx="2664296" cy="360040"/>
          </a:xfrm>
          <a:prstGeom prst="rect">
            <a:avLst/>
          </a:prstGeom>
          <a:noFill/>
        </p:spPr>
      </p:pic>
      <p:pic>
        <p:nvPicPr>
          <p:cNvPr id="35844" name="Picture 4" descr="https://elearning.sumdu.edu.ua/free_content/lectured:c63732c3bf9b7070c82625f128c7980998d6c700/latest/40083/index.files/image04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687116"/>
            <a:ext cx="3287906" cy="792088"/>
          </a:xfrm>
          <a:prstGeom prst="rect">
            <a:avLst/>
          </a:prstGeom>
          <a:noFill/>
        </p:spPr>
      </p:pic>
      <p:pic>
        <p:nvPicPr>
          <p:cNvPr id="35846" name="Picture 6" descr="https://elearning.sumdu.edu.ua/free_content/lectured:c63732c3bf9b7070c82625f128c7980998d6c700/latest/40083/index.files/image04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757009"/>
            <a:ext cx="4067944" cy="6719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2428" y="-144463"/>
            <a:ext cx="8028384" cy="68580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Завдяки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наявності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незв’язаних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ОН</a:t>
            </a:r>
            <a:r>
              <a:rPr lang="ru-RU" sz="23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 у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розчини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цієї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утворюється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лужне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середовище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рН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&gt;7. За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звичайних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умов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обмежується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першою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стадією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оскільки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іони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ОН</a:t>
            </a:r>
            <a:r>
              <a:rPr lang="ru-RU" sz="23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вивільняються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під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час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першої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стадії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зміщують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згідно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принципом Ле-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Шательє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гідролітичну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рівновагу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другої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стадії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бік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зворотної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До такого самого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висновку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дійти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порівнюючи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величини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констант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дисоціації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кислот НСО</a:t>
            </a:r>
            <a:r>
              <a:rPr lang="ru-RU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3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 і Н</a:t>
            </a:r>
            <a:r>
              <a:rPr lang="ru-RU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СО</a:t>
            </a:r>
            <a:r>
              <a:rPr lang="ru-RU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утворюються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першій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другій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стадіях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: К</a:t>
            </a:r>
            <a:r>
              <a:rPr lang="ru-RU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НСО3</a:t>
            </a:r>
            <a:r>
              <a:rPr lang="ru-RU" sz="23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=4,8·10</a:t>
            </a:r>
            <a:r>
              <a:rPr lang="ru-RU" sz="23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–11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; К</a:t>
            </a:r>
            <a:r>
              <a:rPr lang="ru-RU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Н2СО3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=4,5·10</a:t>
            </a:r>
            <a:r>
              <a:rPr lang="ru-RU" sz="23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–7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UA" sz="23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іль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утворена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слабкішою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кислотою НСО</a:t>
            </a:r>
            <a:r>
              <a:rPr lang="ru-RU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3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, буде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гідролізуватися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сильніше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ніж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сіль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NaHCO</a:t>
            </a:r>
            <a:r>
              <a:rPr lang="en-US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утворена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менш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слабкою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кислотою Н</a:t>
            </a:r>
            <a:r>
              <a:rPr lang="ru-RU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СО</a:t>
            </a:r>
            <a:r>
              <a:rPr lang="ru-RU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Отже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3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гідр</a:t>
            </a:r>
            <a:r>
              <a:rPr lang="ru-RU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Na2CO3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&gt;K</a:t>
            </a:r>
            <a:r>
              <a:rPr lang="ru-RU" sz="23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гідр</a:t>
            </a:r>
            <a:r>
              <a:rPr lang="ru-RU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NaHCO3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Однак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якихось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причин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необхідно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посилити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додати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невелику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кількість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кислоти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зв’язування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гідроксид-іонів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(Н</a:t>
            </a:r>
            <a:r>
              <a:rPr lang="ru-RU" sz="23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+ОН</a:t>
            </a:r>
            <a:r>
              <a:rPr lang="ru-RU" sz="23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⇒Н</a:t>
            </a:r>
            <a:r>
              <a:rPr lang="ru-RU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О)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сильніше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розвести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збільшення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кількості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Н</a:t>
            </a:r>
            <a:r>
              <a:rPr lang="ru-RU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зміщує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рівновагу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вправо.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Нарешті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зважаючи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на те,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належить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ендотермічних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процесів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, для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зміщення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рівноваги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напрямку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прямої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необхідно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підвищити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температуру.</a:t>
            </a:r>
            <a:endParaRPr lang="ru-UA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UA" sz="230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исновок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І типу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іль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утворена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сильною основою і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слабкою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кислотою,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гідролізується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аніону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, при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цьому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утворюється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слабка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кислота (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кисла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сіль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), а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розчин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набуває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лужної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(рН&gt;7). </a:t>
            </a:r>
            <a:endParaRPr lang="ru-UA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Вираз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константи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за І типом доводить: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чим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менше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константи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дисоціації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кислоти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тобто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чим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слабкіша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кислота),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тим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більша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величина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3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гідр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 і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тим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сильніше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гідролізується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сіль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37890" name="AutoShape 2" descr="https://elearning.sumdu.edu.ua/free_content/lectured:c63732c3bf9b7070c82625f128c7980998d6c700/latest/40083/index.files/image04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7892" name="Picture 4" descr="https://elearning.sumdu.edu.ua/free_content/lectured:c63732c3bf9b7070c82625f128c7980998d6c700/latest/40083/index.files/image04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971642"/>
            <a:ext cx="1901618" cy="836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88640"/>
            <a:ext cx="8100392" cy="648072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ІІ тип –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солей,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утворених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слабкими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основами і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сильними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кислотами, 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тобто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катіону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Прикладами таких солей є: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FeCl</a:t>
            </a:r>
            <a:r>
              <a:rPr lang="en-US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FeCl</a:t>
            </a:r>
            <a:r>
              <a:rPr lang="en-US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Al(ClO</a:t>
            </a:r>
            <a:r>
              <a:rPr lang="en-US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CuSO</a:t>
            </a:r>
            <a:r>
              <a:rPr lang="en-US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ін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При однозарядному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катіоні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відбувається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в одну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стадію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l + H</a:t>
            </a:r>
            <a:r>
              <a:rPr lang="en-US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 ⇔ NH</a:t>
            </a:r>
            <a:r>
              <a:rPr lang="en-US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OH +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NH4</a:t>
            </a:r>
            <a:r>
              <a:rPr lang="en-US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 +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 ⇔ NH</a:t>
            </a:r>
            <a:r>
              <a:rPr lang="en-US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OH + H</a:t>
            </a:r>
            <a:r>
              <a:rPr lang="en-US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 +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US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 ⇔ NH</a:t>
            </a:r>
            <a:r>
              <a:rPr lang="en-US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OH + H</a:t>
            </a:r>
            <a:r>
              <a:rPr lang="en-US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Надлишок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Н</a:t>
            </a:r>
            <a:r>
              <a:rPr lang="ru-RU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зумовлює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кислу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реакцію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рН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&lt;7. Константа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описує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гідролітичну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рівновагу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для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цієї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вигляд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Перемножимо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чисельник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знаменник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рівняння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на [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r>
              <a:rPr lang="en-US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]: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Одержане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рівняння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складається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іонного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добутку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води і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константи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дисоціації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основи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UA" sz="260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ираз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константи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6871" name="Picture 7" descr="https://elearning.sumdu.edu.ua/free_content/lectured:c63732c3bf9b7070c82625f128c7980998d6c700/latest/40083/index.files/image04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8630" y="2954797"/>
            <a:ext cx="2571714" cy="720080"/>
          </a:xfrm>
          <a:prstGeom prst="rect">
            <a:avLst/>
          </a:prstGeom>
          <a:noFill/>
        </p:spPr>
      </p:pic>
      <p:pic>
        <p:nvPicPr>
          <p:cNvPr id="36873" name="Picture 9" descr="https://elearning.sumdu.edu.ua/free_content/lectured:c63732c3bf9b7070c82625f128c7980998d6c700/latest/40083/index.files/image04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030559"/>
            <a:ext cx="2758273" cy="720080"/>
          </a:xfrm>
          <a:prstGeom prst="rect">
            <a:avLst/>
          </a:prstGeom>
          <a:noFill/>
        </p:spPr>
      </p:pic>
      <p:pic>
        <p:nvPicPr>
          <p:cNvPr id="36875" name="Picture 11" descr="https://elearning.sumdu.edu.ua/free_content/lectured:c63732c3bf9b7070c82625f128c7980998d6c700/latest/40083/index.files/image04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5132790"/>
            <a:ext cx="2361568" cy="622135"/>
          </a:xfrm>
          <a:prstGeom prst="rect">
            <a:avLst/>
          </a:prstGeom>
          <a:noFill/>
        </p:spPr>
      </p:pic>
      <p:pic>
        <p:nvPicPr>
          <p:cNvPr id="36877" name="Picture 13" descr="https://elearning.sumdu.edu.ua/free_content/lectured:c63732c3bf9b7070c82625f128c7980998d6c700/latest/40083/index.files/image049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5132790"/>
            <a:ext cx="2513960" cy="720080"/>
          </a:xfrm>
          <a:prstGeom prst="rect">
            <a:avLst/>
          </a:prstGeom>
          <a:noFill/>
        </p:spPr>
      </p:pic>
      <p:pic>
        <p:nvPicPr>
          <p:cNvPr id="36879" name="Picture 15" descr="https://elearning.sumdu.edu.ua/free_content/lectured:c63732c3bf9b7070c82625f128c7980998d6c700/latest/40083/index.files/image05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60799" y="6069562"/>
            <a:ext cx="3960440" cy="7046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0"/>
            <a:ext cx="8028384" cy="659735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гальмування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солей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цього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типу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необхідно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підкислити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збільшення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</a:t>
            </a:r>
            <a:r>
              <a:rPr lang="ru-RU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згідно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принципом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Ле-Шательє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зміщує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рівновагу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вліво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підвищити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оскільки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зменшення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кількості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</a:t>
            </a:r>
            <a:r>
              <a:rPr lang="ru-RU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теж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буде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сприяти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протіканню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зворотної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знизити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температуру.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сіль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багатозарядний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катіон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відбувається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ступінчасто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ступінь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CuCl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⇔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CuOHCl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 HCl,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+ 2Cl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⇔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CuOH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+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+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⇔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CuOH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ступінь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CuOHCl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 H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⇔ Cu(OH)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+ HCl,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CuOH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+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 H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⇔ Cu(OH)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+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CuOH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⇔ Cu(OH)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Надлишок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</a:t>
            </a:r>
            <a:r>
              <a:rPr lang="ru-RU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свідчить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кислу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і рН&lt;7. </a:t>
            </a:r>
            <a:endParaRPr lang="ru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Кожній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стадії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відповідає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своя константа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dirty="0"/>
          </a:p>
        </p:txBody>
      </p:sp>
      <p:pic>
        <p:nvPicPr>
          <p:cNvPr id="38914" name="Picture 2" descr="https://elearning.sumdu.edu.ua/free_content/lectured:c63732c3bf9b7070c82625f128c7980998d6c700/latest/40083/index.files/image05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50" y="5854960"/>
            <a:ext cx="4095703" cy="764704"/>
          </a:xfrm>
          <a:prstGeom prst="rect">
            <a:avLst/>
          </a:prstGeom>
          <a:noFill/>
        </p:spPr>
      </p:pic>
      <p:pic>
        <p:nvPicPr>
          <p:cNvPr id="38916" name="Picture 4" descr="https://elearning.sumdu.edu.ua/free_content/lectured:c63732c3bf9b7070c82625f128c7980998d6c700/latest/40083/index.files/image05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6603" y="5949280"/>
            <a:ext cx="4169237" cy="692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53852" y="260648"/>
            <a:ext cx="8100392" cy="640871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Оскільки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дис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Cu(OH)2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&gt;K</a:t>
            </a:r>
            <a:r>
              <a:rPr lang="ru-RU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дис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CuOH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гідрІ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гідрІІ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тобто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за першим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ступенем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сіль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значно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ніж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за другим</a:t>
            </a: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іль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основою і сильною кислотою,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катіону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при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цьому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утворюється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основа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основна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сіль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), 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набуває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кислої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рН&lt;7. 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Вираз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константи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показує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чим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слабкішою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основа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чим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менше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дис.осн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тим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більша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константа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тим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сильніше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сіль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ІІІ тип –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солей,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утворених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слабкими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кислотами і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слабкими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основами. </a:t>
            </a:r>
            <a:endParaRPr lang="ru-U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таких солей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протікає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досить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повно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іноді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необоротно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оскільки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внаслідок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утворюються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дві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малодисоційовані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леткі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малорозчинні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сполуки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Реакція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солей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цього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типу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найчастіше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буває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нейтральною (рН≈7),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бути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слабкокислою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(рН≤7),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слабколужною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(рН≥7).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ацетату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амонію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 ⇔ CH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COOH + NH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OH,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СОО</a:t>
            </a:r>
            <a:r>
              <a:rPr lang="ru-RU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+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 ⇔ CH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COOH + NH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OH,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COO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NH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 ⇔ CH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COOH + NH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OH.</a:t>
            </a:r>
          </a:p>
          <a:p>
            <a:endParaRPr lang="ru-RU" dirty="0"/>
          </a:p>
        </p:txBody>
      </p:sp>
      <p:pic>
        <p:nvPicPr>
          <p:cNvPr id="39938" name="Picture 2" descr="https://elearning.sumdu.edu.ua/free_content/lectured:c63732c3bf9b7070c82625f128c7980998d6c700/latest/40083/index.files/image05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492896"/>
            <a:ext cx="1656184" cy="7212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69088"/>
            <a:ext cx="7848872" cy="592420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ІІІ тип –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солей,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утворених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слабкими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кислотами і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слабкими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основами. </a:t>
            </a:r>
            <a:endParaRPr lang="ru-U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таких солей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протікає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досить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повно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іноді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необоротно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оскільки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внаслідок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утворюються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дві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малодисоційовані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леткі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малорозчинні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сполуки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Реакція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солей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цього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типу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найчастіше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буває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нейтральною (рН≈7),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бути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слабкокислою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(рН≤7),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слабколужною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(рН≥7).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ацетату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амонію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 ⇔ CH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COOH + NH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OH,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СОО</a:t>
            </a:r>
            <a:r>
              <a:rPr lang="ru-RU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+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 ⇔ CH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COOH + NH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OH,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COO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NH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 ⇔ CH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COOH + NH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OH.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Внаслідок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ацетату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амонію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утворюються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кислота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COOH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основа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OH.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того,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зробити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висновок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СН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необхідно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порівняти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сили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обох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електролітів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константами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дисоціації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дис.СН3СООН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= 1,74 · 10</a:t>
            </a:r>
            <a:r>
              <a:rPr lang="ru-RU" baseline="30000" dirty="0">
                <a:latin typeface="Arial" panose="020B0604020202020204" pitchFamily="34" charset="0"/>
                <a:cs typeface="Arial" panose="020B0604020202020204" pitchFamily="34" charset="0"/>
              </a:rPr>
              <a:t>–5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дис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NH4OH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= 1,76 · 10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–5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Обидві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константи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практично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однакові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тому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СН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нейтральну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реакцію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рН=7. Для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цього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типу солей константа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ураховує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константи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дисоціації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як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кислоти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так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основи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dirty="0"/>
          </a:p>
        </p:txBody>
      </p:sp>
      <p:pic>
        <p:nvPicPr>
          <p:cNvPr id="41986" name="Picture 2" descr="https://elearning.sumdu.edu.ua/free_content/lectured:c63732c3bf9b7070c82625f128c7980998d6c700/latest/40083/index.files/image0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5993904"/>
            <a:ext cx="4499812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0"/>
            <a:ext cx="7956376" cy="6858000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Прикладом другого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випадку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при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якому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набуває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слабкокислого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меркурій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(ІІ)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ціаніду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2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ступінь</a:t>
            </a: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UA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Hg(CN)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O ⇔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HgOHCN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+ HCN,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Hg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+ 2CN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O ⇔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HgOH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+ CN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+ HCN,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Hg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O ⇔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HgOH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+ HCN,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ІІ </a:t>
            </a:r>
            <a:r>
              <a:rPr lang="ru-R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ступінь</a:t>
            </a: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UA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HgOHCN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+ 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O ⇔ Hg(OH)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+ HCN,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HgOH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+ CN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O ⇔ Hg(OH)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+ HCN,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HgOH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+ CN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O ⇔ Hg(OH)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+ HCN.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Необхідно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уточнити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практиці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основа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Hg(OH)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дуже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швидко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розкладається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HgO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O,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але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наведеному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прикладі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не показано.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Порівняємо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константи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дисоціації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відповідних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електролітів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5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дис</a:t>
            </a:r>
            <a:r>
              <a:rPr lang="ru-RU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Hg(OH)2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= 5 · 10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–11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K</a:t>
            </a:r>
            <a:r>
              <a:rPr lang="ru-RU" sz="25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дис</a:t>
            </a:r>
            <a:r>
              <a:rPr lang="ru-RU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5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HgOH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+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= 3,6 · 10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–14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5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дис</a:t>
            </a:r>
            <a:r>
              <a:rPr lang="ru-RU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HCN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= 5 · 10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–10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Величина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5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дис</a:t>
            </a:r>
            <a:r>
              <a:rPr lang="ru-RU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HCN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на порядок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перебільшує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5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дис</a:t>
            </a:r>
            <a:r>
              <a:rPr lang="ru-RU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Hg(OH)2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свідчить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основа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Hg(OH)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силі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електроліта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слабкіша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ніж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електроліт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HCN.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цієї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причини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катіону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певною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мірою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переважає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над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гідролізом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аніону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зв’язування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ОН</a:t>
            </a:r>
            <a:r>
              <a:rPr lang="ru-RU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відбувається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значніше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тому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слабкокисла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рН≤7.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Слабколужне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середовище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утворюватися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при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плюмбум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(ІІ) ацетату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Pb(CH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COO)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UA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ступінь</a:t>
            </a: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UA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Pb(CH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COO)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O ⇔ (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PbOH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)(CH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COO) + CH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COOH,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2+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+ 2CH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COO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+ 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O ⇔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PbOH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+ CH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COO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+ CH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COOH,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+ CH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COO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O ⇔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PbOH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+ CH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COOH.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ІІ </a:t>
            </a:r>
            <a:r>
              <a:rPr lang="ru-R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ступінь</a:t>
            </a: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UA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PbOHCH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COO + 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O ⇔ Pb(OH)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+ CH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COOH,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PbOH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+ CH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COO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+ 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O ⇔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(OH)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+ CH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COOH.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0"/>
            <a:ext cx="8244408" cy="68580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порівняємо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константи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дисоціації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електролітів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en-US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PbOH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 = 9,6 · 10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–4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K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CH3COOH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= 1,74 · 10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–5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Оскільки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кислота є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значно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слабшим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електролітом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то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реакція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(CH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COO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Н)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слабколужна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рН≥7.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підставі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розглянутих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прикладів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типу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солей,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слабкими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основами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слабкими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кислотами,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зробити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загальний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висновок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Сіль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основою 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кислотою,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одночасно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катіону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і по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аніону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при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цьому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продуктами є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основа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основна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сіль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кислота (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кисла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сіль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Реакція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бути: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1) нейтральною (рН≈7),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основа і кислота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близькі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констант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дисоціації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дис.кислоти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≈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дис.основи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слабкокислою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(рН≤7),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основа є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слабкішим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електролітом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порівнянні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 кислотою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дис.кислоти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дис.основи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слабколужною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(рН≥7),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кислота є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слабкішим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електролітом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ніж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основа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дис.кислоти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дис.основи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). Константа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визначається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константами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дисоціації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як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кислоти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так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основи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32004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>
                <a:solidFill>
                  <a:schemeClr val="bg1"/>
                </a:solidFill>
              </a:rPr>
              <a:t>1</a:t>
            </a:r>
          </a:p>
          <a:p>
            <a:pPr marL="0" indent="32004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>
                <a:solidFill>
                  <a:schemeClr val="bg1"/>
                </a:solidFill>
              </a:rPr>
              <a:t>1</a:t>
            </a:r>
          </a:p>
          <a:p>
            <a:pPr marL="0" indent="320040">
              <a:lnSpc>
                <a:spcPct val="120000"/>
              </a:lnSpc>
              <a:spcBef>
                <a:spcPts val="0"/>
              </a:spcBef>
              <a:buNone/>
            </a:pPr>
            <a:endParaRPr lang="ru-RU" i="1" dirty="0"/>
          </a:p>
          <a:p>
            <a:pPr marL="0" indent="320040">
              <a:lnSpc>
                <a:spcPct val="120000"/>
              </a:lnSpc>
              <a:spcBef>
                <a:spcPts val="0"/>
              </a:spcBef>
              <a:buNone/>
            </a:pPr>
            <a:endParaRPr lang="ru-RU" i="1" dirty="0"/>
          </a:p>
          <a:p>
            <a:pPr marL="0" indent="320040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3010" name="Picture 2" descr="https://elearning.sumdu.edu.ua/free_content/lectured:c63732c3bf9b7070c82625f128c7980998d6c700/latest/40083/index.files/image05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517232"/>
            <a:ext cx="3183014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0"/>
            <a:ext cx="8028384" cy="68580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Деякі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дуже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слабкими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кислотами 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дуже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слабкими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основами,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гідролізуються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ступінчасто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одразу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піддаються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повному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необоротному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алюміній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сульфід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амфотерною основою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Al(OH)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слабкою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сульфідною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кислотою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майже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миттєво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навіть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невеликій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кількості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води,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причому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одночасно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протікає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і по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катіону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і по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аніону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+ 6H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 ⇒ 2Al(OH)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↓ + 3H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S↑­.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Кількісною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мірою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крім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константи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бути 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інша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характеристика – 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ступінь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Ступінь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– 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відношення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гідролізованої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загальної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 = C</a:t>
            </a:r>
            <a:r>
              <a:rPr lang="ru-RU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гідр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/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заг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дуже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розведених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солей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виконується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залежність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аналогічна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рівнянню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Оствальда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яка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пов’язує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ступінь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концентрацією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і константою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гідр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= 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повсякденній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практиці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слід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пам’ятати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багатьох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солей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можуть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рН,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відмінні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7, 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визначає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особливості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протікання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тих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хімічних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і,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зокрема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агресивність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корозійних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процесах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Крім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того,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необхідно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знати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засоби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допомогою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посилюватися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пригнічуватися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  <p:pic>
        <p:nvPicPr>
          <p:cNvPr id="44034" name="Picture 2" descr="https://elearning.sumdu.edu.ua/free_content/lectured:c63732c3bf9b7070c82625f128c7980998d6c700/latest/40083/index.files/image0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365104"/>
            <a:ext cx="1221002" cy="72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688"/>
            <a:ext cx="8153400" cy="594016"/>
          </a:xfrm>
        </p:spPr>
        <p:txBody>
          <a:bodyPr>
            <a:normAutofit fontScale="90000"/>
          </a:bodyPr>
          <a:lstStyle/>
          <a:p>
            <a:pPr algn="ctr"/>
            <a:br>
              <a:rPr lang="ru-UA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Іонний</a:t>
            </a: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добуток</a:t>
            </a: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 води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5906" y="764704"/>
            <a:ext cx="8240267" cy="545644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Чиста вода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ru-UA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слабки</a:t>
            </a:r>
            <a:r>
              <a:rPr lang="ru-UA" sz="1600" dirty="0"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електроліт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незначною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мірою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проводить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електричний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струм. При 22°С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ступінь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електричної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дисоціації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дорівнює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sz="1600" dirty="0">
                <a:latin typeface="Arial" panose="020B0604020202020204" pitchFamily="34" charset="0"/>
                <a:cs typeface="Arial" panose="020B0604020202020204" pitchFamily="34" charset="0"/>
              </a:rPr>
              <a:t>1,8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ru-UA" sz="16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UA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-9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тобто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дисоціює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тільки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одна з 555</a:t>
            </a:r>
            <a:r>
              <a:rPr lang="ru-UA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ru-UA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UA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молекул води.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Однією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причин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цього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є те, що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дисоціація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пригнічується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дією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водневих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зв’язків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типових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для води. </a:t>
            </a: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Дисоціаці</a:t>
            </a:r>
            <a:r>
              <a:rPr lang="ru-UA" sz="1600" b="1" dirty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води:</a:t>
            </a:r>
            <a:endParaRPr lang="ru-U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UA" sz="16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UA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UA" sz="160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акон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діючих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UA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або   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де 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– константа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електричної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дисоціації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води, вона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дорівнює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1,8∙10</a:t>
            </a:r>
            <a:r>
              <a:rPr lang="ru-RU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-16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UA" sz="16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тупінь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дисоціації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води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дуже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маленька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величина, то практично [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O]=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const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кількість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дисоційованих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молекул не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враховується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 і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тоді</a:t>
            </a:r>
            <a:r>
              <a:rPr lang="ru-UA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2050" name="Picture 2" descr="https://ok-t.ru/studopediaru/baza6/1113721136120.files/image41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148453"/>
            <a:ext cx="3122365" cy="50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ok-t.ru/studopediaru/baza6/1113721136120.files/image41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097" y="2717838"/>
            <a:ext cx="2618309" cy="50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ok-t.ru/studopediaru/baza6/1113721136120.files/image41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564618"/>
            <a:ext cx="1809449" cy="76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ok-t.ru/studopediaru/baza6/1113721136120.files/image416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94472"/>
            <a:ext cx="2874936" cy="473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ok-t.ru/studopediaru/baza6/1113721136120.files/image418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406" y="5620471"/>
            <a:ext cx="2367265" cy="48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2974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0"/>
            <a:ext cx="8028384" cy="68580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повсякденній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практиці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слід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пам’ятати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багатьох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солей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можуть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мати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рН,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відмінні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7, 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визначає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особливості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протікання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тих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хімічних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і,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зокрема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агресивність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корозійних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процесах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Крім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того,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необхідно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знати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засоби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за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допомогою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посилюватися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пригнічуватися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U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Чинники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впливають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ступінь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зміщення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гідролітичної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рівноваги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Природа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чим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слабкіша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кислота,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аніон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якої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входить до складу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тим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повніше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відбувається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чим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слабкішою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є основа,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катіон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якої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входить до складу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тим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більшою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є величина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ступеню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двох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солей К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ClO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К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CN,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гідролізуються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аніону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за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однакових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умов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більшою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мірою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піддається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К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CN,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оскільки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кислота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HCN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слабкіша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за Н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ClO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(K</a:t>
            </a:r>
            <a:r>
              <a:rPr lang="en-US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HCN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=7,9</a:t>
            </a:r>
            <a:r>
              <a:rPr lang="en-US" sz="1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–10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6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HClO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=5</a:t>
            </a:r>
            <a:r>
              <a:rPr lang="en-US" sz="1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–8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двох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солей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MgCl</a:t>
            </a:r>
            <a:r>
              <a:rPr lang="en-US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ZnCl</a:t>
            </a:r>
            <a:r>
              <a:rPr lang="en-US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гідролізується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ZnCl</a:t>
            </a:r>
            <a:r>
              <a:rPr lang="en-US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тому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ця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сіль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слабкішою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основою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Zn(OH)</a:t>
            </a:r>
            <a:r>
              <a:rPr lang="en-US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яка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безпосередньо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зв'язана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кількістю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води у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ru-UA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розведеніших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розчинах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води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набагато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ніж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концентрованих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ru-UA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UA" sz="160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гідно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з принципом Ле-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Шательє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збільшення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кількості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води (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розведення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зміщує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гідролітичну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рівновагу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вправо.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Звідси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випливає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загальний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висновок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 при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розведенні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солей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посилюється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ступінь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зростає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а при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концентруванні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послаблюється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Температура.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Оскільки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належить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ендотермічних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процесів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UA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підвищення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температури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зміщує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гідролітичну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рівновагу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вправо і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ступінь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зростає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0"/>
            <a:ext cx="8028384" cy="68580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Змінення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шляхом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додавання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кислоти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(+Н</a:t>
            </a:r>
            <a:r>
              <a:rPr lang="ru-RU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лугу (+ОН</a:t>
            </a:r>
            <a:r>
              <a:rPr lang="ru-RU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). При 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аніону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у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результаті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якого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відбувається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накопичення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незв'язаних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ОН</a:t>
            </a:r>
            <a:r>
              <a:rPr lang="ru-RU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додавання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лугу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до принципу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Ле-Шательє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зміщує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гідролітичну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рівновагу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вліво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пригнічується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. 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підкислення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такої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введення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додаткових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Н</a:t>
            </a:r>
            <a:r>
              <a:rPr lang="ru-RU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зв’язує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вільні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гідроксильні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іони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малодисоційовану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сполуку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(Н</a:t>
            </a:r>
            <a:r>
              <a:rPr lang="ru-RU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+ОН</a:t>
            </a:r>
            <a:r>
              <a:rPr lang="ru-RU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⇒Н</a:t>
            </a:r>
            <a:r>
              <a:rPr lang="ru-RU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О)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зміщує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гідролітичну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рівновагу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вправо,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посилюючи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перебіг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2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створює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лужну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реакцію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рахунок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незв'язаних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ОН</a:t>
            </a:r>
            <a:r>
              <a:rPr lang="ru-RU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підкислити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то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посилиться, 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долити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трохи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лугу –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послаблюється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. Для солей,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гідролізуються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 по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катіону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створюють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кисле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середовище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справедливою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зворотна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залежність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підкислення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пригнічує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додавання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лугу –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посилює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Додавання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солей.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гідролізується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долити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іншої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якої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відбувається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тим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же типом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створює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таке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ж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середовище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кислотне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лужне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), то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спостерігається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взаємне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пригнічування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оскільки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обидві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збільшують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концентрацію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однакових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продуктів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(Н</a:t>
            </a:r>
            <a:r>
              <a:rPr lang="ru-RU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ОН</a:t>
            </a:r>
            <a:r>
              <a:rPr lang="ru-RU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), 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призводить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зміщення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гідролітичної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рівноваги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вліво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у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бік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зворотної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. А при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зливанні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розчинів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двох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солей,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гідролізуються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різними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типами (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тобто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однієї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сприяє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накопиченню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надлишку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Н</a:t>
            </a:r>
            <a:r>
              <a:rPr lang="ru-RU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другої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надлишку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ОН</a:t>
            </a:r>
            <a:r>
              <a:rPr lang="ru-RU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відбувається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взаємне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посилення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Зміщування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гідролітичної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рівноваги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вправо, у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бік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прямої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особливо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помітно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достатньо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розведених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розчинах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– в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цьому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випадку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відбувається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сумісний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необоротний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як правило, не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обмежується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першою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стадією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відбувається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кінця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утворенні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кінцевих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продуктів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60648"/>
            <a:ext cx="7956376" cy="537321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при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змішуванні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розведеного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хром(Ш) сульфату,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катіону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натрій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сульфіду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відбувається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аніону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починається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сумісний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необоротний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обох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солей,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причому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катіон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аніон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гідролізуються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кінця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тому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рівнянні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сумісного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необоротного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ставлять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стрілку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(⇒):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(SO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+ 3Na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 + 6H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 ⇒ 2Cr(OH)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↓ + 3H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S­↑ + 3Na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2Cr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+ 3SO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2–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+ 6Na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+ 6H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 ⇒ 2Cr(OH)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↓ + 3H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S­↑ + 6Na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SO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2–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3+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+ 3S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2–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+ 6H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 ⇒ 2Cr(OH)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↓ + 3H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S↑­.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Як видно 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рівнянь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іони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</a:t>
            </a:r>
            <a:r>
              <a:rPr lang="ru-RU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і ОН</a:t>
            </a:r>
            <a:r>
              <a:rPr lang="ru-RU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сполучаються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міцні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недисоційовані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сполуки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(осад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Cr(OH)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летка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S),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тому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реакція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нейтральна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рН=7.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відіграє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важливу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роль при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здійсненні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багатьох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процесів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вилучення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солей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феруму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води методом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аерації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очищенні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питної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води. При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насиченні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води киснем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ферум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II)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гідрогенкарбонат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міститься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воді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окиснюється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феруму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III),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сильніше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піддається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результаті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відбувається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повний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залізо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відокремлюється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вигляді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осаду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ферум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III)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гідроксиду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цьому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засновано 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застосування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солей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алюмінію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якості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коагулянтів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очищенні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питної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води.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алюмінію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присутності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гідрогенкарбонат-іонів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повністю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гідролізуються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утворюючи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драглистий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осад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алюміній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гідроксиду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коагуляції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захвачує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осад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ще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інші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домішки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93400"/>
            <a:ext cx="8028384" cy="64646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Константа              − </a:t>
            </a:r>
            <a:r>
              <a:rPr lang="ru-RU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іонни</a:t>
            </a:r>
            <a:r>
              <a:rPr lang="ru-UA" sz="1900" b="1" dirty="0"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добут</a:t>
            </a:r>
            <a:r>
              <a:rPr lang="ru-UA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ок</a:t>
            </a:r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 води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Оскільки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sz="19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, то при 22</a:t>
            </a:r>
            <a:r>
              <a:rPr lang="ru-UA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UA" sz="19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UA" sz="19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Таким чином,                                                 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</a:t>
            </a:r>
            <a:r>
              <a:rPr lang="ru-UA" sz="1900" dirty="0">
                <a:latin typeface="Arial" panose="020B0604020202020204" pitchFamily="34" charset="0"/>
                <a:cs typeface="Arial" panose="020B0604020202020204" pitchFamily="34" charset="0"/>
              </a:rPr>
              <a:t> −     п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остійн</a:t>
            </a:r>
            <a:r>
              <a:rPr lang="ru-UA" sz="19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величин</a:t>
            </a:r>
            <a:r>
              <a:rPr lang="ru-UA" sz="19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даної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температури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умовах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кімнатної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температури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нейтральні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розчини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мають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однакову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концентрацію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:                                             </a:t>
            </a:r>
            <a:r>
              <a:rPr lang="ru-UA" sz="190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та  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</p:txBody>
      </p:sp>
      <p:pic>
        <p:nvPicPr>
          <p:cNvPr id="5134" name="Picture 14" descr="https://ok-t.ru/studopediaru/baza6/1113721136120.files/image42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0179" y="1124358"/>
            <a:ext cx="742685" cy="462115"/>
          </a:xfrm>
          <a:prstGeom prst="rect">
            <a:avLst/>
          </a:prstGeom>
          <a:noFill/>
        </p:spPr>
      </p:pic>
      <p:pic>
        <p:nvPicPr>
          <p:cNvPr id="5136" name="Picture 16" descr="https://ok-t.ru/studopediaru/baza6/1113721136120.files/image42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381719"/>
            <a:ext cx="3841529" cy="381104"/>
          </a:xfrm>
          <a:prstGeom prst="rect">
            <a:avLst/>
          </a:prstGeom>
          <a:noFill/>
        </p:spPr>
      </p:pic>
      <p:pic>
        <p:nvPicPr>
          <p:cNvPr id="5138" name="Picture 18" descr="https://ok-t.ru/studopediaru/baza6/1113721136120.files/image42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74056" y="2877977"/>
            <a:ext cx="1663385" cy="504056"/>
          </a:xfrm>
          <a:prstGeom prst="rect">
            <a:avLst/>
          </a:prstGeom>
          <a:noFill/>
        </p:spPr>
      </p:pic>
      <p:pic>
        <p:nvPicPr>
          <p:cNvPr id="5140" name="Picture 20" descr="https://ok-t.ru/studopediaru/baza6/1113721136120.files/image426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0174" y="5623429"/>
            <a:ext cx="2987091" cy="569905"/>
          </a:xfrm>
          <a:prstGeom prst="rect">
            <a:avLst/>
          </a:prstGeom>
          <a:noFill/>
        </p:spPr>
      </p:pic>
      <p:pic>
        <p:nvPicPr>
          <p:cNvPr id="5142" name="Picture 22" descr="https://ok-t.ru/studopediaru/baza6/1113721136120.files/image430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3638024"/>
            <a:ext cx="3312368" cy="436630"/>
          </a:xfrm>
          <a:prstGeom prst="rect">
            <a:avLst/>
          </a:prstGeom>
          <a:noFill/>
        </p:spPr>
      </p:pic>
      <p:pic>
        <p:nvPicPr>
          <p:cNvPr id="5146" name="Picture 26" descr="https://ok-t.ru/studopediaru/baza6/1113721136120.files/image432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90832" y="4591549"/>
            <a:ext cx="1512168" cy="504056"/>
          </a:xfrm>
          <a:prstGeom prst="rect">
            <a:avLst/>
          </a:prstGeom>
          <a:noFill/>
        </p:spPr>
      </p:pic>
      <p:pic>
        <p:nvPicPr>
          <p:cNvPr id="23" name="Picture 18" descr="https://ok-t.ru/studopediaru/baza6/1113721136120.files/image42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5769639"/>
            <a:ext cx="1398193" cy="4236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3882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8640"/>
            <a:ext cx="7704667" cy="453650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UA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Таке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саме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мають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тій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же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самій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температурі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розведені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водні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розчини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кислот і основ. Тому,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якою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б не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була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концентрація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Гідрогену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концентрація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гідроксид-іонів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не буде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мати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нульового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навпаки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дає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можливість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розраховувати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концентрацію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8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r>
              <a:rPr lang="en-US" sz="3800" baseline="30000" dirty="0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],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одна з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цих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величин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відома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UA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UA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UA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UA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концентрація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Гідрогену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в 5</a:t>
            </a:r>
            <a:r>
              <a:rPr lang="ru-UA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ru-UA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38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 М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розчину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натрій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гідроксиду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дорівнює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ru-RU" dirty="0"/>
          </a:p>
        </p:txBody>
      </p:sp>
      <p:pic>
        <p:nvPicPr>
          <p:cNvPr id="4098" name="Picture 2" descr="https://ok-t.ru/studopediaru/baza6/1113721136120.files/image43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612643"/>
            <a:ext cx="3706367" cy="792088"/>
          </a:xfrm>
          <a:prstGeom prst="rect">
            <a:avLst/>
          </a:prstGeom>
          <a:noFill/>
        </p:spPr>
      </p:pic>
      <p:pic>
        <p:nvPicPr>
          <p:cNvPr id="2" name="Picture 28" descr="https://ok-t.ru/studopediaru/baza6/1113721136120.files/image434.gif">
            <a:extLst>
              <a:ext uri="{FF2B5EF4-FFF2-40B4-BE49-F238E27FC236}">
                <a16:creationId xmlns:a16="http://schemas.microsoft.com/office/drawing/2014/main" id="{7B3EDEC1-24AC-33B7-2436-4C599DA00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456892"/>
            <a:ext cx="1317770" cy="729252"/>
          </a:xfrm>
          <a:prstGeom prst="rect">
            <a:avLst/>
          </a:prstGeom>
          <a:noFill/>
        </p:spPr>
      </p:pic>
      <p:pic>
        <p:nvPicPr>
          <p:cNvPr id="4" name="Picture 30" descr="https://ok-t.ru/studopediaru/baza6/1113721136120.files/image436.gif">
            <a:extLst>
              <a:ext uri="{FF2B5EF4-FFF2-40B4-BE49-F238E27FC236}">
                <a16:creationId xmlns:a16="http://schemas.microsoft.com/office/drawing/2014/main" id="{06A0C24E-2750-70EF-24A3-7AA273EDB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456892"/>
            <a:ext cx="1730913" cy="8579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7708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89711"/>
            <a:ext cx="7362400" cy="503171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2. Водневий і гідроксильний показник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908720"/>
            <a:ext cx="8244408" cy="594928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UA" sz="180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аписувати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концентрацію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та [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r>
              <a:rPr 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],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застосовуючи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від’ємний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степінь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зовсім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зручно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UA" sz="180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ислотні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розчинів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датский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біохімік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С</a:t>
            </a:r>
            <a:r>
              <a:rPr 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ьо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ренсе</a:t>
            </a:r>
            <a:r>
              <a:rPr lang="ru-UA" sz="1800" dirty="0">
                <a:latin typeface="Arial" panose="020B0604020202020204" pitchFamily="34" charset="0"/>
                <a:cs typeface="Arial" panose="020B0604020202020204" pitchFamily="34" charset="0"/>
              </a:rPr>
              <a:t>н) </a:t>
            </a:r>
            <a:r>
              <a:rPr 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характеризуються</a:t>
            </a:r>
            <a:r>
              <a:rPr 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величиною 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водневого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показника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визначається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співвідношенням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UA" sz="18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кспериментально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визначають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концентрацію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гідрогену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активність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a=f C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Рівняння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записати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в такому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вигляді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де     −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коефіцієнт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активності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Гідрогену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якого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розведених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розчинах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наближається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одиниці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 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Тоді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Оскільки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Гідрогену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змінюватися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в межах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іонного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добутку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то 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змінюється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інтервалі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0 до 14.</a:t>
            </a:r>
          </a:p>
          <a:p>
            <a:pPr algn="just">
              <a:buNone/>
            </a:pPr>
            <a:endParaRPr lang="ru-RU" sz="2000" dirty="0"/>
          </a:p>
          <a:p>
            <a:pPr algn="just"/>
            <a:endParaRPr lang="ru-RU" dirty="0"/>
          </a:p>
        </p:txBody>
      </p:sp>
      <p:pic>
        <p:nvPicPr>
          <p:cNvPr id="22530" name="Picture 2" descr="https://ok-t.ru/studopediaru/baza6/1113721136120.files/image44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0609" y="2591584"/>
            <a:ext cx="2160240" cy="535444"/>
          </a:xfrm>
          <a:prstGeom prst="rect">
            <a:avLst/>
          </a:prstGeom>
          <a:noFill/>
        </p:spPr>
      </p:pic>
      <p:pic>
        <p:nvPicPr>
          <p:cNvPr id="22532" name="Picture 4" descr="https://ok-t.ru/studopediaru/baza6/1113721136120.files/image44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1599" y="2659416"/>
            <a:ext cx="1602178" cy="432048"/>
          </a:xfrm>
          <a:prstGeom prst="rect">
            <a:avLst/>
          </a:prstGeom>
          <a:noFill/>
        </p:spPr>
      </p:pic>
      <p:pic>
        <p:nvPicPr>
          <p:cNvPr id="22534" name="Picture 6" descr="https://ok-t.ru/studopediaru/baza6/1113721136120.files/image44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230080"/>
            <a:ext cx="2195736" cy="489958"/>
          </a:xfrm>
          <a:prstGeom prst="rect">
            <a:avLst/>
          </a:prstGeom>
          <a:noFill/>
        </p:spPr>
      </p:pic>
      <p:pic>
        <p:nvPicPr>
          <p:cNvPr id="22536" name="Picture 8" descr="https://ok-t.ru/studopediaru/baza6/1113721136120.files/image446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4716502"/>
            <a:ext cx="314560" cy="398444"/>
          </a:xfrm>
          <a:prstGeom prst="rect">
            <a:avLst/>
          </a:prstGeom>
          <a:noFill/>
        </p:spPr>
      </p:pic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-138500"/>
            <a:ext cx="23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10" descr="https://ok-t.ru/studopediaru/baza6/1113721136120.files/image448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412" y="4960956"/>
            <a:ext cx="1080120" cy="414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8136904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9174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3088" y="548680"/>
            <a:ext cx="8100392" cy="52578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Водневий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показник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рН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 –</a:t>
            </a:r>
            <a:r>
              <a:rPr lang="ru-U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величина, що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характеризує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кислотність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дорівнює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від’ємному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десятковому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логарифму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концентрації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гідрогену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 [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H+]:</a:t>
            </a:r>
          </a:p>
          <a:p>
            <a:pPr algn="ctr">
              <a:lnSpc>
                <a:spcPct val="120000"/>
              </a:lnSpc>
              <a:spcAft>
                <a:spcPts val="0"/>
              </a:spcAft>
              <a:buNone/>
            </a:pPr>
            <a:endParaRPr lang="ru-U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рН = –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lg[H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(1)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buNone/>
            </a:pPr>
            <a:endParaRPr lang="ru-U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buNone/>
            </a:pPr>
            <a:r>
              <a:rPr lang="ru-UA" sz="2800" dirty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аналогі</a:t>
            </a:r>
            <a:r>
              <a:rPr lang="ru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єю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було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введено і 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гідроксильний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показник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рОН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20000"/>
              </a:lnSpc>
              <a:spcAft>
                <a:spcPts val="0"/>
              </a:spcAft>
              <a:buNone/>
            </a:pPr>
            <a:endParaRPr lang="ru-U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ОН = –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lg[OH</a:t>
            </a: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20000"/>
              </a:lnSpc>
              <a:spcAft>
                <a:spcPts val="0"/>
              </a:spcAft>
              <a:buNone/>
            </a:pPr>
            <a:endParaRPr lang="ru-U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Логарифмуючи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рівняння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: [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] · [OH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] = 10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–14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одержимо:</a:t>
            </a:r>
            <a:r>
              <a:rPr lang="ru-U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lg [H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] + lg [OH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] = –14.</a:t>
            </a:r>
            <a:endParaRPr lang="ru-U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перемножити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усі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члени в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останньому</a:t>
            </a:r>
            <a:r>
              <a:rPr lang="ru-U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рівнянні</a:t>
            </a:r>
            <a:r>
              <a:rPr lang="ru-U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 –1, то:</a:t>
            </a:r>
          </a:p>
          <a:p>
            <a:pPr>
              <a:lnSpc>
                <a:spcPct val="120000"/>
              </a:lnSpc>
              <a:spcAft>
                <a:spcPts val="0"/>
              </a:spcAft>
              <a:buNone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buNone/>
            </a:pPr>
            <a:endParaRPr lang="ru-U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урахуванням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(1) і (2):</a:t>
            </a:r>
          </a:p>
          <a:p>
            <a:pPr>
              <a:buNone/>
            </a:pPr>
            <a:br>
              <a:rPr lang="ru-RU" dirty="0"/>
            </a:br>
            <a:endParaRPr lang="ru-RU" dirty="0"/>
          </a:p>
        </p:txBody>
      </p:sp>
      <p:pic>
        <p:nvPicPr>
          <p:cNvPr id="2050" name="Picture 2" descr="https://elearning.sumdu.edu.ua/free_content/lectured:c63732c3bf9b7070c82625f128c7980998d6c700/latest/40083/index.files/image0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9707" y="4293096"/>
            <a:ext cx="3155828" cy="432048"/>
          </a:xfrm>
          <a:prstGeom prst="rect">
            <a:avLst/>
          </a:prstGeom>
          <a:noFill/>
        </p:spPr>
      </p:pic>
      <p:pic>
        <p:nvPicPr>
          <p:cNvPr id="2052" name="Picture 4" descr="https://elearning.sumdu.edu.ua/free_content/lectured:c63732c3bf9b7070c82625f128c7980998d6c700/latest/40083/index.files/image03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9122" y="5229200"/>
            <a:ext cx="2664295" cy="4477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20090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6632"/>
            <a:ext cx="8244408" cy="6741368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Рівняння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(1) і (2) – </a:t>
            </a:r>
            <a:r>
              <a:rPr lang="ru-RU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іонний</a:t>
            </a:r>
            <a:r>
              <a:rPr lang="ru-RU" sz="3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добуток</a:t>
            </a:r>
            <a:r>
              <a:rPr lang="ru-RU" sz="3400" b="1" dirty="0">
                <a:latin typeface="Arial" panose="020B0604020202020204" pitchFamily="34" charset="0"/>
                <a:cs typeface="Arial" panose="020B0604020202020204" pitchFamily="34" charset="0"/>
              </a:rPr>
              <a:t> води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 у</a:t>
            </a:r>
            <a:r>
              <a:rPr lang="ru-RU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логарифмічному</a:t>
            </a:r>
            <a:r>
              <a:rPr lang="ru-RU" sz="3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вигляді</a:t>
            </a:r>
            <a:r>
              <a:rPr lang="ru-RU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UA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UA" sz="340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ожливі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межі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змінення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водневого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pH)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гідроксильного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pOH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показників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розчині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UA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 b="1" dirty="0">
                <a:latin typeface="Arial" panose="020B0604020202020204" pitchFamily="34" charset="0"/>
                <a:cs typeface="Arial" panose="020B0604020202020204" pitchFamily="34" charset="0"/>
              </a:rPr>
              <a:t>У нейтральному </a:t>
            </a:r>
            <a:r>
              <a:rPr lang="ru-RU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середовищі</a:t>
            </a:r>
            <a:r>
              <a:rPr lang="ru-RU" sz="3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концентрації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гідрогену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гідроксил-іонів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однакові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3400" b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] = [OH</a:t>
            </a:r>
            <a:r>
              <a:rPr lang="en-US" sz="3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] = 10</a:t>
            </a:r>
            <a:r>
              <a:rPr lang="en-US" sz="3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–7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400" b="1" dirty="0">
                <a:latin typeface="Arial" panose="020B0604020202020204" pitchFamily="34" charset="0"/>
                <a:cs typeface="Arial" panose="020B0604020202020204" pitchFamily="34" charset="0"/>
              </a:rPr>
              <a:t>тому </a:t>
            </a:r>
            <a:r>
              <a:rPr lang="ru-RU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водневий</a:t>
            </a:r>
            <a:r>
              <a:rPr lang="ru-RU" sz="3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показник</a:t>
            </a:r>
            <a:r>
              <a:rPr lang="ru-RU" sz="3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UA" sz="3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b="1" dirty="0">
                <a:latin typeface="Arial" panose="020B0604020202020204" pitchFamily="34" charset="0"/>
                <a:cs typeface="Arial" panose="020B0604020202020204" pitchFamily="34" charset="0"/>
              </a:rPr>
              <a:t>рН = –</a:t>
            </a:r>
            <a:r>
              <a:rPr lang="en-US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lg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[H</a:t>
            </a:r>
            <a:r>
              <a:rPr lang="en-US" sz="3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] = –lg10</a:t>
            </a:r>
            <a:r>
              <a:rPr lang="en-US" sz="3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–7 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= 7.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 b="1" dirty="0">
                <a:latin typeface="Arial" panose="020B0604020202020204" pitchFamily="34" charset="0"/>
                <a:cs typeface="Arial" panose="020B0604020202020204" pitchFamily="34" charset="0"/>
              </a:rPr>
              <a:t>У кислому </a:t>
            </a:r>
            <a:r>
              <a:rPr lang="ru-RU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середовищі</a:t>
            </a:r>
            <a:r>
              <a:rPr lang="ru-RU" sz="3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концентрація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гідрогену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завжди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вища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ніж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концентрація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гідроксильних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3400" b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] &gt; [OH</a:t>
            </a:r>
            <a:r>
              <a:rPr lang="en-US" sz="3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], </a:t>
            </a:r>
            <a:r>
              <a:rPr lang="ru-RU" sz="3400" b="1" dirty="0">
                <a:latin typeface="Arial" panose="020B0604020202020204" pitchFamily="34" charset="0"/>
                <a:cs typeface="Arial" panose="020B0604020202020204" pitchFamily="34" charset="0"/>
              </a:rPr>
              <a:t>тому</a:t>
            </a:r>
            <a:r>
              <a:rPr lang="ru-UA" sz="3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b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] &gt; 7, p</a:t>
            </a:r>
            <a:r>
              <a:rPr lang="ru-RU" sz="3400" b="1" dirty="0">
                <a:latin typeface="Arial" panose="020B0604020202020204" pitchFamily="34" charset="0"/>
                <a:cs typeface="Arial" panose="020B0604020202020204" pitchFamily="34" charset="0"/>
              </a:rPr>
              <a:t>Н &lt; 7.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 b="1" dirty="0">
                <a:latin typeface="Arial" panose="020B0604020202020204" pitchFamily="34" charset="0"/>
                <a:cs typeface="Arial" panose="020B0604020202020204" pitchFamily="34" charset="0"/>
              </a:rPr>
              <a:t>У </a:t>
            </a:r>
            <a:r>
              <a:rPr lang="ru-RU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лужному</a:t>
            </a:r>
            <a:r>
              <a:rPr lang="ru-RU" sz="3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середовищі</a:t>
            </a:r>
            <a:r>
              <a:rPr lang="ru-RU" sz="34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навпаки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переважає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концентрація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гідроксильних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: [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]&lt;[OH</a:t>
            </a:r>
            <a:r>
              <a:rPr lang="en-US" sz="3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n-US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b="1" dirty="0">
                <a:latin typeface="Arial" panose="020B0604020202020204" pitchFamily="34" charset="0"/>
                <a:cs typeface="Arial" panose="020B0604020202020204" pitchFamily="34" charset="0"/>
              </a:rPr>
              <a:t>тому</a:t>
            </a:r>
            <a:r>
              <a:rPr lang="ru-UA" sz="3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b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]&lt;10</a:t>
            </a:r>
            <a:r>
              <a:rPr lang="en-US" sz="3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–7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, pH &gt; 7.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Розчини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рН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змінюється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0 до 3</a:t>
            </a:r>
            <a:r>
              <a:rPr lang="ru-UA" sz="3400" dirty="0">
                <a:latin typeface="Arial" panose="020B0604020202020204" pitchFamily="34" charset="0"/>
                <a:cs typeface="Arial" panose="020B0604020202020204" pitchFamily="34" charset="0"/>
              </a:rPr>
              <a:t> − </a:t>
            </a:r>
            <a:r>
              <a:rPr lang="ru-RU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сильнокисл</a:t>
            </a:r>
            <a:r>
              <a:rPr lang="ru-UA" sz="3400" b="1" dirty="0">
                <a:latin typeface="Arial" panose="020B0604020202020204" pitchFamily="34" charset="0"/>
                <a:cs typeface="Arial" panose="020B0604020202020204" pitchFamily="34" charset="0"/>
              </a:rPr>
              <a:t>і; </a:t>
            </a:r>
            <a:br>
              <a:rPr lang="ru-UA" sz="3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при рН=4-6 –</a:t>
            </a:r>
            <a:r>
              <a:rPr lang="ru-UA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слабкокисл</a:t>
            </a:r>
            <a:r>
              <a:rPr lang="ru-UA" sz="3400" b="1" dirty="0">
                <a:latin typeface="Arial" panose="020B0604020202020204" pitchFamily="34" charset="0"/>
                <a:cs typeface="Arial" panose="020B0604020202020204" pitchFamily="34" charset="0"/>
              </a:rPr>
              <a:t>і; с</a:t>
            </a:r>
            <a:r>
              <a:rPr lang="ru-RU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лабколужні</a:t>
            </a:r>
            <a:r>
              <a:rPr lang="ru-RU" sz="3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розчини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мають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рН=8-10, а </a:t>
            </a:r>
            <a:r>
              <a:rPr lang="ru-RU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сильнолужні</a:t>
            </a:r>
            <a:r>
              <a:rPr lang="ru-RU" sz="3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– рН=11-14. </a:t>
            </a:r>
            <a:endParaRPr lang="ru-UA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4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]&gt;1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моль/л, то рН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набуває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від’ємних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значень</a:t>
            </a:r>
            <a:r>
              <a:rPr lang="ru-UA" sz="3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UA" sz="34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ри [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4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]=2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моль/л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водневий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показник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рН=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lg2 = –0,3. </a:t>
            </a:r>
            <a:endParaRPr lang="ru-UA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UA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4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]&lt;10</a:t>
            </a:r>
            <a:r>
              <a:rPr lang="en-US" sz="34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–14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моль/л,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рН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&gt;14,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, при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концентрації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гідрогену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4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] = 0,5×10</a:t>
            </a:r>
            <a:r>
              <a:rPr lang="en-US" sz="34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–14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моль/л,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водневий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показник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рН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= 14,3.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06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442</TotalTime>
  <Words>4691</Words>
  <Application>Microsoft Office PowerPoint</Application>
  <PresentationFormat>Экран (4:3)</PresentationFormat>
  <Paragraphs>411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7" baseType="lpstr">
      <vt:lpstr>Arial</vt:lpstr>
      <vt:lpstr>Calibri Light</vt:lpstr>
      <vt:lpstr>Corbel</vt:lpstr>
      <vt:lpstr>Verdana</vt:lpstr>
      <vt:lpstr>Параллакс</vt:lpstr>
      <vt:lpstr>Тема 10. Основні характеристики розчинів електролітів.  </vt:lpstr>
      <vt:lpstr>План</vt:lpstr>
      <vt:lpstr> 1. Іонний добуток води </vt:lpstr>
      <vt:lpstr>Презентация PowerPoint</vt:lpstr>
      <vt:lpstr>Презентация PowerPoint</vt:lpstr>
      <vt:lpstr>2. Водневий і гідроксильний показник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Кислотно-основні індикатори</vt:lpstr>
      <vt:lpstr>3. Добуток розчинності</vt:lpstr>
      <vt:lpstr>Презентация PowerPoint</vt:lpstr>
      <vt:lpstr>Презентация PowerPoint</vt:lpstr>
      <vt:lpstr>6. Фізіологічна дія іонів водню та гідроксид-іонів.</vt:lpstr>
      <vt:lpstr>7. Гідроліз солей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Viktoriia Gencheva</cp:lastModifiedBy>
  <cp:revision>67</cp:revision>
  <dcterms:created xsi:type="dcterms:W3CDTF">2018-11-02T14:02:23Z</dcterms:created>
  <dcterms:modified xsi:type="dcterms:W3CDTF">2023-10-26T20:42:43Z</dcterms:modified>
</cp:coreProperties>
</file>