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7"/>
        <p:guide pos="3458"/>
        <p:guide pos="1361" orient="horz"/>
        <p:guide pos="511" orient="horz"/>
        <p:guide pos="2210" orient="horz"/>
        <p:guide pos="2323" orient="horz"/>
        <p:guide pos="1101"/>
        <p:guide pos="697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ru-RU"/>
            </a:b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ru-RU"/>
            </a:b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 копия 1">
  <p:cSld name="12_Title Slide копия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98304">
            <a:off x="4316913" y="-1156529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920960" y="53867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 5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596900" y="35648"/>
            <a:ext cx="11226800" cy="226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Використання CSS Grid для створення зручних макетів веб-сторінок</a:t>
            </a:r>
            <a:endParaRPr b="0" i="0" sz="4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3114467" y="4648152"/>
            <a:ext cx="8712198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План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Вступ до CSS Grid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2.Створення сітки з CSS Grid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Властивості контейнера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Властивості дочірніх елементів</a:t>
            </a:r>
            <a:endParaRPr/>
          </a:p>
        </p:txBody>
      </p:sp>
      <p:pic>
        <p:nvPicPr>
          <p:cNvPr descr="How to Use CSS Grid Layout – Grid Properties Explained with Examples" id="164" name="Google Shape;1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099" y="2279181"/>
            <a:ext cx="3238500" cy="215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318579" y="441425"/>
            <a:ext cx="5548821" cy="333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justify-content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justify-content використовується для вирівнювання всієї сітки всередині контейнера.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6096000" y="586676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: center;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625" y="3935035"/>
            <a:ext cx="5810608" cy="2336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318579" y="441425"/>
            <a:ext cx="5548821" cy="333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justify-content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justify-content використовується для вирівнювання всієї сітки всередині контейнера.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6096000" y="586676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: space-between;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500" y="4161001"/>
            <a:ext cx="5460999" cy="211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18579" y="441425"/>
            <a:ext cx="5548821" cy="564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align-content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align-content використовується для вертикального вирівнювання всієї сітки всередині контейнера.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1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Загальна висота сітки повинна бути меншою, ніж висота контейнера для align-content, щоб мати будь-який ефект.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6096000" y="586676"/>
            <a:ext cx="5949950" cy="2800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: space-between;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align-content: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center;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717" y="3848454"/>
            <a:ext cx="5824896" cy="270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318579" y="441425"/>
            <a:ext cx="5548821" cy="564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align-content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align-content використовується для вертикального вирівнювання всієї сітки всередині контейнера.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1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Загальна висота сітки повинна бути меншою, ніж висота контейнера для align-content, щоб мати будь-який ефект.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6096000" y="586676"/>
            <a:ext cx="5949950" cy="2800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justify-content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: space-between;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align-content: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space-between;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627" y="3864474"/>
            <a:ext cx="5849570" cy="254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/>
          <p:nvPr/>
        </p:nvSpPr>
        <p:spPr>
          <a:xfrm>
            <a:off x="6096000" y="-1270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318579" y="441425"/>
            <a:ext cx="5548821" cy="41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gap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Ця властивість задає відстань між рядками і стовпцями в сітці. Ви можете вказати значення для відстані по горизонталі і вертикалі окремо або вказати одне значення для обох напрямків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8102829" y="357055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044" y="322743"/>
            <a:ext cx="5525377" cy="89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/>
          <p:cNvSpPr/>
          <p:nvPr/>
        </p:nvSpPr>
        <p:spPr>
          <a:xfrm>
            <a:off x="6348044" y="1231224"/>
            <a:ext cx="5949950" cy="246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gap: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20px;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0298" y="4109056"/>
            <a:ext cx="5860133" cy="192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/>
          <p:nvPr/>
        </p:nvSpPr>
        <p:spPr>
          <a:xfrm>
            <a:off x="6096000" y="-1270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318579" y="441425"/>
            <a:ext cx="5548821" cy="41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gap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Ця властивість задає відстань між рядками і стовпцями в сітці. Ви можете вказати значення для відстані по горизонталі і вертикалі окремо або вказати одне значення для обох напрямків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044" y="322743"/>
            <a:ext cx="5525377" cy="89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id" id="298" name="Google Shape;29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4485" y="1555750"/>
            <a:ext cx="5598936" cy="3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0"/>
          <p:cNvSpPr/>
          <p:nvPr/>
        </p:nvSpPr>
        <p:spPr>
          <a:xfrm>
            <a:off x="267779" y="136625"/>
            <a:ext cx="5548821" cy="620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grid-template-areas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Ця властивість дозволяє визначити розміщення елементів на сітці, використовуючи іменовані області. Елементам присвоюють імена, і потім ці імена використовуються для визначення, в якій області вони розміщуються.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Повторення назви області призводить до того, що вміст охоплює ці комірки. Крапка означає порожню комірку. Сам синтаксис надає візуалізацію структури сітки.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490" y="651046"/>
            <a:ext cx="3200847" cy="96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827" y="136625"/>
            <a:ext cx="2486372" cy="199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121" y="3237453"/>
            <a:ext cx="3105583" cy="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3639" y="2882864"/>
            <a:ext cx="2200582" cy="16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4859" y="5423754"/>
            <a:ext cx="3067478" cy="91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76060" y="5000517"/>
            <a:ext cx="2048161" cy="154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1"/>
          <p:cNvSpPr/>
          <p:nvPr/>
        </p:nvSpPr>
        <p:spPr>
          <a:xfrm>
            <a:off x="267779" y="136625"/>
            <a:ext cx="5548821" cy="312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grid-template-areas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Далі для  кожного дочірнього елементу треба застосувати властивість: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grid-area: ім'я 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6164020" y="960866"/>
            <a:ext cx="5556069" cy="540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.wrapper{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display: grid;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height: 100vh;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grid-template-columns: auto auto auto;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grid-template-rows: 1fr 1fr 1fr;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grid-template-areas: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"header header header"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"menu content content"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"footer footer footer";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grid-gap: 10px;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margin: 0;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.wrapper div{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  background: gold;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#PageHead{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  grid-area: header;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#PageMenu{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   grid-area: menu;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#PageContent{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    grid-area: content;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#PageFooter{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     grid-area: footer;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1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i="0" sz="1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90" y="4395652"/>
            <a:ext cx="3734321" cy="131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162" y="2418058"/>
            <a:ext cx="3238872" cy="34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1"/>
          <p:cNvSpPr/>
          <p:nvPr/>
        </p:nvSpPr>
        <p:spPr>
          <a:xfrm>
            <a:off x="267778" y="3691017"/>
            <a:ext cx="5548821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Приклад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6373213" y="167247"/>
            <a:ext cx="5548821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 CSS</a:t>
            </a:r>
            <a:endParaRPr b="0" i="1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8933347" y="1795459"/>
            <a:ext cx="278674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</a:t>
            </a:r>
            <a:endParaRPr b="0" i="1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267779" y="136625"/>
            <a:ext cx="5548821" cy="6586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grid-auto-flow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grid-auto-flow керує тим, як працює алгоритм автоматичного розміщення, точно вказуючи, як елементи потрапляють у сітку.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Якщо у вас є елементи, які ви явно не позиціонуєте у сітці, запускається алгоритм авто-розміщення, щоб їх автоматично розмістити. Ця властивість контролює те, як алгоритм авто-розміщення працює.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1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Значення за замовчуванням:row</a:t>
            </a:r>
            <a:endParaRPr b="0" i="1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3911" y="557149"/>
            <a:ext cx="3067478" cy="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6281" y="271358"/>
            <a:ext cx="2238687" cy="14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4858" y="2495420"/>
            <a:ext cx="3086531" cy="93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6281" y="2112008"/>
            <a:ext cx="2267266" cy="15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3910" y="4462270"/>
            <a:ext cx="3048425" cy="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96281" y="3990763"/>
            <a:ext cx="2267266" cy="15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/>
          <p:nvPr/>
        </p:nvSpPr>
        <p:spPr>
          <a:xfrm>
            <a:off x="6393829" y="5656568"/>
            <a:ext cx="5636246" cy="938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11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dense: алгоритм використовує «щільний» алгоритм упаковки, який намагається заповнити дірки в сітці, якщо пізніше з'являться дрібніші елементи. Це може призвести до того, що елементи з'являться не по порядку, але заповнять отвори, залишені більшими елементами.</a:t>
            </a:r>
            <a:endParaRPr b="1" i="0" sz="11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>
            <a:off x="621149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279400" y="843697"/>
            <a:ext cx="5548821" cy="5170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Дочірні елементи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Контейнер сітки містить елементи сітки.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 замовчуванням контейнер має один елемент сітки для кожного стовпця в кожному рядку, але ви можете стилізувати елементи сітки так, щоб вони охоплювали кілька стовпців і/або рядків.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id Items in CSS | Explained" id="346" name="Google Shape;3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400" y="2262443"/>
            <a:ext cx="5548821" cy="233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1126509" y="146186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Вступ до CSS Grid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26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171" name="Google Shape;171;p26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6"/>
          <p:cNvSpPr/>
          <p:nvPr/>
        </p:nvSpPr>
        <p:spPr>
          <a:xfrm>
            <a:off x="679270" y="1091771"/>
            <a:ext cx="10710330" cy="56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CSS Grid - це потужний інструмент макетування веб-сторінок, який дозволяє розташовувати елементи сторінки в сітковому форматі.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Він надає контроль над розміщенням і розмірами елементів на сторінці, дозволяючи створювати складні та адаптивні макети.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CSS Grid був запропонований ще у 2011 році, але належно підтримується браузерами та став широко використовуваним інструментом з випуску CSS Grid Level 1 специфікації у 2017 році.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Він став важливим засобом для розв'язання проблеми створення складних макетів без необхідності використання багатьох додаткових обгорток і хаків.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279400" y="843697"/>
            <a:ext cx="5548821" cy="53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Дочірні елементи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grid-column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Визначає, у якому стовпці розмістити елемент.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 визначаєте, де елемент починатиметься та де закінчуватиметься.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grid-column є скороченою властивістю для властивостей grid-column-start та grid-column-end.</a:t>
            </a:r>
            <a:endParaRPr/>
          </a:p>
        </p:txBody>
      </p:sp>
      <p:sp>
        <p:nvSpPr>
          <p:cNvPr id="354" name="Google Shape;354;p44"/>
          <p:cNvSpPr/>
          <p:nvPr/>
        </p:nvSpPr>
        <p:spPr>
          <a:xfrm>
            <a:off x="6441367" y="380801"/>
            <a:ext cx="5636246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"item1" починався зі стовпця 1 і закінчувався перед стовпцем 5:</a:t>
            </a:r>
            <a:endParaRPr/>
          </a:p>
        </p:txBody>
      </p:sp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002" y="2452130"/>
            <a:ext cx="3057477" cy="97687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/>
          </a:p>
        </p:txBody>
      </p:sp>
      <p:pic>
        <p:nvPicPr>
          <p:cNvPr id="357" name="Google Shape;35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5877" y="4726492"/>
            <a:ext cx="5636246" cy="94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5"/>
          <p:cNvSpPr/>
          <p:nvPr/>
        </p:nvSpPr>
        <p:spPr>
          <a:xfrm>
            <a:off x="279400" y="843697"/>
            <a:ext cx="5548821" cy="3877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Дочірні елементи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grid-column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Щоб розмістити елемент, ви можете звернутися до номерів рядків або використати ключове слово "span" щоб визначити, скільки стовпців охоплюватиме елемент.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5"/>
          <p:cNvSpPr/>
          <p:nvPr/>
        </p:nvSpPr>
        <p:spPr>
          <a:xfrm>
            <a:off x="6441367" y="380801"/>
            <a:ext cx="563624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"item2" починався зі стовпця 2 і охоплював 3 стовпці:</a:t>
            </a:r>
            <a:endParaRPr/>
          </a:p>
        </p:txBody>
      </p:sp>
      <p:sp>
        <p:nvSpPr>
          <p:cNvPr id="366" name="Google Shape;366;p45"/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/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109" y="1990587"/>
            <a:ext cx="3546113" cy="108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499" y="4773788"/>
            <a:ext cx="5720946" cy="108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279400" y="843697"/>
            <a:ext cx="5548821" cy="535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Дочірні елементи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grid-row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grid-row визначає, у якому рядку розмістити елемент.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 визначаєте, де елемент починатиметься та де закінчуватиметься.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grid-row є скороченою властивістю для властивостей grid-row-start та grid-row-end.</a:t>
            </a:r>
            <a:endParaRPr/>
          </a:p>
        </p:txBody>
      </p:sp>
      <p:sp>
        <p:nvSpPr>
          <p:cNvPr id="376" name="Google Shape;376;p46"/>
          <p:cNvSpPr/>
          <p:nvPr/>
        </p:nvSpPr>
        <p:spPr>
          <a:xfrm>
            <a:off x="6441367" y="380801"/>
            <a:ext cx="563624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"item1" починався з рядка 1 і охоплював 2 рядки: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/>
          </a:p>
        </p:txBody>
      </p:sp>
      <p:pic>
        <p:nvPicPr>
          <p:cNvPr id="378" name="Google Shape;37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437" y="1906763"/>
            <a:ext cx="3399453" cy="108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742" y="4942458"/>
            <a:ext cx="5871396" cy="96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279400" y="843697"/>
            <a:ext cx="5548821" cy="4985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Дочірні елементи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grid-area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grid-area можна використовувати як скорочену властивість для властивостей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grid-row-start,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grid-column-start,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grid-row-end та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grid-column-end.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7"/>
          <p:cNvSpPr/>
          <p:nvPr/>
        </p:nvSpPr>
        <p:spPr>
          <a:xfrm>
            <a:off x="6441367" y="380801"/>
            <a:ext cx="5636246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Зробіть так, щоб "item8" починався з row-line 1 та column-line 2, і закінчувався row-line 5 та column-line 6: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8" name="Google Shape;388;p47"/>
          <p:cNvSpPr/>
          <p:nvPr/>
        </p:nvSpPr>
        <p:spPr>
          <a:xfrm>
            <a:off x="8222542" y="4029836"/>
            <a:ext cx="243593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/>
          </a:p>
        </p:txBody>
      </p:sp>
      <p:pic>
        <p:nvPicPr>
          <p:cNvPr id="389" name="Google Shape;38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1013" y="4655135"/>
            <a:ext cx="5962548" cy="182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7415" y="2483428"/>
            <a:ext cx="3734421" cy="102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8"/>
          <p:cNvSpPr/>
          <p:nvPr/>
        </p:nvSpPr>
        <p:spPr>
          <a:xfrm>
            <a:off x="288108" y="166588"/>
            <a:ext cx="5548821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Адаптивний дизайн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CSS Grid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Адаптивний дизайн з використанням CSS Grid - це важлива частина веб-розробки, яка дозволяє створювати макети, які змінюються та пристосовуються до різних розмірів екрану і пристроїв. CSS Grid надає великі можливості для створення адаптивних макетів, і ось основна теорія щодо респонсивного дизайну з CSS Grid: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Медіа-запити</a:t>
            </a: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Адаптивні контейнери сітки</a:t>
            </a: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Автоматичні розміри</a:t>
            </a: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Приховування або перенос елементів</a:t>
            </a: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Flexibility (гнучкість): auto-fit і auto-fill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Робота з фракціями і minmax():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Mobile-First Design (дизайн з мобільного пристрою)</a:t>
            </a: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id auto-fit на практиці" id="398" name="Google Shape;3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3591" y="2859741"/>
            <a:ext cx="5051797" cy="26773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8"/>
          <p:cNvSpPr/>
          <p:nvPr/>
        </p:nvSpPr>
        <p:spPr>
          <a:xfrm>
            <a:off x="6267646" y="1320900"/>
            <a:ext cx="563624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Приклад респонсивного дизайну  в CSS Grid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288108" y="166588"/>
            <a:ext cx="5548821" cy="6524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Функція auto-fit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Функції в CSS Grid використовуються для автоматичного розміщення елементів у сітці (grid) залежно від доступного простору і кількості дочірніх елементів. Вони допомагають створити респонсивну сітку, яка адаптується до зміни розмірів екрану без необхідності вручну встановлювати кількість колонок або рядків.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auto-fit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 використовується auto-fit, сітка буде намагатися автоматично створити стільки колонок або рядків, скільки влізе в доступний контейнер. Це означає, що коли контейнер стає ширшим, сітка додасть нові колонки (або рядки), і коли контейнер стає меншим, зайві колонки (або рядки) будуть приховані або зменшені.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риклад використання grid-auto-fit" id="407" name="Google Shape;40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6980" y="2196056"/>
            <a:ext cx="5636246" cy="2654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0"/>
          <p:cNvSpPr/>
          <p:nvPr/>
        </p:nvSpPr>
        <p:spPr>
          <a:xfrm>
            <a:off x="288108" y="166588"/>
            <a:ext cx="5548821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Функція auto-fit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цьому прикладі Ви використовуєте repeat() для повторення колонок, і вираження auto-fit вказує браузеру автоматично створювати стільки колонок, скільки влізе в контейнер.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minmax(200px, 1fr): Це функція minmax(), яка встановлює мінімальну (200px) і максимальну (1fr, що означає, що розмір колонки буде змінюватися автоматично в залежності від доступного простору) ширину колонок. Тобто колонки будуть мати мінімальну ширину 200px і розтягуватися, якщо є більше простору.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0"/>
          <p:cNvSpPr/>
          <p:nvPr/>
        </p:nvSpPr>
        <p:spPr>
          <a:xfrm>
            <a:off x="6481930" y="2705724"/>
            <a:ext cx="5488599" cy="350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18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Результатом цього коду буде створення сітки з горизонтальними колонками, які автоматично адаптуються до ширини контейнера. Якщо контейнер стає ширшим, то він буде спробовати розмістити більше колонок, і якщо вузький, то зменшує кількість колонок. Колонки завжди матимуть мінімальну ширину 200px і розподілять доступний простір між собою, використовуючи одинакову ширину (1fr) на одну колонку</a:t>
            </a: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6" name="Google Shape;4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754" y="1262229"/>
            <a:ext cx="5488599" cy="110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1"/>
          <p:cNvSpPr/>
          <p:nvPr/>
        </p:nvSpPr>
        <p:spPr>
          <a:xfrm>
            <a:off x="288108" y="1063571"/>
            <a:ext cx="5548821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Функція auto-fill 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 використовується auto-fill, сітка також намагатиметься автоматично створити стільки колонок або рядків, скільки влізе в контейнер. Але, на відміну від auto-fit, якщо дочірніх елементів недостатньо, то пусті місця залишаться.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Автозаповнення може залишити пустий простір позаду, тому що auto-fit згорне порожні простори до 0 пікселів" id="424" name="Google Shape;4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275" y="2688307"/>
            <a:ext cx="5533617" cy="106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1045825" y="77648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Вступ до CSS Grid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581891" y="1199431"/>
            <a:ext cx="6453909" cy="509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CSS Grid, контейнер сітки (grid container) визначається за допомогою CSS властивості display: grid;. Він встановлює контекст для розташування елементів сітки.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Елементи сітки (grid items) розміщуються всередині контейнера сітки і можуть бути різного роду HTML-елементами, такими як div, p, img тощо.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en and How To Use CSS Grid in Production | by Jose Granja | Better  Programming" id="181" name="Google Shape;1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1924843"/>
            <a:ext cx="4813300" cy="300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523457" y="2676625"/>
            <a:ext cx="5037161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Створення контейнера сітки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075" y="2050824"/>
            <a:ext cx="5786946" cy="257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101600" y="441425"/>
            <a:ext cx="5777421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 контейнера сітки (grid container) є кілька важливих CSS властивостей, які визначають його зовнішній вигляд і поведінку: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display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grid-template-rows і grid-template-columns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grid-gap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grid-template-areas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justify-content і align-content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grid-auto-rows і grid-auto-columns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grid-auto-flow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6286500" y="1729676"/>
            <a:ext cx="5486400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Ці властивості дозволяють контролювати структуру і вигляд сітки в CSS Grid, надаючи вам повний контроль над розміщенням та вирівнюванням елементів всередині неї.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318579" y="441425"/>
            <a:ext cx="5548821" cy="612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grid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display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Ця властивість вказує браузеру, що елемент є контейнером сітки. Зазвичай встановлюється значення display: grid;, але також можливе використання display: inline-grid;, якщо потрібно вбудовану сітку всередину іншого текстового контенту.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5996" y="307544"/>
            <a:ext cx="2978993" cy="198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5788" y="298562"/>
            <a:ext cx="2942712" cy="19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5808" y="2801257"/>
            <a:ext cx="4085836" cy="402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/>
          <p:nvPr/>
        </p:nvSpPr>
        <p:spPr>
          <a:xfrm>
            <a:off x="8001458" y="2339633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318579" y="441425"/>
            <a:ext cx="5548821" cy="654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grid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grid-template-rows і grid-template-columns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Ці властивості дозволяють задати розміри рядків і стовпців у сітці. Ви можете вказати розміри у пікселях, відсотках, fr (доля зайнятого простору), або інших одиницях вимірювання.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Якщо ви бажаєте, щоб ваш макет сітки містив 4 стовпці, укажіть ширину 4 стовпців або "auto" якщо всі стовпці повинні мати однакову ширину.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6096000" y="586676"/>
            <a:ext cx="5949950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grid-template-columns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auto auto auto auto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7747458" y="2958416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389" y="3615267"/>
            <a:ext cx="5899611" cy="232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318579" y="441425"/>
            <a:ext cx="5548821" cy="3862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grid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grid-template-rows і grid-template-columns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grid-template-columns також можна використовувати для визначення розміру (ширини) стовпців.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6096000" y="586676"/>
            <a:ext cx="5949950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7747458" y="2958416"/>
            <a:ext cx="352878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475" y="3678185"/>
            <a:ext cx="5715000" cy="161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318579" y="441425"/>
            <a:ext cx="5548821" cy="4616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Властивості контейнера grid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grid-template-rows і grid-template-columns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Властивість grid-template-rows визначає висоту кожного рядка.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Значення — це список, розділений пробілами, де кожне значення визначає висоту відповідного рядка:</a:t>
            </a:r>
            <a:endParaRPr b="1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6096000" y="586676"/>
            <a:ext cx="5949950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.grid-container 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display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grid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grid-template-columns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80px 200px auto 40px</a:t>
            </a: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grid-template-rows: </a:t>
            </a:r>
            <a: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80px 200px;</a:t>
            </a:r>
            <a:br>
              <a:rPr b="0" i="0" lang="ru-RU" sz="22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ru-RU" sz="2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2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8242758" y="2958416"/>
            <a:ext cx="20823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ru-RU" sz="2400" u="none" cap="none" strike="noStrike">
                <a:solidFill>
                  <a:srgbClr val="2F5496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 b="1" i="0" sz="2400" u="none" cap="none" strike="noStrike">
              <a:solidFill>
                <a:srgbClr val="2F549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864" y="3668162"/>
            <a:ext cx="5799086" cy="218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