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58" r:id="rId6"/>
    <p:sldId id="259" r:id="rId7"/>
    <p:sldId id="260" r:id="rId8"/>
    <p:sldId id="261" r:id="rId9"/>
    <p:sldId id="269" r:id="rId10"/>
    <p:sldId id="263" r:id="rId11"/>
    <p:sldId id="267" r:id="rId12"/>
    <p:sldId id="264" r:id="rId13"/>
    <p:sldId id="265" r:id="rId14"/>
    <p:sldId id="268" r:id="rId15"/>
    <p:sldId id="270" r:id="rId16"/>
    <p:sldId id="280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8E51F-5801-459F-9B89-84372044B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D9647D-0E50-429E-BEAF-4C4BC1C2E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CC24D-4B54-4629-AA29-F3A3D8BE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66DC5-AF52-43DA-B4F3-05B1B28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7D0A23-1870-45A4-969C-E5CDD62B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1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75091-9223-4CDC-8D5A-71840B8D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584CD7-D263-4AE5-A35F-A184AEE9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FB7EC-9877-4FB9-B64E-10666DD3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A5A0B2-C062-47F0-A60B-5F71BBE3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3205AE-E45A-42F3-9DDE-CDF1D79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1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746262-DBB2-4F17-8E6A-0C134BEE4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182685-4434-40C3-A69C-5CAC68093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255C5-CAC4-4EC0-90FE-02CD26D6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27408-19C1-488F-B2FB-9BC5C15A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90683-8F09-4208-861C-A73B6438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EA828-998B-43B8-AFA5-B6994A49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0E829-3352-4AB8-B1A1-73DB22D9F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E5CC8-A425-40B0-8428-F06495CD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D9A68-2D00-4979-B62B-B475E21F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5E37E-1E60-4682-92B7-224DEB9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7D1A9-EF8D-4C5C-8090-7D651681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3227EC-29FD-471F-930B-C7FE005F6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3316E-5F20-45CD-8FC0-3CAD5A6F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9A69A-302E-4658-9498-CA23605A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F0307-E04E-4991-AAFC-9F9CD2C7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7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46825-81DA-4848-AD20-9B516E98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38CD4-E2C2-46EE-8FAC-D0D2C3AAF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657B98-0F9C-4630-ACC6-608D6EE41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58D194-BFFF-4007-A5F0-A84AD926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BC301E-8FB5-491F-80CB-F59255F7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68D57F-B8E8-4C36-BC88-FE658AFF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0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384C2-289C-4443-B8D0-6BF59AE1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10EC3D-9E7A-444B-ACEC-4B39972EC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6B5007-EA36-432F-B845-B71DA2D9A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9E6551-626B-4575-AB52-0656C23EA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41B57B-657E-4599-9AE5-89B479344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76BFA9-C11E-426E-BE7F-1C6C734C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86056D-00C2-4D4E-9F34-E1FF9E21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05CB6E-7563-45AC-BF03-6F6627B5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07FC9-8E02-4859-A0BB-8CA786E5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990B9F-26C4-4FE6-8311-07B678CA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5A89F-88A0-447A-AF71-BB3FC07E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453953-0F15-49E9-A8B9-B899B781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5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7400A7-1B86-4478-8FE6-CA8E7D5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16F39B-EFB6-487E-80E9-A539360B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5DC0F-3368-4E74-92E3-C332793F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8625F-1146-4D72-83E7-01F6286E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5BA40-2B43-4ACC-970A-D8E6EE64A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15F479-D5A8-425A-93ED-7F1F0362F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5432C9-52D4-4F3E-90A5-2C8F4EA0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311AD5-DE78-4D5C-B8C1-B2636753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935EE-FEA1-4A34-B0F1-9EFACAF3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7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37D6B-FD46-4EDA-B4C6-B724CCD4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1B28C-2E14-498C-A6D6-4D4A215B7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7A98CB-69FB-4D36-8E18-1C68F44D4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39262F-FBFA-4733-AC51-1DA54D87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09022F-D4BF-4573-8198-D9FDEF67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0FB896-98AB-4264-A3DA-E9C10ED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3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32820-03BA-4AF0-B815-38CAB2F3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B98CEF-1FFA-47C3-971E-8F5DEFBE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CCA1E-86CB-48B7-9BE3-8B3A7FF9C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8F1C-0C67-460F-B3A5-1B3CF8B95E1B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DD1D2-7256-4C37-A1EE-A927A26F6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70784-B2DA-4702-8207-5B2464EE2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26DF-F6DD-412D-A0FE-C75A423E2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0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B85ADB-0D84-4885-8BDC-6FA5BD71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18361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У ФРАНЦУЗЬКІЙ ЛІТЕРАТУРІ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62784DD-C373-4AF1-83D0-835EC34E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1580" y="2330505"/>
            <a:ext cx="5814929" cy="45274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lvl="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 і періодизація французького романтизму.</a:t>
            </a:r>
          </a:p>
          <a:p>
            <a:pPr marL="742950" lvl="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романтичного світобачення в творчості ранніх романтиків (Ж.де Сталь, Ф.Р. де Шатобріан).</a:t>
            </a:r>
          </a:p>
          <a:p>
            <a:pPr marL="742950" lvl="0" indent="-514350">
              <a:buFont typeface="+mj-lt"/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 відкриття  романтизму «тридцятого року» (В.Гюго, Жорж Санд).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Объект 22" descr="Изображение выглядит как текст, книг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94D43B0E-D45F-9A3E-49A7-FD50472EB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27" y="506328"/>
            <a:ext cx="6151639" cy="5834577"/>
          </a:xfrm>
        </p:spPr>
      </p:pic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93018C5-CB8F-0384-612B-8603F845E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05" y="3538213"/>
            <a:ext cx="2208855" cy="33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1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5B272-C008-4B90-BAE2-7C29ADF4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2" y="311425"/>
            <a:ext cx="5406887" cy="134509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Франсуа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Шатобріан (1768-1848)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есеїст, публіцист, політик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зеркало, внутренний, отражени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2649100-C51B-478B-9D64-9DF47C425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2" y="61130"/>
            <a:ext cx="2741338" cy="271370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807909F-7039-4269-A458-61FD33EDE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5235" y="1948070"/>
            <a:ext cx="6069494" cy="459850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 жанр –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есеїстика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політичні теми («Геній християнства», «Мученики»)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екзотизація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американських індіанців (повість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уславлення католицького віровчення, романтичний тип відтворення дійсності.</a:t>
            </a:r>
          </a:p>
          <a:p>
            <a:pPr marL="342900" indent="-342900">
              <a:buFontTx/>
              <a:buChar char="-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відкриття типу скорботного героя (байронічного).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FFD908A-A77F-D952-B110-387517007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2" y="2910346"/>
            <a:ext cx="2741338" cy="369735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8806261F-1167-37D5-2964-7E8C2A57C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29" y="914401"/>
            <a:ext cx="2993930" cy="43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E39003D-C295-438B-92E5-BA8AB22F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1351349-D8A6-43B2-82BD-D2B00AC9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E3270-BCD8-4F7F-88A6-951CCF38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957" y="176699"/>
            <a:ext cx="6036479" cy="10048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Французькі</a:t>
            </a:r>
            <a:r>
              <a:rPr lang="en-US" sz="4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поети-романтики</a:t>
            </a:r>
            <a:endPara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человек, стена, мужчин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C592AE31-F5B1-47EA-A28D-94558D7DD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r="1" b="1"/>
          <a:stretch/>
        </p:blipFill>
        <p:spPr>
          <a:xfrm>
            <a:off x="0" y="74429"/>
            <a:ext cx="2590794" cy="3354571"/>
          </a:xfrm>
          <a:prstGeom prst="rect">
            <a:avLst/>
          </a:prstGeom>
        </p:spPr>
      </p:pic>
      <p:pic>
        <p:nvPicPr>
          <p:cNvPr id="6" name="Объект 5" descr="Изображение выглядит как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8D436E5-FB60-42B3-93F3-B1049A5C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21956"/>
          <a:stretch/>
        </p:blipFill>
        <p:spPr>
          <a:xfrm>
            <a:off x="2765081" y="74429"/>
            <a:ext cx="2614136" cy="335457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CAD0BD-370C-42DD-938F-4C24027CF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E536EC-D776-4DBA-ABA7-CCC72D7F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человек, одежда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39FBAA6-3DA1-4E98-9289-8D86F7C1E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749"/>
          <a:stretch/>
        </p:blipFill>
        <p:spPr>
          <a:xfrm>
            <a:off x="1298713" y="3580557"/>
            <a:ext cx="2767768" cy="316445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B502D8B-1A96-4D1B-8E4A-A956AF20A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0875" y="1729453"/>
            <a:ext cx="6535108" cy="526534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Альфонс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Ламартін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(1790-1869).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споглядальний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усамітнення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лісів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безмежність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обрію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зоряне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християнина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Мюссе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(1810-1857)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поетизація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метафізичної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Віньї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(1797-1863)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безвідрадний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стоїчного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скорбота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58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2E7A7D0-55A3-415E-AE9F-B7C59E36E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C4FC-6FB0-41F3-AF95-11DDBE37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55" y="257440"/>
            <a:ext cx="5982670" cy="21959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Гюґо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(1802-1855)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романіст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CF4F4D-DADD-4FDD-AF32-842879F53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2855" y="2935541"/>
            <a:ext cx="4905284" cy="33669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(1820 – 1850)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2" name="Объект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0DECA6-0C76-891D-5FC2-727B778CF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" y="63926"/>
            <a:ext cx="3357695" cy="4790623"/>
          </a:xfrm>
        </p:spPr>
      </p:pic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9C25D56-21C4-403E-0461-A330811B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18" y="293339"/>
            <a:ext cx="3518702" cy="52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6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29240-8C3A-44C5-B7E5-0D9EAA61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457201"/>
            <a:ext cx="7058516" cy="58972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період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(1851 – 1870)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898A4C-71AD-47A9-A45B-E1C89A00B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278" y="1285461"/>
            <a:ext cx="6175513" cy="5300869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роману, граничне загострення політичних мотивів у ліриці; романи «Знедолені», «Трудівники моря», «Людина, що сміється». Збірка поезій «Грізний рік» (1872).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період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( 1870 – 1885 ) – осмислення революційного шляху Франції, загострення трагічного забарвлення творчості.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яносто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третій рік» (1874), збірки і поеми «Мистецтво бути дідусем», сатиричні поеми «Папа», «Осел», драма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Торквемада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(1882).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 descr="Изображение выглядит как человек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A1548782-1407-5ABA-FE61-CCFCD7026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978" y="-1"/>
            <a:ext cx="3062022" cy="3766063"/>
          </a:xfr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0D3A5F9-182F-0A6E-0BC0-32A33B9BB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2939" r="6332"/>
          <a:stretch/>
        </p:blipFill>
        <p:spPr>
          <a:xfrm>
            <a:off x="6347790" y="2619386"/>
            <a:ext cx="2782188" cy="41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4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57C63-EF38-400B-B3E9-1BDB9B9D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8354"/>
            <a:ext cx="6658292" cy="138515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Передмова В. Гюго до драми «Кромвель» - маніфест романтичного мистецтва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959D20-7E23-43E1-9586-495F76EDC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09530"/>
            <a:ext cx="6658291" cy="514847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 за все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9AA63CB-F4E9-F1E9-9713-4D91C24D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9" r="21014"/>
          <a:stretch/>
        </p:blipFill>
        <p:spPr>
          <a:xfrm>
            <a:off x="7638757" y="218354"/>
            <a:ext cx="4037427" cy="6215742"/>
          </a:xfrm>
        </p:spPr>
      </p:pic>
    </p:spTree>
    <p:extLst>
      <p:ext uri="{BB962C8B-B14F-4D97-AF65-F5344CB8AC3E}">
        <p14:creationId xmlns:p14="http://schemas.microsoft.com/office/powerpoint/2010/main" val="219460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96B18-8AAA-4087-A1A1-78805528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51693"/>
            <a:ext cx="5171590" cy="15474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Жорж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Аврора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Дюпен</a:t>
            </a:r>
            <a:r>
              <a:rPr lang="ru-RU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1804</a:t>
            </a:r>
            <a:r>
              <a:rPr lang="uk-U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-1876) 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засновниця соціально-психологічного роману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BF19F7-E376-42DD-9A8D-7A7257075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97" y="2166425"/>
            <a:ext cx="5266009" cy="39243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вдача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любовну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класикою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Жорж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Объект 9" descr="Изображение выглядит как внешний, стоит, фотография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461B7EE-6C3E-4562-9A81-F6A51F333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r="10771" b="1"/>
          <a:stretch/>
        </p:blipFill>
        <p:spPr>
          <a:xfrm>
            <a:off x="8957770" y="1"/>
            <a:ext cx="3179430" cy="42672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женщ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0B578D5-3B6F-63F9-0AF5-7C4D67FF3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06" y="1177113"/>
            <a:ext cx="3386964" cy="507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893A5-933B-4485-87CF-2D3A2C05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5043"/>
            <a:ext cx="7671166" cy="111318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Дилогія Жорж Санд - «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Консуело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«Графиня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Рудольштадт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A4AD24-37A0-414C-B6EE-7CD69E49B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95" y="0"/>
            <a:ext cx="3162605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743150E-1BC7-42CB-87ED-9ACFDBBC5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557" y="1596683"/>
            <a:ext cx="5619405" cy="5148674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Консуело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не роман про кохання, а роман про митця.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Чи є мистецтво утилітарним? Талант – це служіння! Чи має право митець сам розпоряджатися своїм талантом, чи це божественний дар, який не дає носію привілеїв, а тільки обтяжує відповідальністю?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Порпора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просто  реальні особистості, вони - композитори. Конфлікт «майстра» та «інструмента».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Конфлікт покликання митця і самовизначення митця.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47486DC-584A-419E-8DC0-0370E15E8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12718" r="11515" b="10564"/>
          <a:stretch/>
        </p:blipFill>
        <p:spPr>
          <a:xfrm>
            <a:off x="5963963" y="1596682"/>
            <a:ext cx="3585937" cy="52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36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2974-6EF4-4B07-AC73-F32E41F2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72" y="189914"/>
            <a:ext cx="5446778" cy="1668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Жорж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засновниця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соціально-психологічного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роману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460792-F3A3-4E54-A7CC-48C06DA2F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61" y="2225193"/>
            <a:ext cx="5446778" cy="417517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Індіана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(1832)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(1832), 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Лелія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(1833)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нещасливого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Розвінчання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індивідуалістичного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1834) і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1841 – 1842),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селянства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(1844) і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Фадетта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(1848).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40-х р.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повісті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Чортова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калюжа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Франсуа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</p:txBody>
      </p:sp>
      <p:pic>
        <p:nvPicPr>
          <p:cNvPr id="8" name="Объект 7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3703E7B-E658-A2C6-9C07-7252D49AE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39" y="132778"/>
            <a:ext cx="2612502" cy="4180004"/>
          </a:xfr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9DACCD1-1F5D-8FA4-D18E-E8AF9C668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b="6163"/>
          <a:stretch/>
        </p:blipFill>
        <p:spPr>
          <a:xfrm>
            <a:off x="8919978" y="2424567"/>
            <a:ext cx="2796066" cy="39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6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C392F-E3D3-4841-AC2A-93814F2B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BDDB37-3FF3-474F-AB64-C0C970F68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становлення 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Німеччиною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Англією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Апогей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1820-х – 1830-ті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класицизму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Триваліший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ХІХ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B2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 descr="Изображение выглядит как текст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61CB4A3B-D005-0B17-84AB-ACEBD0E87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9" y="362244"/>
            <a:ext cx="4023263" cy="6133512"/>
          </a:xfrm>
        </p:spPr>
      </p:pic>
    </p:spTree>
    <p:extLst>
      <p:ext uri="{BB962C8B-B14F-4D97-AF65-F5344CB8AC3E}">
        <p14:creationId xmlns:p14="http://schemas.microsoft.com/office/powerpoint/2010/main" val="331478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6F67A-563A-4C8C-BBC0-E790976B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457200"/>
            <a:ext cx="5809957" cy="1132449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 французького романтизму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54DA9A-B5AC-45BB-AAF8-448C49F5B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385" y="1716258"/>
            <a:ext cx="5514535" cy="468454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Суспільно-історичний фактор. Напружене суспільно-політичне життя. Більший ступінь залучення літератури в суспільно-політичне життя й боротьбу.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Культурно-історичне середовище. Попередній розвиток класицизму і просвітницького раціоналізму.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Світоглядно-естетичні основи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преромантизм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русоїзм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неокласицизм).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EE66B0-36E7-CA43-83B8-5EFF98144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7" y="325625"/>
            <a:ext cx="4406871" cy="6607005"/>
          </a:xfrm>
        </p:spPr>
      </p:pic>
    </p:spTree>
    <p:extLst>
      <p:ext uri="{BB962C8B-B14F-4D97-AF65-F5344CB8AC3E}">
        <p14:creationId xmlns:p14="http://schemas.microsoft.com/office/powerpoint/2010/main" val="385714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AB79E-1D0E-4243-BED6-5F3C3BD6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6081517" cy="97455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художньої системи французького романтизму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768DF5-5D3A-4353-857C-F5E4CC791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8643"/>
            <a:ext cx="6081517" cy="4758766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набула розвитку фольклорно-народна течія</a:t>
            </a:r>
          </a:p>
          <a:p>
            <a:pPr marL="285750" indent="-285750">
              <a:buFontTx/>
              <a:buChar char="-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проявилася «байронічна» течія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розвиток соціально-утопічних тенденцій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 розвитку специфічний «живописний» романтизм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Інтенсивний розвиток реалістичних тенденцій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риси жанрової системи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Изображение выглядит как текст, книга, группа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E1D3C5D6-4854-B4B7-DAA2-ABF097B8D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42" y="457201"/>
            <a:ext cx="4456064" cy="5989333"/>
          </a:xfrm>
        </p:spPr>
      </p:pic>
    </p:spTree>
    <p:extLst>
      <p:ext uri="{BB962C8B-B14F-4D97-AF65-F5344CB8AC3E}">
        <p14:creationId xmlns:p14="http://schemas.microsoft.com/office/powerpoint/2010/main" val="371402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90D60-15EE-45C0-9043-56FD8540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французького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F56AD4-79AC-4489-B7DD-2E2B91B3F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Ранній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(1804 -1814)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Жермена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Франсуа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Шатобріан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Бенжамен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Преромантичний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творчості.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28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268FBB8-D619-685B-1BE9-EDA356D61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r="17331"/>
          <a:stretch/>
        </p:blipFill>
        <p:spPr>
          <a:xfrm>
            <a:off x="314686" y="128691"/>
            <a:ext cx="4376584" cy="6684368"/>
          </a:xfrm>
        </p:spPr>
      </p:pic>
    </p:spTree>
    <p:extLst>
      <p:ext uri="{BB962C8B-B14F-4D97-AF65-F5344CB8AC3E}">
        <p14:creationId xmlns:p14="http://schemas.microsoft.com/office/powerpoint/2010/main" val="266638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CE705-3027-4237-B34F-29299C24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863918"/>
            <a:ext cx="6929814" cy="9457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1830-го </a:t>
            </a:r>
            <a:r>
              <a:rPr lang="en-US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endParaRPr lang="en-US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D4D6F1-B564-4FC7-90FA-990B596A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216" y="1999327"/>
            <a:ext cx="6272784" cy="44424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Розквіт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1815 – 1830 р.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Альфонс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Ламартін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Віньї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Гюго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Дюма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Беранже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Арсенал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Ш.Нодьє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«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Сенакль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В.Гюго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протистоянні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прибічникам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канонів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класицистичного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1023C86-443F-5085-90F3-CFF093F0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37" y="1"/>
            <a:ext cx="2430337" cy="3573194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975FE9DA-BDBE-C5BA-89D7-9E398A62A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5351" r="5453" b="15831"/>
          <a:stretch/>
        </p:blipFill>
        <p:spPr>
          <a:xfrm>
            <a:off x="-16764" y="0"/>
            <a:ext cx="2430337" cy="3356583"/>
          </a:xfrm>
        </p:spPr>
      </p:pic>
      <p:pic>
        <p:nvPicPr>
          <p:cNvPr id="17" name="Рисунок 16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6D2D74B6-3847-1DE4-69D4-54D6EA302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3162" r="11097" b="7499"/>
          <a:stretch/>
        </p:blipFill>
        <p:spPr>
          <a:xfrm>
            <a:off x="0" y="3428999"/>
            <a:ext cx="2413573" cy="333138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C3FD33-ED8C-CCDF-22B5-21CE2C2D8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38" y="3428999"/>
            <a:ext cx="2447100" cy="33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37817-7B21-49E4-AA63-8EE938CC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70" y="914401"/>
            <a:ext cx="5548270" cy="14855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Романтики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248092-BBAE-45A6-89BB-77D1DBAE4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776" y="2597226"/>
            <a:ext cx="5889464" cy="34838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Мюссе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Жорж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Жерар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Нерваль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Теофіль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Готьє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Огюст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Барбьє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Формування тенденцій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«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 мистецтва».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4B69B18-CAA1-964E-960D-DE6776003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0" y="0"/>
            <a:ext cx="2286543" cy="3436062"/>
          </a:xfr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758D9C8-83FE-3F26-2B78-1EA8C3FAD8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7077"/>
          <a:stretch/>
        </p:blipFill>
        <p:spPr>
          <a:xfrm>
            <a:off x="3720241" y="6667"/>
            <a:ext cx="2286543" cy="38197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B90D41-7792-10F6-E7F6-EEFD3998A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 b="4589"/>
          <a:stretch/>
        </p:blipFill>
        <p:spPr>
          <a:xfrm>
            <a:off x="1064961" y="3429000"/>
            <a:ext cx="2509032" cy="35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8D7D9-8BBB-4FF7-ACE1-411C03AD1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6" y="351692"/>
            <a:ext cx="7751298" cy="1097280"/>
          </a:xfrm>
        </p:spPr>
        <p:txBody>
          <a:bodyPr>
            <a:normAutofit/>
          </a:bodyPr>
          <a:lstStyle/>
          <a:p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Жермена де Сталь (Мадам де Сталь)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(1766-1817)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человек, женщина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C522938-942F-4340-A760-0602FEE04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1590362"/>
            <a:ext cx="3382610" cy="517130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C11F27B-EA79-4DED-AAF9-205E09DE8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9410" y="1731753"/>
            <a:ext cx="5786511" cy="48885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ослідовниця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просвітителів XVIIІ ст. Монтеск’є, Вольтера, Руссо («Листи про твори і особистість Жан-Жака Руссо» (1788).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Мислитель і філософ (трактат «Про літературу, що розглядається у зв'язку з суспільними настановами» (1801).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Популяризатор літератур європейського Ренесансу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інших культур і літератур (трактат «Про Німеччину»)</a:t>
            </a:r>
          </a:p>
          <a:p>
            <a:pPr marL="342900" indent="-342900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D8CF1-DFF7-6605-32DD-F189D464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r="33098" b="10030"/>
          <a:stretch/>
        </p:blipFill>
        <p:spPr>
          <a:xfrm>
            <a:off x="9265921" y="47520"/>
            <a:ext cx="2785403" cy="38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0E6B1-119F-4663-8090-1328D381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6" y="420624"/>
            <a:ext cx="5143538" cy="16334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Дельфіна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Корінна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6FD07-B202-449F-919C-D5FB5AB1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95" y="2487026"/>
            <a:ext cx="5197908" cy="39503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паскв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внутрішню політику Наполеона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провіщають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 особистості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романтичного кохання – чоловіча і жіноча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C29FDC-5584-350D-5F5A-6DE87165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34" y="1902066"/>
            <a:ext cx="3372109" cy="4535310"/>
          </a:xfrm>
          <a:prstGeom prst="rect">
            <a:avLst/>
          </a:prstGeom>
        </p:spPr>
      </p:pic>
      <p:pic>
        <p:nvPicPr>
          <p:cNvPr id="11" name="Объект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A6C3C9-8784-3E70-3627-722F1449A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22" y="50213"/>
            <a:ext cx="3245178" cy="4873625"/>
          </a:xfrm>
        </p:spPr>
      </p:pic>
    </p:spTree>
    <p:extLst>
      <p:ext uri="{BB962C8B-B14F-4D97-AF65-F5344CB8AC3E}">
        <p14:creationId xmlns:p14="http://schemas.microsoft.com/office/powerpoint/2010/main" val="1839006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965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РОМАНТИЗМ У ФРАНЦУЗЬКІЙ ЛІТЕРАТУРІ</vt:lpstr>
      <vt:lpstr>Романтизм у Франції: специфіка розвитку</vt:lpstr>
      <vt:lpstr>Своєрідність французького романтизму</vt:lpstr>
      <vt:lpstr>Особливості художньої системи французького романтизму</vt:lpstr>
      <vt:lpstr>Періодизація французького романтизму</vt:lpstr>
      <vt:lpstr>Романтизм 1830-го року</vt:lpstr>
      <vt:lpstr>Романтики третього покоління</vt:lpstr>
      <vt:lpstr>Жермена де Сталь (Мадам де Сталь) (1766-1817)</vt:lpstr>
      <vt:lpstr>Романи Ж. де Сталь: «Дельфіна», «Корінна, або Італія»</vt:lpstr>
      <vt:lpstr>Франсуа Рене де Шатобріан (1768-1848) – есеїст, публіцист, політик</vt:lpstr>
      <vt:lpstr>Французькі поети-романтики</vt:lpstr>
      <vt:lpstr>Віктор Гюґо (1802-1855) – романіст, драматург, поет, критик, публіцист, теоретик літератури</vt:lpstr>
      <vt:lpstr>Другий період (1851 – 1870)</vt:lpstr>
      <vt:lpstr>Передмова В. Гюго до драми «Кромвель» - маніфест романтичного мистецтва</vt:lpstr>
      <vt:lpstr>Жорж Санд  (Аврора Дюпен 1804 -1876) – засновниця соціально-психологічного роману</vt:lpstr>
      <vt:lpstr>Дилогія Жорж Санд - «Консуело», «Графиня Рудольштадт» </vt:lpstr>
      <vt:lpstr>Жорж Санд – засновниця соціально-психологічного роману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 У ФРАНЦУЗЬКІЙ ЛІТЕРАТУРІ</dc:title>
  <dc:creator>Яна Кравченко</dc:creator>
  <cp:lastModifiedBy>Яна Кравченко</cp:lastModifiedBy>
  <cp:revision>36</cp:revision>
  <dcterms:created xsi:type="dcterms:W3CDTF">2019-04-14T16:43:44Z</dcterms:created>
  <dcterms:modified xsi:type="dcterms:W3CDTF">2023-04-23T21:47:08Z</dcterms:modified>
</cp:coreProperties>
</file>