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8" r:id="rId6"/>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82DA6-DD86-420D-941A-2EE38C81ED8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D0B68C7B-F71E-43CD-BF45-B56BE5CEA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E371BFA6-C0D4-4D35-92C3-75C6D8A098FE}"/>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E1B2A21A-03AE-424D-A41F-CFC01D9B9F4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6D3219A-0A5C-4E4B-8B14-A9449DD869EE}"/>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311358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96178B-8936-4B6C-9C6D-8B5F29BCF935}"/>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E37CA860-4EB8-4BC5-97C4-79BAF0275C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F2FAD30-8749-4A02-B878-E38754248478}"/>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17207042-E2A5-4B78-B5F5-A94F2B4FFBA6}"/>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F3EC8537-5CD3-42D7-9820-30DC78BC870C}"/>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195065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8C86FBD-5EFF-4593-8A17-7065B013C84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F72D7151-D278-4D10-87A7-AFEAB6135AB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4322445C-51CB-41AB-AF04-2840DD685DE1}"/>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05537A1B-BC8A-49DB-9294-6429815E27D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4935932C-E957-4640-A250-26DD0C0F7FBE}"/>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47286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F420F-C97C-49F3-A2C4-0F86F07A8CF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BC746F9-BDFD-4E7B-90B5-5AE31C248CB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C58E489C-1836-4E5F-B6C9-A268E094360A}"/>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37EB10E6-3925-4206-8625-485C19CA36D2}"/>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97D5B8B-B375-4806-AEE5-B98D26B0548F}"/>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26282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1163A-1F5F-4C29-8BBD-5D5BB854932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8BA1D731-E66C-496E-A2F7-EF635D98A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EA3A6E7-E06E-431D-BBE3-A80688900053}"/>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9B8D863E-6B70-4E65-8FD8-4103FB5534A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0E55773-A185-4CC7-B9F7-4394F433FDFE}"/>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312904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EAE055-2C62-4A61-AA2A-19DF630C368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DF41D1B-05E7-4D04-AC2D-E8C13CE9993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5BF39134-A5E3-4888-BCD9-AD29EABE842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659CCB4B-A277-44B9-AF65-C9CE839BE69D}"/>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6" name="Нижний колонтитул 5">
            <a:extLst>
              <a:ext uri="{FF2B5EF4-FFF2-40B4-BE49-F238E27FC236}">
                <a16:creationId xmlns:a16="http://schemas.microsoft.com/office/drawing/2014/main" id="{4998D235-3079-4A05-B162-F15627EAE54D}"/>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4A27D536-6408-4B1A-A226-A24535775E02}"/>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12110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B7C47-9F37-497E-8709-9BAC5AC7BD8A}"/>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A61AEFF-52ED-44C0-AC00-6899A2622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F69179D-ECAD-4265-B272-668623BFEC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47815694-5402-4178-92C4-00F5ADD10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7C4155B-F493-4BDB-ABFC-EBBE03974BB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03FBA030-FA75-4CB8-BAEB-DA936B60BC4D}"/>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8" name="Нижний колонтитул 7">
            <a:extLst>
              <a:ext uri="{FF2B5EF4-FFF2-40B4-BE49-F238E27FC236}">
                <a16:creationId xmlns:a16="http://schemas.microsoft.com/office/drawing/2014/main" id="{902B8C14-8F00-4272-95B5-E2A9C73603B6}"/>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FD120FF1-29A2-4766-8F92-D31B8F3AAE1D}"/>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339485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FB177-B158-42B9-9307-ED4245D1578A}"/>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5857A16A-837F-425B-90F6-35A5E96F96A9}"/>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4" name="Нижний колонтитул 3">
            <a:extLst>
              <a:ext uri="{FF2B5EF4-FFF2-40B4-BE49-F238E27FC236}">
                <a16:creationId xmlns:a16="http://schemas.microsoft.com/office/drawing/2014/main" id="{3E5F5823-C1CB-4E65-979D-E4FA3C7030E9}"/>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0C15CD3E-11B0-4815-B144-0BF39AEA63A3}"/>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294106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E2DC057-1E80-4263-BF5C-ABA6F2DF6763}"/>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3" name="Нижний колонтитул 2">
            <a:extLst>
              <a:ext uri="{FF2B5EF4-FFF2-40B4-BE49-F238E27FC236}">
                <a16:creationId xmlns:a16="http://schemas.microsoft.com/office/drawing/2014/main" id="{3A58B619-0DD5-4791-81E9-50FA30D2FC71}"/>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56AF5B76-7D8E-4CB0-B904-5D6A7C61A5F7}"/>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95773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D2EA1-8818-4DE4-A211-65CA0C3E3F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99B2C756-1BC5-4296-9104-D920DBE77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B73574DC-BBDE-4A65-B548-489408B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690522E-A024-4CD3-B14B-1C2FB1388647}"/>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6" name="Нижний колонтитул 5">
            <a:extLst>
              <a:ext uri="{FF2B5EF4-FFF2-40B4-BE49-F238E27FC236}">
                <a16:creationId xmlns:a16="http://schemas.microsoft.com/office/drawing/2014/main" id="{6E97F25E-459D-483C-B4D1-8A8F983372DB}"/>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14B790BF-967D-44FD-ADFF-99638BF7D3CE}"/>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106259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71AE0D-6F8D-462E-8EAE-AB67E50D990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17F8C25B-0AE5-4A57-9CA9-47C104D90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7929AC83-DA18-406B-A4FC-94759DDCE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9BE8CE-4C4E-461B-9836-A5ED97B1E4C0}"/>
              </a:ext>
            </a:extLst>
          </p:cNvPr>
          <p:cNvSpPr>
            <a:spLocks noGrp="1"/>
          </p:cNvSpPr>
          <p:nvPr>
            <p:ph type="dt" sz="half" idx="10"/>
          </p:nvPr>
        </p:nvSpPr>
        <p:spPr/>
        <p:txBody>
          <a:bodyPr/>
          <a:lstStyle/>
          <a:p>
            <a:fld id="{9EB23F94-31FA-46F8-A017-981C3B0977C7}" type="datetimeFigureOut">
              <a:rPr lang="ru-UA" smtClean="0"/>
              <a:t>05/11/2021</a:t>
            </a:fld>
            <a:endParaRPr lang="ru-UA"/>
          </a:p>
        </p:txBody>
      </p:sp>
      <p:sp>
        <p:nvSpPr>
          <p:cNvPr id="6" name="Нижний колонтитул 5">
            <a:extLst>
              <a:ext uri="{FF2B5EF4-FFF2-40B4-BE49-F238E27FC236}">
                <a16:creationId xmlns:a16="http://schemas.microsoft.com/office/drawing/2014/main" id="{77B438A5-2B83-4CAE-BBBB-07365A06040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204A3628-B89A-4B3F-ADC4-327ECEDA8640}"/>
              </a:ext>
            </a:extLst>
          </p:cNvPr>
          <p:cNvSpPr>
            <a:spLocks noGrp="1"/>
          </p:cNvSpPr>
          <p:nvPr>
            <p:ph type="sldNum" sz="quarter" idx="12"/>
          </p:nvPr>
        </p:nvSpPr>
        <p:spPr/>
        <p:txBody>
          <a:bodyPr/>
          <a:lstStyle/>
          <a:p>
            <a:fld id="{82521540-171F-4DE7-9441-64B44FF753A6}" type="slidenum">
              <a:rPr lang="ru-UA" smtClean="0"/>
              <a:t>‹#›</a:t>
            </a:fld>
            <a:endParaRPr lang="ru-UA"/>
          </a:p>
        </p:txBody>
      </p:sp>
    </p:spTree>
    <p:extLst>
      <p:ext uri="{BB962C8B-B14F-4D97-AF65-F5344CB8AC3E}">
        <p14:creationId xmlns:p14="http://schemas.microsoft.com/office/powerpoint/2010/main" val="367736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DFB33-6329-42E0-86ED-EFEC5D65A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5A090ECA-D4A1-4227-B631-87438EE0A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DD8B7CB3-A20F-4304-87AC-A7BAA7C2B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23F94-31FA-46F8-A017-981C3B0977C7}" type="datetimeFigureOut">
              <a:rPr lang="ru-UA" smtClean="0"/>
              <a:t>05/11/2021</a:t>
            </a:fld>
            <a:endParaRPr lang="ru-UA"/>
          </a:p>
        </p:txBody>
      </p:sp>
      <p:sp>
        <p:nvSpPr>
          <p:cNvPr id="5" name="Нижний колонтитул 4">
            <a:extLst>
              <a:ext uri="{FF2B5EF4-FFF2-40B4-BE49-F238E27FC236}">
                <a16:creationId xmlns:a16="http://schemas.microsoft.com/office/drawing/2014/main" id="{4B5AF965-2151-4E6D-98F6-6C310D4F3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7274FC80-9BF6-49E1-937F-2DF55F015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21540-171F-4DE7-9441-64B44FF753A6}" type="slidenum">
              <a:rPr lang="ru-UA" smtClean="0"/>
              <a:t>‹#›</a:t>
            </a:fld>
            <a:endParaRPr lang="ru-UA"/>
          </a:p>
        </p:txBody>
      </p:sp>
    </p:spTree>
    <p:extLst>
      <p:ext uri="{BB962C8B-B14F-4D97-AF65-F5344CB8AC3E}">
        <p14:creationId xmlns:p14="http://schemas.microsoft.com/office/powerpoint/2010/main" val="1128423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5B747-DE9F-485A-8071-938C837B3A57}"/>
              </a:ext>
            </a:extLst>
          </p:cNvPr>
          <p:cNvSpPr>
            <a:spLocks noGrp="1"/>
          </p:cNvSpPr>
          <p:nvPr>
            <p:ph type="title"/>
          </p:nvPr>
        </p:nvSpPr>
        <p:spPr/>
        <p:txBody>
          <a:bodyPr>
            <a:normAutofit fontScale="90000"/>
          </a:bodyPr>
          <a:lstStyle/>
          <a:p>
            <a:pPr algn="ctr">
              <a:lnSpc>
                <a:spcPct val="107000"/>
              </a:lnSpc>
              <a:spcAft>
                <a:spcPts val="800"/>
              </a:spcAft>
            </a:pPr>
            <a:r>
              <a:rPr lang="uk-UA" sz="6700" b="1" dirty="0">
                <a:effectLst/>
                <a:latin typeface="Times New Roman" panose="02020603050405020304" pitchFamily="18" charset="0"/>
                <a:ea typeface="Calibri" panose="020F0502020204030204" pitchFamily="34" charset="0"/>
              </a:rPr>
              <a:t>Сесія 6.</a:t>
            </a:r>
            <a:br>
              <a:rPr lang="ru-UA" sz="6700" dirty="0">
                <a:effectLst/>
                <a:latin typeface="Times New Roman" panose="02020603050405020304" pitchFamily="18" charset="0"/>
                <a:ea typeface="Calibri" panose="020F0502020204030204" pitchFamily="34" charset="0"/>
              </a:rPr>
            </a:br>
            <a:r>
              <a:rPr lang="uk-UA" sz="6700" i="1" dirty="0">
                <a:effectLst/>
                <a:latin typeface="Times New Roman" panose="02020603050405020304" pitchFamily="18" charset="0"/>
                <a:ea typeface="Calibri" panose="020F0502020204030204" pitchFamily="34" charset="0"/>
              </a:rPr>
              <a:t>Вітаємо тебе на шостій </a:t>
            </a:r>
            <a:r>
              <a:rPr lang="uk-UA" sz="6700" i="1" dirty="0" err="1">
                <a:effectLst/>
                <a:latin typeface="Times New Roman" panose="02020603050405020304" pitchFamily="18" charset="0"/>
                <a:ea typeface="Calibri" panose="020F0502020204030204" pitchFamily="34" charset="0"/>
              </a:rPr>
              <a:t>сеcії</a:t>
            </a:r>
            <a:r>
              <a:rPr lang="uk-UA" sz="6700" i="1" dirty="0">
                <a:effectLst/>
                <a:latin typeface="Times New Roman" panose="02020603050405020304" pitchFamily="18" charset="0"/>
                <a:ea typeface="Calibri" panose="020F0502020204030204" pitchFamily="34" charset="0"/>
              </a:rPr>
              <a:t>!</a:t>
            </a:r>
            <a:br>
              <a:rPr lang="ru-UA" sz="1800" dirty="0">
                <a:effectLst/>
                <a:latin typeface="Times New Roman" panose="02020603050405020304" pitchFamily="18" charset="0"/>
                <a:ea typeface="Calibri" panose="020F0502020204030204" pitchFamily="34" charset="0"/>
              </a:rPr>
            </a:br>
            <a:endParaRPr lang="ru-UA" dirty="0"/>
          </a:p>
        </p:txBody>
      </p:sp>
    </p:spTree>
    <p:extLst>
      <p:ext uri="{BB962C8B-B14F-4D97-AF65-F5344CB8AC3E}">
        <p14:creationId xmlns:p14="http://schemas.microsoft.com/office/powerpoint/2010/main" val="392387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A7F468-7B10-4D56-BA7F-B039CBB85EB8}"/>
              </a:ext>
            </a:extLst>
          </p:cNvPr>
          <p:cNvSpPr>
            <a:spLocks noGrp="1"/>
          </p:cNvSpPr>
          <p:nvPr>
            <p:ph type="title"/>
          </p:nvPr>
        </p:nvSpPr>
        <p:spPr>
          <a:xfrm>
            <a:off x="838199" y="365126"/>
            <a:ext cx="10982739" cy="748058"/>
          </a:xfrm>
        </p:spPr>
        <p:txBody>
          <a:bodyPr>
            <a:normAutofit/>
          </a:bodyPr>
          <a:lstStyle/>
          <a:p>
            <a:pPr algn="ctr"/>
            <a:r>
              <a:rPr lang="uk-UA" b="1" dirty="0">
                <a:effectLst/>
                <a:latin typeface="Times New Roman" panose="02020603050405020304" pitchFamily="18" charset="0"/>
                <a:ea typeface="Batang" panose="02030600000101010101" pitchFamily="18" charset="-127"/>
              </a:rPr>
              <a:t>Вправа «Мої досягнення і невдачі»</a:t>
            </a:r>
            <a:endParaRPr lang="ru-UA" dirty="0"/>
          </a:p>
        </p:txBody>
      </p:sp>
      <p:sp>
        <p:nvSpPr>
          <p:cNvPr id="3" name="Объект 2">
            <a:extLst>
              <a:ext uri="{FF2B5EF4-FFF2-40B4-BE49-F238E27FC236}">
                <a16:creationId xmlns:a16="http://schemas.microsoft.com/office/drawing/2014/main" id="{80C5D7CB-4053-4B22-9F26-D60572FC5565}"/>
              </a:ext>
            </a:extLst>
          </p:cNvPr>
          <p:cNvSpPr>
            <a:spLocks noGrp="1"/>
          </p:cNvSpPr>
          <p:nvPr>
            <p:ph idx="1"/>
          </p:nvPr>
        </p:nvSpPr>
        <p:spPr>
          <a:xfrm>
            <a:off x="450574" y="874644"/>
            <a:ext cx="11290851" cy="5421589"/>
          </a:xfrm>
        </p:spPr>
        <p:txBody>
          <a:bodyPr>
            <a:normAutofit fontScale="77500" lnSpcReduction="20000"/>
          </a:bodyPr>
          <a:lstStyle/>
          <a:p>
            <a:pPr algn="ctr">
              <a:lnSpc>
                <a:spcPct val="107000"/>
              </a:lnSpc>
              <a:spcAft>
                <a:spcPts val="800"/>
              </a:spcAft>
            </a:pPr>
            <a:r>
              <a:rPr lang="uk-UA" sz="1800" b="1" dirty="0">
                <a:effectLst/>
                <a:latin typeface="Times New Roman" panose="02020603050405020304" pitchFamily="18" charset="0"/>
                <a:ea typeface="Batang" panose="02030600000101010101" pitchFamily="18" charset="-127"/>
              </a:rPr>
              <a:t> </a:t>
            </a:r>
            <a:endParaRPr lang="ru-UA" sz="1800" dirty="0">
              <a:effectLst/>
              <a:latin typeface="Times New Roman" panose="02020603050405020304" pitchFamily="18" charset="0"/>
              <a:ea typeface="Calibri" panose="020F0502020204030204" pitchFamily="34" charset="0"/>
            </a:endParaRPr>
          </a:p>
          <a:p>
            <a:pPr algn="just">
              <a:lnSpc>
                <a:spcPct val="120000"/>
              </a:lnSpc>
              <a:spcBef>
                <a:spcPts val="0"/>
              </a:spcBef>
            </a:pPr>
            <a:r>
              <a:rPr lang="uk-UA" sz="1800" dirty="0">
                <a:effectLst/>
                <a:latin typeface="Times New Roman" panose="02020603050405020304" pitchFamily="18" charset="0"/>
                <a:ea typeface="Calibri" panose="020F0502020204030204" pitchFamily="34" charset="0"/>
              </a:rPr>
              <a:t>	</a:t>
            </a:r>
            <a:r>
              <a:rPr lang="uk-UA" sz="2200" dirty="0">
                <a:effectLst/>
                <a:latin typeface="Times New Roman" panose="02020603050405020304" pitchFamily="18" charset="0"/>
                <a:ea typeface="Calibri" panose="020F0502020204030204" pitchFamily="34" charset="0"/>
              </a:rPr>
              <a:t>Життєвий шлях – це траєкторія долі кожної особистості. У кожного з нас є свої успіхи та невдачі. Наші успіхи – це наші досягнення, це те, що нам вдається, те, в чому ми досягли певних «висот».</a:t>
            </a:r>
            <a:endParaRPr lang="ru-UA" sz="2200" dirty="0">
              <a:effectLst/>
              <a:latin typeface="Times New Roman" panose="02020603050405020304" pitchFamily="18" charset="0"/>
              <a:ea typeface="Calibri" panose="020F0502020204030204" pitchFamily="34" charset="0"/>
            </a:endParaRPr>
          </a:p>
          <a:p>
            <a:pPr marL="342900" lvl="0" indent="-342900" algn="just">
              <a:lnSpc>
                <a:spcPct val="120000"/>
              </a:lnSpc>
              <a:spcBef>
                <a:spcPts val="0"/>
              </a:spcBef>
              <a:buFont typeface="Symbol" panose="05050102010706020507" pitchFamily="18" charset="2"/>
              <a:buChar char=""/>
              <a:tabLst>
                <a:tab pos="685800" algn="l"/>
              </a:tabLst>
            </a:pPr>
            <a:r>
              <a:rPr lang="uk-UA" sz="2200" dirty="0">
                <a:effectLst/>
                <a:latin typeface="Times New Roman" panose="02020603050405020304" pitchFamily="18" charset="0"/>
                <a:ea typeface="Calibri" panose="020F0502020204030204" pitchFamily="34" charset="0"/>
              </a:rPr>
              <a:t>Зараз подумай та пригадай свої найбільші досягнення – наприклад, за останній рік. </a:t>
            </a:r>
            <a:endParaRPr lang="ru-UA" sz="2200" dirty="0">
              <a:effectLst/>
              <a:latin typeface="Times New Roman" panose="02020603050405020304" pitchFamily="18" charset="0"/>
              <a:ea typeface="Calibri" panose="020F0502020204030204" pitchFamily="34" charset="0"/>
            </a:endParaRPr>
          </a:p>
          <a:p>
            <a:pPr marL="342900" lvl="0" indent="-342900" algn="just">
              <a:lnSpc>
                <a:spcPct val="120000"/>
              </a:lnSpc>
              <a:spcBef>
                <a:spcPts val="0"/>
              </a:spcBef>
              <a:buFont typeface="Symbol" panose="05050102010706020507" pitchFamily="18" charset="2"/>
              <a:buChar char=""/>
              <a:tabLst>
                <a:tab pos="685800" algn="l"/>
              </a:tabLst>
            </a:pPr>
            <a:r>
              <a:rPr lang="uk-UA" sz="2200" dirty="0">
                <a:effectLst/>
                <a:latin typeface="Times New Roman" panose="02020603050405020304" pitchFamily="18" charset="0"/>
                <a:ea typeface="Calibri" panose="020F0502020204030204" pitchFamily="34" charset="0"/>
              </a:rPr>
              <a:t>Склади список своїх важливих досягнень.</a:t>
            </a:r>
            <a:endParaRPr lang="ru-UA" sz="2200" dirty="0">
              <a:effectLst/>
              <a:latin typeface="Times New Roman" panose="02020603050405020304" pitchFamily="18" charset="0"/>
              <a:ea typeface="Calibri" panose="020F0502020204030204" pitchFamily="34" charset="0"/>
            </a:endParaRPr>
          </a:p>
          <a:p>
            <a:pPr marL="342900" lvl="0" indent="-342900" algn="just">
              <a:lnSpc>
                <a:spcPct val="120000"/>
              </a:lnSpc>
              <a:spcBef>
                <a:spcPts val="0"/>
              </a:spcBef>
              <a:buFont typeface="Symbol" panose="05050102010706020507" pitchFamily="18" charset="2"/>
              <a:buChar char=""/>
              <a:tabLst>
                <a:tab pos="685800" algn="l"/>
              </a:tabLst>
            </a:pPr>
            <a:r>
              <a:rPr lang="uk-UA" sz="2200" dirty="0">
                <a:effectLst/>
                <a:latin typeface="Times New Roman" panose="02020603050405020304" pitchFamily="18" charset="0"/>
                <a:ea typeface="Calibri" panose="020F0502020204030204" pitchFamily="34" charset="0"/>
              </a:rPr>
              <a:t>Потім </a:t>
            </a:r>
            <a:r>
              <a:rPr lang="uk-UA" sz="2200" dirty="0" err="1">
                <a:effectLst/>
                <a:latin typeface="Times New Roman" panose="02020603050405020304" pitchFamily="18" charset="0"/>
                <a:ea typeface="Calibri" panose="020F0502020204030204" pitchFamily="34" charset="0"/>
              </a:rPr>
              <a:t>обери</a:t>
            </a:r>
            <a:r>
              <a:rPr lang="uk-UA" sz="2200" dirty="0">
                <a:effectLst/>
                <a:latin typeface="Times New Roman" panose="02020603050405020304" pitchFamily="18" charset="0"/>
                <a:ea typeface="Calibri" panose="020F0502020204030204" pitchFamily="34" charset="0"/>
              </a:rPr>
              <a:t> щось одне та докладно напиши, як ти досяг того, чого досяг: які твої цінності, вміння та сильні сторони тобі допомогли; з якими перешкодами ти зіткнувся та що допомогло тоді їх подолати. </a:t>
            </a:r>
            <a:endParaRPr lang="ru-UA" sz="2200" dirty="0">
              <a:effectLst/>
              <a:latin typeface="Times New Roman" panose="02020603050405020304" pitchFamily="18" charset="0"/>
              <a:ea typeface="Calibri" panose="020F0502020204030204" pitchFamily="34" charset="0"/>
            </a:endParaRPr>
          </a:p>
          <a:p>
            <a:pPr algn="just">
              <a:lnSpc>
                <a:spcPct val="120000"/>
              </a:lnSpc>
              <a:spcBef>
                <a:spcPts val="0"/>
              </a:spcBef>
            </a:pPr>
            <a:r>
              <a:rPr lang="uk-UA" sz="2200" dirty="0">
                <a:effectLst/>
                <a:latin typeface="Times New Roman" panose="02020603050405020304" pitchFamily="18" charset="0"/>
                <a:ea typeface="Calibri" panose="020F0502020204030204" pitchFamily="34" charset="0"/>
              </a:rPr>
              <a:t>	Коли збираєшся взятися за щось складне, перечитай цей список!</a:t>
            </a:r>
            <a:endParaRPr lang="ru-UA" sz="2200" dirty="0">
              <a:effectLst/>
              <a:latin typeface="Times New Roman" panose="02020603050405020304" pitchFamily="18" charset="0"/>
              <a:ea typeface="Calibri" panose="020F0502020204030204" pitchFamily="34" charset="0"/>
            </a:endParaRPr>
          </a:p>
          <a:p>
            <a:pPr algn="just">
              <a:lnSpc>
                <a:spcPct val="120000"/>
              </a:lnSpc>
              <a:spcBef>
                <a:spcPts val="0"/>
              </a:spcBef>
            </a:pPr>
            <a:r>
              <a:rPr lang="uk-UA" sz="2200" dirty="0">
                <a:effectLst/>
                <a:latin typeface="Times New Roman" panose="02020603050405020304" pitchFamily="18" charset="0"/>
                <a:ea typeface="Calibri" panose="020F0502020204030204" pitchFamily="34" charset="0"/>
              </a:rPr>
              <a:t>	Але в кожного є і своя історія помилок та невдач. Буває, що ми не наважуємося розпочати чи продовжити діяти, бо боїмося припуститися помилки та зазнати невдачі.  </a:t>
            </a:r>
            <a:endParaRPr lang="ru-UA" sz="2200" dirty="0">
              <a:effectLst/>
              <a:latin typeface="Times New Roman" panose="02020603050405020304" pitchFamily="18" charset="0"/>
              <a:ea typeface="Calibri" panose="020F0502020204030204" pitchFamily="34" charset="0"/>
            </a:endParaRPr>
          </a:p>
          <a:p>
            <a:pPr marL="342900" lvl="0" indent="-342900" algn="just">
              <a:lnSpc>
                <a:spcPct val="120000"/>
              </a:lnSpc>
              <a:spcBef>
                <a:spcPts val="0"/>
              </a:spcBef>
              <a:buFont typeface="Symbol" panose="05050102010706020507" pitchFamily="18" charset="2"/>
              <a:buChar char=""/>
              <a:tabLst>
                <a:tab pos="685800" algn="l"/>
              </a:tabLst>
            </a:pPr>
            <a:r>
              <a:rPr lang="uk-UA" sz="2200" dirty="0">
                <a:effectLst/>
                <a:latin typeface="Times New Roman" panose="02020603050405020304" pitchFamily="18" charset="0"/>
                <a:ea typeface="Calibri" panose="020F0502020204030204" pitchFamily="34" charset="0"/>
              </a:rPr>
              <a:t>	Подумай та визнач, що ти вважаєш своїми невдачами або помилками?</a:t>
            </a:r>
            <a:endParaRPr lang="ru-UA" sz="2200" dirty="0">
              <a:effectLst/>
              <a:latin typeface="Times New Roman" panose="02020603050405020304" pitchFamily="18" charset="0"/>
              <a:ea typeface="Calibri" panose="020F0502020204030204" pitchFamily="34" charset="0"/>
            </a:endParaRPr>
          </a:p>
          <a:p>
            <a:pPr algn="just">
              <a:lnSpc>
                <a:spcPct val="120000"/>
              </a:lnSpc>
              <a:spcBef>
                <a:spcPts val="0"/>
              </a:spcBef>
            </a:pPr>
            <a:r>
              <a:rPr lang="uk-UA" sz="2200" dirty="0">
                <a:effectLst/>
                <a:latin typeface="Times New Roman" panose="02020603050405020304" pitchFamily="18" charset="0"/>
                <a:ea typeface="Calibri" panose="020F0502020204030204" pitchFamily="34" charset="0"/>
              </a:rPr>
              <a:t>	Важливо пам’ятати, що помилки та невдачі можуть мати і позитивний ефект – вони спонукають  нас докладати більше зусиль, сприяють набуттю досвіду. </a:t>
            </a:r>
            <a:r>
              <a:rPr lang="uk-UA" sz="2200" dirty="0">
                <a:effectLst/>
                <a:latin typeface="Times New Roman" panose="02020603050405020304" pitchFamily="18" charset="0"/>
                <a:ea typeface="Batang" panose="02030600000101010101" pitchFamily="18" charset="-127"/>
              </a:rPr>
              <a:t>Дуже важливо сприймати свої невдачі та помилки як певний етап </a:t>
            </a:r>
            <a:r>
              <a:rPr lang="uk-UA" sz="2200" dirty="0">
                <a:effectLst/>
                <a:latin typeface="Times New Roman" panose="02020603050405020304" pitchFamily="18" charset="0"/>
                <a:ea typeface="Calibri" panose="020F0502020204030204" pitchFamily="34" charset="0"/>
              </a:rPr>
              <a:t>життєвого шляху, як  необхідну </a:t>
            </a:r>
            <a:r>
              <a:rPr lang="uk-UA" sz="2200" dirty="0">
                <a:effectLst/>
                <a:latin typeface="Times New Roman" panose="02020603050405020304" pitchFamily="18" charset="0"/>
                <a:ea typeface="Batang" panose="02030600000101010101" pitchFamily="18" charset="-127"/>
              </a:rPr>
              <a:t>умову навчання й розвитку. </a:t>
            </a:r>
            <a:endParaRPr lang="ru-UA" sz="2200" dirty="0">
              <a:effectLst/>
              <a:latin typeface="Times New Roman" panose="02020603050405020304" pitchFamily="18" charset="0"/>
              <a:ea typeface="Calibri" panose="020F0502020204030204" pitchFamily="34" charset="0"/>
            </a:endParaRPr>
          </a:p>
          <a:p>
            <a:pPr algn="just">
              <a:lnSpc>
                <a:spcPct val="120000"/>
              </a:lnSpc>
              <a:spcBef>
                <a:spcPts val="0"/>
              </a:spcBef>
            </a:pPr>
            <a:r>
              <a:rPr lang="uk-UA" sz="2200" dirty="0">
                <a:effectLst/>
                <a:latin typeface="Times New Roman" panose="02020603050405020304" pitchFamily="18" charset="0"/>
                <a:ea typeface="Batang" panose="02030600000101010101" pitchFamily="18" charset="-127"/>
              </a:rPr>
              <a:t>	Аналізуючи причини невдач і працюючи на своїми помилками, ми можемо вдосконалити свої здібності. Все залежить від нас самих, адже можна отримувати безліч невдач і припускатися помилок, але не вчитися на них. Саме тому важливо не лише аналізувати помилки та причини невдач, а й виробляти нові стратегії, виконувати систему вправ, спрямованих на усунення недоліків і розвиток навичок і здібностей, визначати ефективні  способи  самодопомоги. </a:t>
            </a:r>
            <a:endParaRPr lang="ru-UA" sz="2200" dirty="0">
              <a:effectLst/>
              <a:latin typeface="Times New Roman" panose="02020603050405020304" pitchFamily="18" charset="0"/>
              <a:ea typeface="Calibri" panose="020F0502020204030204" pitchFamily="34" charset="0"/>
            </a:endParaRPr>
          </a:p>
          <a:p>
            <a:pPr>
              <a:lnSpc>
                <a:spcPct val="120000"/>
              </a:lnSpc>
              <a:spcBef>
                <a:spcPts val="0"/>
              </a:spcBef>
            </a:pPr>
            <a:r>
              <a:rPr lang="uk-UA" sz="2200" dirty="0">
                <a:effectLst/>
                <a:latin typeface="Times New Roman" panose="02020603050405020304" pitchFamily="18" charset="0"/>
                <a:ea typeface="Batang" panose="02030600000101010101" pitchFamily="18" charset="-127"/>
              </a:rPr>
              <a:t>	Будь впевненим в собі, не бійся труднощів!</a:t>
            </a:r>
            <a:endParaRPr lang="ru-UA" sz="2200" dirty="0">
              <a:effectLst/>
              <a:latin typeface="Times New Roman" panose="02020603050405020304" pitchFamily="18" charset="0"/>
              <a:ea typeface="Calibri" panose="020F0502020204030204" pitchFamily="34" charset="0"/>
            </a:endParaRPr>
          </a:p>
          <a:p>
            <a:endParaRPr lang="ru-UA" dirty="0"/>
          </a:p>
        </p:txBody>
      </p:sp>
    </p:spTree>
    <p:extLst>
      <p:ext uri="{BB962C8B-B14F-4D97-AF65-F5344CB8AC3E}">
        <p14:creationId xmlns:p14="http://schemas.microsoft.com/office/powerpoint/2010/main" val="356993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B35B5-13F2-4BAB-B299-BF9C2EE5F9DA}"/>
              </a:ext>
            </a:extLst>
          </p:cNvPr>
          <p:cNvSpPr>
            <a:spLocks noGrp="1"/>
          </p:cNvSpPr>
          <p:nvPr>
            <p:ph type="title"/>
          </p:nvPr>
        </p:nvSpPr>
        <p:spPr>
          <a:xfrm>
            <a:off x="251792" y="457200"/>
            <a:ext cx="5844208" cy="1600200"/>
          </a:xfrm>
        </p:spPr>
        <p:txBody>
          <a:bodyPr>
            <a:normAutofit/>
          </a:bodyPr>
          <a:lstStyle/>
          <a:p>
            <a:pPr algn="ctr"/>
            <a:r>
              <a:rPr lang="uk-UA" sz="3100" b="1" dirty="0">
                <a:effectLst/>
                <a:latin typeface="Times New Roman" panose="02020603050405020304" pitchFamily="18" charset="0"/>
                <a:ea typeface="Calibri" panose="020F0502020204030204" pitchFamily="34" charset="0"/>
              </a:rPr>
              <a:t>Вправа «Мій план самодопомоги – продовження»</a:t>
            </a:r>
            <a:br>
              <a:rPr lang="ru-UA" sz="1800" dirty="0">
                <a:effectLst/>
                <a:latin typeface="Times New Roman" panose="02020603050405020304" pitchFamily="18" charset="0"/>
                <a:ea typeface="Calibri" panose="020F0502020204030204" pitchFamily="34" charset="0"/>
              </a:rPr>
            </a:br>
            <a:endParaRPr lang="ru-UA" dirty="0"/>
          </a:p>
        </p:txBody>
      </p:sp>
      <p:sp>
        <p:nvSpPr>
          <p:cNvPr id="4" name="Текст 3">
            <a:extLst>
              <a:ext uri="{FF2B5EF4-FFF2-40B4-BE49-F238E27FC236}">
                <a16:creationId xmlns:a16="http://schemas.microsoft.com/office/drawing/2014/main" id="{BAB1EEE3-D55D-4210-B36C-30C647699E65}"/>
              </a:ext>
            </a:extLst>
          </p:cNvPr>
          <p:cNvSpPr>
            <a:spLocks noGrp="1"/>
          </p:cNvSpPr>
          <p:nvPr>
            <p:ph type="body" sz="half" idx="2"/>
          </p:nvPr>
        </p:nvSpPr>
        <p:spPr>
          <a:xfrm>
            <a:off x="463826" y="1921565"/>
            <a:ext cx="5632174" cy="3947423"/>
          </a:xfrm>
        </p:spPr>
        <p:txBody>
          <a:bodyPr>
            <a:normAutofit/>
          </a:bodyPr>
          <a:lstStyle/>
          <a:p>
            <a:pPr algn="just"/>
            <a:r>
              <a:rPr lang="uk-UA" sz="2400" dirty="0">
                <a:effectLst/>
                <a:latin typeface="Times New Roman" panose="02020603050405020304" pitchFamily="18" charset="0"/>
                <a:ea typeface="Calibri" panose="020F0502020204030204" pitchFamily="34" charset="0"/>
              </a:rPr>
              <a:t>На попередній сесії ми представили практику </a:t>
            </a:r>
            <a:r>
              <a:rPr lang="uk-UA" sz="2400" dirty="0" err="1">
                <a:effectLst/>
                <a:latin typeface="Times New Roman" panose="02020603050405020304" pitchFamily="18" charset="0"/>
                <a:ea typeface="Calibri" panose="020F0502020204030204" pitchFamily="34" charset="0"/>
              </a:rPr>
              <a:t>self-care</a:t>
            </a:r>
            <a:r>
              <a:rPr lang="uk-UA" sz="2400" dirty="0">
                <a:effectLst/>
                <a:latin typeface="Times New Roman" panose="02020603050405020304" pitchFamily="18" charset="0"/>
                <a:ea typeface="Calibri" panose="020F0502020204030204" pitchFamily="34" charset="0"/>
              </a:rPr>
              <a:t> – турботи про себе. Чи вдається тобі виконувати дії, які допомагають тобі піклуватися про власне здоров’я? Чи вдалося знайти індивідуальну </a:t>
            </a:r>
            <a:r>
              <a:rPr lang="uk-UA" sz="2400" dirty="0" err="1">
                <a:effectLst/>
                <a:latin typeface="Times New Roman" panose="02020603050405020304" pitchFamily="18" charset="0"/>
                <a:ea typeface="Calibri" panose="020F0502020204030204" pitchFamily="34" charset="0"/>
              </a:rPr>
              <a:t>self-care</a:t>
            </a:r>
            <a:r>
              <a:rPr lang="uk-UA" sz="2400" dirty="0">
                <a:effectLst/>
                <a:latin typeface="Times New Roman" panose="02020603050405020304" pitchFamily="18" charset="0"/>
                <a:ea typeface="Calibri" panose="020F0502020204030204" pitchFamily="34" charset="0"/>
              </a:rPr>
              <a:t> рутину, встановити певні ритуали? </a:t>
            </a:r>
            <a:r>
              <a:rPr lang="uk-UA" sz="2400" dirty="0" err="1">
                <a:effectLst/>
                <a:latin typeface="Times New Roman" panose="02020603050405020304" pitchFamily="18" charset="0"/>
                <a:ea typeface="Calibri" panose="020F0502020204030204" pitchFamily="34" charset="0"/>
              </a:rPr>
              <a:t>Давай</a:t>
            </a:r>
            <a:r>
              <a:rPr lang="uk-UA" sz="2400" dirty="0">
                <a:effectLst/>
                <a:latin typeface="Times New Roman" panose="02020603050405020304" pitchFamily="18" charset="0"/>
                <a:ea typeface="Calibri" panose="020F0502020204030204" pitchFamily="34" charset="0"/>
              </a:rPr>
              <a:t> зіграємо в </a:t>
            </a:r>
            <a:r>
              <a:rPr lang="uk-UA" sz="2400" dirty="0" err="1">
                <a:effectLst/>
                <a:latin typeface="Times New Roman" panose="02020603050405020304" pitchFamily="18" charset="0"/>
                <a:ea typeface="Calibri" panose="020F0502020204030204" pitchFamily="34" charset="0"/>
              </a:rPr>
              <a:t>бінго</a:t>
            </a:r>
            <a:r>
              <a:rPr lang="uk-UA" sz="2400" dirty="0">
                <a:effectLst/>
                <a:latin typeface="Times New Roman" panose="02020603050405020304" pitchFamily="18" charset="0"/>
                <a:ea typeface="Calibri" panose="020F0502020204030204" pitchFamily="34" charset="0"/>
              </a:rPr>
              <a:t> – </a:t>
            </a:r>
            <a:r>
              <a:rPr lang="uk-UA" sz="2400" dirty="0" err="1">
                <a:effectLst/>
                <a:latin typeface="Times New Roman" panose="02020603050405020304" pitchFamily="18" charset="0"/>
                <a:ea typeface="Calibri" panose="020F0502020204030204" pitchFamily="34" charset="0"/>
              </a:rPr>
              <a:t>перевір</a:t>
            </a:r>
            <a:r>
              <a:rPr lang="uk-UA" sz="2400" dirty="0">
                <a:effectLst/>
                <a:latin typeface="Times New Roman" panose="02020603050405020304" pitchFamily="18" charset="0"/>
                <a:ea typeface="Calibri" panose="020F0502020204030204" pitchFamily="34" charset="0"/>
              </a:rPr>
              <a:t> себе, що з наведеного нижче ти робив за останній тиждень? </a:t>
            </a:r>
            <a:endParaRPr lang="ru-UA" sz="2400" dirty="0">
              <a:effectLst/>
              <a:latin typeface="Times New Roman" panose="02020603050405020304" pitchFamily="18" charset="0"/>
              <a:ea typeface="Calibri" panose="020F0502020204030204" pitchFamily="34" charset="0"/>
            </a:endParaRPr>
          </a:p>
          <a:p>
            <a:endParaRPr lang="ru-UA" dirty="0"/>
          </a:p>
        </p:txBody>
      </p:sp>
      <p:pic>
        <p:nvPicPr>
          <p:cNvPr id="4099" name="Picture 3">
            <a:extLst>
              <a:ext uri="{FF2B5EF4-FFF2-40B4-BE49-F238E27FC236}">
                <a16:creationId xmlns:a16="http://schemas.microsoft.com/office/drawing/2014/main" id="{53C1BF15-BC87-4134-BB46-CE6AFABEC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012" y="773389"/>
            <a:ext cx="4752768" cy="475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0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BCCD0-4385-47BD-8A24-6F4305191CBA}"/>
              </a:ext>
            </a:extLst>
          </p:cNvPr>
          <p:cNvSpPr>
            <a:spLocks noGrp="1"/>
          </p:cNvSpPr>
          <p:nvPr>
            <p:ph type="title"/>
          </p:nvPr>
        </p:nvSpPr>
        <p:spPr/>
        <p:txBody>
          <a:bodyPr/>
          <a:lstStyle/>
          <a:p>
            <a:pPr algn="ctr"/>
            <a:r>
              <a:rPr lang="uk-UA" b="1" dirty="0">
                <a:latin typeface="Times New Roman" panose="02020603050405020304" pitchFamily="18" charset="0"/>
                <a:ea typeface="Calibri" panose="020F0502020204030204" pitchFamily="34" charset="0"/>
              </a:rPr>
              <a:t>Вправа «Настрій»</a:t>
            </a:r>
            <a:endParaRPr lang="ru-UA" dirty="0"/>
          </a:p>
        </p:txBody>
      </p:sp>
      <p:sp>
        <p:nvSpPr>
          <p:cNvPr id="3" name="Объект 2">
            <a:extLst>
              <a:ext uri="{FF2B5EF4-FFF2-40B4-BE49-F238E27FC236}">
                <a16:creationId xmlns:a16="http://schemas.microsoft.com/office/drawing/2014/main" id="{0E1A3648-6C3B-49F9-B8B3-6354D4953BFA}"/>
              </a:ext>
            </a:extLst>
          </p:cNvPr>
          <p:cNvSpPr>
            <a:spLocks noGrp="1"/>
          </p:cNvSpPr>
          <p:nvPr>
            <p:ph idx="1"/>
          </p:nvPr>
        </p:nvSpPr>
        <p:spPr>
          <a:xfrm>
            <a:off x="241853" y="1799121"/>
            <a:ext cx="11353800" cy="4351338"/>
          </a:xfrm>
        </p:spPr>
        <p:txBody>
          <a:bodyPr>
            <a:normAutofit fontScale="92500" lnSpcReduction="10000"/>
          </a:bodyPr>
          <a:lstStyle/>
          <a:p>
            <a:pPr indent="450215" algn="just">
              <a:lnSpc>
                <a:spcPct val="110000"/>
              </a:lnSpc>
              <a:spcAft>
                <a:spcPts val="800"/>
              </a:spcAft>
            </a:pPr>
            <a:r>
              <a:rPr lang="uk-UA" sz="2200" dirty="0">
                <a:effectLst/>
                <a:latin typeface="Times New Roman" panose="02020603050405020304" pitchFamily="18" charset="0"/>
                <a:ea typeface="Calibri" panose="020F0502020204030204" pitchFamily="34" charset="0"/>
              </a:rPr>
              <a:t>Кілька хвилин тому ти почув погану но­вину або закінчилася неприємна розмова…Розмірковуєш про те, як зняти неприємний осад? Візьми фломастери. Розслаблено, лівою рукою намалюй (або уяви) абстрактний малюнок: кольорові нитки, лінії-сюжети, фігури. Важливо при цьому повністю зануритись у свої пережи­вання, вибрати колір і провести лінії так, як тобі хотілося б, щоб вони цілком збігалися з твоїм настроєм.</a:t>
            </a:r>
            <a:endParaRPr lang="ru-UA" sz="2200" dirty="0">
              <a:effectLst/>
              <a:latin typeface="Times New Roman" panose="02020603050405020304" pitchFamily="18" charset="0"/>
              <a:ea typeface="Calibri" panose="020F0502020204030204" pitchFamily="34" charset="0"/>
            </a:endParaRPr>
          </a:p>
          <a:p>
            <a:pPr indent="450215" algn="just">
              <a:lnSpc>
                <a:spcPct val="110000"/>
              </a:lnSpc>
              <a:spcAft>
                <a:spcPts val="800"/>
              </a:spcAft>
            </a:pPr>
            <a:r>
              <a:rPr lang="uk-UA" sz="2200" dirty="0">
                <a:effectLst/>
                <a:latin typeface="Times New Roman" panose="02020603050405020304" pitchFamily="18" charset="0"/>
                <a:ea typeface="Calibri" panose="020F0502020204030204" pitchFamily="34" charset="0"/>
              </a:rPr>
              <a:t>Намагайся уявити собі, що ти </a:t>
            </a:r>
            <a:r>
              <a:rPr lang="uk-UA" sz="2200" dirty="0" err="1">
                <a:effectLst/>
                <a:latin typeface="Times New Roman" panose="02020603050405020304" pitchFamily="18" charset="0"/>
                <a:ea typeface="Calibri" panose="020F0502020204030204" pitchFamily="34" charset="0"/>
              </a:rPr>
              <a:t>перено­сиш</a:t>
            </a:r>
            <a:r>
              <a:rPr lang="uk-UA" sz="2200" dirty="0">
                <a:effectLst/>
                <a:latin typeface="Times New Roman" panose="02020603050405020304" pitchFamily="18" charset="0"/>
                <a:ea typeface="Calibri" panose="020F0502020204030204" pitchFamily="34" charset="0"/>
              </a:rPr>
              <a:t> свій сумний настрій на папір. Закінчив малюнок? А тепер перегорни аркуш і на звороті напиши 5-7 слів, які відображають твій настрій, твої почуття. Довго не думай… необхідно, щоб слова виникали спонтанно, без спеціального контролю.</a:t>
            </a:r>
            <a:endParaRPr lang="ru-UA" sz="2200" dirty="0">
              <a:effectLst/>
              <a:latin typeface="Times New Roman" panose="02020603050405020304" pitchFamily="18" charset="0"/>
              <a:ea typeface="Calibri" panose="020F0502020204030204" pitchFamily="34" charset="0"/>
            </a:endParaRPr>
          </a:p>
          <a:p>
            <a:pPr indent="450215" algn="just">
              <a:lnSpc>
                <a:spcPct val="110000"/>
              </a:lnSpc>
              <a:spcAft>
                <a:spcPts val="800"/>
              </a:spcAft>
            </a:pPr>
            <a:r>
              <a:rPr lang="uk-UA" sz="2200" dirty="0">
                <a:effectLst/>
                <a:latin typeface="Times New Roman" panose="02020603050405020304" pitchFamily="18" charset="0"/>
                <a:ea typeface="Calibri" panose="020F0502020204030204" pitchFamily="34" charset="0"/>
              </a:rPr>
              <a:t>Після цього ще раз подивись на свій ма­люнок, ніби заново переживаючи свій настрій, перечитай  слова – і з задоволенням, </a:t>
            </a:r>
            <a:r>
              <a:rPr lang="uk-UA" sz="2200" dirty="0" err="1">
                <a:effectLst/>
                <a:latin typeface="Times New Roman" panose="02020603050405020304" pitchFamily="18" charset="0"/>
                <a:ea typeface="Calibri" panose="020F0502020204030204" pitchFamily="34" charset="0"/>
              </a:rPr>
              <a:t>емоційно</a:t>
            </a:r>
            <a:r>
              <a:rPr lang="uk-UA" sz="2200" dirty="0">
                <a:effectLst/>
                <a:latin typeface="Times New Roman" panose="02020603050405020304" pitchFamily="18" charset="0"/>
                <a:ea typeface="Calibri" panose="020F0502020204030204" pitchFamily="34" charset="0"/>
              </a:rPr>
              <a:t>, </a:t>
            </a:r>
            <a:r>
              <a:rPr lang="uk-UA" sz="2200" dirty="0" err="1">
                <a:effectLst/>
                <a:latin typeface="Times New Roman" panose="02020603050405020304" pitchFamily="18" charset="0"/>
                <a:ea typeface="Calibri" panose="020F0502020204030204" pitchFamily="34" charset="0"/>
              </a:rPr>
              <a:t>розірви</a:t>
            </a:r>
            <a:r>
              <a:rPr lang="uk-UA" sz="2200" dirty="0">
                <a:effectLst/>
                <a:latin typeface="Times New Roman" panose="02020603050405020304" pitchFamily="18" charset="0"/>
                <a:ea typeface="Calibri" panose="020F0502020204030204" pitchFamily="34" charset="0"/>
              </a:rPr>
              <a:t> аркуш, викинь  його в кошик. Ти помітив? Всього кілька хвилин, а твій зіпсо­ваний настрій вже зник, він перейшов у малюнок і ти його позбавився.</a:t>
            </a:r>
            <a:endParaRPr lang="ru-UA" sz="2200" dirty="0">
              <a:effectLst/>
              <a:latin typeface="Times New Roman" panose="02020603050405020304" pitchFamily="18" charset="0"/>
              <a:ea typeface="Calibri" panose="020F0502020204030204" pitchFamily="34" charset="0"/>
            </a:endParaRPr>
          </a:p>
          <a:p>
            <a:endParaRPr lang="ru-UA" dirty="0"/>
          </a:p>
        </p:txBody>
      </p:sp>
    </p:spTree>
    <p:extLst>
      <p:ext uri="{BB962C8B-B14F-4D97-AF65-F5344CB8AC3E}">
        <p14:creationId xmlns:p14="http://schemas.microsoft.com/office/powerpoint/2010/main" val="401711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9CF1B4-D545-40AB-93BC-A8700A297F80}"/>
              </a:ext>
            </a:extLst>
          </p:cNvPr>
          <p:cNvSpPr>
            <a:spLocks noGrp="1"/>
          </p:cNvSpPr>
          <p:nvPr>
            <p:ph type="title"/>
          </p:nvPr>
        </p:nvSpPr>
        <p:spPr>
          <a:xfrm>
            <a:off x="1537252" y="23467"/>
            <a:ext cx="4890052" cy="987425"/>
          </a:xfrm>
        </p:spPr>
        <p:txBody>
          <a:bodyPr/>
          <a:lstStyle/>
          <a:p>
            <a:pPr algn="ctr"/>
            <a:r>
              <a:rPr lang="uk-UA" b="1" dirty="0">
                <a:latin typeface="Times New Roman" panose="02020603050405020304" pitchFamily="18" charset="0"/>
                <a:ea typeface="Calibri" panose="020F0502020204030204" pitchFamily="34" charset="0"/>
              </a:rPr>
              <a:t>Вправа «Човен»</a:t>
            </a:r>
            <a:endParaRPr lang="ru-UA" dirty="0"/>
          </a:p>
        </p:txBody>
      </p:sp>
      <p:sp>
        <p:nvSpPr>
          <p:cNvPr id="4" name="Текст 3">
            <a:extLst>
              <a:ext uri="{FF2B5EF4-FFF2-40B4-BE49-F238E27FC236}">
                <a16:creationId xmlns:a16="http://schemas.microsoft.com/office/drawing/2014/main" id="{85DE5B37-4F39-44D6-B1FB-C3110BA53EF9}"/>
              </a:ext>
            </a:extLst>
          </p:cNvPr>
          <p:cNvSpPr>
            <a:spLocks noGrp="1"/>
          </p:cNvSpPr>
          <p:nvPr>
            <p:ph type="body" sz="half" idx="2"/>
          </p:nvPr>
        </p:nvSpPr>
        <p:spPr>
          <a:xfrm>
            <a:off x="437322" y="1156718"/>
            <a:ext cx="5989982" cy="4544564"/>
          </a:xfrm>
        </p:spPr>
        <p:txBody>
          <a:bodyPr>
            <a:normAutofit fontScale="62500" lnSpcReduction="20000"/>
          </a:bodyPr>
          <a:lstStyle/>
          <a:p>
            <a:pPr indent="450215" algn="ctr">
              <a:lnSpc>
                <a:spcPct val="150000"/>
              </a:lnSpc>
              <a:spcAft>
                <a:spcPts val="800"/>
              </a:spcAft>
              <a:tabLst>
                <a:tab pos="3301365" algn="ctr"/>
                <a:tab pos="4460875" algn="l"/>
              </a:tabLst>
            </a:pPr>
            <a:r>
              <a:rPr lang="uk-UA" sz="1800" b="1" dirty="0">
                <a:effectLst/>
                <a:latin typeface="Times New Roman" panose="02020603050405020304" pitchFamily="18" charset="0"/>
                <a:ea typeface="Calibri" panose="020F0502020204030204" pitchFamily="34" charset="0"/>
              </a:rPr>
              <a:t>	</a:t>
            </a:r>
            <a:r>
              <a:rPr lang="uk-UA" sz="2600" i="1" dirty="0">
                <a:effectLst/>
                <a:latin typeface="Times New Roman" panose="02020603050405020304" pitchFamily="18" charset="0"/>
                <a:ea typeface="Calibri" panose="020F0502020204030204" pitchFamily="34" charset="0"/>
              </a:rPr>
              <a:t>Ми подаємо тобі аудіо-файл з інструкцією для вправи-візуалізації</a:t>
            </a:r>
            <a:r>
              <a:rPr lang="uk-UA" sz="2600" dirty="0">
                <a:effectLst/>
                <a:latin typeface="Times New Roman" panose="02020603050405020304" pitchFamily="18" charset="0"/>
                <a:ea typeface="Calibri" panose="020F0502020204030204" pitchFamily="34" charset="0"/>
              </a:rPr>
              <a:t>.</a:t>
            </a:r>
            <a:endParaRPr lang="ru-UA" sz="2600" dirty="0">
              <a:effectLst/>
              <a:latin typeface="Times New Roman" panose="02020603050405020304" pitchFamily="18" charset="0"/>
              <a:ea typeface="Calibri" panose="020F0502020204030204" pitchFamily="34" charset="0"/>
            </a:endParaRPr>
          </a:p>
          <a:p>
            <a:pPr indent="449580" algn="just">
              <a:lnSpc>
                <a:spcPct val="150000"/>
              </a:lnSpc>
              <a:spcAft>
                <a:spcPts val="800"/>
              </a:spcAft>
            </a:pPr>
            <a:r>
              <a:rPr lang="uk-UA" sz="2600" dirty="0">
                <a:effectLst/>
                <a:latin typeface="Times New Roman" panose="02020603050405020304" pitchFamily="18" charset="0"/>
                <a:ea typeface="Calibri" panose="020F0502020204030204" pitchFamily="34" charset="0"/>
              </a:rPr>
              <a:t>Зроби кілька глибоких повільних </a:t>
            </a:r>
            <a:r>
              <a:rPr lang="uk-UA" sz="2600" dirty="0" err="1">
                <a:effectLst/>
                <a:latin typeface="Times New Roman" panose="02020603050405020304" pitchFamily="18" charset="0"/>
                <a:ea typeface="Calibri" panose="020F0502020204030204" pitchFamily="34" charset="0"/>
              </a:rPr>
              <a:t>вдохів</a:t>
            </a:r>
            <a:r>
              <a:rPr lang="uk-UA" sz="2600" dirty="0">
                <a:effectLst/>
                <a:latin typeface="Times New Roman" panose="02020603050405020304" pitchFamily="18" charset="0"/>
                <a:ea typeface="Calibri" panose="020F0502020204030204" pitchFamily="34" charset="0"/>
              </a:rPr>
              <a:t>-видихів. Уяви, що ти знаходишся на березі річки. Теплий, сонячний день… До тебе підпливає човен… Уяви як твоє роздратування набирає певної фізичної форми (це можуть бути червоні цеглини, або великі сірі коробки, або миші, або щось інше, що малює твоя уява).  Твоє завдання – наповнити човен своїми негативними переживаннями. Коли робота закінчена – уяви як човен відпливає… Спостерігай за тим, як він віддаляється. Чим далі човен – тим легше стає твоє самопочуття.</a:t>
            </a:r>
            <a:endParaRPr lang="ru-UA" sz="2600" dirty="0">
              <a:effectLst/>
              <a:latin typeface="Times New Roman" panose="02020603050405020304" pitchFamily="18" charset="0"/>
              <a:ea typeface="Calibri" panose="020F0502020204030204" pitchFamily="34" charset="0"/>
            </a:endParaRPr>
          </a:p>
        </p:txBody>
      </p:sp>
      <p:pic>
        <p:nvPicPr>
          <p:cNvPr id="5123" name="Picture 3">
            <a:extLst>
              <a:ext uri="{FF2B5EF4-FFF2-40B4-BE49-F238E27FC236}">
                <a16:creationId xmlns:a16="http://schemas.microsoft.com/office/drawing/2014/main" id="{69D1B9D4-34AB-4CA1-A285-064CA4209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072" y="1275935"/>
            <a:ext cx="4890606" cy="32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308DEA-427E-43A6-BC5F-DFE4DFC276D1}"/>
              </a:ext>
            </a:extLst>
          </p:cNvPr>
          <p:cNvSpPr txBox="1"/>
          <p:nvPr/>
        </p:nvSpPr>
        <p:spPr>
          <a:xfrm>
            <a:off x="2643808" y="5267141"/>
            <a:ext cx="7566992" cy="579967"/>
          </a:xfrm>
          <a:prstGeom prst="rect">
            <a:avLst/>
          </a:prstGeom>
          <a:noFill/>
        </p:spPr>
        <p:txBody>
          <a:bodyPr wrap="square">
            <a:spAutoFit/>
          </a:bodyPr>
          <a:lstStyle/>
          <a:p>
            <a:pPr algn="ctr">
              <a:lnSpc>
                <a:spcPct val="150000"/>
              </a:lnSpc>
              <a:spcAft>
                <a:spcPts val="800"/>
              </a:spcAft>
            </a:pPr>
            <a:r>
              <a:rPr lang="uk-UA" sz="2400" i="1" dirty="0">
                <a:effectLst/>
                <a:latin typeface="Times New Roman" panose="02020603050405020304" pitchFamily="18" charset="0"/>
                <a:ea typeface="Calibri" panose="020F0502020204030204" pitchFamily="34" charset="0"/>
              </a:rPr>
              <a:t>Бажаємо тобі успіхів</a:t>
            </a:r>
            <a:r>
              <a:rPr lang="uk-UA" sz="1800" i="1" dirty="0">
                <a:effectLst/>
                <a:latin typeface="Times New Roman" panose="02020603050405020304" pitchFamily="18" charset="0"/>
                <a:ea typeface="Calibri" panose="020F0502020204030204" pitchFamily="34" charset="0"/>
              </a:rPr>
              <a:t>!</a:t>
            </a:r>
            <a:endParaRPr lang="ru-UA"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924853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672</Words>
  <Application>Microsoft Office PowerPoint</Application>
  <PresentationFormat>Широкоэкранный</PresentationFormat>
  <Paragraphs>23</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Symbol</vt:lpstr>
      <vt:lpstr>Times New Roman</vt:lpstr>
      <vt:lpstr>Тема Office</vt:lpstr>
      <vt:lpstr>Сесія 6. Вітаємо тебе на шостій сеcії! </vt:lpstr>
      <vt:lpstr>Вправа «Мої досягнення і невдачі»</vt:lpstr>
      <vt:lpstr>Вправа «Мій план самодопомоги – продовження» </vt:lpstr>
      <vt:lpstr>Вправа «Настрій»</vt:lpstr>
      <vt:lpstr>Вправа «Човен»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Nastena Yatskovskaya</dc:creator>
  <cp:lastModifiedBy>vlad232362@gmail.com</cp:lastModifiedBy>
  <cp:revision>20</cp:revision>
  <dcterms:created xsi:type="dcterms:W3CDTF">2021-05-07T10:57:52Z</dcterms:created>
  <dcterms:modified xsi:type="dcterms:W3CDTF">2021-05-11T06:24:57Z</dcterms:modified>
</cp:coreProperties>
</file>