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BE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DB98-3FB5-4FD4-9B10-11FCC680AFD5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071569"/>
          </a:xfrm>
        </p:spPr>
        <p:txBody>
          <a:bodyPr>
            <a:normAutofit/>
          </a:bodyPr>
          <a:lstStyle/>
          <a:p>
            <a:r>
              <a:rPr lang="uk-UA" sz="30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Дія </a:t>
            </a:r>
            <a:r>
              <a:rPr lang="uk-UA" sz="3000" b="1" cap="all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фосфоліпаз</a:t>
            </a:r>
            <a:r>
              <a:rPr lang="uk-UA" sz="30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підшлункової залози </a:t>
            </a:r>
            <a:br>
              <a:rPr lang="uk-UA" sz="30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0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3000" b="1" cap="all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sz="30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яєчного жовтка</a:t>
            </a:r>
            <a:endParaRPr lang="ru-RU" sz="3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35718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uk-UA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Мета роботи:</a:t>
            </a:r>
            <a:r>
              <a:rPr lang="uk-UA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дослідити дію фосфоліпази підшлункової залози </a:t>
            </a:r>
            <a:b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яєчного жовтка на моделі </a:t>
            </a:r>
            <a:r>
              <a:rPr lang="uk-UA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uk-U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vitro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Практичне значення роботи:</a:t>
            </a:r>
            <a:r>
              <a:rPr lang="uk-UA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ході лабораторного дослідження виявити </a:t>
            </a:r>
            <a:b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дію фосфоліпази підшлункової залози </a:t>
            </a:r>
            <a:b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яєчного жовтка.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15577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uk-UA" sz="8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8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8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Будьте щасливі!</a:t>
            </a:r>
            <a:endParaRPr lang="ru-RU" sz="8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uk-UA" sz="4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ід</a:t>
            </a:r>
            <a:r>
              <a:rPr lang="uk-UA" sz="4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роботи</a:t>
            </a:r>
            <a:endParaRPr lang="ru-RU" sz="4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пробірка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(контрольна): </a:t>
            </a:r>
          </a:p>
          <a:p>
            <a:pPr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5 крапель суспензії яєчного жовтка + </a:t>
            </a:r>
          </a:p>
          <a:p>
            <a:pPr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2 краплі води.</a:t>
            </a:r>
          </a:p>
          <a:p>
            <a:pPr algn="ctr">
              <a:buNone/>
            </a:pPr>
            <a:endParaRPr lang="uk-UA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 пробірка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(дослідна): </a:t>
            </a:r>
          </a:p>
          <a:p>
            <a:pPr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5 крапель суспензії яєчного жовтка + </a:t>
            </a:r>
          </a:p>
          <a:p>
            <a:pPr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2 краплі розчину панкреатину.</a:t>
            </a:r>
          </a:p>
          <a:p>
            <a:pPr algn="ctr"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Обидві пробірки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поміщають у термостат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при температурі 38 </a:t>
            </a:r>
            <a:r>
              <a:rPr lang="uk-UA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 на 30 хвилин. </a:t>
            </a: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Після інкубації в </a:t>
            </a: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обидві пробірки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наливають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по 5 крапель </a:t>
            </a: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молібденового реактиву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нагрівають їх на полум’ї пальника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та охолоджують водою під краном.</a:t>
            </a: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latin typeface="Arial" pitchFamily="34" charset="0"/>
                <a:cs typeface="Arial" pitchFamily="34" charset="0"/>
              </a:rPr>
              <a:t>Спостерігають появу в 2 пробірці </a:t>
            </a: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інтенсивного жовтого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оранжевого забарвлення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що свідчить про наявність залишку </a:t>
            </a:r>
            <a:r>
              <a:rPr lang="uk-U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фосфорної кислоти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у структурі фосфоліпідів, </a:t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latin typeface="Arial" pitchFamily="34" charset="0"/>
                <a:cs typeface="Arial" pitchFamily="34" charset="0"/>
              </a:rPr>
              <a:t>яка була відщеплена за рахунок </a:t>
            </a:r>
            <a:r>
              <a:rPr lang="uk-U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дії панкреатину.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1026" name="Picture 2" descr="D:\Documents\moi dokumenty\Speckurs XPVZHO\Praktika Speckurs XPVZHO\Foto Lab Speckurs XPVZHO\пробірка (без панкреатину)жовте забарвлення, пробірка (з панкреатином)оранжеве або інтенсивно жовте забарвлення ЗЛІВА НАПРАВО 2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95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загального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біологічних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рідинах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(за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методом</a:t>
            </a:r>
            <a:r>
              <a:rPr lang="uk-UA" sz="2600" b="1" cap="all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Ілька)</a:t>
            </a:r>
            <a:endParaRPr lang="ru-RU" sz="2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7146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31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Мета роботи</a:t>
            </a:r>
            <a:r>
              <a:rPr lang="uk-UA" sz="31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засвоїти метод визначення концентрації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 в біологічних рідинах за методом Ілька.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1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Практичне значення роботи: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найчастіше показником ліпідного обміну </a:t>
            </a:r>
            <a:br>
              <a:rPr lang="uk-UA" sz="3100" dirty="0" smtClean="0">
                <a:latin typeface="Arial" pitchFamily="34" charset="0"/>
                <a:cs typeface="Arial" pitchFamily="34" charset="0"/>
              </a:rPr>
            </a:br>
            <a:r>
              <a:rPr lang="uk-UA" sz="3100" dirty="0" smtClean="0">
                <a:latin typeface="Arial" pitchFamily="34" charset="0"/>
                <a:cs typeface="Arial" pitchFamily="34" charset="0"/>
              </a:rPr>
              <a:t>є концентрація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uk-UA" sz="3100" dirty="0" smtClean="0">
                <a:latin typeface="Arial" pitchFamily="34" charset="0"/>
                <a:cs typeface="Arial" pitchFamily="34" charset="0"/>
              </a:rPr>
            </a:br>
            <a:r>
              <a:rPr lang="uk-UA" sz="3100" dirty="0" smtClean="0">
                <a:latin typeface="Arial" pitchFamily="34" charset="0"/>
                <a:cs typeface="Arial" pitchFamily="34" charset="0"/>
              </a:rPr>
              <a:t>який може накопичуватися в крові.</a:t>
            </a:r>
            <a:endParaRPr lang="uk-UA" sz="31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Обмен холестер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572000" cy="239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358246" cy="392908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Підвищення концентрації </a:t>
            </a:r>
            <a:r>
              <a:rPr lang="uk-UA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спостерігається при атеросклерозі, цукровому діабеті, вроджених порушеннях обміну, захворюваннях печінки.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85992"/>
            <a:ext cx="4929190" cy="3714753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07193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Реактиви: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- реагент на </a:t>
            </a:r>
            <a:r>
              <a:rPr lang="uk-UA" sz="64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(карбоновий ангідрид – 75-85%, оцтова кислота –15-25%);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- калібрувальний розчин </a:t>
            </a:r>
            <a:r>
              <a:rPr lang="uk-UA" sz="6400" dirty="0" err="1" smtClean="0"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4,665±0,2328 </a:t>
            </a:r>
            <a:r>
              <a:rPr lang="uk-UA" sz="6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/л)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 - концентрована сульфатна кислота;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- дистильована вода;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- фізіологічний розчин (0,9%-й розчин натрій хлориду).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Приготування робочих розчинів</a:t>
            </a:r>
            <a:endParaRPr lang="ru-RU" sz="6400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Робочий розчин.</a:t>
            </a:r>
            <a:r>
              <a:rPr lang="uk-UA" sz="6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Вміст флакона з реактивом на </a:t>
            </a:r>
            <a:r>
              <a:rPr lang="uk-UA" sz="64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 перенести </a:t>
            </a:r>
            <a:br>
              <a:rPr lang="uk-UA" sz="6400" dirty="0" smtClean="0">
                <a:latin typeface="Arial" pitchFamily="34" charset="0"/>
                <a:cs typeface="Arial" pitchFamily="34" charset="0"/>
              </a:rPr>
            </a:br>
            <a:r>
              <a:rPr lang="uk-UA" sz="6400" dirty="0" smtClean="0">
                <a:latin typeface="Arial" pitchFamily="34" charset="0"/>
                <a:cs typeface="Arial" pitchFamily="34" charset="0"/>
              </a:rPr>
              <a:t>в термостійку колбу на 200 </a:t>
            </a:r>
            <a:r>
              <a:rPr lang="uk-UA" sz="6400" dirty="0" err="1" smtClean="0">
                <a:latin typeface="Arial" pitchFamily="34" charset="0"/>
                <a:cs typeface="Arial" pitchFamily="34" charset="0"/>
              </a:rPr>
              <a:t>мл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uk-UA" sz="6400" dirty="0" smtClean="0">
                <a:latin typeface="Arial" pitchFamily="34" charset="0"/>
                <a:cs typeface="Arial" pitchFamily="34" charset="0"/>
              </a:rPr>
            </a:br>
            <a:r>
              <a:rPr lang="uk-UA" sz="6400" dirty="0" smtClean="0">
                <a:latin typeface="Arial" pitchFamily="34" charset="0"/>
                <a:cs typeface="Arial" pitchFamily="34" charset="0"/>
              </a:rPr>
              <a:t>та поступово додати при охолодженні холодною водою </a:t>
            </a:r>
            <a:br>
              <a:rPr lang="uk-UA" sz="6400" dirty="0" smtClean="0">
                <a:latin typeface="Arial" pitchFamily="34" charset="0"/>
                <a:cs typeface="Arial" pitchFamily="34" charset="0"/>
              </a:rPr>
            </a:br>
            <a:r>
              <a:rPr lang="uk-UA" sz="6400" dirty="0" smtClean="0">
                <a:latin typeface="Arial" pitchFamily="34" charset="0"/>
                <a:cs typeface="Arial" pitchFamily="34" charset="0"/>
              </a:rPr>
              <a:t>та перемішуванні 9 </a:t>
            </a:r>
            <a:r>
              <a:rPr lang="uk-UA" sz="6400" dirty="0" err="1" smtClean="0">
                <a:latin typeface="Arial" pitchFamily="34" charset="0"/>
                <a:cs typeface="Arial" pitchFamily="34" charset="0"/>
              </a:rPr>
              <a:t>мл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 сульфатної кислоти із флакона.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Отриманий реактив має бути </a:t>
            </a:r>
            <a:r>
              <a:rPr lang="uk-UA" sz="6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безбарвним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6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блідо-жовтим</a:t>
            </a: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Зберігається він протягом </a:t>
            </a: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одного тижня 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у холодильнику в склянці з темного скла </a:t>
            </a:r>
            <a:br>
              <a:rPr lang="uk-UA" sz="6400" dirty="0" smtClean="0">
                <a:latin typeface="Arial" pitchFamily="34" charset="0"/>
                <a:cs typeface="Arial" pitchFamily="34" charset="0"/>
              </a:rPr>
            </a:br>
            <a:r>
              <a:rPr lang="uk-UA" sz="6400" dirty="0" smtClean="0">
                <a:latin typeface="Arial" pitchFamily="34" charset="0"/>
                <a:cs typeface="Arial" pitchFamily="34" charset="0"/>
              </a:rPr>
              <a:t>з добре притертою скляною пробкою.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Непридатним для використання реактив стає в разі набуття жовтого забарвлення.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Калібрувальний розчин </a:t>
            </a:r>
            <a:r>
              <a:rPr lang="uk-UA" sz="6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sz="6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6400" dirty="0" smtClean="0">
                <a:latin typeface="Arial" pitchFamily="34" charset="0"/>
                <a:cs typeface="Arial" pitchFamily="34" charset="0"/>
              </a:rPr>
              <a:t>– придатний до використання.</a:t>
            </a: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dirty="0" smtClean="0">
                <a:latin typeface="Arial" pitchFamily="34" charset="0"/>
                <a:cs typeface="Arial" pitchFamily="34" charset="0"/>
              </a:rPr>
              <a:t>Після відкриття ампули реактив зберігають у холодильнику в посуді </a:t>
            </a:r>
            <a:br>
              <a:rPr lang="uk-UA" sz="6400" dirty="0" smtClean="0">
                <a:latin typeface="Arial" pitchFamily="34" charset="0"/>
                <a:cs typeface="Arial" pitchFamily="34" charset="0"/>
              </a:rPr>
            </a:br>
            <a:r>
              <a:rPr lang="uk-UA" sz="6400" dirty="0" smtClean="0">
                <a:latin typeface="Arial" pitchFamily="34" charset="0"/>
                <a:cs typeface="Arial" pitchFamily="34" charset="0"/>
              </a:rPr>
              <a:t>з добре притертою скляною або пластмасовою пробкою. </a:t>
            </a:r>
            <a:br>
              <a:rPr lang="uk-UA" sz="6400" dirty="0" smtClean="0">
                <a:latin typeface="Arial" pitchFamily="34" charset="0"/>
                <a:cs typeface="Arial" pitchFamily="34" charset="0"/>
              </a:rPr>
            </a:br>
            <a:r>
              <a:rPr lang="uk-UA" sz="6400" dirty="0" smtClean="0">
                <a:latin typeface="Arial" pitchFamily="34" charset="0"/>
                <a:cs typeface="Arial" pitchFamily="34" charset="0"/>
              </a:rPr>
              <a:t>При зберіганні в герметичній ємності розчин стійкий.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543956" cy="562612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Принцип методу:</a:t>
            </a:r>
            <a:r>
              <a:rPr lang="uk-UA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у присутності карбонового ангідриду та суміші оцтової та сульфатної кислот утворює комплекс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зеленого кольору,  </a:t>
            </a:r>
            <a:b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що визначається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590-630 </a:t>
            </a:r>
            <a:r>
              <a:rPr lang="uk-UA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нм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71546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Робоча схема проведення досліду з визначення концентрації </a:t>
            </a:r>
            <a:r>
              <a:rPr lang="uk-UA" sz="2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холетеролу</a:t>
            </a:r>
            <a:r>
              <a:rPr lang="uk-UA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в біологічних рідинах за методом Ілька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76" y="1000107"/>
          <a:ext cx="8715443" cy="4640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3483"/>
                <a:gridCol w="1583543"/>
                <a:gridCol w="1690695"/>
                <a:gridCol w="1452574"/>
                <a:gridCol w="1547825"/>
                <a:gridCol w="1357323"/>
              </a:tblGrid>
              <a:tr h="5715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Робочий розчин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Фізіологічний розчин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(мл)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Калібрувальний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холестеролу 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(мл)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Матеріал,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що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аналізується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(сироватка)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Показники оптичної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щільності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калібру-вальної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проби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дослід-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ної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 gridSpan="6"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Холоста проба (контрольна проба)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4,30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  <a:endParaRPr lang="ru-RU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 gridSpan="6"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Калібрувальна проба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4,30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0,243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 gridSpan="6"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Дослідна проба (1, 2, 3, … 10)*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4,30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0,210</a:t>
                      </a:r>
                      <a:endParaRPr lang="uk-UA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85789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/>
              <a:t>Примітка. * − кількість дослідних проб має коливатися від 3-х до 10-и відповідно до достовірності результатів; мінімум 1, 2, 3.</a:t>
            </a:r>
            <a:endParaRPr lang="ru-RU" sz="1200" dirty="0" smtClean="0"/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Окремо холосту пробу (контрольну пробу), калібрувальну  та  дослідну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струшують 10-12 разів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витримують у термостаті при температурі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+37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хвилин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Забарвлення стійке протягом 20 хвилин.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928670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Розрахунок концентрації </a:t>
            </a:r>
            <a:r>
              <a:rPr lang="uk-UA" sz="2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sz="2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(С, </a:t>
            </a:r>
            <a:r>
              <a:rPr lang="uk-UA" sz="2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uk-UA" sz="2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/л):</a:t>
            </a:r>
            <a:r>
              <a:rPr lang="ru-RU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С = 4,665 ∙ Е дослідної проби / Е калібрувальної проби </a:t>
            </a: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4,665 ∙ 0,210 / 0,243 = 4,03 </a:t>
            </a:r>
            <a:r>
              <a:rPr lang="uk-UA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/л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де 4,665 – концентрація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в калібрувальному розчині,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/л;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Е дослідної проби – оптична щільність дослідної проби;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Е калібрувальної проби – оптична щільність калібрувальної проби.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У нормі концентрація </a:t>
            </a:r>
            <a:r>
              <a:rPr lang="uk-UA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холестеролу</a:t>
            </a:r>
            <a:r>
              <a:rPr lang="uk-UA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 сироватці венозної крові становить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3,08-5,18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/л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(у осіб віком 15-19 років);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3,16-5,59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ммоль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/л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(у осіб віком 20-24 років).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340</Words>
  <Application>Microsoft Office PowerPoint</Application>
  <PresentationFormat>Экран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Дія фосфоліпаз підшлункової залози  на гліцерофосфоліпіди яєчного жовтка</vt:lpstr>
      <vt:lpstr>Хід роботи</vt:lpstr>
      <vt:lpstr> Спостерігають появу в 2 пробірці інтенсивного жовтого або оранжевого забарвлення, що свідчить про наявність залишку фосфорної кислоти у структурі фосфоліпідів,  яка була відщеплена за рахунок дії панкреатину. </vt:lpstr>
      <vt:lpstr>Визначення концентрації загального холестеролу  в біологічних рідинах (за методом Ілька)</vt:lpstr>
      <vt:lpstr>Слайд 5</vt:lpstr>
      <vt:lpstr>Слайд 6</vt:lpstr>
      <vt:lpstr>Слайд 7</vt:lpstr>
      <vt:lpstr> Робоча схема проведення досліду з визначення концентрації холетеролу в біологічних рідинах за методом Ілька </vt:lpstr>
      <vt:lpstr>Розрахунок концентрації холестеролу (С, ммоль/л): </vt:lpstr>
      <vt:lpstr>Слайд 10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14</cp:revision>
  <dcterms:created xsi:type="dcterms:W3CDTF">2020-04-28T14:47:29Z</dcterms:created>
  <dcterms:modified xsi:type="dcterms:W3CDTF">2020-05-11T11:24:34Z</dcterms:modified>
</cp:coreProperties>
</file>