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556792"/>
            <a:ext cx="6480048" cy="2301240"/>
          </a:xfrm>
        </p:spPr>
        <p:txBody>
          <a:bodyPr>
            <a:normAutofit/>
          </a:bodyPr>
          <a:lstStyle/>
          <a:p>
            <a:r>
              <a:rPr lang="uk-UA" i="1" dirty="0">
                <a:effectLst/>
              </a:rPr>
              <a:t>Механізми самозахисту організму від токсинів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8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Крім</a:t>
            </a:r>
            <a:r>
              <a:rPr lang="ru-RU" dirty="0"/>
              <a:t> того, Природа </a:t>
            </a:r>
            <a:r>
              <a:rPr lang="ru-RU" dirty="0" err="1"/>
              <a:t>подбала</a:t>
            </a:r>
            <a:r>
              <a:rPr lang="ru-RU" dirty="0"/>
              <a:t> й про те, </a:t>
            </a:r>
            <a:r>
              <a:rPr lang="ru-RU" dirty="0" err="1"/>
              <a:t>щоб</a:t>
            </a:r>
            <a:r>
              <a:rPr lang="ru-RU" dirty="0"/>
              <a:t> спектр </a:t>
            </a:r>
            <a:r>
              <a:rPr lang="ru-RU" dirty="0" err="1"/>
              <a:t>завчасно</a:t>
            </a:r>
            <a:r>
              <a:rPr lang="ru-RU" dirty="0"/>
              <a:t> «</a:t>
            </a:r>
            <a:r>
              <a:rPr lang="ru-RU" dirty="0" err="1"/>
              <a:t>пізнаваних</a:t>
            </a:r>
            <a:r>
              <a:rPr lang="ru-RU" dirty="0"/>
              <a:t>» </a:t>
            </a:r>
            <a:r>
              <a:rPr lang="ru-RU" dirty="0" err="1"/>
              <a:t>людиною</a:t>
            </a:r>
            <a:r>
              <a:rPr lang="ru-RU" dirty="0"/>
              <a:t> й </a:t>
            </a:r>
            <a:r>
              <a:rPr lang="ru-RU" dirty="0" err="1"/>
              <a:t>тваринами</a:t>
            </a:r>
            <a:r>
              <a:rPr lang="ru-RU" dirty="0"/>
              <a:t> </a:t>
            </a:r>
            <a:r>
              <a:rPr lang="ru-RU" dirty="0" err="1"/>
              <a:t>токсинів</a:t>
            </a:r>
            <a:r>
              <a:rPr lang="ru-RU" dirty="0"/>
              <a:t> і </a:t>
            </a:r>
            <a:r>
              <a:rPr lang="ru-RU" dirty="0" err="1"/>
              <a:t>отрутних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як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ширше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наділила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різким</a:t>
            </a:r>
            <a:r>
              <a:rPr lang="ru-RU" dirty="0"/>
              <a:t> </a:t>
            </a:r>
            <a:r>
              <a:rPr lang="ru-RU" i="1" dirty="0" err="1"/>
              <a:t>дурним</a:t>
            </a:r>
            <a:r>
              <a:rPr lang="ru-RU" i="1" dirty="0"/>
              <a:t> запахом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отрутні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попереджуюче</a:t>
            </a:r>
            <a:r>
              <a:rPr lang="ru-RU" dirty="0"/>
              <a:t> про </a:t>
            </a:r>
            <a:r>
              <a:rPr lang="ru-RU" dirty="0" err="1"/>
              <a:t>небезпеку</a:t>
            </a:r>
            <a:r>
              <a:rPr lang="ru-RU" dirty="0"/>
              <a:t> </a:t>
            </a:r>
            <a:r>
              <a:rPr lang="ru-RU" i="1" dirty="0" err="1"/>
              <a:t>фарбування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err="1"/>
              <a:t>забезпечила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і </a:t>
            </a:r>
            <a:r>
              <a:rPr lang="ru-RU" dirty="0" err="1"/>
              <a:t>людину</a:t>
            </a:r>
            <a:r>
              <a:rPr lang="ru-RU" dirty="0"/>
              <a:t> </a:t>
            </a:r>
            <a:r>
              <a:rPr lang="ru-RU" i="1" dirty="0"/>
              <a:t>органами </a:t>
            </a:r>
            <a:r>
              <a:rPr lang="ru-RU" i="1" dirty="0" err="1"/>
              <a:t>зору</a:t>
            </a:r>
            <a:r>
              <a:rPr lang="ru-RU" i="1" dirty="0"/>
              <a:t>, нюху й смаку</a:t>
            </a:r>
            <a:r>
              <a:rPr lang="ru-RU" dirty="0"/>
              <a:t>, а гідробіонтів - </a:t>
            </a:r>
            <a:r>
              <a:rPr lang="ru-RU" dirty="0" err="1"/>
              <a:t>ще</a:t>
            </a:r>
            <a:r>
              <a:rPr lang="ru-RU" dirty="0"/>
              <a:t> й </a:t>
            </a:r>
            <a:r>
              <a:rPr lang="ru-RU" i="1" dirty="0"/>
              <a:t>хемотаксисом</a:t>
            </a:r>
            <a:r>
              <a:rPr lang="ru-RU" dirty="0"/>
              <a:t> (</a:t>
            </a:r>
            <a:r>
              <a:rPr lang="ru-RU" dirty="0" err="1"/>
              <a:t>поведінкова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на </a:t>
            </a:r>
            <a:r>
              <a:rPr lang="ru-RU" dirty="0" err="1"/>
              <a:t>наявність</a:t>
            </a:r>
            <a:r>
              <a:rPr lang="ru-RU" dirty="0"/>
              <a:t> у </a:t>
            </a:r>
            <a:r>
              <a:rPr lang="ru-RU" dirty="0" err="1"/>
              <a:t>середовищі</a:t>
            </a:r>
            <a:r>
              <a:rPr lang="ru-RU" dirty="0"/>
              <a:t> токсину) і </a:t>
            </a:r>
            <a:r>
              <a:rPr lang="ru-RU" dirty="0" err="1"/>
              <a:t>ін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Хемотаксис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водним</a:t>
            </a:r>
            <a:r>
              <a:rPr lang="ru-RU" dirty="0"/>
              <a:t> </a:t>
            </a:r>
            <a:r>
              <a:rPr lang="ru-RU" dirty="0" err="1"/>
              <a:t>організмам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себе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токсинами: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гідробіонти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пересування</a:t>
            </a:r>
            <a:r>
              <a:rPr lang="ru-RU" dirty="0"/>
              <a:t>, </a:t>
            </a:r>
            <a:r>
              <a:rPr lang="ru-RU" dirty="0" err="1"/>
              <a:t>вчасно</a:t>
            </a:r>
            <a:r>
              <a:rPr lang="ru-RU" dirty="0"/>
              <a:t> </a:t>
            </a:r>
            <a:r>
              <a:rPr lang="ru-RU" dirty="0" err="1"/>
              <a:t>залишають</a:t>
            </a:r>
            <a:r>
              <a:rPr lang="ru-RU" dirty="0"/>
              <a:t> </a:t>
            </a:r>
            <a:r>
              <a:rPr lang="ru-RU" dirty="0" err="1"/>
              <a:t>забруднену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акваторії</a:t>
            </a:r>
            <a:r>
              <a:rPr lang="ru-RU" dirty="0"/>
              <a:t> (</a:t>
            </a:r>
            <a:r>
              <a:rPr lang="ru-RU" dirty="0" err="1"/>
              <a:t>риби</a:t>
            </a:r>
            <a:r>
              <a:rPr lang="ru-RU" dirty="0"/>
              <a:t>, </a:t>
            </a:r>
            <a:r>
              <a:rPr lang="ru-RU" dirty="0" err="1"/>
              <a:t>черевноногі</a:t>
            </a:r>
            <a:r>
              <a:rPr lang="ru-RU" dirty="0"/>
              <a:t> </a:t>
            </a:r>
            <a:r>
              <a:rPr lang="ru-RU" dirty="0" err="1"/>
              <a:t>молюски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з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"сигналить"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умістом</a:t>
            </a:r>
            <a:r>
              <a:rPr lang="ru-RU" dirty="0"/>
              <a:t>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);</a:t>
            </a:r>
            <a:br>
              <a:rPr lang="ru-RU" dirty="0"/>
            </a:br>
            <a:r>
              <a:rPr lang="ru-RU" dirty="0" err="1"/>
              <a:t>гідробіонти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пересування</a:t>
            </a:r>
            <a:r>
              <a:rPr lang="ru-RU" dirty="0"/>
              <a:t>, "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термінові</a:t>
            </a:r>
            <a:r>
              <a:rPr lang="ru-RU" dirty="0"/>
              <a:t> заходи" (</a:t>
            </a:r>
            <a:r>
              <a:rPr lang="ru-RU" dirty="0" err="1"/>
              <a:t>двостулкові</a:t>
            </a:r>
            <a:r>
              <a:rPr lang="ru-RU" dirty="0"/>
              <a:t> </a:t>
            </a:r>
            <a:r>
              <a:rPr lang="ru-RU" dirty="0" err="1"/>
              <a:t>молюски</a:t>
            </a:r>
            <a:r>
              <a:rPr lang="ru-RU" dirty="0"/>
              <a:t> </a:t>
            </a:r>
            <a:r>
              <a:rPr lang="ru-RU" dirty="0" err="1"/>
              <a:t>закривають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раковини</a:t>
            </a:r>
            <a:r>
              <a:rPr lang="ru-RU" dirty="0"/>
              <a:t> й </a:t>
            </a:r>
            <a:r>
              <a:rPr lang="ru-RU" dirty="0" err="1"/>
              <a:t>переходять</a:t>
            </a:r>
            <a:r>
              <a:rPr lang="ru-RU" dirty="0"/>
              <a:t> на </a:t>
            </a:r>
            <a:r>
              <a:rPr lang="ru-RU" dirty="0" err="1"/>
              <a:t>анаеробний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; личинки,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у </a:t>
            </a:r>
            <a:r>
              <a:rPr lang="ru-RU" dirty="0" err="1"/>
              <a:t>мулі</a:t>
            </a:r>
            <a:r>
              <a:rPr lang="ru-RU" dirty="0"/>
              <a:t>, </a:t>
            </a:r>
            <a:r>
              <a:rPr lang="ru-RU" dirty="0" err="1"/>
              <a:t>коми</a:t>
            </a:r>
            <a:r>
              <a:rPr lang="ru-RU" dirty="0"/>
              <a:t> </a:t>
            </a:r>
            <a:r>
              <a:rPr lang="ru-RU" dirty="0" err="1"/>
              <a:t>будують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товстостінні</a:t>
            </a:r>
            <a:r>
              <a:rPr lang="ru-RU" dirty="0"/>
              <a:t> </a:t>
            </a:r>
            <a:r>
              <a:rPr lang="ru-RU" dirty="0" err="1"/>
              <a:t>будиночки</a:t>
            </a:r>
            <a:r>
              <a:rPr lang="ru-RU" dirty="0"/>
              <a:t> й т.д.).</a:t>
            </a:r>
          </a:p>
        </p:txBody>
      </p:sp>
    </p:spTree>
    <p:extLst>
      <p:ext uri="{BB962C8B-B14F-4D97-AF65-F5344CB8AC3E}">
        <p14:creationId xmlns:p14="http://schemas.microsoft.com/office/powerpoint/2010/main" val="29770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ВИВЕДЕННЯ ТОКСИКАНТІВ З ОРГАНІЗМУ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Як </a:t>
            </a:r>
            <a:r>
              <a:rPr lang="ru-RU" sz="2000" dirty="0" err="1"/>
              <a:t>ксенобіотики</a:t>
            </a:r>
            <a:r>
              <a:rPr lang="ru-RU" sz="2000" dirty="0"/>
              <a:t>, так і </a:t>
            </a:r>
            <a:r>
              <a:rPr lang="ru-RU" sz="2000" dirty="0" err="1"/>
              <a:t>продукти</a:t>
            </a:r>
            <a:r>
              <a:rPr lang="ru-RU" sz="2000" dirty="0"/>
              <a:t> </a:t>
            </a:r>
            <a:r>
              <a:rPr lang="ru-RU" sz="2000" dirty="0" err="1"/>
              <a:t>детоксикації</a:t>
            </a:r>
            <a:r>
              <a:rPr lang="ru-RU" sz="2000" dirty="0"/>
              <a:t> </a:t>
            </a:r>
            <a:r>
              <a:rPr lang="ru-RU" sz="2000" dirty="0" err="1"/>
              <a:t>видаляються</a:t>
            </a:r>
            <a:r>
              <a:rPr lang="ru-RU" sz="2000" dirty="0"/>
              <a:t> з </a:t>
            </a:r>
            <a:r>
              <a:rPr lang="ru-RU" sz="2000" dirty="0" err="1"/>
              <a:t>організму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й </a:t>
            </a:r>
            <a:r>
              <a:rPr lang="ru-RU" sz="2000" dirty="0" err="1"/>
              <a:t>тварин</a:t>
            </a:r>
            <a:r>
              <a:rPr lang="ru-RU" sz="2000" dirty="0"/>
              <a:t> </a:t>
            </a:r>
            <a:r>
              <a:rPr lang="ru-RU" sz="2000" dirty="0" err="1"/>
              <a:t>спеціальними</a:t>
            </a:r>
            <a:r>
              <a:rPr lang="ru-RU" sz="2000" dirty="0"/>
              <a:t> </a:t>
            </a:r>
            <a:r>
              <a:rPr lang="ru-RU" sz="2000" i="1" dirty="0" err="1"/>
              <a:t>транспортними</a:t>
            </a:r>
            <a:r>
              <a:rPr lang="ru-RU" sz="2000" i="1" dirty="0"/>
              <a:t> системами </a:t>
            </a:r>
            <a:r>
              <a:rPr lang="ru-RU" sz="2000" i="1" dirty="0" err="1"/>
              <a:t>виведення</a:t>
            </a:r>
            <a:r>
              <a:rPr lang="ru-RU" sz="2000" dirty="0"/>
              <a:t>. </a:t>
            </a:r>
            <a:r>
              <a:rPr lang="ru-RU" sz="2000" dirty="0" err="1"/>
              <a:t>Токсичні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</a:t>
            </a:r>
            <a:r>
              <a:rPr lang="ru-RU" sz="2000" dirty="0" err="1"/>
              <a:t>виводяться</a:t>
            </a:r>
            <a:r>
              <a:rPr lang="ru-RU" sz="2000" dirty="0"/>
              <a:t> через </a:t>
            </a:r>
            <a:r>
              <a:rPr lang="ru-RU" sz="2000" dirty="0" err="1"/>
              <a:t>зовнішні</a:t>
            </a:r>
            <a:r>
              <a:rPr lang="ru-RU" sz="2000" dirty="0"/>
              <a:t> покриви, </a:t>
            </a:r>
            <a:r>
              <a:rPr lang="ru-RU" sz="2000" dirty="0" err="1"/>
              <a:t>органи</a:t>
            </a:r>
            <a:r>
              <a:rPr lang="ru-RU" sz="2000" dirty="0"/>
              <a:t> </a:t>
            </a:r>
            <a:r>
              <a:rPr lang="ru-RU" sz="2000" dirty="0" err="1"/>
              <a:t>подиху</a:t>
            </a:r>
            <a:r>
              <a:rPr lang="ru-RU" sz="2000" dirty="0"/>
              <a:t> й </a:t>
            </a:r>
            <a:r>
              <a:rPr lang="ru-RU" sz="2000" dirty="0" err="1"/>
              <a:t>ін</a:t>
            </a:r>
            <a:r>
              <a:rPr lang="ru-RU" sz="2000" dirty="0"/>
              <a:t>. шляхи. </a:t>
            </a:r>
            <a:r>
              <a:rPr lang="ru-RU" sz="2000" dirty="0" err="1"/>
              <a:t>Однак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потужні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виведення</a:t>
            </a:r>
            <a:r>
              <a:rPr lang="ru-RU" sz="2000" dirty="0"/>
              <a:t> </a:t>
            </a:r>
            <a:r>
              <a:rPr lang="ru-RU" sz="2000" dirty="0" err="1"/>
              <a:t>знаходяться</a:t>
            </a:r>
            <a:r>
              <a:rPr lang="ru-RU" sz="2000" dirty="0"/>
              <a:t> у </a:t>
            </a:r>
            <a:r>
              <a:rPr lang="ru-RU" sz="2000" dirty="0" err="1"/>
              <a:t>печінці</a:t>
            </a:r>
            <a:r>
              <a:rPr lang="ru-RU" sz="2000" dirty="0"/>
              <a:t>, </a:t>
            </a:r>
            <a:r>
              <a:rPr lang="ru-RU" sz="2000" dirty="0" err="1"/>
              <a:t>нирках</a:t>
            </a:r>
            <a:r>
              <a:rPr lang="ru-RU" sz="2000" dirty="0"/>
              <a:t>.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токсичних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вилучена</a:t>
            </a:r>
            <a:r>
              <a:rPr lang="ru-RU" sz="2000" dirty="0"/>
              <a:t> з </a:t>
            </a:r>
            <a:r>
              <a:rPr lang="ru-RU" sz="2000" dirty="0" err="1"/>
              <a:t>організму</a:t>
            </a:r>
            <a:r>
              <a:rPr lang="ru-RU" sz="2000" dirty="0"/>
              <a:t> з </a:t>
            </a:r>
            <a:r>
              <a:rPr lang="ru-RU" sz="2000" dirty="0" err="1"/>
              <a:t>половими</a:t>
            </a:r>
            <a:r>
              <a:rPr lang="ru-RU" sz="2000" dirty="0"/>
              <a:t> продуктами й </a:t>
            </a:r>
            <a:r>
              <a:rPr lang="ru-RU" sz="2000" dirty="0" err="1"/>
              <a:t>слизом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u="sng" dirty="0" err="1"/>
              <a:t>Наприклад</a:t>
            </a:r>
            <a:r>
              <a:rPr lang="ru-RU" sz="2000" dirty="0"/>
              <a:t>, у </a:t>
            </a:r>
            <a:r>
              <a:rPr lang="ru-RU" sz="2000" dirty="0" err="1"/>
              <a:t>нирках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активно «</a:t>
            </a:r>
            <a:r>
              <a:rPr lang="ru-RU" sz="2000" dirty="0" err="1"/>
              <a:t>трудяться</a:t>
            </a:r>
            <a:r>
              <a:rPr lang="ru-RU" sz="2000" dirty="0"/>
              <a:t>» </a:t>
            </a:r>
            <a:r>
              <a:rPr lang="ru-RU" sz="2000" dirty="0" err="1"/>
              <a:t>близько</a:t>
            </a:r>
            <a:r>
              <a:rPr lang="ru-RU" sz="2000" dirty="0"/>
              <a:t> 4 млн. </a:t>
            </a:r>
            <a:r>
              <a:rPr lang="ru-RU" sz="2000" dirty="0" err="1"/>
              <a:t>нефронів</a:t>
            </a:r>
            <a:r>
              <a:rPr lang="ru-RU" sz="2000" dirty="0"/>
              <a:t>.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довжина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ниркових</a:t>
            </a:r>
            <a:r>
              <a:rPr lang="ru-RU" sz="2000" dirty="0"/>
              <a:t> </a:t>
            </a:r>
            <a:r>
              <a:rPr lang="ru-RU" sz="2000" dirty="0" err="1"/>
              <a:t>канальців</a:t>
            </a:r>
            <a:r>
              <a:rPr lang="ru-RU" sz="2000" dirty="0"/>
              <a:t> </a:t>
            </a:r>
            <a:r>
              <a:rPr lang="ru-RU" sz="2000" dirty="0" err="1"/>
              <a:t>досягає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100 км (одного канальца - 30-40 мм), а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капілярів</a:t>
            </a:r>
            <a:r>
              <a:rPr lang="ru-RU" sz="2000" dirty="0"/>
              <a:t> - </a:t>
            </a:r>
            <a:r>
              <a:rPr lang="ru-RU" sz="2000" dirty="0" err="1"/>
              <a:t>близько</a:t>
            </a:r>
            <a:r>
              <a:rPr lang="ru-RU" sz="2000" dirty="0"/>
              <a:t> 20 км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dirty="0" err="1"/>
              <a:t>організмі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існують</a:t>
            </a:r>
            <a:r>
              <a:rPr lang="ru-RU" sz="2000" dirty="0"/>
              <a:t> </a:t>
            </a:r>
            <a:r>
              <a:rPr lang="ru-RU" sz="2000" b="1" dirty="0"/>
              <a:t>два </a:t>
            </a:r>
            <a:r>
              <a:rPr lang="ru-RU" sz="2000" b="1" dirty="0" err="1"/>
              <a:t>типи</a:t>
            </a:r>
            <a:r>
              <a:rPr lang="ru-RU" sz="2000" b="1" dirty="0"/>
              <a:t> систем </a:t>
            </a:r>
            <a:r>
              <a:rPr lang="ru-RU" sz="2000" b="1" dirty="0" err="1"/>
              <a:t>виведення</a:t>
            </a:r>
            <a:r>
              <a:rPr lang="ru-RU" sz="2000" dirty="0"/>
              <a:t>, з </a:t>
            </a:r>
            <a:r>
              <a:rPr lang="ru-RU" sz="2000" dirty="0" err="1"/>
              <a:t>яких</a:t>
            </a:r>
            <a:r>
              <a:rPr lang="ru-RU" sz="2000" dirty="0"/>
              <a:t> один тип </a:t>
            </a:r>
            <a:r>
              <a:rPr lang="ru-RU" sz="2000" dirty="0" err="1"/>
              <a:t>підтримує</a:t>
            </a:r>
            <a:r>
              <a:rPr lang="ru-RU" sz="2000" dirty="0"/>
              <a:t> чистоту </a:t>
            </a:r>
            <a:r>
              <a:rPr lang="ru-RU" sz="2000" dirty="0" err="1"/>
              <a:t>внутрішнього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, а </a:t>
            </a:r>
            <a:r>
              <a:rPr lang="ru-RU" sz="2000" dirty="0" err="1"/>
              <a:t>інший</a:t>
            </a:r>
            <a:r>
              <a:rPr lang="ru-RU" sz="2000" dirty="0"/>
              <a:t> </a:t>
            </a:r>
            <a:r>
              <a:rPr lang="ru-RU" sz="2000" dirty="0" err="1"/>
              <a:t>очищаує</a:t>
            </a:r>
            <a:r>
              <a:rPr lang="ru-RU" sz="2000" dirty="0"/>
              <a:t> весь </a:t>
            </a:r>
            <a:r>
              <a:rPr lang="ru-RU" sz="2000" dirty="0" err="1"/>
              <a:t>організм</a:t>
            </a:r>
            <a:r>
              <a:rPr lang="ru-RU" sz="2000" dirty="0"/>
              <a:t>. У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випадках</a:t>
            </a:r>
            <a:r>
              <a:rPr lang="ru-RU" sz="2000" dirty="0"/>
              <a:t> </a:t>
            </a:r>
            <a:r>
              <a:rPr lang="ru-RU" sz="2000" dirty="0" err="1"/>
              <a:t>функціонування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забезпечується</a:t>
            </a:r>
            <a:r>
              <a:rPr lang="ru-RU" sz="2000" dirty="0"/>
              <a:t> мембранно-</a:t>
            </a:r>
            <a:r>
              <a:rPr lang="ru-RU" sz="2000" dirty="0" err="1"/>
              <a:t>клітинним</a:t>
            </a:r>
            <a:r>
              <a:rPr lang="ru-RU" sz="2000" dirty="0"/>
              <a:t> </a:t>
            </a:r>
            <a:r>
              <a:rPr lang="ru-RU" sz="2000" dirty="0" err="1"/>
              <a:t>механізмом</a:t>
            </a:r>
            <a:r>
              <a:rPr lang="ru-RU" sz="2000" dirty="0"/>
              <a:t>, принцип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в </a:t>
            </a:r>
            <a:r>
              <a:rPr lang="ru-RU" sz="2000" dirty="0" err="1"/>
              <a:t>загальному</a:t>
            </a:r>
            <a:r>
              <a:rPr lang="ru-RU" sz="2000" dirty="0"/>
              <a:t> </a:t>
            </a:r>
            <a:r>
              <a:rPr lang="ru-RU" sz="2000" dirty="0" err="1"/>
              <a:t>виді</a:t>
            </a:r>
            <a:r>
              <a:rPr lang="ru-RU" sz="2000" dirty="0"/>
              <a:t> </a:t>
            </a:r>
            <a:r>
              <a:rPr lang="ru-RU" sz="2000" dirty="0" err="1"/>
              <a:t>зводиться</a:t>
            </a:r>
            <a:r>
              <a:rPr lang="ru-RU" sz="2000" dirty="0"/>
              <a:t> до </a:t>
            </a:r>
            <a:r>
              <a:rPr lang="ru-RU" sz="2000" dirty="0" err="1"/>
              <a:t>наступного</a:t>
            </a:r>
            <a:r>
              <a:rPr lang="ru-RU" sz="2000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на </a:t>
            </a:r>
            <a:r>
              <a:rPr lang="ru-RU" sz="2000" dirty="0" err="1"/>
              <a:t>внутрішній</a:t>
            </a:r>
            <a:r>
              <a:rPr lang="ru-RU" sz="2000" dirty="0"/>
              <a:t> </a:t>
            </a:r>
            <a:r>
              <a:rPr lang="ru-RU" sz="2000" dirty="0" err="1"/>
              <a:t>стороні</a:t>
            </a:r>
            <a:r>
              <a:rPr lang="ru-RU" sz="2000" dirty="0"/>
              <a:t> </a:t>
            </a:r>
            <a:r>
              <a:rPr lang="ru-RU" sz="2000" dirty="0" err="1"/>
              <a:t>клітинної</a:t>
            </a:r>
            <a:r>
              <a:rPr lang="ru-RU" sz="2000" dirty="0"/>
              <a:t> </a:t>
            </a:r>
            <a:r>
              <a:rPr lang="ru-RU" sz="2000" dirty="0" err="1"/>
              <a:t>мембрани</a:t>
            </a:r>
            <a:r>
              <a:rPr lang="ru-RU" sz="2000" dirty="0"/>
              <a:t> є </a:t>
            </a:r>
            <a:r>
              <a:rPr lang="ru-RU" sz="2000" dirty="0" err="1"/>
              <a:t>спеціальні</a:t>
            </a:r>
            <a:r>
              <a:rPr lang="ru-RU" sz="2000" dirty="0"/>
              <a:t> </a:t>
            </a:r>
            <a:r>
              <a:rPr lang="ru-RU" sz="2000" dirty="0" err="1"/>
              <a:t>білки-переносники</a:t>
            </a:r>
            <a:r>
              <a:rPr lang="ru-RU" sz="2000" dirty="0"/>
              <a:t> (</a:t>
            </a:r>
            <a:r>
              <a:rPr lang="ru-RU" sz="2000" dirty="0" err="1"/>
              <a:t>відомо</a:t>
            </a:r>
            <a:r>
              <a:rPr lang="ru-RU" sz="2000" dirty="0"/>
              <a:t> </a:t>
            </a:r>
            <a:r>
              <a:rPr lang="ru-RU" sz="2000" dirty="0" err="1"/>
              <a:t>понад</a:t>
            </a:r>
            <a:r>
              <a:rPr lang="ru-RU" sz="2000" dirty="0"/>
              <a:t> 200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білки</a:t>
            </a:r>
            <a:r>
              <a:rPr lang="ru-RU" sz="2000" dirty="0"/>
              <a:t>),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спочатку</a:t>
            </a:r>
            <a:r>
              <a:rPr lang="ru-RU" sz="2000" dirty="0"/>
              <a:t> «</a:t>
            </a:r>
            <a:r>
              <a:rPr lang="ru-RU" sz="2000" dirty="0" err="1"/>
              <a:t>проводять</a:t>
            </a:r>
            <a:r>
              <a:rPr lang="ru-RU" sz="2000" dirty="0"/>
              <a:t> </a:t>
            </a:r>
            <a:r>
              <a:rPr lang="ru-RU" sz="2000" dirty="0" err="1"/>
              <a:t>упізнання</a:t>
            </a:r>
            <a:r>
              <a:rPr lang="ru-RU" sz="2000" dirty="0"/>
              <a:t>» </a:t>
            </a:r>
            <a:r>
              <a:rPr lang="ru-RU" sz="2000" dirty="0" err="1"/>
              <a:t>шкідливих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блокують</a:t>
            </a:r>
            <a:r>
              <a:rPr lang="ru-RU" sz="2000" dirty="0"/>
              <a:t> ("</a:t>
            </a:r>
            <a:r>
              <a:rPr lang="ru-RU" sz="2000" dirty="0" err="1"/>
              <a:t>надягають</a:t>
            </a:r>
            <a:r>
              <a:rPr lang="ru-RU" sz="2000" dirty="0"/>
              <a:t> на них наручники"), </a:t>
            </a:r>
            <a:r>
              <a:rPr lang="ru-RU" sz="2000" dirty="0" err="1"/>
              <a:t>об’єднуючись</a:t>
            </a:r>
            <a:r>
              <a:rPr lang="ru-RU" sz="2000" dirty="0"/>
              <a:t> з ними в </a:t>
            </a:r>
            <a:r>
              <a:rPr lang="ru-RU" sz="2000" dirty="0" err="1"/>
              <a:t>міцні</a:t>
            </a:r>
            <a:r>
              <a:rPr lang="ru-RU" sz="2000" dirty="0"/>
              <a:t> </a:t>
            </a:r>
            <a:r>
              <a:rPr lang="ru-RU" sz="2000" dirty="0" err="1"/>
              <a:t>комплекси</a:t>
            </a:r>
            <a:r>
              <a:rPr lang="ru-RU" sz="2000" dirty="0"/>
              <a:t>.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у </a:t>
            </a:r>
            <a:r>
              <a:rPr lang="ru-RU" sz="2000" dirty="0" err="1"/>
              <a:t>вигляді</a:t>
            </a:r>
            <a:r>
              <a:rPr lang="ru-RU" sz="2000" dirty="0"/>
              <a:t> таких </a:t>
            </a:r>
            <a:r>
              <a:rPr lang="ru-RU" sz="2000" dirty="0" err="1"/>
              <a:t>комплексів</a:t>
            </a:r>
            <a:r>
              <a:rPr lang="ru-RU" sz="2000" dirty="0"/>
              <a:t> </a:t>
            </a:r>
            <a:r>
              <a:rPr lang="ru-RU" sz="2000" dirty="0" err="1"/>
              <a:t>токсичні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</a:t>
            </a:r>
            <a:r>
              <a:rPr lang="ru-RU" sz="2000" dirty="0" err="1"/>
              <a:t>виводяться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клітини</a:t>
            </a:r>
            <a:r>
              <a:rPr lang="ru-RU" sz="2000" dirty="0"/>
              <a:t> (</a:t>
            </a:r>
            <a:r>
              <a:rPr lang="ru-RU" sz="2000" dirty="0" err="1"/>
              <a:t>наприклад</a:t>
            </a:r>
            <a:r>
              <a:rPr lang="ru-RU" sz="2000" dirty="0"/>
              <a:t>, у кров).</a:t>
            </a:r>
          </a:p>
        </p:txBody>
      </p:sp>
    </p:spTree>
    <p:extLst>
      <p:ext uri="{BB962C8B-B14F-4D97-AF65-F5344CB8AC3E}">
        <p14:creationId xmlns:p14="http://schemas.microsoft.com/office/powerpoint/2010/main" val="10114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Незважаючи</a:t>
            </a:r>
            <a:r>
              <a:rPr lang="ru-RU" sz="2000" dirty="0"/>
              <a:t> на </a:t>
            </a:r>
            <a:r>
              <a:rPr lang="ru-RU" sz="2000" dirty="0" err="1"/>
              <a:t>високу</a:t>
            </a:r>
            <a:r>
              <a:rPr lang="ru-RU" sz="2000" dirty="0"/>
              <a:t> </a:t>
            </a:r>
            <a:r>
              <a:rPr lang="ru-RU" sz="2000" dirty="0" err="1"/>
              <a:t>ефективність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виведення</a:t>
            </a:r>
            <a:r>
              <a:rPr lang="ru-RU" sz="2000" dirty="0"/>
              <a:t>,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самоочищення</a:t>
            </a:r>
            <a:r>
              <a:rPr lang="ru-RU" sz="2000" dirty="0"/>
              <a:t> </a:t>
            </a:r>
            <a:r>
              <a:rPr lang="ru-RU" sz="2000" dirty="0" err="1"/>
              <a:t>клітини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"</a:t>
            </a:r>
            <a:r>
              <a:rPr lang="ru-RU" sz="2000" dirty="0" err="1"/>
              <a:t>застопоритися</a:t>
            </a:r>
            <a:r>
              <a:rPr lang="ru-RU" sz="2000" dirty="0"/>
              <a:t>". </a:t>
            </a:r>
            <a:r>
              <a:rPr lang="ru-RU" sz="2000" dirty="0" err="1"/>
              <a:t>Подібне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в тих </a:t>
            </a:r>
            <a:r>
              <a:rPr lang="ru-RU" sz="2000" dirty="0" err="1"/>
              <a:t>випадках</a:t>
            </a:r>
            <a:r>
              <a:rPr lang="ru-RU" sz="2000" dirty="0"/>
              <a:t>, коли </a:t>
            </a:r>
            <a:r>
              <a:rPr lang="ru-RU" sz="2000" dirty="0" err="1"/>
              <a:t>кількість</a:t>
            </a:r>
            <a:r>
              <a:rPr lang="ru-RU" sz="2000" dirty="0"/>
              <a:t> молекул токсину в </a:t>
            </a:r>
            <a:r>
              <a:rPr lang="ru-RU" sz="2000" dirty="0" err="1"/>
              <a:t>клітині</a:t>
            </a:r>
            <a:r>
              <a:rPr lang="ru-RU" sz="2000" dirty="0"/>
              <a:t> </a:t>
            </a:r>
            <a:r>
              <a:rPr lang="ru-RU" sz="2000" dirty="0" err="1"/>
              <a:t>перевищує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молекул </a:t>
            </a:r>
            <a:r>
              <a:rPr lang="ru-RU" sz="2000" dirty="0" err="1"/>
              <a:t>білків-переносників</a:t>
            </a:r>
            <a:r>
              <a:rPr lang="ru-RU" sz="2000" dirty="0"/>
              <a:t>. </a:t>
            </a:r>
            <a:r>
              <a:rPr lang="ru-RU" sz="2000" dirty="0" err="1"/>
              <a:t>Інакше</a:t>
            </a:r>
            <a:r>
              <a:rPr lang="ru-RU" sz="2000" dirty="0"/>
              <a:t> </a:t>
            </a:r>
            <a:r>
              <a:rPr lang="ru-RU" sz="2000" dirty="0" err="1"/>
              <a:t>кажучи</a:t>
            </a:r>
            <a:r>
              <a:rPr lang="ru-RU" sz="2000" dirty="0"/>
              <a:t>, </a:t>
            </a:r>
            <a:r>
              <a:rPr lang="ru-RU" sz="2000" dirty="0" err="1"/>
              <a:t>імовірні</a:t>
            </a:r>
            <a:r>
              <a:rPr lang="ru-RU" sz="2000" dirty="0"/>
              <a:t> </a:t>
            </a:r>
            <a:r>
              <a:rPr lang="ru-RU" sz="2000" dirty="0" err="1"/>
              <a:t>ситуації</a:t>
            </a:r>
            <a:r>
              <a:rPr lang="ru-RU" sz="2000" dirty="0"/>
              <a:t>, коли для </a:t>
            </a:r>
            <a:r>
              <a:rPr lang="ru-RU" sz="2000" dirty="0" err="1"/>
              <a:t>зв'язування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молекул токсину не </a:t>
            </a:r>
            <a:r>
              <a:rPr lang="ru-RU" sz="2000" dirty="0" err="1"/>
              <a:t>вистачає</a:t>
            </a:r>
            <a:r>
              <a:rPr lang="ru-RU" sz="2000" dirty="0"/>
              <a:t> молекул </a:t>
            </a:r>
            <a:r>
              <a:rPr lang="ru-RU" sz="2000" dirty="0" err="1"/>
              <a:t>транспортних</a:t>
            </a:r>
            <a:r>
              <a:rPr lang="ru-RU" sz="2000" dirty="0"/>
              <a:t> </a:t>
            </a:r>
            <a:r>
              <a:rPr lang="ru-RU" sz="2000" dirty="0" err="1"/>
              <a:t>білків</a:t>
            </a:r>
            <a:r>
              <a:rPr lang="ru-RU" sz="2000" dirty="0"/>
              <a:t>. </a:t>
            </a:r>
            <a:r>
              <a:rPr lang="ru-RU" sz="2000" dirty="0" err="1"/>
              <a:t>Крім</a:t>
            </a:r>
            <a:r>
              <a:rPr lang="ru-RU" sz="2000" dirty="0"/>
              <a:t> того, </a:t>
            </a:r>
            <a:r>
              <a:rPr lang="ru-RU" sz="2000" dirty="0" err="1"/>
              <a:t>деякі</a:t>
            </a:r>
            <a:r>
              <a:rPr lang="ru-RU" sz="2000" dirty="0"/>
              <a:t> </a:t>
            </a:r>
            <a:r>
              <a:rPr lang="ru-RU" sz="2000" dirty="0" err="1"/>
              <a:t>токсини</a:t>
            </a:r>
            <a:r>
              <a:rPr lang="ru-RU" sz="2000" dirty="0"/>
              <a:t> </a:t>
            </a:r>
            <a:r>
              <a:rPr lang="ru-RU" sz="2000" dirty="0" err="1"/>
              <a:t>здатні</a:t>
            </a:r>
            <a:r>
              <a:rPr lang="ru-RU" sz="2000" dirty="0"/>
              <a:t> </a:t>
            </a:r>
            <a:r>
              <a:rPr lang="ru-RU" sz="2000" dirty="0" err="1"/>
              <a:t>ушкоджувати</a:t>
            </a:r>
            <a:r>
              <a:rPr lang="ru-RU" sz="2000" dirty="0"/>
              <a:t> (і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руйнувати</a:t>
            </a:r>
            <a:r>
              <a:rPr lang="ru-RU" sz="2000" dirty="0"/>
              <a:t>)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білки</a:t>
            </a:r>
            <a:r>
              <a:rPr lang="ru-RU" sz="20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0472" y="2924944"/>
            <a:ext cx="85324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потужні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ферментів</a:t>
            </a:r>
            <a:r>
              <a:rPr lang="ru-RU" sz="2000" dirty="0"/>
              <a:t> </a:t>
            </a:r>
            <a:r>
              <a:rPr lang="ru-RU" sz="2000" dirty="0" err="1"/>
              <a:t>перебувають</a:t>
            </a:r>
            <a:r>
              <a:rPr lang="ru-RU" sz="2000" dirty="0"/>
              <a:t> у </a:t>
            </a:r>
            <a:r>
              <a:rPr lang="ru-RU" sz="2000" dirty="0" err="1"/>
              <a:t>клітинах</a:t>
            </a:r>
            <a:r>
              <a:rPr lang="ru-RU" sz="2000" dirty="0"/>
              <a:t> </a:t>
            </a:r>
            <a:r>
              <a:rPr lang="ru-RU" sz="2000" dirty="0" err="1"/>
              <a:t>печінки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цілком</a:t>
            </a:r>
            <a:r>
              <a:rPr lang="ru-RU" sz="2000" dirty="0"/>
              <a:t> </a:t>
            </a:r>
            <a:r>
              <a:rPr lang="ru-RU" sz="2000" dirty="0" err="1"/>
              <a:t>природно</a:t>
            </a:r>
            <a:r>
              <a:rPr lang="ru-RU" sz="2000" dirty="0"/>
              <a:t>, тому </a:t>
            </a:r>
            <a:r>
              <a:rPr lang="ru-RU" sz="2000" dirty="0" err="1"/>
              <a:t>що</a:t>
            </a:r>
            <a:r>
              <a:rPr lang="ru-RU" sz="2000" dirty="0"/>
              <a:t> в </a:t>
            </a:r>
            <a:r>
              <a:rPr lang="ru-RU" sz="2000" dirty="0" err="1"/>
              <a:t>печінку</a:t>
            </a:r>
            <a:r>
              <a:rPr lang="ru-RU" sz="2000" dirty="0"/>
              <a:t> </a:t>
            </a:r>
            <a:r>
              <a:rPr lang="ru-RU" sz="2000" dirty="0" err="1"/>
              <a:t>надходить</a:t>
            </a:r>
            <a:r>
              <a:rPr lang="ru-RU" sz="2000" dirty="0"/>
              <a:t> кров,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відводиться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кишечника й </a:t>
            </a:r>
            <a:r>
              <a:rPr lang="ru-RU" sz="2000" dirty="0" err="1"/>
              <a:t>несе</a:t>
            </a:r>
            <a:r>
              <a:rPr lang="ru-RU" sz="2000" dirty="0"/>
              <a:t> </a:t>
            </a:r>
            <a:r>
              <a:rPr lang="ru-RU" sz="2000" dirty="0" err="1"/>
              <a:t>чималу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нітратів</a:t>
            </a:r>
            <a:r>
              <a:rPr lang="ru-RU" sz="2000" dirty="0"/>
              <a:t>, </a:t>
            </a:r>
            <a:r>
              <a:rPr lang="ru-RU" sz="2000" dirty="0" err="1"/>
              <a:t>пестицидів</a:t>
            </a:r>
            <a:r>
              <a:rPr lang="ru-RU" sz="2000" dirty="0"/>
              <a:t>, </a:t>
            </a:r>
            <a:r>
              <a:rPr lang="ru-RU" sz="2000" dirty="0" err="1"/>
              <a:t>важких</a:t>
            </a:r>
            <a:r>
              <a:rPr lang="ru-RU" sz="2000" dirty="0"/>
              <a:t> </a:t>
            </a:r>
            <a:r>
              <a:rPr lang="ru-RU" sz="2000" dirty="0" err="1"/>
              <a:t>металів</a:t>
            </a:r>
            <a:r>
              <a:rPr lang="ru-RU" sz="2000" dirty="0"/>
              <a:t> і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забруднювачів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присутнім</a:t>
            </a:r>
            <a:r>
              <a:rPr lang="ru-RU" sz="2000" dirty="0"/>
              <a:t> у </a:t>
            </a:r>
            <a:r>
              <a:rPr lang="ru-RU" sz="2000" dirty="0" err="1"/>
              <a:t>харчових</a:t>
            </a:r>
            <a:r>
              <a:rPr lang="ru-RU" sz="2000" dirty="0"/>
              <a:t> продуктах і </a:t>
            </a:r>
            <a:r>
              <a:rPr lang="ru-RU" sz="2000" dirty="0" err="1"/>
              <a:t>питній</a:t>
            </a:r>
            <a:r>
              <a:rPr lang="ru-RU" sz="2000" dirty="0"/>
              <a:t> </a:t>
            </a:r>
            <a:r>
              <a:rPr lang="ru-RU" sz="2000" dirty="0" err="1"/>
              <a:t>воді</a:t>
            </a:r>
            <a:r>
              <a:rPr lang="ru-RU" sz="2000" dirty="0"/>
              <a:t>. Тому на </a:t>
            </a:r>
            <a:r>
              <a:rPr lang="ru-RU" sz="2000" dirty="0" err="1"/>
              <a:t>клітини</a:t>
            </a:r>
            <a:r>
              <a:rPr lang="ru-RU" sz="2000" dirty="0"/>
              <a:t> </a:t>
            </a:r>
            <a:r>
              <a:rPr lang="ru-RU" sz="2000" dirty="0" err="1"/>
              <a:t>печінки</a:t>
            </a:r>
            <a:r>
              <a:rPr lang="ru-RU" sz="2000" dirty="0"/>
              <a:t> </a:t>
            </a:r>
            <a:r>
              <a:rPr lang="ru-RU" sz="2000" dirty="0" err="1"/>
              <a:t>лягає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 </a:t>
            </a:r>
            <a:r>
              <a:rPr lang="ru-RU" sz="2000" dirty="0" err="1"/>
              <a:t>виключити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влучення</a:t>
            </a:r>
            <a:r>
              <a:rPr lang="ru-RU" sz="2000" dirty="0"/>
              <a:t> </a:t>
            </a:r>
            <a:r>
              <a:rPr lang="ru-RU" sz="2000" dirty="0" err="1"/>
              <a:t>токсинів</a:t>
            </a:r>
            <a:r>
              <a:rPr lang="ru-RU" sz="2000" dirty="0"/>
              <a:t> в </a:t>
            </a:r>
            <a:r>
              <a:rPr lang="ru-RU" sz="2000" dirty="0" err="1"/>
              <a:t>обмін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, з </a:t>
            </a:r>
            <a:r>
              <a:rPr lang="ru-RU" sz="2000" dirty="0" err="1"/>
              <a:t>якою</a:t>
            </a:r>
            <a:r>
              <a:rPr lang="ru-RU" sz="2000" dirty="0"/>
              <a:t> в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випадках</a:t>
            </a:r>
            <a:r>
              <a:rPr lang="ru-RU" sz="2000" dirty="0"/>
              <a:t> вони добре </a:t>
            </a:r>
            <a:r>
              <a:rPr lang="ru-RU" sz="2000" dirty="0" err="1" smtClean="0"/>
              <a:t>справляються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/>
              <a:t>іноді</a:t>
            </a:r>
            <a:r>
              <a:rPr lang="ru-RU" sz="2000" dirty="0"/>
              <a:t> </a:t>
            </a:r>
            <a:r>
              <a:rPr lang="ru-RU" sz="2000" dirty="0" err="1"/>
              <a:t>виникає</a:t>
            </a:r>
            <a:r>
              <a:rPr lang="ru-RU" sz="2000" dirty="0"/>
              <a:t> парадоксальна </a:t>
            </a:r>
            <a:r>
              <a:rPr lang="ru-RU" sz="2000" dirty="0" err="1"/>
              <a:t>ситуація</a:t>
            </a:r>
            <a:r>
              <a:rPr lang="ru-RU" sz="2000" dirty="0"/>
              <a:t>, коли в </a:t>
            </a:r>
            <a:r>
              <a:rPr lang="ru-RU" sz="2000" dirty="0" err="1"/>
              <a:t>печінці</a:t>
            </a:r>
            <a:r>
              <a:rPr lang="ru-RU" sz="2000" dirty="0"/>
              <a:t> при </a:t>
            </a:r>
            <a:r>
              <a:rPr lang="ru-RU" sz="2000" dirty="0" err="1"/>
              <a:t>розкладанні</a:t>
            </a:r>
            <a:r>
              <a:rPr lang="ru-RU" sz="2000" dirty="0"/>
              <a:t> </a:t>
            </a:r>
            <a:r>
              <a:rPr lang="ru-RU" sz="2000" dirty="0" err="1"/>
              <a:t>токсинів</a:t>
            </a:r>
            <a:r>
              <a:rPr lang="ru-RU" sz="2000" dirty="0"/>
              <a:t> </a:t>
            </a:r>
            <a:r>
              <a:rPr lang="ru-RU" sz="2000" dirty="0" err="1"/>
              <a:t>утворяться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токсичні</a:t>
            </a:r>
            <a:r>
              <a:rPr lang="ru-RU" sz="2000" dirty="0"/>
              <a:t> </a:t>
            </a:r>
            <a:r>
              <a:rPr lang="ru-RU" sz="2000" dirty="0" err="1"/>
              <a:t>сполуки</a:t>
            </a:r>
            <a:r>
              <a:rPr lang="ru-RU" sz="2000" dirty="0"/>
              <a:t>, </a:t>
            </a:r>
            <a:r>
              <a:rPr lang="ru-RU" sz="2000" dirty="0" err="1"/>
              <a:t>чим</a:t>
            </a:r>
            <a:r>
              <a:rPr lang="ru-RU" sz="2000" dirty="0"/>
              <a:t> </a:t>
            </a:r>
            <a:r>
              <a:rPr lang="ru-RU" sz="2000" dirty="0" err="1"/>
              <a:t>вихідні</a:t>
            </a:r>
            <a:r>
              <a:rPr lang="ru-RU" sz="2000" dirty="0"/>
              <a:t>. У таких </a:t>
            </a:r>
            <a:r>
              <a:rPr lang="ru-RU" sz="2000" dirty="0" err="1"/>
              <a:t>випадках</a:t>
            </a:r>
            <a:r>
              <a:rPr lang="ru-RU" sz="2000" dirty="0"/>
              <a:t> </a:t>
            </a:r>
            <a:r>
              <a:rPr lang="ru-RU" sz="2000" dirty="0" err="1"/>
              <a:t>печінка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провідної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детоксикації</a:t>
            </a:r>
            <a:r>
              <a:rPr lang="ru-RU" sz="2000" dirty="0"/>
              <a:t> </a:t>
            </a:r>
            <a:r>
              <a:rPr lang="ru-RU" sz="2000" dirty="0" err="1"/>
              <a:t>перетворюється</a:t>
            </a:r>
            <a:r>
              <a:rPr lang="ru-RU" sz="2000" dirty="0"/>
              <a:t> у </a:t>
            </a:r>
            <a:r>
              <a:rPr lang="ru-RU" sz="2000" dirty="0" err="1"/>
              <a:t>виробника</a:t>
            </a:r>
            <a:r>
              <a:rPr lang="ru-RU" sz="2000" dirty="0"/>
              <a:t> </a:t>
            </a:r>
            <a:r>
              <a:rPr lang="ru-RU" sz="2000" dirty="0" err="1"/>
              <a:t>небезпечних</a:t>
            </a:r>
            <a:r>
              <a:rPr lang="ru-RU" sz="2000" dirty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718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У </a:t>
            </a:r>
            <a:r>
              <a:rPr lang="ru-RU" sz="2000" dirty="0" err="1"/>
              <a:t>відповідь</a:t>
            </a:r>
            <a:r>
              <a:rPr lang="ru-RU" sz="2000" dirty="0"/>
              <a:t> на </a:t>
            </a:r>
            <a:r>
              <a:rPr lang="ru-RU" sz="2000" dirty="0" err="1"/>
              <a:t>надлишок</a:t>
            </a:r>
            <a:r>
              <a:rPr lang="ru-RU" sz="2000" dirty="0"/>
              <a:t> </a:t>
            </a:r>
            <a:r>
              <a:rPr lang="ru-RU" sz="2000" dirty="0" err="1"/>
              <a:t>мікроелементів</a:t>
            </a:r>
            <a:r>
              <a:rPr lang="ru-RU" sz="2000" dirty="0"/>
              <a:t> у </a:t>
            </a:r>
            <a:r>
              <a:rPr lang="ru-RU" sz="2000" dirty="0" err="1"/>
              <a:t>клітині</a:t>
            </a:r>
            <a:r>
              <a:rPr lang="ru-RU" sz="2000" dirty="0"/>
              <a:t> </a:t>
            </a:r>
            <a:r>
              <a:rPr lang="ru-RU" sz="2000" dirty="0" err="1"/>
              <a:t>активізується</a:t>
            </a:r>
            <a:r>
              <a:rPr lang="ru-RU" sz="2000" dirty="0"/>
              <a:t> синтез </a:t>
            </a:r>
            <a:r>
              <a:rPr lang="ru-RU" sz="2000" dirty="0" err="1"/>
              <a:t>спеціальних</a:t>
            </a:r>
            <a:r>
              <a:rPr lang="ru-RU" sz="2000" dirty="0"/>
              <a:t> </a:t>
            </a:r>
            <a:r>
              <a:rPr lang="ru-RU" sz="2000" dirty="0" err="1"/>
              <a:t>білків</a:t>
            </a:r>
            <a:r>
              <a:rPr lang="ru-RU" sz="2000" dirty="0"/>
              <a:t> - </a:t>
            </a:r>
            <a:r>
              <a:rPr lang="ru-RU" sz="2000" i="1" dirty="0" err="1"/>
              <a:t>металотіонеїнів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молекулярну</a:t>
            </a:r>
            <a:r>
              <a:rPr lang="ru-RU" sz="2000" dirty="0"/>
              <a:t> </a:t>
            </a:r>
            <a:r>
              <a:rPr lang="ru-RU" sz="2000" dirty="0" err="1"/>
              <a:t>масу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10000 – 15000 од. і </a:t>
            </a:r>
            <a:r>
              <a:rPr lang="ru-RU" sz="2000" dirty="0" err="1"/>
              <a:t>багаті</a:t>
            </a:r>
            <a:r>
              <a:rPr lang="ru-RU" sz="2000" dirty="0"/>
              <a:t> на </a:t>
            </a:r>
            <a:r>
              <a:rPr lang="en-US" sz="2000" dirty="0"/>
              <a:t>SH-</a:t>
            </a:r>
            <a:r>
              <a:rPr lang="ru-RU" sz="2000" dirty="0" err="1"/>
              <a:t>Групами</a:t>
            </a:r>
            <a:r>
              <a:rPr lang="ru-RU" sz="2000" dirty="0"/>
              <a:t>.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білки</a:t>
            </a:r>
            <a:r>
              <a:rPr lang="ru-RU" sz="2000" dirty="0"/>
              <a:t> </a:t>
            </a:r>
            <a:r>
              <a:rPr lang="ru-RU" sz="2000" dirty="0" err="1"/>
              <a:t>здатні</a:t>
            </a:r>
            <a:r>
              <a:rPr lang="ru-RU" sz="2000" dirty="0"/>
              <a:t> </a:t>
            </a:r>
            <a:r>
              <a:rPr lang="ru-RU" sz="2000" dirty="0" err="1"/>
              <a:t>швидко</a:t>
            </a:r>
            <a:r>
              <a:rPr lang="ru-RU" sz="2000" dirty="0"/>
              <a:t> </a:t>
            </a:r>
            <a:r>
              <a:rPr lang="ru-RU" sz="2000" dirty="0" err="1"/>
              <a:t>зв'язати</a:t>
            </a:r>
            <a:r>
              <a:rPr lang="ru-RU" sz="2000" dirty="0"/>
              <a:t> й </a:t>
            </a:r>
            <a:r>
              <a:rPr lang="ru-RU" sz="2000" dirty="0" err="1"/>
              <a:t>міцно</a:t>
            </a:r>
            <a:r>
              <a:rPr lang="ru-RU" sz="2000" dirty="0"/>
              <a:t> </a:t>
            </a:r>
            <a:r>
              <a:rPr lang="ru-RU" sz="2000" dirty="0" err="1"/>
              <a:t>втримувати</a:t>
            </a:r>
            <a:r>
              <a:rPr lang="ru-RU" sz="2000" dirty="0"/>
              <a:t> </a:t>
            </a:r>
            <a:r>
              <a:rPr lang="ru-RU" sz="2000" dirty="0" err="1"/>
              <a:t>велику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іонів</a:t>
            </a:r>
            <a:r>
              <a:rPr lang="ru-RU" sz="2000" dirty="0"/>
              <a:t> </a:t>
            </a:r>
            <a:r>
              <a:rPr lang="ru-RU" sz="2000" dirty="0" err="1"/>
              <a:t>важких</a:t>
            </a:r>
            <a:r>
              <a:rPr lang="ru-RU" sz="2000" dirty="0"/>
              <a:t> </a:t>
            </a:r>
            <a:r>
              <a:rPr lang="ru-RU" sz="2000" dirty="0" err="1"/>
              <a:t>металів</a:t>
            </a:r>
            <a:r>
              <a:rPr lang="ru-RU" sz="2000" dirty="0"/>
              <a:t>, </a:t>
            </a:r>
            <a:r>
              <a:rPr lang="ru-RU" sz="2000" dirty="0" err="1"/>
              <a:t>причому</a:t>
            </a:r>
            <a:r>
              <a:rPr lang="ru-RU" sz="2000" dirty="0"/>
              <a:t>, без особливого для </a:t>
            </a:r>
            <a:r>
              <a:rPr lang="ru-RU" sz="2000" dirty="0" err="1"/>
              <a:t>організму</a:t>
            </a:r>
            <a:r>
              <a:rPr lang="ru-RU" sz="2000" dirty="0"/>
              <a:t> </a:t>
            </a:r>
            <a:r>
              <a:rPr lang="ru-RU" sz="2000" dirty="0" err="1"/>
              <a:t>шкоди</a:t>
            </a:r>
            <a:r>
              <a:rPr lang="ru-RU" sz="2000" dirty="0"/>
              <a:t>. </a:t>
            </a:r>
          </a:p>
          <a:p>
            <a:pPr algn="just"/>
            <a:endParaRPr lang="uk-UA" sz="2000" dirty="0" smtClean="0"/>
          </a:p>
          <a:p>
            <a:pPr algn="just"/>
            <a:endParaRPr lang="uk-UA" sz="2000" dirty="0"/>
          </a:p>
          <a:p>
            <a:pPr algn="just"/>
            <a:endParaRPr lang="uk-UA" sz="2000" dirty="0" smtClean="0"/>
          </a:p>
          <a:p>
            <a:pPr algn="just"/>
            <a:r>
              <a:rPr lang="uk-UA" sz="2000" dirty="0" smtClean="0"/>
              <a:t>Всі </a:t>
            </a:r>
            <a:r>
              <a:rPr lang="uk-UA" sz="2000" dirty="0"/>
              <a:t>ці механізми складають основу </a:t>
            </a:r>
            <a:r>
              <a:rPr lang="uk-UA" sz="2000" b="1" i="1" dirty="0"/>
              <a:t>гомеостатичної реакції організму</a:t>
            </a:r>
            <a:r>
              <a:rPr lang="uk-UA" sz="2000" dirty="0"/>
              <a:t>, тобто  реакції, що спрямована на підтримання рівноваги організму, порушеного дією токсину. (та інших не сприятливих чинників довкілля), та на  забезпечення цілісності клітинної мембрани, що є обов’язковою умовою ефективної детоксикації.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728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В ході еволюції у тварин виробились механізми удосконалені механізми захисту, які дозволяють не тільки протистояти дії природних і антропогенних токсинів, але і уникнути отруєння власною отрутою і продуктами метаболізму. Завдяки цим механізмам, багато тварин мають стійкість до смертельної отрути рослин.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84784"/>
            <a:ext cx="9036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/>
              <a:t>Наприклад, отруйна софора годує деяких жуків, кролики не сприймають отруту блідої поганки (за умови, що вона потрапляє через травний шлях). Сама ж бліда поганка захищається від власної отрути, завдяки тому, що клітини її тіла  водночас виробляють антитоксин –</a:t>
            </a:r>
            <a:r>
              <a:rPr lang="uk-UA" sz="2000" i="1" dirty="0" err="1"/>
              <a:t>фаллоідин</a:t>
            </a:r>
            <a:r>
              <a:rPr lang="uk-UA" sz="2000" i="1" dirty="0"/>
              <a:t> у кількості 1 мг/кг маси гриба.	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3" y="3105090"/>
            <a:ext cx="3650835" cy="365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254" y="610959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Софора японська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4"/>
          <a:stretch/>
        </p:blipFill>
        <p:spPr bwMode="auto">
          <a:xfrm>
            <a:off x="5712183" y="2739237"/>
            <a:ext cx="3030660" cy="375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91867" y="6489799"/>
            <a:ext cx="167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Бліда поганка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9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44" y="0"/>
            <a:ext cx="9036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Метелик</a:t>
            </a:r>
            <a:r>
              <a:rPr lang="ru-RU" sz="2000" dirty="0"/>
              <a:t> – монарх </a:t>
            </a:r>
            <a:r>
              <a:rPr lang="ru-RU" sz="2000" dirty="0" err="1"/>
              <a:t>здатен</a:t>
            </a:r>
            <a:r>
              <a:rPr lang="ru-RU" sz="2000" dirty="0"/>
              <a:t> </a:t>
            </a:r>
            <a:r>
              <a:rPr lang="ru-RU" sz="2000" dirty="0" err="1"/>
              <a:t>накопичувати</a:t>
            </a:r>
            <a:r>
              <a:rPr lang="ru-RU" sz="2000" dirty="0"/>
              <a:t> </a:t>
            </a:r>
            <a:r>
              <a:rPr lang="ru-RU" sz="2000" dirty="0" err="1"/>
              <a:t>високо</a:t>
            </a:r>
            <a:r>
              <a:rPr lang="ru-RU" sz="2000" dirty="0"/>
              <a:t> </a:t>
            </a:r>
            <a:r>
              <a:rPr lang="ru-RU" sz="2000" dirty="0" err="1"/>
              <a:t>токсичні</a:t>
            </a:r>
            <a:r>
              <a:rPr lang="ru-RU" sz="2000" dirty="0"/>
              <a:t> </a:t>
            </a:r>
            <a:r>
              <a:rPr lang="ru-RU" sz="2000" dirty="0" err="1"/>
              <a:t>глікозити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містяться</a:t>
            </a:r>
            <a:r>
              <a:rPr lang="ru-RU" sz="2000" dirty="0"/>
              <a:t> у млечному соку </a:t>
            </a:r>
            <a:r>
              <a:rPr lang="ru-RU" sz="2000" dirty="0" err="1"/>
              <a:t>рослин</a:t>
            </a:r>
            <a:r>
              <a:rPr lang="ru-RU" sz="2000" dirty="0"/>
              <a:t>, </a:t>
            </a:r>
            <a:r>
              <a:rPr lang="ru-RU" sz="2000" dirty="0" err="1"/>
              <a:t>якими</a:t>
            </a:r>
            <a:r>
              <a:rPr lang="ru-RU" sz="2000" dirty="0"/>
              <a:t> вона живиться. В свою </a:t>
            </a:r>
            <a:r>
              <a:rPr lang="ru-RU" sz="2000" dirty="0" err="1"/>
              <a:t>чергу</a:t>
            </a:r>
            <a:r>
              <a:rPr lang="ru-RU" sz="2000" dirty="0"/>
              <a:t>,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</a:t>
            </a:r>
            <a:r>
              <a:rPr lang="ru-RU" sz="2000" dirty="0" err="1"/>
              <a:t>надійно</a:t>
            </a:r>
            <a:r>
              <a:rPr lang="ru-RU" sz="2000" dirty="0"/>
              <a:t> </a:t>
            </a:r>
            <a:r>
              <a:rPr lang="ru-RU" sz="2000" dirty="0" err="1"/>
              <a:t>захищають</a:t>
            </a:r>
            <a:r>
              <a:rPr lang="ru-RU" sz="2000" dirty="0"/>
              <a:t> </a:t>
            </a:r>
            <a:r>
              <a:rPr lang="ru-RU" sz="2000" dirty="0" err="1"/>
              <a:t>метелика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комахоїдних</a:t>
            </a:r>
            <a:r>
              <a:rPr lang="ru-RU" sz="2000" dirty="0"/>
              <a:t> </a:t>
            </a:r>
            <a:r>
              <a:rPr lang="ru-RU" sz="2000" dirty="0" err="1"/>
              <a:t>птахів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мідій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пропускати</a:t>
            </a:r>
            <a:r>
              <a:rPr lang="ru-RU" sz="2000" dirty="0"/>
              <a:t> через </a:t>
            </a:r>
            <a:r>
              <a:rPr lang="ru-RU" sz="2000" dirty="0" err="1"/>
              <a:t>порожнину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 воду, яка </a:t>
            </a:r>
            <a:r>
              <a:rPr lang="ru-RU" sz="2000" dirty="0" err="1"/>
              <a:t>містить</a:t>
            </a:r>
            <a:r>
              <a:rPr lang="ru-RU" sz="2000" dirty="0"/>
              <a:t> </a:t>
            </a:r>
            <a:r>
              <a:rPr lang="ru-RU" sz="2000" dirty="0" err="1"/>
              <a:t>нафту</a:t>
            </a:r>
            <a:r>
              <a:rPr lang="ru-RU" sz="2000" dirty="0"/>
              <a:t> у сильно </a:t>
            </a:r>
            <a:r>
              <a:rPr lang="ru-RU" sz="2000" dirty="0" err="1"/>
              <a:t>високих</a:t>
            </a:r>
            <a:r>
              <a:rPr lang="ru-RU" sz="2000" dirty="0"/>
              <a:t> </a:t>
            </a:r>
            <a:r>
              <a:rPr lang="ru-RU" sz="2000" dirty="0" err="1"/>
              <a:t>концентраціях</a:t>
            </a:r>
            <a:r>
              <a:rPr lang="ru-RU" sz="2000" dirty="0"/>
              <a:t> (50,100 і 130 мг/ л).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пояснюється</a:t>
            </a:r>
            <a:r>
              <a:rPr lang="ru-RU" sz="2000" dirty="0"/>
              <a:t> </a:t>
            </a:r>
            <a:r>
              <a:rPr lang="ru-RU" sz="2000" dirty="0" err="1"/>
              <a:t>їхньою</a:t>
            </a:r>
            <a:r>
              <a:rPr lang="ru-RU" sz="2000" dirty="0"/>
              <a:t> </a:t>
            </a:r>
            <a:r>
              <a:rPr lang="ru-RU" sz="2000" dirty="0" err="1"/>
              <a:t>здатністю</a:t>
            </a:r>
            <a:r>
              <a:rPr lang="ru-RU" sz="2000" dirty="0"/>
              <a:t> </a:t>
            </a:r>
            <a:r>
              <a:rPr lang="ru-RU" sz="2000" dirty="0" err="1"/>
              <a:t>виводити</a:t>
            </a:r>
            <a:r>
              <a:rPr lang="ru-RU" sz="2000" dirty="0"/>
              <a:t> </a:t>
            </a:r>
            <a:r>
              <a:rPr lang="ru-RU" sz="2000" dirty="0" err="1"/>
              <a:t>нафту</a:t>
            </a:r>
            <a:r>
              <a:rPr lang="ru-RU" sz="2000" dirty="0"/>
              <a:t> з псевдо </a:t>
            </a:r>
            <a:r>
              <a:rPr lang="ru-RU" sz="2000" dirty="0" err="1"/>
              <a:t>фекаліями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високою</a:t>
            </a:r>
            <a:r>
              <a:rPr lang="ru-RU" sz="2000" dirty="0"/>
              <a:t> </a:t>
            </a:r>
            <a:r>
              <a:rPr lang="ru-RU" sz="2000" dirty="0" err="1"/>
              <a:t>резистентністю</a:t>
            </a:r>
            <a:r>
              <a:rPr lang="ru-RU" sz="2000" dirty="0"/>
              <a:t> </a:t>
            </a:r>
            <a:r>
              <a:rPr lang="ru-RU" sz="2000" dirty="0" err="1"/>
              <a:t>епітелію</a:t>
            </a:r>
            <a:r>
              <a:rPr lang="ru-RU" sz="2000" dirty="0"/>
              <a:t> </a:t>
            </a:r>
            <a:r>
              <a:rPr lang="ru-RU" sz="2000" dirty="0" err="1"/>
              <a:t>мантії</a:t>
            </a:r>
            <a:r>
              <a:rPr lang="ru-RU" sz="2000" dirty="0"/>
              <a:t> і </a:t>
            </a:r>
            <a:r>
              <a:rPr lang="ru-RU" sz="2000" dirty="0" err="1"/>
              <a:t>зябер</a:t>
            </a:r>
            <a:r>
              <a:rPr lang="ru-RU" sz="2000" dirty="0"/>
              <a:t> до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нафти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err="1"/>
              <a:t>Деякі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 з </a:t>
            </a:r>
            <a:r>
              <a:rPr lang="ru-RU" sz="2000" dirty="0" err="1"/>
              <a:t>родини</a:t>
            </a:r>
            <a:r>
              <a:rPr lang="ru-RU" sz="2000" dirty="0"/>
              <a:t> </a:t>
            </a:r>
            <a:r>
              <a:rPr lang="ru-RU" sz="2000" dirty="0" err="1"/>
              <a:t>Бобових</a:t>
            </a:r>
            <a:r>
              <a:rPr lang="ru-RU" sz="2000" dirty="0"/>
              <a:t> </a:t>
            </a:r>
            <a:r>
              <a:rPr lang="ru-RU" sz="2000" dirty="0" err="1"/>
              <a:t>містять</a:t>
            </a:r>
            <a:r>
              <a:rPr lang="ru-RU" sz="2000" dirty="0"/>
              <a:t> </a:t>
            </a:r>
            <a:r>
              <a:rPr lang="ru-RU" sz="2000" dirty="0" err="1"/>
              <a:t>складні</a:t>
            </a:r>
            <a:r>
              <a:rPr lang="ru-RU" sz="2000" dirty="0"/>
              <a:t> </a:t>
            </a:r>
            <a:r>
              <a:rPr lang="ru-RU" sz="2000" dirty="0" err="1"/>
              <a:t>органічні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є сильною </a:t>
            </a:r>
            <a:r>
              <a:rPr lang="ru-RU" sz="2000" dirty="0" err="1"/>
              <a:t>отрутою</a:t>
            </a:r>
            <a:r>
              <a:rPr lang="ru-RU" sz="2000" dirty="0"/>
              <a:t> для </a:t>
            </a:r>
            <a:r>
              <a:rPr lang="ru-RU" sz="2000" dirty="0" err="1"/>
              <a:t>риби</a:t>
            </a:r>
            <a:r>
              <a:rPr lang="ru-RU" sz="2000" dirty="0"/>
              <a:t> і </a:t>
            </a:r>
            <a:r>
              <a:rPr lang="ru-RU" sz="2000" dirty="0" err="1"/>
              <a:t>багатьох</a:t>
            </a:r>
            <a:r>
              <a:rPr lang="ru-RU" sz="2000" dirty="0"/>
              <a:t> комах, але абсолютно не </a:t>
            </a:r>
            <a:r>
              <a:rPr lang="ru-RU" sz="2000" dirty="0" err="1"/>
              <a:t>шкідливі</a:t>
            </a:r>
            <a:r>
              <a:rPr lang="ru-RU" sz="2000" dirty="0"/>
              <a:t> для </a:t>
            </a:r>
            <a:r>
              <a:rPr lang="ru-RU" sz="2000" dirty="0" err="1"/>
              <a:t>людини</a:t>
            </a:r>
            <a:r>
              <a:rPr lang="ru-RU" sz="20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3" b="8196"/>
          <a:stretch/>
        </p:blipFill>
        <p:spPr bwMode="auto">
          <a:xfrm>
            <a:off x="323528" y="3643744"/>
            <a:ext cx="3580280" cy="266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397771"/>
            <a:ext cx="207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Метелик - монарх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2601" r="4723" b="6151"/>
          <a:stretch/>
        </p:blipFill>
        <p:spPr bwMode="auto">
          <a:xfrm>
            <a:off x="4148302" y="3312079"/>
            <a:ext cx="1930474" cy="284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95119" y="6131689"/>
            <a:ext cx="2036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Вязіль</a:t>
            </a:r>
            <a:endParaRPr lang="uk-UA" dirty="0" smtClean="0"/>
          </a:p>
          <a:p>
            <a:r>
              <a:rPr lang="uk-UA" dirty="0" smtClean="0"/>
              <a:t> різнокольоровий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03191"/>
            <a:ext cx="2211710" cy="327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87836" y="630932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Мідії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Птах </a:t>
            </a:r>
            <a:r>
              <a:rPr lang="ru-RU" dirty="0" err="1"/>
              <a:t>носоріг</a:t>
            </a:r>
            <a:r>
              <a:rPr lang="ru-RU" dirty="0"/>
              <a:t> </a:t>
            </a:r>
            <a:r>
              <a:rPr lang="ru-RU" dirty="0" err="1"/>
              <a:t>харчується</a:t>
            </a:r>
            <a:r>
              <a:rPr lang="ru-RU" dirty="0"/>
              <a:t> </a:t>
            </a:r>
            <a:r>
              <a:rPr lang="ru-RU" dirty="0" err="1"/>
              <a:t>насіннями</a:t>
            </a:r>
            <a:r>
              <a:rPr lang="ru-RU" dirty="0"/>
              <a:t> </a:t>
            </a:r>
            <a:r>
              <a:rPr lang="ru-RU" dirty="0" err="1"/>
              <a:t>чилібухи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смертельно </a:t>
            </a:r>
            <a:r>
              <a:rPr lang="ru-RU" dirty="0" err="1"/>
              <a:t>отрутний</a:t>
            </a:r>
            <a:r>
              <a:rPr lang="ru-RU" dirty="0"/>
              <a:t> </a:t>
            </a:r>
            <a:r>
              <a:rPr lang="ru-RU" dirty="0" err="1"/>
              <a:t>стрихнін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Жайворонки</a:t>
            </a:r>
            <a:r>
              <a:rPr lang="ru-RU" dirty="0"/>
              <a:t> й </a:t>
            </a:r>
            <a:r>
              <a:rPr lang="ru-RU" dirty="0" err="1"/>
              <a:t>перепелиці</a:t>
            </a:r>
            <a:r>
              <a:rPr lang="ru-RU" dirty="0"/>
              <a:t> </a:t>
            </a:r>
            <a:r>
              <a:rPr lang="ru-RU" dirty="0" err="1"/>
              <a:t>спокійно</a:t>
            </a:r>
            <a:r>
              <a:rPr lang="ru-RU" dirty="0"/>
              <a:t> </a:t>
            </a:r>
            <a:r>
              <a:rPr lang="ru-RU" dirty="0" err="1"/>
              <a:t>скльовують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 </a:t>
            </a:r>
            <a:r>
              <a:rPr lang="ru-RU" dirty="0" err="1"/>
              <a:t>отрутної</a:t>
            </a:r>
            <a:r>
              <a:rPr lang="ru-RU" dirty="0"/>
              <a:t> </a:t>
            </a:r>
            <a:r>
              <a:rPr lang="ru-RU" dirty="0" err="1"/>
              <a:t>цикути</a:t>
            </a:r>
            <a:r>
              <a:rPr lang="ru-RU" dirty="0"/>
              <a:t> (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сильно </a:t>
            </a:r>
            <a:r>
              <a:rPr lang="ru-RU" dirty="0" err="1"/>
              <a:t>отрутні</a:t>
            </a:r>
            <a:r>
              <a:rPr lang="ru-RU" dirty="0"/>
              <a:t>, але особливо </a:t>
            </a:r>
            <a:r>
              <a:rPr lang="ru-RU" dirty="0" err="1"/>
              <a:t>токсичне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кореневище</a:t>
            </a:r>
            <a:r>
              <a:rPr lang="ru-RU" dirty="0"/>
              <a:t>, 100-200 г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убити</a:t>
            </a:r>
            <a:r>
              <a:rPr lang="ru-RU" dirty="0"/>
              <a:t> корову, а 50-10 г -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убити</a:t>
            </a:r>
            <a:r>
              <a:rPr lang="ru-RU" dirty="0"/>
              <a:t> </a:t>
            </a:r>
            <a:r>
              <a:rPr lang="ru-RU" dirty="0" err="1"/>
              <a:t>вівцю</a:t>
            </a:r>
            <a:r>
              <a:rPr lang="ru-RU" dirty="0"/>
              <a:t>), 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 </a:t>
            </a:r>
            <a:r>
              <a:rPr lang="ru-RU" dirty="0" err="1"/>
              <a:t>харчуються</a:t>
            </a:r>
            <a:r>
              <a:rPr lang="ru-RU" dirty="0"/>
              <a:t> </a:t>
            </a:r>
            <a:r>
              <a:rPr lang="ru-RU" dirty="0" err="1"/>
              <a:t>отрутними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 ягодами </a:t>
            </a:r>
            <a:r>
              <a:rPr lang="ru-RU" dirty="0" err="1"/>
              <a:t>омели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1" y="2219965"/>
            <a:ext cx="3278138" cy="401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6235544"/>
            <a:ext cx="1135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Чил</a:t>
            </a:r>
            <a:r>
              <a:rPr lang="uk-UA" dirty="0" err="1" smtClean="0"/>
              <a:t>ібуха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74" y="2404170"/>
            <a:ext cx="5352004" cy="364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89886" y="605187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Цикута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4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Для більшості тварин характерно те, що перший удар токсини звичайно наносять по найбільш динамічній системі внутрішнього середовища, якою є кров, яка контактує з клітинами та тканинами організму.</a:t>
            </a:r>
            <a:endParaRPr lang="ru-RU" sz="2000" dirty="0"/>
          </a:p>
          <a:p>
            <a:pPr algn="just"/>
            <a:r>
              <a:rPr lang="uk-UA" sz="2000" dirty="0"/>
              <a:t>	Серед багатьох захисних механізмів основними  у клітині є два:</a:t>
            </a:r>
            <a:endParaRPr lang="ru-RU" sz="2000" dirty="0"/>
          </a:p>
          <a:p>
            <a:pPr lvl="0" algn="just"/>
            <a:r>
              <a:rPr lang="uk-UA" sz="2000" b="1" cap="all" dirty="0"/>
              <a:t>м</a:t>
            </a:r>
            <a:r>
              <a:rPr lang="uk-UA" sz="2000" b="1" dirty="0"/>
              <a:t>етаболічна екскреція </a:t>
            </a:r>
            <a:r>
              <a:rPr lang="uk-UA" sz="2000" b="1" dirty="0" smtClean="0"/>
              <a:t>, </a:t>
            </a:r>
            <a:r>
              <a:rPr lang="uk-UA" sz="2000" dirty="0"/>
              <a:t>яка дозволяє відвести як можна далі від метаболічне активних (тобто </a:t>
            </a:r>
            <a:r>
              <a:rPr lang="uk-UA" sz="2000" dirty="0" err="1" smtClean="0"/>
              <a:t>життєвоважливих</a:t>
            </a:r>
            <a:r>
              <a:rPr lang="uk-UA" sz="2000" dirty="0" smtClean="0"/>
              <a:t>) </a:t>
            </a:r>
            <a:r>
              <a:rPr lang="uk-UA" sz="2000" dirty="0"/>
              <a:t>центрів токсичні продукти обміну речовин, вторинні метаболіти (власне отруту) і там надійно сховати їх на певний час або на завжди (звичайно у вакуолях або на клітинній мембрані).</a:t>
            </a:r>
            <a:endParaRPr lang="ru-RU" sz="2000" dirty="0"/>
          </a:p>
          <a:p>
            <a:pPr lvl="0" algn="just"/>
            <a:r>
              <a:rPr lang="uk-UA" sz="2000" b="1" cap="all" dirty="0"/>
              <a:t>з</a:t>
            </a:r>
            <a:r>
              <a:rPr lang="uk-UA" sz="2000" b="1" dirty="0"/>
              <a:t>алучення до процесів метаболізму, </a:t>
            </a:r>
            <a:r>
              <a:rPr lang="uk-UA" sz="2000" dirty="0"/>
              <a:t>тобто активне використання продуктів розкладання токсинів, які поступили до клітини, поряд з кінцевими і проміжними продуктами власного обміну речовин. Такий захист дозволяє клітині </a:t>
            </a:r>
            <a:r>
              <a:rPr lang="uk-UA" sz="2000" dirty="0" err="1"/>
              <a:t>метаболізувати</a:t>
            </a:r>
            <a:r>
              <a:rPr lang="uk-UA" sz="2000" dirty="0"/>
              <a:t> токсини, тобто перетворити їх у не шкідливі речовини та використати їх з власною метою. Звичайно без впливу токсиканту цей механізм буває заблокований та починає діяти тільки після потрапляння у клітину </a:t>
            </a:r>
            <a:r>
              <a:rPr lang="uk-UA" sz="2000" dirty="0" err="1"/>
              <a:t>ксенобіотиків</a:t>
            </a:r>
            <a:r>
              <a:rPr lang="uk-UA" sz="2000" dirty="0"/>
              <a:t>, у тому числі й токсичних.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662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Однак слід мати на увазі, що не завжди клітина може </a:t>
            </a:r>
            <a:r>
              <a:rPr lang="uk-UA" sz="2800" dirty="0" err="1"/>
              <a:t>метаболізувати</a:t>
            </a:r>
            <a:r>
              <a:rPr lang="uk-UA" sz="2800" dirty="0"/>
              <a:t> токсичні сполуки. Прикладом можуть бути відношення харових водоростей до токсичних компонентів стічних вод, які потрапляють до водойми: в той час, як одні токсиканти ( </a:t>
            </a:r>
            <a:r>
              <a:rPr lang="uk-UA" sz="2800" dirty="0" err="1"/>
              <a:t>пірокатехін</a:t>
            </a:r>
            <a:r>
              <a:rPr lang="uk-UA" sz="2800" dirty="0"/>
              <a:t>, гідрохінон, бензол, аліфатичні та ароматичні вуглеводні) успішно </a:t>
            </a:r>
            <a:r>
              <a:rPr lang="uk-UA" sz="2800" dirty="0" err="1"/>
              <a:t>метаболізуються</a:t>
            </a:r>
            <a:r>
              <a:rPr lang="uk-UA" sz="2800" dirty="0"/>
              <a:t> клітинами водоростей, тоді як інші ( родоніти, деякі бензидинові фарби, метиламін, вищі жирні аміни, резорцин) </a:t>
            </a:r>
            <a:r>
              <a:rPr lang="uk-UA" sz="2800" dirty="0" err="1"/>
              <a:t>інтенсивно</a:t>
            </a:r>
            <a:r>
              <a:rPr lang="uk-UA" sz="2800" dirty="0"/>
              <a:t> в них накопичуються.</a:t>
            </a:r>
            <a:endParaRPr lang="ru-RU" sz="2800" dirty="0"/>
          </a:p>
          <a:p>
            <a:pPr algn="just"/>
            <a:r>
              <a:rPr lang="uk-UA" sz="2800" dirty="0"/>
              <a:t>	Взагалі ж водорості характеризуються більшою здатністю до елімінації (руйнуванню) токсичних речовин, хоч вона і відрізняється у різних видів і залежить від їх біохімічних властивостей.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59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31" y="116632"/>
            <a:ext cx="90306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А саме, гідрофіти, які мають високу активність ферментів </a:t>
            </a:r>
            <a:r>
              <a:rPr lang="uk-UA" dirty="0" err="1"/>
              <a:t>поліфенолоксидаз</a:t>
            </a:r>
            <a:r>
              <a:rPr lang="uk-UA" dirty="0"/>
              <a:t>, </a:t>
            </a:r>
            <a:r>
              <a:rPr lang="uk-UA" dirty="0" err="1"/>
              <a:t>пероксидаз</a:t>
            </a:r>
            <a:r>
              <a:rPr lang="uk-UA" dirty="0"/>
              <a:t> та каталаз, найбільш легко і повно утилізують (засвоюють) фенольні сполуки  і ароматичні аміни. Харові, елодея канадська і деякі </a:t>
            </a:r>
            <a:r>
              <a:rPr lang="uk-UA" dirty="0" err="1"/>
              <a:t>рдести</a:t>
            </a:r>
            <a:r>
              <a:rPr lang="uk-UA" dirty="0"/>
              <a:t> найбільш багаті </a:t>
            </a:r>
            <a:r>
              <a:rPr lang="uk-UA" dirty="0" err="1"/>
              <a:t>оксиредуктазами</a:t>
            </a:r>
            <a:r>
              <a:rPr lang="uk-UA" dirty="0"/>
              <a:t>, тому саме вони відіграють </a:t>
            </a:r>
            <a:r>
              <a:rPr lang="uk-UA" dirty="0" err="1"/>
              <a:t>дезоксикаційну</a:t>
            </a:r>
            <a:r>
              <a:rPr lang="uk-UA" dirty="0"/>
              <a:t> функцію у водних екосистемах.</a:t>
            </a:r>
            <a:endParaRPr lang="ru-RU" dirty="0"/>
          </a:p>
          <a:p>
            <a:pPr algn="just"/>
            <a:r>
              <a:rPr lang="uk-UA" dirty="0"/>
              <a:t>	Ціаніди, які є сильнішою отрутою для тварин, є малотоксичними для вищих рослин, завдяки наявності в них ферменту β-</a:t>
            </a:r>
            <a:r>
              <a:rPr lang="uk-UA" dirty="0" err="1"/>
              <a:t>ціаноаланінсинтетази</a:t>
            </a:r>
            <a:r>
              <a:rPr lang="uk-UA" dirty="0"/>
              <a:t>. Цей фермент </a:t>
            </a:r>
            <a:r>
              <a:rPr lang="uk-UA" dirty="0" err="1"/>
              <a:t>каталізує</a:t>
            </a:r>
            <a:r>
              <a:rPr lang="uk-UA" dirty="0"/>
              <a:t> реакції заміщення цистеїну за типом β – заміщення, продуктом реакції якого є сірководень і </a:t>
            </a:r>
            <a:r>
              <a:rPr lang="uk-UA" dirty="0" err="1"/>
              <a:t>ціаноаланін</a:t>
            </a:r>
            <a:r>
              <a:rPr lang="uk-UA" dirty="0"/>
              <a:t>. Останній під впливом ферменту β –</a:t>
            </a:r>
            <a:r>
              <a:rPr lang="uk-UA" dirty="0" err="1"/>
              <a:t>ціаноаланінгідратази</a:t>
            </a:r>
            <a:r>
              <a:rPr lang="uk-UA" dirty="0"/>
              <a:t>  перетворюється на α-</a:t>
            </a:r>
            <a:r>
              <a:rPr lang="uk-UA" dirty="0" err="1"/>
              <a:t>аспаргін</a:t>
            </a:r>
            <a:r>
              <a:rPr lang="uk-UA" dirty="0"/>
              <a:t>, який є джерелом амінокислот, що необхідні для синтезу білка в клітині.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8" y="3240285"/>
            <a:ext cx="2952328" cy="355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35915"/>
            <a:ext cx="56197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9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916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За </a:t>
            </a:r>
            <a:r>
              <a:rPr lang="uk-UA" sz="2000" dirty="0" err="1"/>
              <a:t>субстратною</a:t>
            </a:r>
            <a:r>
              <a:rPr lang="uk-UA" sz="2000" dirty="0"/>
              <a:t> специфічністю фермент β - </a:t>
            </a:r>
            <a:r>
              <a:rPr lang="uk-UA" sz="2000" dirty="0" err="1"/>
              <a:t>ціаноаланінсинтетаза</a:t>
            </a:r>
            <a:r>
              <a:rPr lang="uk-UA" sz="2000" dirty="0"/>
              <a:t> близька до ферменту, що виділений  з люпину. Принциповою різницею є його локалізація в рослинній клітині водорості </a:t>
            </a:r>
            <a:r>
              <a:rPr lang="uk-UA" sz="2000" dirty="0" smtClean="0"/>
              <a:t>й </a:t>
            </a:r>
            <a:r>
              <a:rPr lang="uk-UA" sz="2000" dirty="0"/>
              <a:t>люпину. Так, в люпині фермент пов’язаний з </a:t>
            </a:r>
            <a:r>
              <a:rPr lang="uk-UA" sz="2000" dirty="0" err="1"/>
              <a:t>мітохондріальними</a:t>
            </a:r>
            <a:r>
              <a:rPr lang="uk-UA" sz="2000" dirty="0"/>
              <a:t> мембранами, а в елодеї він знаходиться  у цитоплазматичній фракції.</a:t>
            </a:r>
            <a:endParaRPr lang="ru-RU" sz="2000" dirty="0"/>
          </a:p>
          <a:p>
            <a:pPr algn="just"/>
            <a:r>
              <a:rPr lang="uk-UA" sz="2000" dirty="0"/>
              <a:t>	Така локалізація ферменту у клітинах водоростей дозволяє їм швидко утилізувати екзогенні ціаніди,  тобто здійснювати ефективну детоксикацію водного середовища, використовується наприклад у практиці очищення води, що містить ціаніди.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859310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Фермент β-</a:t>
            </a:r>
            <a:r>
              <a:rPr lang="uk-UA" sz="2000" dirty="0" err="1"/>
              <a:t>ціаноаланінсинтетаза</a:t>
            </a:r>
            <a:r>
              <a:rPr lang="uk-UA" sz="2000" dirty="0"/>
              <a:t> знайдений у представників 30-родин водних рослин, починаючи з синьо – зелених водоростей і закінчуючи  харовими, сусаком </a:t>
            </a:r>
            <a:r>
              <a:rPr lang="uk-UA" sz="2000" dirty="0" err="1"/>
              <a:t>парасольковим</a:t>
            </a:r>
            <a:r>
              <a:rPr lang="uk-UA" sz="2000" dirty="0"/>
              <a:t>, частухою </a:t>
            </a:r>
            <a:r>
              <a:rPr lang="uk-UA" sz="2000" dirty="0" err="1"/>
              <a:t>подорожниковою</a:t>
            </a:r>
            <a:r>
              <a:rPr lang="uk-UA" sz="2000" dirty="0"/>
              <a:t>, </a:t>
            </a:r>
            <a:r>
              <a:rPr lang="uk-UA" sz="2000" dirty="0" err="1"/>
              <a:t>рдестами</a:t>
            </a:r>
            <a:r>
              <a:rPr lang="uk-UA" sz="2000" dirty="0"/>
              <a:t> та іншими вищими водними рослинами.</a:t>
            </a:r>
            <a:endParaRPr lang="ru-RU" sz="2000" dirty="0"/>
          </a:p>
          <a:p>
            <a:pPr algn="just"/>
            <a:r>
              <a:rPr lang="uk-UA" sz="2000" dirty="0"/>
              <a:t>	Субстратом для β-</a:t>
            </a:r>
            <a:r>
              <a:rPr lang="uk-UA" sz="2000" dirty="0" err="1"/>
              <a:t>ціаноаланінсинтетази</a:t>
            </a:r>
            <a:r>
              <a:rPr lang="uk-UA" sz="2000" dirty="0"/>
              <a:t> є не тільки ціаніди, але і сполучення </a:t>
            </a:r>
            <a:r>
              <a:rPr lang="uk-UA" sz="2000" dirty="0" err="1"/>
              <a:t>меркаптанового</a:t>
            </a:r>
            <a:r>
              <a:rPr lang="uk-UA" sz="2000" dirty="0"/>
              <a:t> ряду: </a:t>
            </a:r>
            <a:r>
              <a:rPr lang="uk-UA" sz="2000" dirty="0" err="1"/>
              <a:t>меркаптоетанол</a:t>
            </a:r>
            <a:r>
              <a:rPr lang="uk-UA" sz="2000" dirty="0"/>
              <a:t>, метил меркаптан, етил меркаптан тощо. Завдяки цій якості гідрофіти використовують з метою детоксикації сіркоорганічні сполучення у стічних водах.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13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744" y="404664"/>
            <a:ext cx="7920880" cy="590931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b="1" dirty="0"/>
              <a:t>СТУПЕНІ ЗАХИСТУ ОРГАНІЗМУ ВІД ТОКСИЧНИХ </a:t>
            </a:r>
            <a:r>
              <a:rPr lang="ru-RU" b="1" dirty="0" smtClean="0"/>
              <a:t>РЕЧОВИН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 </a:t>
            </a:r>
            <a:r>
              <a:rPr lang="ru-RU" b="1" dirty="0" err="1"/>
              <a:t>ступенів</a:t>
            </a:r>
            <a:r>
              <a:rPr lang="ru-RU" b="1" dirty="0"/>
              <a:t> </a:t>
            </a:r>
            <a:r>
              <a:rPr lang="ru-RU" b="1" dirty="0" err="1"/>
              <a:t>захисту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зовнішніх</a:t>
            </a:r>
            <a:r>
              <a:rPr lang="ru-RU" b="1" dirty="0"/>
              <a:t> </a:t>
            </a:r>
            <a:r>
              <a:rPr lang="ru-RU" b="1" dirty="0" err="1"/>
              <a:t>токсинів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в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багаторівневої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1. </a:t>
            </a:r>
            <a:r>
              <a:rPr lang="ru-RU" b="1" i="1" dirty="0" err="1"/>
              <a:t>Зовнішній</a:t>
            </a:r>
            <a:r>
              <a:rPr lang="ru-RU" b="1" i="1" dirty="0"/>
              <a:t> </a:t>
            </a:r>
            <a:r>
              <a:rPr lang="ru-RU" b="1" i="1" dirty="0" err="1"/>
              <a:t>рівень</a:t>
            </a:r>
            <a:r>
              <a:rPr lang="ru-RU" dirty="0"/>
              <a:t>: </a:t>
            </a:r>
            <a:r>
              <a:rPr lang="ru-RU" dirty="0" err="1"/>
              <a:t>Це</a:t>
            </a:r>
            <a:r>
              <a:rPr lang="ru-RU" dirty="0"/>
              <a:t> початкова "</a:t>
            </a:r>
            <a:r>
              <a:rPr lang="ru-RU" dirty="0" err="1"/>
              <a:t>лінія</a:t>
            </a:r>
            <a:r>
              <a:rPr lang="ru-RU" dirty="0"/>
              <a:t> оборони" - </a:t>
            </a:r>
            <a:r>
              <a:rPr lang="ru-RU" dirty="0" err="1"/>
              <a:t>зовнішні</a:t>
            </a:r>
            <a:r>
              <a:rPr lang="ru-RU" dirty="0"/>
              <a:t> покриви (</a:t>
            </a:r>
            <a:r>
              <a:rPr lang="ru-RU" dirty="0" err="1"/>
              <a:t>шкіра</a:t>
            </a:r>
            <a:r>
              <a:rPr lang="ru-RU" dirty="0"/>
              <a:t>, </a:t>
            </a:r>
            <a:r>
              <a:rPr lang="ru-RU" dirty="0" err="1"/>
              <a:t>слизова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 ока, </a:t>
            </a:r>
            <a:r>
              <a:rPr lang="ru-RU" dirty="0" err="1"/>
              <a:t>шлунково-кишкового</a:t>
            </a:r>
            <a:r>
              <a:rPr lang="ru-RU" dirty="0"/>
              <a:t> тракту, </a:t>
            </a:r>
            <a:r>
              <a:rPr lang="ru-RU" dirty="0" err="1"/>
              <a:t>сечовивідних</a:t>
            </a:r>
            <a:r>
              <a:rPr lang="ru-RU" dirty="0"/>
              <a:t> і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відокремлюють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 err="1"/>
              <a:t>Проміжний</a:t>
            </a:r>
            <a:r>
              <a:rPr lang="ru-RU" b="1" i="1" dirty="0"/>
              <a:t> </a:t>
            </a:r>
            <a:r>
              <a:rPr lang="ru-RU" b="1" i="1" dirty="0" err="1"/>
              <a:t>рівень</a:t>
            </a:r>
            <a:r>
              <a:rPr lang="ru-RU" dirty="0"/>
              <a:t>: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гістогематичний</a:t>
            </a:r>
            <a:r>
              <a:rPr lang="ru-RU" dirty="0"/>
              <a:t> </a:t>
            </a:r>
            <a:r>
              <a:rPr lang="ru-RU" dirty="0" err="1"/>
              <a:t>бар'єр</a:t>
            </a:r>
            <a:r>
              <a:rPr lang="ru-RU" dirty="0"/>
              <a:t> (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тканиною й </a:t>
            </a:r>
            <a:r>
              <a:rPr lang="ru-RU" dirty="0" err="1"/>
              <a:t>кров'ю</a:t>
            </a:r>
            <a:r>
              <a:rPr lang="ru-RU" dirty="0"/>
              <a:t>). </a:t>
            </a:r>
            <a:r>
              <a:rPr lang="ru-RU" dirty="0" err="1"/>
              <a:t>Він</a:t>
            </a:r>
            <a:r>
              <a:rPr lang="ru-RU" dirty="0"/>
              <a:t> "</a:t>
            </a:r>
            <a:r>
              <a:rPr lang="ru-RU" dirty="0" err="1"/>
              <a:t>зустрічає</a:t>
            </a:r>
            <a:r>
              <a:rPr lang="ru-RU" dirty="0"/>
              <a:t>" </a:t>
            </a:r>
            <a:r>
              <a:rPr lang="ru-RU" dirty="0" err="1"/>
              <a:t>токсичні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удалося</a:t>
            </a:r>
            <a:r>
              <a:rPr lang="ru-RU" dirty="0"/>
              <a:t> </a:t>
            </a:r>
            <a:r>
              <a:rPr lang="ru-RU" dirty="0" err="1"/>
              <a:t>перебороти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бар'єр</a:t>
            </a:r>
            <a:r>
              <a:rPr lang="ru-RU" dirty="0"/>
              <a:t> і </a:t>
            </a:r>
            <a:r>
              <a:rPr lang="ru-RU" dirty="0" err="1"/>
              <a:t>потрапити</a:t>
            </a:r>
            <a:r>
              <a:rPr lang="ru-RU" dirty="0"/>
              <a:t> в кров, і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центральну</a:t>
            </a:r>
            <a:r>
              <a:rPr lang="ru-RU" dirty="0"/>
              <a:t> </a:t>
            </a:r>
            <a:r>
              <a:rPr lang="ru-RU" dirty="0" err="1"/>
              <a:t>нервову</a:t>
            </a:r>
            <a:r>
              <a:rPr lang="ru-RU" dirty="0"/>
              <a:t> систему й </a:t>
            </a:r>
            <a:r>
              <a:rPr lang="ru-RU" dirty="0" err="1"/>
              <a:t>залози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секреції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Мембранно-</a:t>
            </a:r>
            <a:r>
              <a:rPr lang="ru-RU" b="1" i="1" dirty="0" err="1"/>
              <a:t>клітинний</a:t>
            </a:r>
            <a:r>
              <a:rPr lang="ru-RU" b="1" i="1" dirty="0"/>
              <a:t> </a:t>
            </a:r>
            <a:r>
              <a:rPr lang="ru-RU" b="1" i="1" dirty="0" err="1"/>
              <a:t>рівень</a:t>
            </a:r>
            <a:r>
              <a:rPr lang="ru-RU" dirty="0"/>
              <a:t>: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бар'єр</a:t>
            </a:r>
            <a:r>
              <a:rPr lang="ru-RU" dirty="0"/>
              <a:t> є </a:t>
            </a:r>
            <a:r>
              <a:rPr lang="ru-RU" dirty="0" err="1"/>
              <a:t>заключним</a:t>
            </a:r>
            <a:r>
              <a:rPr lang="ru-RU" dirty="0"/>
              <a:t> і самим </a:t>
            </a:r>
            <a:r>
              <a:rPr lang="ru-RU" dirty="0" err="1"/>
              <a:t>вирішальним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найтонший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клітинної</a:t>
            </a:r>
            <a:r>
              <a:rPr lang="ru-RU" dirty="0"/>
              <a:t> </a:t>
            </a:r>
            <a:r>
              <a:rPr lang="ru-RU" dirty="0" err="1"/>
              <a:t>мембрани</a:t>
            </a:r>
            <a:r>
              <a:rPr lang="ru-RU" dirty="0"/>
              <a:t> й </a:t>
            </a:r>
            <a:r>
              <a:rPr lang="ru-RU" dirty="0" err="1"/>
              <a:t>здійснюється</a:t>
            </a:r>
            <a:r>
              <a:rPr lang="ru-RU" dirty="0"/>
              <a:t> практично </a:t>
            </a:r>
            <a:r>
              <a:rPr lang="ru-RU" dirty="0" err="1"/>
              <a:t>всіма</a:t>
            </a:r>
            <a:r>
              <a:rPr lang="ru-RU" dirty="0"/>
              <a:t> структурами </a:t>
            </a:r>
            <a:r>
              <a:rPr lang="ru-RU" dirty="0" err="1"/>
              <a:t>клітини</a:t>
            </a:r>
            <a:r>
              <a:rPr lang="ru-RU" dirty="0"/>
              <a:t> й, у тому </a:t>
            </a:r>
            <a:r>
              <a:rPr lang="ru-RU" dirty="0" err="1"/>
              <a:t>числі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 </a:t>
            </a:r>
            <a:r>
              <a:rPr lang="ru-RU" u="sng" dirty="0"/>
              <a:t>системою </a:t>
            </a:r>
            <a:r>
              <a:rPr lang="ru-RU" u="sng" dirty="0" err="1"/>
              <a:t>ферментів</a:t>
            </a:r>
            <a:r>
              <a:rPr lang="ru-RU" u="sng" dirty="0"/>
              <a:t>, яка</a:t>
            </a:r>
            <a:r>
              <a:rPr lang="ru-RU" dirty="0"/>
              <a:t> 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токсичні</a:t>
            </a:r>
            <a:r>
              <a:rPr lang="ru-RU" dirty="0"/>
              <a:t> й/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видаляються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; </a:t>
            </a:r>
            <a:br>
              <a:rPr lang="ru-RU" dirty="0"/>
            </a:br>
            <a:r>
              <a:rPr lang="ru-RU" dirty="0"/>
              <a:t>б) </a:t>
            </a:r>
            <a:r>
              <a:rPr lang="ru-RU" u="sng" dirty="0"/>
              <a:t>транспортною системою, </a:t>
            </a:r>
            <a:r>
              <a:rPr lang="ru-RU" u="sng" dirty="0" err="1"/>
              <a:t>що</a:t>
            </a:r>
            <a:r>
              <a:rPr lang="ru-RU" dirty="0"/>
              <a:t> </a:t>
            </a:r>
            <a:r>
              <a:rPr lang="ru-RU" dirty="0" err="1"/>
              <a:t>виводить</a:t>
            </a:r>
            <a:r>
              <a:rPr lang="ru-RU" dirty="0"/>
              <a:t> </a:t>
            </a:r>
            <a:r>
              <a:rPr lang="ru-RU" dirty="0" err="1"/>
              <a:t>токсичні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в)</a:t>
            </a:r>
            <a:r>
              <a:rPr lang="ru-RU" u="sng" dirty="0"/>
              <a:t> системою, </a:t>
            </a:r>
            <a:r>
              <a:rPr lang="ru-RU" u="sng" dirty="0" err="1"/>
              <a:t>що</a:t>
            </a:r>
            <a:r>
              <a:rPr lang="ru-RU" dirty="0"/>
              <a:t> </a:t>
            </a:r>
            <a:r>
              <a:rPr lang="ru-RU" dirty="0" err="1"/>
              <a:t>депонує</a:t>
            </a:r>
            <a:r>
              <a:rPr lang="ru-RU" dirty="0"/>
              <a:t> (в основному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вакуолі</a:t>
            </a:r>
            <a:r>
              <a:rPr lang="ru-RU" dirty="0"/>
              <a:t>),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 smtClean="0"/>
              <a:t>клітина</a:t>
            </a:r>
            <a:r>
              <a:rPr lang="en-US" dirty="0"/>
              <a:t> </a:t>
            </a:r>
            <a:r>
              <a:rPr lang="ru-RU" dirty="0" smtClean="0"/>
              <a:t>"</a:t>
            </a:r>
            <a:r>
              <a:rPr lang="ru-RU" dirty="0" err="1" smtClean="0"/>
              <a:t>відправляє</a:t>
            </a:r>
            <a:r>
              <a:rPr lang="ru-RU" dirty="0" smtClean="0"/>
              <a:t>“</a:t>
            </a:r>
            <a:r>
              <a:rPr lang="en-US" dirty="0" smtClean="0"/>
              <a:t> </a:t>
            </a:r>
            <a:r>
              <a:rPr lang="ru-RU" dirty="0" err="1" smtClean="0"/>
              <a:t>токсиканти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9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Механізми самозахисту організму від токсинів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Механізми самозахисту організму від токсинів</dc:title>
  <cp:lastModifiedBy>user</cp:lastModifiedBy>
  <cp:revision>1</cp:revision>
  <dcterms:modified xsi:type="dcterms:W3CDTF">2019-10-22T11:44:16Z</dcterms:modified>
</cp:coreProperties>
</file>