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92867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Загальна характеристика фінансових систем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b="1" dirty="0" smtClean="0"/>
              <a:t>зарубіжних країн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Підготував студент групи 3585-1</a:t>
            </a:r>
          </a:p>
          <a:p>
            <a:r>
              <a:rPr lang="uk-UA" dirty="0" smtClean="0"/>
              <a:t>Науменко Євген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285860"/>
            <a:ext cx="4114800" cy="4525963"/>
          </a:xfrm>
        </p:spPr>
        <p:txBody>
          <a:bodyPr>
            <a:normAutofit fontScale="85000" lnSpcReduction="20000"/>
          </a:bodyPr>
          <a:lstStyle/>
          <a:p>
            <a:r>
              <a:rPr lang="uk-UA" b="1" dirty="0" smtClean="0"/>
              <a:t>Державний кредит</a:t>
            </a:r>
            <a:r>
              <a:rPr lang="uk-UA" dirty="0" smtClean="0"/>
              <a:t> — третя ланка фінансової системи, яка об’єднує кредитні відносини між державами, з одного боку, та юридичними і фізичними особами, з іншого. При цьому держава чи місцеві органи управління виступають головним чином, як позичальники коштів.</a:t>
            </a:r>
            <a:endParaRPr lang="ru-RU" dirty="0"/>
          </a:p>
        </p:txBody>
      </p:sp>
      <p:pic>
        <p:nvPicPr>
          <p:cNvPr id="1026" name="Picture 2" descr="ÐÐ°ÑÑÐ¸Ð½ÐºÐ¸ Ð¿Ð¾ Ð·Ð°Ð¿ÑÐ¾ÑÑ Ð³Ð¾ÑÑÐ´Ð°ÑÑÑÐ²ÐµÐ½Ð½ÑÐ¹ ÐºÑÐµÐ´Ð¸Ñ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447675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4186238" cy="4525963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err="1" smtClean="0"/>
              <a:t>Спеціальні</a:t>
            </a:r>
            <a:r>
              <a:rPr lang="ru-RU" b="1" dirty="0" smtClean="0"/>
              <a:t> </a:t>
            </a:r>
            <a:r>
              <a:rPr lang="ru-RU" b="1" dirty="0" err="1" smtClean="0"/>
              <a:t>фонди</a:t>
            </a:r>
            <a:r>
              <a:rPr lang="ru-RU" dirty="0" smtClean="0"/>
              <a:t> — </a:t>
            </a:r>
            <a:r>
              <a:rPr lang="ru-RU" dirty="0" err="1" smtClean="0"/>
              <a:t>четверта</a:t>
            </a:r>
            <a:r>
              <a:rPr lang="ru-RU" dirty="0" smtClean="0"/>
              <a:t> ланка </a:t>
            </a:r>
            <a:r>
              <a:rPr lang="ru-RU" dirty="0" err="1" smtClean="0"/>
              <a:t>фінансової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. До </a:t>
            </a:r>
            <a:r>
              <a:rPr lang="ru-RU" dirty="0" err="1" smtClean="0"/>
              <a:t>спеціальн</a:t>
            </a:r>
            <a:r>
              <a:rPr lang="uk-UA" dirty="0" err="1" smtClean="0"/>
              <a:t>их</a:t>
            </a:r>
            <a:r>
              <a:rPr lang="ru-RU" dirty="0" smtClean="0"/>
              <a:t> </a:t>
            </a:r>
            <a:r>
              <a:rPr lang="ru-RU" dirty="0" err="1" smtClean="0"/>
              <a:t>фондів</a:t>
            </a:r>
            <a:r>
              <a:rPr lang="ru-RU" dirty="0" smtClean="0"/>
              <a:t> за кордоном належать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автономні</a:t>
            </a:r>
            <a:r>
              <a:rPr lang="ru-RU" dirty="0" smtClean="0"/>
              <a:t> та </a:t>
            </a:r>
            <a:r>
              <a:rPr lang="ru-RU" dirty="0" err="1" smtClean="0"/>
              <a:t>приєднані</a:t>
            </a:r>
            <a:r>
              <a:rPr lang="ru-RU" dirty="0" smtClean="0"/>
              <a:t> </a:t>
            </a:r>
            <a:r>
              <a:rPr lang="ru-RU" dirty="0" err="1" smtClean="0"/>
              <a:t>бюджети</a:t>
            </a:r>
            <a:r>
              <a:rPr lang="ru-RU" dirty="0" smtClean="0"/>
              <a:t>, </a:t>
            </a:r>
            <a:r>
              <a:rPr lang="ru-RU" dirty="0" err="1" smtClean="0"/>
              <a:t>позабюджетні</a:t>
            </a:r>
            <a:r>
              <a:rPr lang="ru-RU" dirty="0" smtClean="0"/>
              <a:t> </a:t>
            </a:r>
            <a:r>
              <a:rPr lang="ru-RU" dirty="0" err="1" smtClean="0"/>
              <a:t>фонди</a:t>
            </a:r>
            <a:r>
              <a:rPr lang="ru-RU" dirty="0" smtClean="0"/>
              <a:t>, </a:t>
            </a:r>
            <a:r>
              <a:rPr lang="ru-RU" dirty="0" err="1" smtClean="0"/>
              <a:t>спеціальні</a:t>
            </a:r>
            <a:r>
              <a:rPr lang="ru-RU" dirty="0" smtClean="0"/>
              <a:t> </a:t>
            </a:r>
            <a:r>
              <a:rPr lang="ru-RU" dirty="0" err="1" smtClean="0"/>
              <a:t>кошториси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рахунки</a:t>
            </a:r>
            <a:r>
              <a:rPr lang="ru-RU" dirty="0" smtClean="0"/>
              <a:t>. На них </a:t>
            </a:r>
            <a:r>
              <a:rPr lang="ru-RU" dirty="0" err="1" smtClean="0"/>
              <a:t>покладаються</a:t>
            </a:r>
            <a:r>
              <a:rPr lang="ru-RU" dirty="0" smtClean="0"/>
              <a:t> </a:t>
            </a:r>
            <a:r>
              <a:rPr lang="ru-RU" dirty="0" err="1" smtClean="0"/>
              <a:t>насамперед</a:t>
            </a:r>
            <a:r>
              <a:rPr lang="ru-RU" dirty="0" smtClean="0"/>
              <a:t> </a:t>
            </a:r>
            <a:r>
              <a:rPr lang="ru-RU" dirty="0" err="1" smtClean="0"/>
              <a:t>економічні</a:t>
            </a:r>
            <a:r>
              <a:rPr lang="ru-RU" dirty="0" smtClean="0"/>
              <a:t> та </a:t>
            </a:r>
            <a:r>
              <a:rPr lang="ru-RU" dirty="0" err="1" smtClean="0"/>
              <a:t>соціальні</a:t>
            </a:r>
            <a:r>
              <a:rPr lang="ru-RU" dirty="0" smtClean="0"/>
              <a:t> </a:t>
            </a:r>
            <a:r>
              <a:rPr lang="ru-RU" dirty="0" err="1" smtClean="0"/>
              <a:t>функції</a:t>
            </a:r>
            <a:r>
              <a:rPr lang="ru-RU" dirty="0" smtClean="0"/>
              <a:t>. </a:t>
            </a:r>
            <a:r>
              <a:rPr lang="ru-RU" dirty="0" err="1" smtClean="0"/>
              <a:t>Використовуючи</a:t>
            </a:r>
            <a:r>
              <a:rPr lang="ru-RU" dirty="0" smtClean="0"/>
              <a:t> </a:t>
            </a:r>
            <a:r>
              <a:rPr lang="ru-RU" dirty="0" err="1" smtClean="0"/>
              <a:t>кошти</a:t>
            </a:r>
            <a:r>
              <a:rPr lang="ru-RU" dirty="0" smtClean="0"/>
              <a:t> </a:t>
            </a:r>
            <a:r>
              <a:rPr lang="ru-RU" dirty="0" err="1" smtClean="0"/>
              <a:t>фондів</a:t>
            </a:r>
            <a:r>
              <a:rPr lang="ru-RU" dirty="0" smtClean="0"/>
              <a:t>, держава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втручатися</a:t>
            </a:r>
            <a:r>
              <a:rPr lang="ru-RU" dirty="0" smtClean="0"/>
              <a:t> в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, </a:t>
            </a:r>
            <a:r>
              <a:rPr lang="ru-RU" dirty="0" err="1" smtClean="0"/>
              <a:t>надавати</a:t>
            </a:r>
            <a:r>
              <a:rPr lang="ru-RU" dirty="0" smtClean="0"/>
              <a:t> </a:t>
            </a:r>
            <a:r>
              <a:rPr lang="ru-RU" dirty="0" err="1" smtClean="0"/>
              <a:t>субсидії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кредити</a:t>
            </a:r>
            <a:r>
              <a:rPr lang="ru-RU" dirty="0" smtClean="0"/>
              <a:t> </a:t>
            </a:r>
            <a:r>
              <a:rPr lang="ru-RU" dirty="0" err="1" smtClean="0"/>
              <a:t>підприємствам</a:t>
            </a:r>
            <a:r>
              <a:rPr lang="ru-RU" dirty="0" smtClean="0"/>
              <a:t>, </a:t>
            </a:r>
            <a:r>
              <a:rPr lang="ru-RU" dirty="0" err="1" smtClean="0"/>
              <a:t>зовнішні</a:t>
            </a:r>
            <a:r>
              <a:rPr lang="ru-RU" dirty="0" smtClean="0"/>
              <a:t> </a:t>
            </a:r>
            <a:r>
              <a:rPr lang="ru-RU" dirty="0" err="1" smtClean="0"/>
              <a:t>позики</a:t>
            </a:r>
            <a:r>
              <a:rPr lang="ru-RU" dirty="0" smtClean="0"/>
              <a:t>, </a:t>
            </a:r>
            <a:r>
              <a:rPr lang="ru-RU" dirty="0" err="1" smtClean="0"/>
              <a:t>робити</a:t>
            </a:r>
            <a:r>
              <a:rPr lang="ru-RU" dirty="0" smtClean="0"/>
              <a:t> </a:t>
            </a:r>
            <a:r>
              <a:rPr lang="ru-RU" dirty="0" err="1" smtClean="0"/>
              <a:t>соціальні</a:t>
            </a:r>
            <a:r>
              <a:rPr lang="ru-RU" dirty="0" smtClean="0"/>
              <a:t> </a:t>
            </a:r>
            <a:r>
              <a:rPr lang="ru-RU" dirty="0" err="1" smtClean="0"/>
              <a:t>послуги</a:t>
            </a:r>
            <a:r>
              <a:rPr lang="ru-RU" dirty="0" smtClean="0"/>
              <a:t> </a:t>
            </a:r>
            <a:r>
              <a:rPr lang="ru-RU" dirty="0" err="1" smtClean="0"/>
              <a:t>населенню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3554" name="Picture 2" descr="ÐÐ°ÑÑÐ¸Ð½ÐºÐ¸ Ð¿Ð¾ Ð·Ð°Ð¿ÑÐ¾ÑÑ ÑÐ¿ÐµÑÐ¸Ð°Ð»ÑÐ½ÑÐµ ÑÐ¾Ð½Ð´Ñ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000240"/>
            <a:ext cx="4857752" cy="3609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dirty="0" err="1" smtClean="0"/>
              <a:t>Ф</a:t>
            </a:r>
            <a:r>
              <a:rPr lang="ru-RU" b="1" dirty="0" err="1" smtClean="0"/>
              <a:t>інансова</a:t>
            </a:r>
            <a:r>
              <a:rPr lang="ru-RU" b="1" dirty="0" smtClean="0"/>
              <a:t> система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сукупність</a:t>
            </a:r>
            <a:r>
              <a:rPr lang="ru-RU" dirty="0" smtClean="0"/>
              <a:t> </a:t>
            </a:r>
            <a:r>
              <a:rPr lang="ru-RU" dirty="0" err="1" smtClean="0"/>
              <a:t>ринків</a:t>
            </a:r>
            <a:r>
              <a:rPr lang="ru-RU" dirty="0" smtClean="0"/>
              <a:t>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інститутів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для </a:t>
            </a:r>
            <a:r>
              <a:rPr lang="ru-RU" dirty="0" err="1" smtClean="0"/>
              <a:t>укладання</a:t>
            </a:r>
            <a:r>
              <a:rPr lang="ru-RU" dirty="0" smtClean="0"/>
              <a:t> </a:t>
            </a:r>
            <a:r>
              <a:rPr lang="ru-RU" dirty="0" err="1" smtClean="0"/>
              <a:t>фінансових</a:t>
            </a:r>
            <a:r>
              <a:rPr lang="ru-RU" dirty="0" smtClean="0"/>
              <a:t> </a:t>
            </a:r>
            <a:r>
              <a:rPr lang="ru-RU" dirty="0" err="1" smtClean="0"/>
              <a:t>угод</a:t>
            </a:r>
            <a:r>
              <a:rPr lang="ru-RU" dirty="0" smtClean="0"/>
              <a:t>, </a:t>
            </a:r>
            <a:r>
              <a:rPr lang="ru-RU" dirty="0" err="1" smtClean="0"/>
              <a:t>обміну</a:t>
            </a:r>
            <a:r>
              <a:rPr lang="ru-RU" dirty="0" smtClean="0"/>
              <a:t> активами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ризиками</a:t>
            </a:r>
            <a:r>
              <a:rPr lang="ru-RU" dirty="0" smtClean="0"/>
              <a:t>.</a:t>
            </a:r>
            <a:endParaRPr lang="en-US" dirty="0" smtClean="0"/>
          </a:p>
          <a:p>
            <a:pPr>
              <a:buNone/>
            </a:pPr>
            <a:r>
              <a:rPr lang="ru-RU" b="1" dirty="0" smtClean="0"/>
              <a:t>Головна </a:t>
            </a:r>
            <a:r>
              <a:rPr lang="ru-RU" b="1" dirty="0" err="1" smtClean="0"/>
              <a:t>функція</a:t>
            </a:r>
            <a:r>
              <a:rPr lang="ru-RU" b="1" dirty="0" smtClean="0"/>
              <a:t> </a:t>
            </a:r>
            <a:r>
              <a:rPr lang="ru-RU" b="1" dirty="0" err="1" smtClean="0"/>
              <a:t>фінансової</a:t>
            </a:r>
            <a:r>
              <a:rPr lang="ru-RU" b="1" dirty="0" smtClean="0"/>
              <a:t> </a:t>
            </a:r>
            <a:r>
              <a:rPr lang="ru-RU" b="1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полягає</a:t>
            </a:r>
            <a:r>
              <a:rPr lang="ru-RU" dirty="0" smtClean="0"/>
              <a:t> в </a:t>
            </a:r>
            <a:r>
              <a:rPr lang="ru-RU" dirty="0" err="1" smtClean="0"/>
              <a:t>задоволенні</a:t>
            </a:r>
            <a:r>
              <a:rPr lang="ru-RU" dirty="0" smtClean="0"/>
              <a:t> потреб людей, </a:t>
            </a:r>
            <a:r>
              <a:rPr lang="ru-RU" dirty="0" err="1" smtClean="0"/>
              <a:t>включаючи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життєві</a:t>
            </a:r>
            <a:r>
              <a:rPr lang="ru-RU" dirty="0" smtClean="0"/>
              <a:t> потреби в </a:t>
            </a:r>
            <a:r>
              <a:rPr lang="ru-RU" dirty="0" err="1" smtClean="0"/>
              <a:t>їжі</a:t>
            </a:r>
            <a:r>
              <a:rPr lang="ru-RU" dirty="0" smtClean="0"/>
              <a:t>, </a:t>
            </a:r>
            <a:r>
              <a:rPr lang="ru-RU" dirty="0" err="1" smtClean="0"/>
              <a:t>одязі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житлі</a:t>
            </a:r>
            <a:r>
              <a:rPr lang="ru-RU" dirty="0" smtClean="0"/>
              <a:t>. </a:t>
            </a:r>
            <a:r>
              <a:rPr lang="ru-RU" dirty="0" err="1" smtClean="0"/>
              <a:t>Суб'єкти</a:t>
            </a:r>
            <a:r>
              <a:rPr lang="ru-RU" dirty="0" smtClean="0"/>
              <a:t> </a:t>
            </a:r>
            <a:r>
              <a:rPr lang="ru-RU" dirty="0" err="1" smtClean="0"/>
              <a:t>економічної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 (</a:t>
            </a:r>
            <a:r>
              <a:rPr lang="ru-RU" dirty="0" err="1" smtClean="0"/>
              <a:t>фірми</a:t>
            </a:r>
            <a:r>
              <a:rPr lang="ru-RU" dirty="0" smtClean="0"/>
              <a:t>, </a:t>
            </a:r>
            <a:r>
              <a:rPr lang="ru-RU" dirty="0" err="1" smtClean="0"/>
              <a:t>органи</a:t>
            </a:r>
            <a:r>
              <a:rPr lang="ru-RU" dirty="0" smtClean="0"/>
              <a:t> </a:t>
            </a:r>
            <a:r>
              <a:rPr lang="ru-RU" dirty="0" err="1" smtClean="0"/>
              <a:t>державної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рівнів</a:t>
            </a:r>
            <a:r>
              <a:rPr lang="ru-RU" dirty="0" smtClean="0"/>
              <a:t>) </a:t>
            </a:r>
            <a:r>
              <a:rPr lang="ru-RU" dirty="0" err="1" smtClean="0"/>
              <a:t>існують</a:t>
            </a:r>
            <a:r>
              <a:rPr lang="ru-RU" dirty="0" smtClean="0"/>
              <a:t> для того,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сприяти</a:t>
            </a:r>
            <a:r>
              <a:rPr lang="ru-RU" dirty="0" smtClean="0"/>
              <a:t> </a:t>
            </a:r>
            <a:r>
              <a:rPr lang="ru-RU" dirty="0" err="1" smtClean="0"/>
              <a:t>виконанню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основної</a:t>
            </a:r>
            <a:r>
              <a:rPr lang="ru-RU" dirty="0" smtClean="0"/>
              <a:t> </a:t>
            </a:r>
            <a:r>
              <a:rPr lang="ru-RU" dirty="0" err="1" smtClean="0"/>
              <a:t>функції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Структурна </a:t>
            </a:r>
            <a:r>
              <a:rPr lang="ru-RU" b="1" dirty="0" err="1" smtClean="0"/>
              <a:t>будова</a:t>
            </a:r>
            <a:r>
              <a:rPr lang="ru-RU" b="1" dirty="0" smtClean="0"/>
              <a:t> та </a:t>
            </a:r>
            <a:r>
              <a:rPr lang="ru-RU" b="1" dirty="0" err="1" smtClean="0"/>
              <a:t>класифікація</a:t>
            </a:r>
            <a:r>
              <a:rPr lang="ru-RU" b="1" dirty="0" smtClean="0"/>
              <a:t> </a:t>
            </a:r>
            <a:r>
              <a:rPr lang="ru-RU" b="1" dirty="0" err="1" smtClean="0"/>
              <a:t>фінансових</a:t>
            </a:r>
            <a:r>
              <a:rPr lang="ru-RU" b="1" dirty="0" smtClean="0"/>
              <a:t> систем </a:t>
            </a:r>
            <a:r>
              <a:rPr lang="ru-RU" b="1" dirty="0" err="1" smtClean="0"/>
              <a:t>зарубіжних</a:t>
            </a:r>
            <a:r>
              <a:rPr lang="ru-RU" b="1" dirty="0" smtClean="0"/>
              <a:t> </a:t>
            </a:r>
            <a:r>
              <a:rPr lang="ru-RU" b="1" dirty="0" err="1" smtClean="0"/>
              <a:t>країн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2303449"/>
            <a:ext cx="4686304" cy="4554551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ru-RU" dirty="0" smtClean="0"/>
              <a:t>У </a:t>
            </a:r>
            <a:r>
              <a:rPr lang="ru-RU" dirty="0" err="1" smtClean="0"/>
              <a:t>розвинутих</a:t>
            </a:r>
            <a:r>
              <a:rPr lang="ru-RU" dirty="0" smtClean="0"/>
              <a:t> </a:t>
            </a:r>
            <a:r>
              <a:rPr lang="ru-RU" dirty="0" err="1" smtClean="0"/>
              <a:t>зарубіжних</a:t>
            </a:r>
            <a:r>
              <a:rPr lang="ru-RU" dirty="0" smtClean="0"/>
              <a:t> </a:t>
            </a:r>
            <a:r>
              <a:rPr lang="ru-RU" dirty="0" err="1" smtClean="0"/>
              <a:t>країнах</a:t>
            </a:r>
            <a:r>
              <a:rPr lang="ru-RU" dirty="0" smtClean="0"/>
              <a:t> </a:t>
            </a:r>
            <a:r>
              <a:rPr lang="ru-RU" dirty="0" err="1" smtClean="0"/>
              <a:t>державна</a:t>
            </a:r>
            <a:r>
              <a:rPr lang="ru-RU" dirty="0" smtClean="0"/>
              <a:t> </a:t>
            </a:r>
            <a:r>
              <a:rPr lang="ru-RU" dirty="0" err="1" smtClean="0"/>
              <a:t>фінансова</a:t>
            </a:r>
            <a:r>
              <a:rPr lang="ru-RU" dirty="0" smtClean="0"/>
              <a:t> система </a:t>
            </a:r>
            <a:r>
              <a:rPr lang="ru-RU" dirty="0" err="1" smtClean="0"/>
              <a:t>включає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b="1" dirty="0" smtClean="0"/>
              <a:t>ланки </a:t>
            </a:r>
            <a:r>
              <a:rPr lang="ru-RU" b="1" dirty="0" err="1" smtClean="0"/>
              <a:t>фінансових</a:t>
            </a:r>
            <a:r>
              <a:rPr lang="ru-RU" b="1" dirty="0" smtClean="0"/>
              <a:t> </a:t>
            </a:r>
            <a:r>
              <a:rPr lang="ru-RU" b="1" dirty="0" err="1" smtClean="0"/>
              <a:t>відносин</a:t>
            </a:r>
            <a:r>
              <a:rPr lang="ru-RU" dirty="0" smtClean="0"/>
              <a:t>:</a:t>
            </a:r>
          </a:p>
          <a:p>
            <a:pPr fontAlgn="base"/>
            <a:r>
              <a:rPr lang="ru-RU" dirty="0" smtClean="0"/>
              <a:t>1)         </a:t>
            </a:r>
            <a:r>
              <a:rPr lang="ru-RU" dirty="0" err="1" smtClean="0"/>
              <a:t>державний</a:t>
            </a:r>
            <a:r>
              <a:rPr lang="ru-RU" dirty="0" smtClean="0"/>
              <a:t> бюджет;</a:t>
            </a:r>
          </a:p>
          <a:p>
            <a:pPr fontAlgn="base"/>
            <a:r>
              <a:rPr lang="ru-RU" dirty="0" smtClean="0"/>
              <a:t>2)         </a:t>
            </a:r>
            <a:r>
              <a:rPr lang="ru-RU" dirty="0" err="1" smtClean="0"/>
              <a:t>територіальні</a:t>
            </a:r>
            <a:r>
              <a:rPr lang="ru-RU" dirty="0" smtClean="0"/>
              <a:t> </a:t>
            </a:r>
            <a:r>
              <a:rPr lang="ru-RU" dirty="0" err="1" smtClean="0"/>
              <a:t>фінанси</a:t>
            </a:r>
            <a:r>
              <a:rPr lang="ru-RU" dirty="0" smtClean="0"/>
              <a:t>;</a:t>
            </a:r>
          </a:p>
          <a:p>
            <a:pPr fontAlgn="base"/>
            <a:r>
              <a:rPr lang="ru-RU" dirty="0" smtClean="0"/>
              <a:t>3)         </a:t>
            </a:r>
            <a:r>
              <a:rPr lang="ru-RU" dirty="0" err="1" smtClean="0"/>
              <a:t>державний</a:t>
            </a:r>
            <a:r>
              <a:rPr lang="ru-RU" dirty="0" smtClean="0"/>
              <a:t> кредит та </a:t>
            </a:r>
            <a:r>
              <a:rPr lang="ru-RU" dirty="0" err="1" smtClean="0"/>
              <a:t>кредити</a:t>
            </a:r>
            <a:r>
              <a:rPr lang="ru-RU" dirty="0" smtClean="0"/>
              <a:t> </a:t>
            </a:r>
            <a:r>
              <a:rPr lang="ru-RU" dirty="0" err="1" smtClean="0"/>
              <a:t>місцевих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, </a:t>
            </a:r>
            <a:r>
              <a:rPr lang="ru-RU" dirty="0" err="1" smtClean="0"/>
              <a:t>a</a:t>
            </a:r>
            <a:r>
              <a:rPr lang="ru-RU" dirty="0" smtClean="0"/>
              <a:t> у </a:t>
            </a:r>
            <a:r>
              <a:rPr lang="ru-RU" dirty="0" err="1" smtClean="0"/>
              <a:t>федеративних</a:t>
            </a:r>
            <a:r>
              <a:rPr lang="ru-RU" dirty="0" smtClean="0"/>
              <a:t> державах —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кредити</a:t>
            </a:r>
            <a:r>
              <a:rPr lang="ru-RU" dirty="0" smtClean="0"/>
              <a:t> </a:t>
            </a:r>
            <a:r>
              <a:rPr lang="ru-RU" dirty="0" err="1" smtClean="0"/>
              <a:t>членів</a:t>
            </a:r>
            <a:r>
              <a:rPr lang="ru-RU" dirty="0" smtClean="0"/>
              <a:t> </a:t>
            </a:r>
            <a:r>
              <a:rPr lang="ru-RU" dirty="0" err="1" smtClean="0"/>
              <a:t>федерації</a:t>
            </a:r>
            <a:r>
              <a:rPr lang="ru-RU" dirty="0" smtClean="0"/>
              <a:t>;</a:t>
            </a:r>
          </a:p>
          <a:p>
            <a:pPr fontAlgn="base"/>
            <a:r>
              <a:rPr lang="ru-RU" dirty="0" smtClean="0"/>
              <a:t>4)         </a:t>
            </a:r>
            <a:r>
              <a:rPr lang="ru-RU" dirty="0" err="1" smtClean="0"/>
              <a:t>спеціальні</a:t>
            </a:r>
            <a:r>
              <a:rPr lang="ru-RU" dirty="0" smtClean="0"/>
              <a:t> </a:t>
            </a:r>
            <a:r>
              <a:rPr lang="ru-RU" dirty="0" err="1" smtClean="0"/>
              <a:t>фонди</a:t>
            </a:r>
            <a:r>
              <a:rPr lang="ru-RU" dirty="0" smtClean="0"/>
              <a:t>;</a:t>
            </a:r>
          </a:p>
          <a:p>
            <a:pPr fontAlgn="base"/>
            <a:r>
              <a:rPr lang="ru-RU" dirty="0" smtClean="0"/>
              <a:t>5)         </a:t>
            </a:r>
            <a:r>
              <a:rPr lang="ru-RU" dirty="0" err="1" smtClean="0"/>
              <a:t>фінанси</a:t>
            </a:r>
            <a:r>
              <a:rPr lang="ru-RU" dirty="0" smtClean="0"/>
              <a:t> </a:t>
            </a:r>
            <a:r>
              <a:rPr lang="ru-RU" dirty="0" err="1" smtClean="0"/>
              <a:t>суб’єктів</a:t>
            </a:r>
            <a:r>
              <a:rPr lang="ru-RU" dirty="0" smtClean="0"/>
              <a:t> </a:t>
            </a:r>
            <a:r>
              <a:rPr lang="ru-RU" dirty="0" err="1" smtClean="0"/>
              <a:t>господарювання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ÐÐ°ÑÑÐ¸Ð½ÐºÐ¸ Ð¿Ð¾ Ð·Ð°Ð¿ÑÐ¾ÑÑ ÑÑÐ½Ð°Ð½ÑÐ¾Ð²Ñ ÑÐ¸ÑÑÐµÐ¼Ð¸ Ð·Ð°ÑÑÐ±ÑÐ¶Ð½Ð¸Ñ ÐºÑÐ°ÑÐ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571744"/>
            <a:ext cx="2653995" cy="32004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3643314"/>
            <a:ext cx="6900882" cy="2625725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ru-RU" dirty="0" err="1" smtClean="0"/>
              <a:t>Державний</a:t>
            </a:r>
            <a:r>
              <a:rPr lang="ru-RU" dirty="0" smtClean="0"/>
              <a:t> бюджет </a:t>
            </a:r>
            <a:r>
              <a:rPr lang="ru-RU" dirty="0" err="1" smtClean="0"/>
              <a:t>сучасних</a:t>
            </a:r>
            <a:r>
              <a:rPr lang="ru-RU" dirty="0" smtClean="0"/>
              <a:t> </a:t>
            </a:r>
            <a:r>
              <a:rPr lang="ru-RU" dirty="0" err="1" smtClean="0"/>
              <a:t>зарубіжних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</a:t>
            </a:r>
            <a:r>
              <a:rPr lang="ru-RU" dirty="0" err="1" smtClean="0"/>
              <a:t>виконує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функції</a:t>
            </a:r>
            <a:r>
              <a:rPr lang="ru-RU" dirty="0" smtClean="0"/>
              <a:t>:</a:t>
            </a:r>
          </a:p>
          <a:p>
            <a:pPr fontAlgn="base"/>
            <a:r>
              <a:rPr lang="ru-RU" dirty="0" smtClean="0"/>
              <a:t>•          </a:t>
            </a:r>
            <a:r>
              <a:rPr lang="ru-RU" dirty="0" err="1" smtClean="0"/>
              <a:t>перерозподіл</a:t>
            </a:r>
            <a:r>
              <a:rPr lang="ru-RU" dirty="0" smtClean="0"/>
              <a:t> </a:t>
            </a:r>
            <a:r>
              <a:rPr lang="ru-RU" dirty="0" err="1" smtClean="0"/>
              <a:t>національного</a:t>
            </a:r>
            <a:r>
              <a:rPr lang="ru-RU" dirty="0" smtClean="0"/>
              <a:t> доходу:</a:t>
            </a:r>
          </a:p>
          <a:p>
            <a:pPr fontAlgn="base"/>
            <a:r>
              <a:rPr lang="ru-RU" dirty="0" smtClean="0"/>
              <a:t>•          </a:t>
            </a:r>
            <a:r>
              <a:rPr lang="ru-RU" dirty="0" err="1" smtClean="0"/>
              <a:t>державне</a:t>
            </a:r>
            <a:r>
              <a:rPr lang="ru-RU" dirty="0" smtClean="0"/>
              <a:t> </a:t>
            </a:r>
            <a:r>
              <a:rPr lang="ru-RU" dirty="0" err="1" smtClean="0"/>
              <a:t>регулювання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стимулювання</a:t>
            </a:r>
            <a:r>
              <a:rPr lang="ru-RU" dirty="0" smtClean="0"/>
              <a:t> </a:t>
            </a:r>
            <a:r>
              <a:rPr lang="ru-RU" dirty="0" err="1" smtClean="0"/>
              <a:t>економіки</a:t>
            </a:r>
            <a:r>
              <a:rPr lang="ru-RU" dirty="0" smtClean="0"/>
              <a:t>:</a:t>
            </a:r>
          </a:p>
          <a:p>
            <a:pPr fontAlgn="base"/>
            <a:r>
              <a:rPr lang="ru-RU" dirty="0" smtClean="0"/>
              <a:t>•          </a:t>
            </a:r>
            <a:r>
              <a:rPr lang="ru-RU" dirty="0" err="1" smtClean="0"/>
              <a:t>фінансове</a:t>
            </a:r>
            <a:r>
              <a:rPr lang="ru-RU" dirty="0" smtClean="0"/>
              <a:t>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соціальної</a:t>
            </a:r>
            <a:r>
              <a:rPr lang="ru-RU" dirty="0" smtClean="0"/>
              <a:t> </a:t>
            </a:r>
            <a:r>
              <a:rPr lang="ru-RU" dirty="0" err="1" smtClean="0"/>
              <a:t>політики</a:t>
            </a:r>
            <a:r>
              <a:rPr lang="ru-RU" dirty="0" smtClean="0"/>
              <a:t>;</a:t>
            </a:r>
          </a:p>
          <a:p>
            <a:pPr fontAlgn="base"/>
            <a:r>
              <a:rPr lang="ru-RU" dirty="0" smtClean="0"/>
              <a:t>•          контроль над </a:t>
            </a:r>
            <a:r>
              <a:rPr lang="ru-RU" dirty="0" err="1" smtClean="0"/>
              <a:t>утворенням</a:t>
            </a:r>
            <a:r>
              <a:rPr lang="ru-RU" dirty="0" smtClean="0"/>
              <a:t> та </a:t>
            </a:r>
            <a:r>
              <a:rPr lang="ru-RU" dirty="0" err="1" smtClean="0"/>
              <a:t>використанням</a:t>
            </a:r>
            <a:r>
              <a:rPr lang="ru-RU" dirty="0" smtClean="0"/>
              <a:t> </a:t>
            </a:r>
            <a:r>
              <a:rPr lang="ru-RU" dirty="0" err="1" smtClean="0"/>
              <a:t>централізованого</a:t>
            </a:r>
            <a:r>
              <a:rPr lang="ru-RU" dirty="0" smtClean="0"/>
              <a:t> фонду </a:t>
            </a:r>
            <a:r>
              <a:rPr lang="ru-RU" dirty="0" err="1" smtClean="0"/>
              <a:t>коштів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6386" name="Picture 2" descr="ÐÐ°ÑÑÐ¸Ð½ÐºÐ¸ Ð¿Ð¾ Ð·Ð°Ð¿ÑÐ¾ÑÑ Ð´ÐµÑÐ¶Ð°Ð²Ð½Ð¸Ð¹ Ð±ÑÐ´Ð¶ÐµÑ Ð·Ð°ÑÑÐ±ÑÐ¶Ð½Ð¸Ñ ÐºÑÐ°ÑÐ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57166"/>
            <a:ext cx="4191009" cy="31432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Механізм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регіональних</a:t>
            </a:r>
            <a:r>
              <a:rPr lang="ru-RU" dirty="0" smtClean="0"/>
              <a:t> </a:t>
            </a:r>
            <a:r>
              <a:rPr lang="ru-RU" dirty="0" err="1" smtClean="0"/>
              <a:t>бюджетно-податковихсистем</a:t>
            </a:r>
            <a:r>
              <a:rPr lang="ru-RU" dirty="0" smtClean="0"/>
              <a:t>, </a:t>
            </a:r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 smtClean="0"/>
              <a:t>взаємин</a:t>
            </a:r>
            <a:r>
              <a:rPr lang="ru-RU" dirty="0" smtClean="0"/>
              <a:t> </a:t>
            </a:r>
            <a:r>
              <a:rPr lang="ru-RU" dirty="0" err="1" smtClean="0"/>
              <a:t>складових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елементів</a:t>
            </a:r>
            <a:r>
              <a:rPr lang="ru-RU" dirty="0" smtClean="0"/>
              <a:t> </a:t>
            </a:r>
            <a:r>
              <a:rPr lang="ru-RU" dirty="0" err="1" smtClean="0"/>
              <a:t>призвели</a:t>
            </a:r>
            <a:r>
              <a:rPr lang="ru-RU" dirty="0" smtClean="0"/>
              <a:t> до </a:t>
            </a:r>
            <a:r>
              <a:rPr lang="ru-RU" dirty="0" err="1" smtClean="0"/>
              <a:t>виникнення</a:t>
            </a:r>
            <a:r>
              <a:rPr lang="ru-RU" dirty="0" smtClean="0"/>
              <a:t> </a:t>
            </a:r>
            <a:r>
              <a:rPr lang="uk-UA" dirty="0" smtClean="0"/>
              <a:t>ці</a:t>
            </a:r>
            <a:r>
              <a:rPr lang="ru-RU" dirty="0" err="1" smtClean="0"/>
              <a:t>ло</a:t>
            </a:r>
            <a:r>
              <a:rPr lang="uk-UA" dirty="0" smtClean="0"/>
              <a:t>г</a:t>
            </a:r>
            <a:r>
              <a:rPr lang="ru-RU" dirty="0" err="1" smtClean="0"/>
              <a:t>оряду</a:t>
            </a:r>
            <a:r>
              <a:rPr lang="ru-RU" dirty="0" smtClean="0"/>
              <a:t> </a:t>
            </a:r>
            <a:r>
              <a:rPr lang="ru-RU" dirty="0" err="1" smtClean="0"/>
              <a:t>специфічних</a:t>
            </a:r>
            <a:r>
              <a:rPr lang="ru-RU" dirty="0" smtClean="0"/>
              <a:t> форм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53"/>
            <a:ext cx="7858180" cy="2714643"/>
          </a:xfrm>
        </p:spPr>
        <p:txBody>
          <a:bodyPr>
            <a:normAutofit/>
          </a:bodyPr>
          <a:lstStyle/>
          <a:p>
            <a:r>
              <a:rPr lang="ru-RU" dirty="0" err="1" smtClean="0"/>
              <a:t>Плюраліс</a:t>
            </a:r>
            <a:r>
              <a:rPr lang="uk-UA" dirty="0" smtClean="0"/>
              <a:t>тич</a:t>
            </a:r>
            <a:r>
              <a:rPr lang="ru-RU" dirty="0" smtClean="0"/>
              <a:t>на </a:t>
            </a:r>
            <a:r>
              <a:rPr lang="ru-RU" b="1" dirty="0" smtClean="0"/>
              <a:t>(США)</a:t>
            </a:r>
            <a:r>
              <a:rPr lang="ru-RU" dirty="0" smtClean="0"/>
              <a:t> — </a:t>
            </a:r>
            <a:r>
              <a:rPr lang="ru-RU" dirty="0" err="1" smtClean="0"/>
              <a:t>характеризується</a:t>
            </a:r>
            <a:r>
              <a:rPr lang="ru-RU" dirty="0" smtClean="0"/>
              <a:t> </a:t>
            </a:r>
            <a:r>
              <a:rPr lang="ru-RU" dirty="0" err="1" smtClean="0"/>
              <a:t>стабільністю</a:t>
            </a:r>
            <a:r>
              <a:rPr lang="ru-RU" dirty="0" smtClean="0"/>
              <a:t> </a:t>
            </a:r>
            <a:r>
              <a:rPr lang="ru-RU" dirty="0" err="1" smtClean="0"/>
              <a:t>бюджетно-податкових</a:t>
            </a:r>
            <a:r>
              <a:rPr lang="ru-RU" dirty="0" smtClean="0"/>
              <a:t> </a:t>
            </a:r>
            <a:r>
              <a:rPr lang="ru-RU" dirty="0" err="1" smtClean="0"/>
              <a:t>відносин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 та </a:t>
            </a:r>
            <a:r>
              <a:rPr lang="ru-RU" dirty="0" err="1" smtClean="0"/>
              <a:t>регіонів</a:t>
            </a:r>
            <a:r>
              <a:rPr lang="ru-RU" dirty="0" smtClean="0"/>
              <a:t>. </a:t>
            </a:r>
            <a:r>
              <a:rPr lang="ru-RU" dirty="0" err="1" smtClean="0"/>
              <a:t>Фактично</a:t>
            </a:r>
            <a:r>
              <a:rPr lang="ru-RU" dirty="0" smtClean="0"/>
              <a:t> </a:t>
            </a:r>
            <a:r>
              <a:rPr lang="ru-RU" dirty="0" err="1" smtClean="0"/>
              <a:t>штати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uk-UA" dirty="0" smtClean="0"/>
              <a:t>р</a:t>
            </a:r>
            <a:r>
              <a:rPr lang="ru-RU" dirty="0" err="1" smtClean="0"/>
              <a:t>івні</a:t>
            </a:r>
            <a:r>
              <a:rPr lang="ru-RU" dirty="0" smtClean="0"/>
              <a:t> права в </a:t>
            </a:r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галузі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федерацією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цілому</a:t>
            </a:r>
            <a:r>
              <a:rPr lang="ru-RU" dirty="0" smtClean="0"/>
              <a:t>, тому на </a:t>
            </a:r>
            <a:r>
              <a:rPr lang="ru-RU" dirty="0" err="1" smtClean="0"/>
              <a:t>рівні</a:t>
            </a:r>
            <a:r>
              <a:rPr lang="ru-RU" dirty="0" smtClean="0"/>
              <a:t> </a:t>
            </a:r>
            <a:r>
              <a:rPr lang="ru-RU" dirty="0" err="1" smtClean="0"/>
              <a:t>федерації</a:t>
            </a:r>
            <a:r>
              <a:rPr lang="ru-RU" dirty="0" smtClean="0"/>
              <a:t> та у штатах </a:t>
            </a:r>
            <a:r>
              <a:rPr lang="ru-RU" dirty="0" err="1" smtClean="0"/>
              <a:t>існують</a:t>
            </a:r>
            <a:r>
              <a:rPr lang="ru-RU" dirty="0" smtClean="0"/>
              <a:t> </a:t>
            </a:r>
            <a:r>
              <a:rPr lang="ru-RU" dirty="0" err="1" smtClean="0"/>
              <a:t>ідентичні</a:t>
            </a:r>
            <a:r>
              <a:rPr lang="ru-RU" dirty="0" smtClean="0"/>
              <a:t> за </a:t>
            </a:r>
            <a:r>
              <a:rPr lang="ru-RU" dirty="0" err="1" smtClean="0"/>
              <a:t>найменуванням</a:t>
            </a:r>
            <a:r>
              <a:rPr lang="ru-RU" dirty="0" smtClean="0"/>
              <a:t> </a:t>
            </a:r>
            <a:r>
              <a:rPr lang="ru-RU" dirty="0" err="1" smtClean="0"/>
              <a:t>податки</a:t>
            </a:r>
            <a:r>
              <a:rPr lang="ru-RU" dirty="0" smtClean="0"/>
              <a:t>). </a:t>
            </a:r>
          </a:p>
          <a:p>
            <a:endParaRPr lang="ru-RU" dirty="0"/>
          </a:p>
        </p:txBody>
      </p:sp>
      <p:pic>
        <p:nvPicPr>
          <p:cNvPr id="17410" name="Picture 2" descr="ÐÐ°ÑÑÐ¸Ð½ÐºÐ¸ Ð¿Ð¾ Ð·Ð°Ð¿ÑÐ¾ÑÑ Ð¡Ð¨Ð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857496"/>
            <a:ext cx="6024538" cy="3494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52"/>
            <a:ext cx="8001056" cy="3429024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Регламентована </a:t>
            </a:r>
            <a:r>
              <a:rPr lang="uk-UA" b="1" dirty="0" smtClean="0"/>
              <a:t>(Німеччина)</a:t>
            </a:r>
            <a:r>
              <a:rPr lang="uk-UA" dirty="0" smtClean="0"/>
              <a:t> - характеризується наявністю системи фінансового вирівнювання з властивою німецькому федералізму «інституціональною </a:t>
            </a:r>
            <a:r>
              <a:rPr lang="uk-UA" dirty="0" err="1" smtClean="0"/>
              <a:t>неконгруентністю</a:t>
            </a:r>
            <a:r>
              <a:rPr lang="uk-UA" dirty="0" smtClean="0"/>
              <a:t>».</a:t>
            </a:r>
            <a:r>
              <a:rPr lang="ru-RU" dirty="0" smtClean="0"/>
              <a:t> </a:t>
            </a:r>
            <a:r>
              <a:rPr lang="ru-RU" dirty="0" err="1" smtClean="0"/>
              <a:t>Уся</a:t>
            </a:r>
            <a:r>
              <a:rPr lang="ru-RU" dirty="0" smtClean="0"/>
              <a:t> </a:t>
            </a:r>
            <a:r>
              <a:rPr lang="ru-RU" dirty="0" err="1" smtClean="0"/>
              <a:t>сукупність</a:t>
            </a:r>
            <a:r>
              <a:rPr lang="ru-RU" dirty="0" smtClean="0"/>
              <a:t> </a:t>
            </a:r>
            <a:r>
              <a:rPr lang="ru-RU" dirty="0" err="1" smtClean="0"/>
              <a:t>податків</a:t>
            </a:r>
            <a:r>
              <a:rPr lang="ru-RU" dirty="0" smtClean="0"/>
              <a:t> </a:t>
            </a:r>
            <a:r>
              <a:rPr lang="ru-RU" dirty="0" err="1" smtClean="0"/>
              <a:t>поділяється</a:t>
            </a:r>
            <a:r>
              <a:rPr lang="ru-RU" dirty="0" smtClean="0"/>
              <a:t> на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: </a:t>
            </a:r>
            <a:r>
              <a:rPr lang="ru-RU" dirty="0" err="1" smtClean="0"/>
              <a:t>власні</a:t>
            </a:r>
            <a:r>
              <a:rPr lang="ru-RU" dirty="0" smtClean="0"/>
              <a:t> та </a:t>
            </a:r>
            <a:r>
              <a:rPr lang="ru-RU" dirty="0" err="1" smtClean="0"/>
              <a:t>загальні</a:t>
            </a:r>
            <a:r>
              <a:rPr lang="ru-RU" dirty="0" smtClean="0"/>
              <a:t> </a:t>
            </a:r>
            <a:r>
              <a:rPr lang="ru-RU" dirty="0" err="1" smtClean="0"/>
              <a:t>Збір</a:t>
            </a:r>
            <a:r>
              <a:rPr lang="ru-RU" dirty="0" smtClean="0"/>
              <a:t> </a:t>
            </a:r>
            <a:r>
              <a:rPr lang="ru-RU" dirty="0" err="1" smtClean="0"/>
              <a:t>податків</a:t>
            </a:r>
            <a:r>
              <a:rPr lang="ru-RU" dirty="0" smtClean="0"/>
              <a:t> </a:t>
            </a:r>
            <a:r>
              <a:rPr lang="ru-RU" dirty="0" err="1" smtClean="0"/>
              <a:t>розподілений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федеральними</a:t>
            </a:r>
            <a:r>
              <a:rPr lang="ru-RU" dirty="0" smtClean="0"/>
              <a:t> та </a:t>
            </a:r>
            <a:r>
              <a:rPr lang="ru-RU" dirty="0" err="1" smtClean="0"/>
              <a:t>земельними</a:t>
            </a:r>
            <a:r>
              <a:rPr lang="ru-RU" dirty="0" smtClean="0"/>
              <a:t> </a:t>
            </a:r>
            <a:r>
              <a:rPr lang="ru-RU" dirty="0" err="1" smtClean="0"/>
              <a:t>фінансовими</a:t>
            </a:r>
            <a:r>
              <a:rPr lang="ru-RU" dirty="0" smtClean="0"/>
              <a:t> </a:t>
            </a:r>
            <a:r>
              <a:rPr lang="ru-RU" dirty="0" err="1" smtClean="0"/>
              <a:t>відомствами</a:t>
            </a:r>
            <a:r>
              <a:rPr lang="ru-RU" dirty="0" smtClean="0"/>
              <a:t>. </a:t>
            </a:r>
            <a:r>
              <a:rPr lang="ru-RU" dirty="0" err="1" smtClean="0"/>
              <a:t>Основи</a:t>
            </a:r>
            <a:r>
              <a:rPr lang="ru-RU" dirty="0" smtClean="0"/>
              <a:t> </a:t>
            </a:r>
            <a:r>
              <a:rPr lang="ru-RU" dirty="0" err="1" smtClean="0"/>
              <a:t>податкової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законодавчо</a:t>
            </a:r>
            <a:r>
              <a:rPr lang="ru-RU" dirty="0" smtClean="0"/>
              <a:t> </a:t>
            </a:r>
            <a:r>
              <a:rPr lang="ru-RU" dirty="0" err="1" smtClean="0"/>
              <a:t>закріплені</a:t>
            </a:r>
            <a:r>
              <a:rPr lang="ru-RU" dirty="0" smtClean="0"/>
              <a:t> на федеральному </a:t>
            </a:r>
            <a:r>
              <a:rPr lang="ru-RU" dirty="0" err="1" smtClean="0"/>
              <a:t>рівні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не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змінювати</a:t>
            </a:r>
            <a:r>
              <a:rPr lang="ru-RU" dirty="0" smtClean="0"/>
              <a:t> ставки та </a:t>
            </a:r>
            <a:r>
              <a:rPr lang="ru-RU" dirty="0" err="1" smtClean="0"/>
              <a:t>механізм</a:t>
            </a:r>
            <a:r>
              <a:rPr lang="ru-RU" dirty="0" smtClean="0"/>
              <a:t>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податків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pic>
        <p:nvPicPr>
          <p:cNvPr id="19458" name="Picture 2" descr="ÐÐ°ÑÑÐ¸Ð½ÐºÐ¸ Ð¿Ð¾ Ð·Ð°Ð¿ÑÐ¾ÑÑ ÐÐµÑÐ¼Ð°Ð½Ð¸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254800"/>
            <a:ext cx="6119812" cy="34365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53"/>
            <a:ext cx="8072494" cy="2643205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Централізована </a:t>
            </a:r>
            <a:r>
              <a:rPr lang="uk-UA" b="1" dirty="0" smtClean="0"/>
              <a:t>(Австралія)</a:t>
            </a:r>
            <a:r>
              <a:rPr lang="uk-UA" dirty="0" smtClean="0"/>
              <a:t> - характеризується високою централізацією держави у фінансовому відношенні. Фактично з того часу федеральний рівень влади одержав повноваження використовувати будь-які форми оподатковування, а штатам заборонені податкові коректування.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0482" name="Picture 2" descr="ÐÐ°ÑÑÐ¸Ð½ÐºÐ¸ Ð¿Ð¾ Ð·Ð°Ð¿ÑÐ¾ÑÑ Ð°Ð²ÑÑÑÐ°Ð»Ð¸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500306"/>
            <a:ext cx="6858048" cy="40580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53"/>
            <a:ext cx="8286808" cy="2571767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Конфедеративна </a:t>
            </a:r>
            <a:r>
              <a:rPr lang="uk-UA" b="1" dirty="0" smtClean="0"/>
              <a:t>(Швейцарія)</a:t>
            </a:r>
            <a:r>
              <a:rPr lang="uk-UA" dirty="0" smtClean="0"/>
              <a:t> - характеризується тим, що на федеральному рівні РБПС в основному реалізуються міжнародні функції, які відповідно коректують її податкову базу й акумулюють надходження за рахунок акцизів і митних зборів. Основна маса податків знаходиться в компетенції кантонів, що і несуть відповідальність за проведення внутрішньої політики.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1508" name="Picture 4" descr="ÐÐ°ÑÑÐ¸Ð½ÐºÐ¸ Ð¿Ð¾ Ð·Ð°Ð¿ÑÐ¾ÑÑ Ð¨Ð²ÐµÐ¹ÑÐ°ÑÐ¸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714620"/>
            <a:ext cx="6762764" cy="3802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372</TotalTime>
  <Words>423</Words>
  <PresentationFormat>Экран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Загальна характеристика фінансових систем зарубіжних країн</vt:lpstr>
      <vt:lpstr>Слайд 2</vt:lpstr>
      <vt:lpstr>Структурна будова та класифікація фінансових систем зарубіжних країн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Загальна характеристика фінансових систем зарубіжних країн</dc:title>
  <dc:creator>Sergey</dc:creator>
  <cp:lastModifiedBy>c400</cp:lastModifiedBy>
  <cp:revision>30</cp:revision>
  <dcterms:created xsi:type="dcterms:W3CDTF">2019-03-16T08:22:24Z</dcterms:created>
  <dcterms:modified xsi:type="dcterms:W3CDTF">2019-03-27T10:16:36Z</dcterms:modified>
</cp:coreProperties>
</file>